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2" r:id="rId5"/>
    <p:sldId id="265" r:id="rId6"/>
    <p:sldId id="261" r:id="rId7"/>
    <p:sldId id="264" r:id="rId8"/>
    <p:sldId id="263" r:id="rId9"/>
    <p:sldId id="266"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4C260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392"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7968DC5-08FA-4DBD-83D4-39C566021ECF}" type="datetimeFigureOut">
              <a:rPr lang="en-US" smtClean="0"/>
              <a:pPr/>
              <a:t>12/6/2015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10BC03-5A02-488C-8489-BE229003A00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968DC5-08FA-4DBD-83D4-39C566021ECF}" type="datetimeFigureOut">
              <a:rPr lang="en-US" smtClean="0"/>
              <a:pPr/>
              <a:t>12/6/2015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10BC03-5A02-488C-8489-BE229003A00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968DC5-08FA-4DBD-83D4-39C566021ECF}" type="datetimeFigureOut">
              <a:rPr lang="en-US" smtClean="0"/>
              <a:pPr/>
              <a:t>12/6/2015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10BC03-5A02-488C-8489-BE229003A00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968DC5-08FA-4DBD-83D4-39C566021ECF}" type="datetimeFigureOut">
              <a:rPr lang="en-US" smtClean="0"/>
              <a:pPr/>
              <a:t>12/6/2015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10BC03-5A02-488C-8489-BE229003A00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968DC5-08FA-4DBD-83D4-39C566021ECF}" type="datetimeFigureOut">
              <a:rPr lang="en-US" smtClean="0"/>
              <a:pPr/>
              <a:t>12/6/2015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10BC03-5A02-488C-8489-BE229003A00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7968DC5-08FA-4DBD-83D4-39C566021ECF}" type="datetimeFigureOut">
              <a:rPr lang="en-US" smtClean="0"/>
              <a:pPr/>
              <a:t>12/6/2015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10BC03-5A02-488C-8489-BE229003A00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7968DC5-08FA-4DBD-83D4-39C566021ECF}" type="datetimeFigureOut">
              <a:rPr lang="en-US" smtClean="0"/>
              <a:pPr/>
              <a:t>12/6/2015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10BC03-5A02-488C-8489-BE229003A00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7968DC5-08FA-4DBD-83D4-39C566021ECF}" type="datetimeFigureOut">
              <a:rPr lang="en-US" smtClean="0"/>
              <a:pPr/>
              <a:t>12/6/2015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10BC03-5A02-488C-8489-BE229003A00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968DC5-08FA-4DBD-83D4-39C566021ECF}" type="datetimeFigureOut">
              <a:rPr lang="en-US" smtClean="0"/>
              <a:pPr/>
              <a:t>12/6/2015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10BC03-5A02-488C-8489-BE229003A00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968DC5-08FA-4DBD-83D4-39C566021ECF}" type="datetimeFigureOut">
              <a:rPr lang="en-US" smtClean="0"/>
              <a:pPr/>
              <a:t>12/6/2015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10BC03-5A02-488C-8489-BE229003A00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968DC5-08FA-4DBD-83D4-39C566021ECF}" type="datetimeFigureOut">
              <a:rPr lang="en-US" smtClean="0"/>
              <a:pPr/>
              <a:t>12/6/2015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10BC03-5A02-488C-8489-BE229003A00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27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968DC5-08FA-4DBD-83D4-39C566021ECF}" type="datetimeFigureOut">
              <a:rPr lang="en-US" smtClean="0"/>
              <a:pPr/>
              <a:t>12/6/2015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10BC03-5A02-488C-8489-BE229003A00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rtl="1"/>
            <a:r>
              <a:rPr lang="ar-SA" sz="6000" b="1" dirty="0" smtClean="0"/>
              <a:t>القياس السلوكي</a:t>
            </a:r>
            <a:endParaRPr lang="en-US" sz="6000" b="1" dirty="0"/>
          </a:p>
        </p:txBody>
      </p:sp>
      <p:sp>
        <p:nvSpPr>
          <p:cNvPr id="3" name="Subtitle 2"/>
          <p:cNvSpPr>
            <a:spLocks noGrp="1"/>
          </p:cNvSpPr>
          <p:nvPr>
            <p:ph type="subTitle" idx="1"/>
          </p:nvPr>
        </p:nvSpPr>
        <p:spPr/>
        <p:txBody>
          <a:bodyPr>
            <a:normAutofit/>
          </a:bodyPr>
          <a:lstStyle/>
          <a:p>
            <a:r>
              <a:rPr lang="ar-SA" sz="6000" dirty="0" smtClean="0">
                <a:solidFill>
                  <a:srgbClr val="FF0000"/>
                </a:solidFill>
              </a:rPr>
              <a:t>د. أحمد الشايع</a:t>
            </a:r>
            <a:endParaRPr lang="en-US" sz="6000"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6000" b="1" dirty="0" smtClean="0">
                <a:solidFill>
                  <a:srgbClr val="C00000"/>
                </a:solidFill>
              </a:rPr>
              <a:t> القياس السلوكي ( 1 )</a:t>
            </a:r>
            <a:endParaRPr lang="en-US" sz="6000" b="1" dirty="0">
              <a:solidFill>
                <a:srgbClr val="C00000"/>
              </a:solidFill>
            </a:endParaRPr>
          </a:p>
        </p:txBody>
      </p:sp>
      <p:sp>
        <p:nvSpPr>
          <p:cNvPr id="3" name="Content Placeholder 2"/>
          <p:cNvSpPr>
            <a:spLocks noGrp="1"/>
          </p:cNvSpPr>
          <p:nvPr>
            <p:ph idx="1"/>
          </p:nvPr>
        </p:nvSpPr>
        <p:spPr/>
        <p:txBody>
          <a:bodyPr>
            <a:normAutofit fontScale="85000" lnSpcReduction="20000"/>
          </a:bodyPr>
          <a:lstStyle/>
          <a:p>
            <a:pPr algn="r" rtl="1"/>
            <a:r>
              <a:rPr lang="ar-SA" b="1" dirty="0" smtClean="0"/>
              <a:t>الخطوة الأولى لتنفيذ أي برنامج للعلاج السلوكي.</a:t>
            </a:r>
          </a:p>
          <a:p>
            <a:pPr algn="r" rtl="1"/>
            <a:endParaRPr lang="ar-SA" b="1" dirty="0" smtClean="0"/>
          </a:p>
          <a:p>
            <a:pPr algn="r" rtl="1"/>
            <a:r>
              <a:rPr lang="ar-SA" b="1" dirty="0" smtClean="0"/>
              <a:t>يختلف عن القياس النفسي التقليدي.</a:t>
            </a:r>
          </a:p>
          <a:p>
            <a:pPr lvl="1" algn="r" rtl="1"/>
            <a:r>
              <a:rPr lang="ar-SA" dirty="0" smtClean="0">
                <a:cs typeface="Arabic Transparent" pitchFamily="2" charset="-78"/>
              </a:rPr>
              <a:t>لايعمل وفق مبدأ الفروق الفردية.</a:t>
            </a:r>
          </a:p>
          <a:p>
            <a:pPr lvl="1" algn="r" rtl="1"/>
            <a:r>
              <a:rPr lang="ar-SA" dirty="0" smtClean="0">
                <a:cs typeface="Arabic Transparent" pitchFamily="2" charset="-78"/>
              </a:rPr>
              <a:t>لايتخدم طرق التحقق من الصدق والثبات التقليدية (كثبات الإعادة مثلاً)</a:t>
            </a:r>
          </a:p>
          <a:p>
            <a:pPr lvl="1" algn="r" rtl="1"/>
            <a:r>
              <a:rPr lang="ar-SA" dirty="0" smtClean="0">
                <a:cs typeface="Arabic Transparent" pitchFamily="2" charset="-78"/>
              </a:rPr>
              <a:t>يهتم بالسلوك القابل للملاحظة فقط</a:t>
            </a:r>
            <a:r>
              <a:rPr lang="en-US" dirty="0" smtClean="0">
                <a:cs typeface="Arabic Transparent" pitchFamily="2" charset="-78"/>
              </a:rPr>
              <a:t>  </a:t>
            </a:r>
            <a:r>
              <a:rPr lang="ar-SA" dirty="0" smtClean="0">
                <a:cs typeface="Arabic Transparent" pitchFamily="2" charset="-78"/>
              </a:rPr>
              <a:t>. فلا يهدف الى قياس المفاهيم الإفتراضية (لايهتم بمفاهيم كالذكاء أو تقدير الذات مثلاً لا حصراً).</a:t>
            </a:r>
          </a:p>
          <a:p>
            <a:pPr lvl="1" algn="r" rtl="1"/>
            <a:r>
              <a:rPr lang="ar-SA" dirty="0" smtClean="0">
                <a:cs typeface="Arabic Transparent" pitchFamily="2" charset="-78"/>
              </a:rPr>
              <a:t>يرتبط مباشرةً بالأساليب العلاجية المستخدمة أختياراً وتطبيقاً.</a:t>
            </a:r>
          </a:p>
          <a:p>
            <a:pPr lvl="1" algn="r" rtl="1"/>
            <a:r>
              <a:rPr lang="ar-SA" dirty="0" smtClean="0">
                <a:cs typeface="Arabic Transparent" pitchFamily="2" charset="-78"/>
              </a:rPr>
              <a:t>يُعلي من أثر البيئة في حدوث السلوك.</a:t>
            </a:r>
            <a:endParaRPr lang="en-US" dirty="0" smtClean="0">
              <a:cs typeface="Arabic Transparent" pitchFamily="2" charset="-78"/>
            </a:endParaRPr>
          </a:p>
          <a:p>
            <a:pPr lvl="1" algn="r" rtl="1">
              <a:buNone/>
            </a:pPr>
            <a:endParaRPr lang="ar-SA" dirty="0" smtClean="0"/>
          </a:p>
          <a:p>
            <a:pPr algn="r" rtl="1"/>
            <a:r>
              <a:rPr lang="ar-SA" b="1" dirty="0" smtClean="0"/>
              <a:t>يعتمد على ملاحظة السلوك المُشاهد </a:t>
            </a:r>
            <a:r>
              <a:rPr lang="en-US" b="1" dirty="0" smtClean="0"/>
              <a:t>Observable</a:t>
            </a:r>
            <a:r>
              <a:rPr lang="ar-SA" b="1" dirty="0" smtClean="0"/>
              <a:t> فقط.</a:t>
            </a:r>
            <a:endParaRPr lang="en-US" b="1" dirty="0" smtClean="0"/>
          </a:p>
          <a:p>
            <a:pPr lvl="1" algn="r" rtl="1"/>
            <a:r>
              <a:rPr lang="ar-SA" dirty="0" smtClean="0"/>
              <a:t>سلوكيات يمكن وصفها إجرائياً – جَلَسَ، أكَلَ، لَعٍِبَ، الخ ...</a:t>
            </a:r>
            <a:endParaRPr lang="en-US" dirty="0" smtClean="0"/>
          </a:p>
          <a:p>
            <a:pPr algn="r" rtl="1"/>
            <a:endParaRPr lang="ar-SA" sz="3600" dirty="0" smtClean="0"/>
          </a:p>
          <a:p>
            <a:pPr lvl="1" algn="r" rtl="1">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rgbClr val="C00000"/>
                </a:solidFill>
              </a:rPr>
              <a:t> القياس السلوكي ( 2 )</a:t>
            </a:r>
            <a:endParaRPr lang="en-US" dirty="0"/>
          </a:p>
        </p:txBody>
      </p:sp>
      <p:sp>
        <p:nvSpPr>
          <p:cNvPr id="3" name="Content Placeholder 2"/>
          <p:cNvSpPr>
            <a:spLocks noGrp="1"/>
          </p:cNvSpPr>
          <p:nvPr>
            <p:ph idx="1"/>
          </p:nvPr>
        </p:nvSpPr>
        <p:spPr/>
        <p:txBody>
          <a:bodyPr>
            <a:normAutofit fontScale="92500" lnSpcReduction="20000"/>
          </a:bodyPr>
          <a:lstStyle/>
          <a:p>
            <a:pPr algn="r" rtl="1"/>
            <a:r>
              <a:rPr lang="ar-SA" b="1" dirty="0" smtClean="0"/>
              <a:t>أهدافه – لماذا نستخدم القياس السلوكي؟</a:t>
            </a:r>
          </a:p>
          <a:p>
            <a:pPr marL="971550" lvl="1" indent="-514350" algn="r" rtl="1">
              <a:buFont typeface="+mj-lt"/>
              <a:buAutoNum type="arabicPeriod"/>
            </a:pPr>
            <a:r>
              <a:rPr lang="ar-SA" b="1" dirty="0" smtClean="0"/>
              <a:t>لتحديد:</a:t>
            </a:r>
          </a:p>
          <a:p>
            <a:pPr marL="1371600" lvl="2" indent="-514350" algn="r" rtl="1">
              <a:buFont typeface="Wingdings" pitchFamily="2" charset="2"/>
              <a:buChar char="ü"/>
            </a:pPr>
            <a:r>
              <a:rPr lang="ar-SA" b="1" dirty="0" smtClean="0"/>
              <a:t>تكرار السلوك – عدد مرات حدوثة خلال فترة زمنية معينة.</a:t>
            </a:r>
          </a:p>
          <a:p>
            <a:pPr marL="1371600" lvl="2" indent="-514350" algn="r" rtl="1">
              <a:buFont typeface="Wingdings" pitchFamily="2" charset="2"/>
              <a:buChar char="ü"/>
            </a:pPr>
            <a:r>
              <a:rPr lang="ar-SA" b="1" dirty="0" smtClean="0"/>
              <a:t>مدة حدوث السلوك – المدة التي يستمر خلالها السلوك.</a:t>
            </a:r>
          </a:p>
          <a:p>
            <a:pPr marL="1371600" lvl="2" indent="-514350" algn="r" rtl="1">
              <a:buFont typeface="Wingdings" pitchFamily="2" charset="2"/>
              <a:buChar char="ü"/>
            </a:pPr>
            <a:r>
              <a:rPr lang="ar-SA" b="1" dirty="0" smtClean="0"/>
              <a:t>شكل السلوك.</a:t>
            </a:r>
          </a:p>
          <a:p>
            <a:pPr marL="1371600" lvl="2" indent="-514350" algn="r" rtl="1">
              <a:buFont typeface="Wingdings" pitchFamily="2" charset="2"/>
              <a:buChar char="ü"/>
            </a:pPr>
            <a:r>
              <a:rPr lang="ar-SA" b="1" dirty="0" smtClean="0"/>
              <a:t>شدة السلوك – قوة السلوك أو ضعفه (شدة صوت صراخ الطفل مثلاً).</a:t>
            </a:r>
          </a:p>
          <a:p>
            <a:pPr marL="1371600" lvl="2" indent="-514350" algn="r" rtl="1">
              <a:buFont typeface="Wingdings" pitchFamily="2" charset="2"/>
              <a:buChar char="ü"/>
            </a:pPr>
            <a:r>
              <a:rPr lang="ar-SA" b="1" dirty="0" smtClean="0"/>
              <a:t>كمون السلوك – الفترة الزمنية بين المثير وحدوث السلوك.</a:t>
            </a:r>
            <a:endParaRPr lang="ar-SA" b="1" dirty="0"/>
          </a:p>
          <a:p>
            <a:pPr marL="971550" lvl="1" indent="-514350" algn="r" rtl="1">
              <a:buFont typeface="+mj-lt"/>
              <a:buAutoNum type="arabicPeriod"/>
            </a:pPr>
            <a:r>
              <a:rPr lang="ar-SA" b="1" dirty="0" smtClean="0"/>
              <a:t>لتحديد المثيرات </a:t>
            </a:r>
            <a:r>
              <a:rPr lang="ar-SA" b="1" u="sng" dirty="0" smtClean="0"/>
              <a:t>السابقة</a:t>
            </a:r>
            <a:r>
              <a:rPr lang="ar-SA" b="1" dirty="0" smtClean="0"/>
              <a:t> و </a:t>
            </a:r>
            <a:r>
              <a:rPr lang="ar-SA" b="1" u="sng" dirty="0" smtClean="0"/>
              <a:t>اللاحقة</a:t>
            </a:r>
            <a:r>
              <a:rPr lang="ar-SA" b="1" dirty="0" smtClean="0"/>
              <a:t> لحدوث السلوك المستهدف.</a:t>
            </a:r>
          </a:p>
          <a:p>
            <a:pPr marL="971550" lvl="1" indent="-514350" algn="r" rtl="1">
              <a:buFont typeface="+mj-lt"/>
              <a:buAutoNum type="arabicPeriod"/>
            </a:pPr>
            <a:r>
              <a:rPr lang="ar-SA" b="1" dirty="0" smtClean="0"/>
              <a:t>تحديد مدى الحاجة للتدخل السلوكي - مدى سواء أو مرضية السلوك (تكراره وشدته ومدة حدوثه مثلاً).</a:t>
            </a:r>
          </a:p>
          <a:p>
            <a:pPr marL="971550" lvl="1" indent="-514350" algn="r" rtl="1">
              <a:buFont typeface="+mj-lt"/>
              <a:buAutoNum type="arabicPeriod"/>
            </a:pPr>
            <a:r>
              <a:rPr lang="ar-SA" b="1" dirty="0" smtClean="0"/>
              <a:t>التركيز على السلوك المراد تعديله دون غيره.</a:t>
            </a:r>
          </a:p>
          <a:p>
            <a:pPr marL="971550" lvl="1" indent="-514350" algn="r" rtl="1">
              <a:buFont typeface="+mj-lt"/>
              <a:buAutoNum type="arabicPeriod"/>
            </a:pPr>
            <a:r>
              <a:rPr lang="ar-SA" b="1" dirty="0" smtClean="0"/>
              <a:t>التخطيط لوضع برنامج العلاج السلوكي، وتقييم فعاليته.</a:t>
            </a:r>
          </a:p>
          <a:p>
            <a:pPr marL="971550" lvl="1" indent="-514350" algn="r" rtl="1">
              <a:buFont typeface="+mj-lt"/>
              <a:buAutoNum type="arabicPeriod"/>
            </a:pPr>
            <a:endParaRPr lang="ar-SA" b="1"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rgbClr val="C00000"/>
                </a:solidFill>
              </a:rPr>
              <a:t> القياس السلوكي ( 3 )</a:t>
            </a:r>
            <a:endParaRPr lang="en-US" dirty="0"/>
          </a:p>
        </p:txBody>
      </p:sp>
      <p:sp>
        <p:nvSpPr>
          <p:cNvPr id="3" name="Content Placeholder 2"/>
          <p:cNvSpPr>
            <a:spLocks noGrp="1"/>
          </p:cNvSpPr>
          <p:nvPr>
            <p:ph idx="1"/>
          </p:nvPr>
        </p:nvSpPr>
        <p:spPr/>
        <p:txBody>
          <a:bodyPr>
            <a:normAutofit/>
          </a:bodyPr>
          <a:lstStyle/>
          <a:p>
            <a:pPr algn="r" rtl="1">
              <a:buNone/>
            </a:pPr>
            <a:endParaRPr lang="ar-SA" sz="1400" b="1" dirty="0" smtClean="0"/>
          </a:p>
          <a:p>
            <a:pPr marL="971550" lvl="1" indent="-514350" algn="r" rtl="1">
              <a:buNone/>
            </a:pPr>
            <a:r>
              <a:rPr lang="ar-SA" b="1" dirty="0" smtClean="0">
                <a:solidFill>
                  <a:srgbClr val="000099"/>
                </a:solidFill>
              </a:rPr>
              <a:t>اولاً: تحديد السلوك المستهدف </a:t>
            </a:r>
            <a:r>
              <a:rPr lang="en-US" b="1" dirty="0" smtClean="0">
                <a:solidFill>
                  <a:srgbClr val="000099"/>
                </a:solidFill>
              </a:rPr>
              <a:t>Target behaviour</a:t>
            </a:r>
            <a:endParaRPr lang="ar-SA" b="1" dirty="0" smtClean="0">
              <a:solidFill>
                <a:srgbClr val="000099"/>
              </a:solidFill>
            </a:endParaRPr>
          </a:p>
          <a:p>
            <a:pPr marL="971550" lvl="1" indent="-514350" algn="r" rtl="1">
              <a:buNone/>
            </a:pPr>
            <a:endParaRPr lang="en-US" b="1" dirty="0" smtClean="0">
              <a:solidFill>
                <a:srgbClr val="000099"/>
              </a:solidFill>
            </a:endParaRPr>
          </a:p>
          <a:p>
            <a:pPr marL="1371600" lvl="2" indent="-514350" algn="r" rtl="1"/>
            <a:r>
              <a:rPr lang="ar-SA" b="1" dirty="0" smtClean="0">
                <a:solidFill>
                  <a:srgbClr val="000099"/>
                </a:solidFill>
              </a:rPr>
              <a:t>وضع تعريف إجرائي لهذا السلوك. يجب أن يتصف بالتالي/</a:t>
            </a:r>
          </a:p>
          <a:p>
            <a:pPr marL="1828800" lvl="3" indent="-514350" algn="r" rtl="1"/>
            <a:r>
              <a:rPr lang="ar-SA" b="1" dirty="0" smtClean="0">
                <a:solidFill>
                  <a:srgbClr val="000099"/>
                </a:solidFill>
              </a:rPr>
              <a:t>الدقة (ثبات تقديرات الملاحظين).</a:t>
            </a:r>
          </a:p>
          <a:p>
            <a:pPr marL="1828800" lvl="3" indent="-514350" algn="r" rtl="1"/>
            <a:r>
              <a:rPr lang="ar-SA" b="1" dirty="0" smtClean="0">
                <a:solidFill>
                  <a:srgbClr val="000099"/>
                </a:solidFill>
              </a:rPr>
              <a:t>وضوح الصياغة (لاتحتمل تفسيرات متعددة لما تعنيه).</a:t>
            </a:r>
          </a:p>
          <a:p>
            <a:pPr marL="1828800" lvl="3" indent="-514350" algn="r" rtl="1"/>
            <a:r>
              <a:rPr lang="ar-SA" b="1" dirty="0" smtClean="0">
                <a:solidFill>
                  <a:srgbClr val="000099"/>
                </a:solidFill>
              </a:rPr>
              <a:t>الشمولية (تغطية كل أو أغلب مكونات السلوك المستهدف).</a:t>
            </a:r>
          </a:p>
          <a:p>
            <a:pPr marL="1371600" lvl="2" indent="-514350" algn="r" rtl="1">
              <a:buNone/>
            </a:pPr>
            <a:endParaRPr lang="ar-SA" b="1" dirty="0" smtClean="0">
              <a:solidFill>
                <a:srgbClr val="000099"/>
              </a:solidFill>
            </a:endParaRPr>
          </a:p>
          <a:p>
            <a:pPr marL="1371600" lvl="2" indent="-514350" algn="r" rtl="1">
              <a:buNone/>
            </a:pPr>
            <a:endParaRPr lang="ar-SA" b="1" dirty="0" smtClean="0">
              <a:solidFill>
                <a:srgbClr val="000099"/>
              </a:solidFill>
            </a:endParaRPr>
          </a:p>
          <a:p>
            <a:pPr marL="1371600" lvl="2" indent="-514350" algn="r" rtl="1">
              <a:buNone/>
            </a:pPr>
            <a:endParaRPr lang="en-US" b="1" dirty="0" smtClean="0">
              <a:solidFill>
                <a:srgbClr val="000099"/>
              </a:solidFill>
            </a:endParaRPr>
          </a:p>
          <a:p>
            <a:pPr marL="971550" lvl="1" indent="-514350" algn="r" rtl="1">
              <a:buNone/>
            </a:pPr>
            <a:endParaRPr lang="ar-SA" b="1"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rgbClr val="C00000"/>
                </a:solidFill>
              </a:rPr>
              <a:t> القياس السلوكي ( 4 )</a:t>
            </a:r>
            <a:endParaRPr lang="en-US" dirty="0"/>
          </a:p>
        </p:txBody>
      </p:sp>
      <p:sp>
        <p:nvSpPr>
          <p:cNvPr id="3" name="Content Placeholder 2"/>
          <p:cNvSpPr>
            <a:spLocks noGrp="1"/>
          </p:cNvSpPr>
          <p:nvPr>
            <p:ph idx="1"/>
          </p:nvPr>
        </p:nvSpPr>
        <p:spPr/>
        <p:txBody>
          <a:bodyPr>
            <a:normAutofit/>
          </a:bodyPr>
          <a:lstStyle/>
          <a:p>
            <a:pPr algn="r" rtl="1">
              <a:buNone/>
            </a:pPr>
            <a:endParaRPr lang="ar-SA" sz="1400" b="1" dirty="0" smtClean="0"/>
          </a:p>
          <a:p>
            <a:pPr marL="971550" lvl="1" indent="-514350" algn="r" rtl="1">
              <a:buNone/>
            </a:pPr>
            <a:r>
              <a:rPr lang="ar-SA" b="1" dirty="0" smtClean="0">
                <a:solidFill>
                  <a:srgbClr val="008000"/>
                </a:solidFill>
              </a:rPr>
              <a:t>هل تعد السلوكيات (التعريفات) التالية ملائمة للقياس السلوكي؟ ولماذا ؟</a:t>
            </a:r>
            <a:endParaRPr lang="en-US" b="1" dirty="0" smtClean="0">
              <a:solidFill>
                <a:srgbClr val="000099"/>
              </a:solidFill>
            </a:endParaRPr>
          </a:p>
          <a:p>
            <a:pPr marL="1371600" lvl="2" indent="-514350" algn="r" rtl="1">
              <a:buFont typeface="+mj-lt"/>
              <a:buAutoNum type="arabicPeriod"/>
            </a:pPr>
            <a:r>
              <a:rPr lang="ar-SA" b="1" dirty="0" smtClean="0">
                <a:solidFill>
                  <a:srgbClr val="000099"/>
                </a:solidFill>
              </a:rPr>
              <a:t>الشعور بالإكتئاب.</a:t>
            </a:r>
          </a:p>
          <a:p>
            <a:pPr marL="1371600" lvl="2" indent="-514350" algn="r" rtl="1">
              <a:buFont typeface="+mj-lt"/>
              <a:buAutoNum type="arabicPeriod"/>
            </a:pPr>
            <a:r>
              <a:rPr lang="ar-SA" b="1" dirty="0" smtClean="0">
                <a:solidFill>
                  <a:srgbClr val="000099"/>
                </a:solidFill>
              </a:rPr>
              <a:t>قوة الشخصية.</a:t>
            </a:r>
          </a:p>
          <a:p>
            <a:pPr marL="1371600" lvl="2" indent="-514350" algn="r" rtl="1">
              <a:buFont typeface="+mj-lt"/>
              <a:buAutoNum type="arabicPeriod"/>
            </a:pPr>
            <a:r>
              <a:rPr lang="ar-SA" b="1" dirty="0" smtClean="0">
                <a:solidFill>
                  <a:srgbClr val="000099"/>
                </a:solidFill>
              </a:rPr>
              <a:t>أحترام الآخرين.</a:t>
            </a:r>
          </a:p>
          <a:p>
            <a:pPr marL="1371600" lvl="2" indent="-514350" algn="r" rtl="1">
              <a:buFont typeface="+mj-lt"/>
              <a:buAutoNum type="arabicPeriod"/>
            </a:pPr>
            <a:r>
              <a:rPr lang="ar-SA" b="1" dirty="0" smtClean="0">
                <a:solidFill>
                  <a:srgbClr val="000099"/>
                </a:solidFill>
              </a:rPr>
              <a:t>الذكاء.</a:t>
            </a:r>
          </a:p>
          <a:p>
            <a:pPr marL="1371600" lvl="2" indent="-514350" algn="r" rtl="1">
              <a:buFont typeface="+mj-lt"/>
              <a:buAutoNum type="arabicPeriod"/>
            </a:pPr>
            <a:r>
              <a:rPr lang="ar-SA" b="1" dirty="0" smtClean="0">
                <a:solidFill>
                  <a:srgbClr val="000099"/>
                </a:solidFill>
              </a:rPr>
              <a:t>الإنبساطية.</a:t>
            </a:r>
          </a:p>
          <a:p>
            <a:pPr marL="1371600" lvl="2" indent="-514350" algn="r" rtl="1">
              <a:buFont typeface="+mj-lt"/>
              <a:buAutoNum type="arabicPeriod"/>
            </a:pPr>
            <a:r>
              <a:rPr lang="ar-SA" b="1" dirty="0" smtClean="0">
                <a:solidFill>
                  <a:srgbClr val="000099"/>
                </a:solidFill>
              </a:rPr>
              <a:t>العدوان. </a:t>
            </a:r>
          </a:p>
          <a:p>
            <a:pPr marL="1371600" lvl="2" indent="-514350" algn="r" rtl="1">
              <a:buFont typeface="+mj-lt"/>
              <a:buAutoNum type="arabicPeriod"/>
            </a:pPr>
            <a:endParaRPr lang="ar-SA" b="1" dirty="0" smtClean="0">
              <a:solidFill>
                <a:srgbClr val="000099"/>
              </a:solidFill>
            </a:endParaRPr>
          </a:p>
          <a:p>
            <a:pPr marL="1371600" lvl="2" indent="-514350" algn="r" rtl="1">
              <a:buFont typeface="+mj-lt"/>
              <a:buAutoNum type="arabicPeriod"/>
            </a:pPr>
            <a:endParaRPr lang="ar-SA" b="1" dirty="0" smtClean="0">
              <a:solidFill>
                <a:srgbClr val="000099"/>
              </a:solidFill>
            </a:endParaRPr>
          </a:p>
          <a:p>
            <a:pPr marL="1371600" lvl="2" indent="-514350" algn="r" rtl="1">
              <a:buNone/>
            </a:pPr>
            <a:endParaRPr lang="ar-SA" b="1" dirty="0" smtClean="0">
              <a:solidFill>
                <a:srgbClr val="000099"/>
              </a:solidFill>
            </a:endParaRPr>
          </a:p>
          <a:p>
            <a:pPr marL="1371600" lvl="2" indent="-514350" algn="r" rtl="1">
              <a:buNone/>
            </a:pPr>
            <a:endParaRPr lang="en-US" b="1" dirty="0" smtClean="0">
              <a:solidFill>
                <a:srgbClr val="000099"/>
              </a:solidFill>
            </a:endParaRPr>
          </a:p>
          <a:p>
            <a:pPr marL="971550" lvl="1" indent="-514350" algn="r" rtl="1">
              <a:buNone/>
            </a:pPr>
            <a:endParaRPr lang="ar-SA" b="1"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rgbClr val="C00000"/>
                </a:solidFill>
              </a:rPr>
              <a:t> القياس السلوكي ( 5 )</a:t>
            </a:r>
            <a:endParaRPr lang="en-US" dirty="0"/>
          </a:p>
        </p:txBody>
      </p:sp>
      <p:sp>
        <p:nvSpPr>
          <p:cNvPr id="4" name="Text Placeholder 3"/>
          <p:cNvSpPr>
            <a:spLocks noGrp="1"/>
          </p:cNvSpPr>
          <p:nvPr>
            <p:ph type="body" idx="1"/>
          </p:nvPr>
        </p:nvSpPr>
        <p:spPr/>
        <p:txBody>
          <a:bodyPr>
            <a:normAutofit fontScale="92500"/>
          </a:bodyPr>
          <a:lstStyle/>
          <a:p>
            <a:pPr algn="ctr"/>
            <a:r>
              <a:rPr lang="ar-SA" sz="3200" dirty="0" smtClean="0">
                <a:solidFill>
                  <a:srgbClr val="FF0000"/>
                </a:solidFill>
                <a:latin typeface="Arial Unicode MS" pitchFamily="34" charset="-128"/>
                <a:ea typeface="Arial Unicode MS" pitchFamily="34" charset="-128"/>
                <a:cs typeface="Arial Unicode MS" pitchFamily="34" charset="-128"/>
              </a:rPr>
              <a:t>تعريف سلوكي غير صحيح</a:t>
            </a:r>
            <a:endParaRPr lang="en-US" sz="3200" dirty="0">
              <a:solidFill>
                <a:srgbClr val="FF0000"/>
              </a:solidFill>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half" idx="2"/>
          </p:nvPr>
        </p:nvSpPr>
        <p:spPr>
          <a:xfrm>
            <a:off x="457200" y="2174875"/>
            <a:ext cx="3829048" cy="3951288"/>
          </a:xfrm>
        </p:spPr>
        <p:txBody>
          <a:bodyPr/>
          <a:lstStyle/>
          <a:p>
            <a:pPr algn="r" rtl="1"/>
            <a:r>
              <a:rPr lang="ar-SA" b="1" u="sng" dirty="0" smtClean="0"/>
              <a:t>السلوك العدواني:</a:t>
            </a:r>
          </a:p>
          <a:p>
            <a:pPr indent="0" algn="just" rtl="1">
              <a:buNone/>
            </a:pPr>
            <a:r>
              <a:rPr lang="ar-SA" dirty="0" smtClean="0"/>
              <a:t>هو الشعور بإنفعالات سلبية تجاه الآخرين أو تفسير سلوكياتهم على نحو سلبي بأنهم يريدون الإنتقاص منه والإعتداء عليه. أو الإعتداء فعلياً عليهم سواء جسدياً أو لفضياً، في حضورهم أو غيابهم.</a:t>
            </a:r>
          </a:p>
        </p:txBody>
      </p:sp>
      <p:sp>
        <p:nvSpPr>
          <p:cNvPr id="5" name="Text Placeholder 4"/>
          <p:cNvSpPr>
            <a:spLocks noGrp="1"/>
          </p:cNvSpPr>
          <p:nvPr>
            <p:ph type="body" sz="quarter" idx="3"/>
          </p:nvPr>
        </p:nvSpPr>
        <p:spPr/>
        <p:txBody>
          <a:bodyPr>
            <a:normAutofit/>
          </a:bodyPr>
          <a:lstStyle/>
          <a:p>
            <a:pPr algn="ctr"/>
            <a:r>
              <a:rPr lang="ar-SA" sz="3200" dirty="0" smtClean="0">
                <a:solidFill>
                  <a:srgbClr val="008000"/>
                </a:solidFill>
                <a:latin typeface="Arial Unicode MS" pitchFamily="34" charset="-128"/>
                <a:ea typeface="Arial Unicode MS" pitchFamily="34" charset="-128"/>
                <a:cs typeface="Arial Unicode MS" pitchFamily="34" charset="-128"/>
              </a:rPr>
              <a:t>تعريف سلوكي صحيح</a:t>
            </a:r>
            <a:endParaRPr lang="en-US" sz="3200" dirty="0">
              <a:solidFill>
                <a:srgbClr val="008000"/>
              </a:solidFill>
              <a:latin typeface="Arial Unicode MS" pitchFamily="34" charset="-128"/>
              <a:ea typeface="Arial Unicode MS" pitchFamily="34" charset="-128"/>
              <a:cs typeface="Arial Unicode MS" pitchFamily="34" charset="-128"/>
            </a:endParaRPr>
          </a:p>
        </p:txBody>
      </p:sp>
      <p:sp>
        <p:nvSpPr>
          <p:cNvPr id="6" name="Content Placeholder 5"/>
          <p:cNvSpPr>
            <a:spLocks noGrp="1"/>
          </p:cNvSpPr>
          <p:nvPr>
            <p:ph sz="quarter" idx="4"/>
          </p:nvPr>
        </p:nvSpPr>
        <p:spPr/>
        <p:txBody>
          <a:bodyPr/>
          <a:lstStyle/>
          <a:p>
            <a:pPr algn="r" rtl="1"/>
            <a:r>
              <a:rPr lang="ar-SA" b="1" u="sng" dirty="0" smtClean="0"/>
              <a:t>السلوك العدواني:</a:t>
            </a:r>
          </a:p>
          <a:p>
            <a:pPr indent="0" algn="just" rtl="1">
              <a:buNone/>
            </a:pPr>
            <a:r>
              <a:rPr lang="ar-SA" dirty="0" smtClean="0"/>
              <a:t>هو الإعتداء على الآخرين بطريقة لفظية كالصراخ أو الشتم أو مناداتهم بالقاب غير مقبولة. أو بصورة غير لفظية كالضرب أو الركل أو الدفع أو العض أو إتلاف ممتلكاتهم أو رمي الأشياء عليهم.</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rgbClr val="C00000"/>
                </a:solidFill>
              </a:rPr>
              <a:t> القياس السلوكي ( 6 )</a:t>
            </a:r>
            <a:endParaRPr lang="en-US" dirty="0"/>
          </a:p>
        </p:txBody>
      </p:sp>
      <p:sp>
        <p:nvSpPr>
          <p:cNvPr id="4" name="Text Placeholder 3"/>
          <p:cNvSpPr>
            <a:spLocks noGrp="1"/>
          </p:cNvSpPr>
          <p:nvPr>
            <p:ph type="body" idx="1"/>
          </p:nvPr>
        </p:nvSpPr>
        <p:spPr>
          <a:xfrm>
            <a:off x="457200" y="1535112"/>
            <a:ext cx="7758138" cy="822317"/>
          </a:xfrm>
        </p:spPr>
        <p:txBody>
          <a:bodyPr>
            <a:normAutofit/>
          </a:bodyPr>
          <a:lstStyle/>
          <a:p>
            <a:pPr algn="ctr"/>
            <a:r>
              <a:rPr lang="ar-SA" sz="3200" dirty="0" smtClean="0">
                <a:solidFill>
                  <a:srgbClr val="FF0000"/>
                </a:solidFill>
                <a:latin typeface="Arial Unicode MS" pitchFamily="34" charset="-128"/>
                <a:ea typeface="Arial Unicode MS" pitchFamily="34" charset="-128"/>
                <a:cs typeface="Arial Unicode MS" pitchFamily="34" charset="-128"/>
              </a:rPr>
              <a:t>أمثلة أخرى </a:t>
            </a:r>
            <a:endParaRPr lang="en-US" sz="3200" dirty="0">
              <a:solidFill>
                <a:srgbClr val="FF0000"/>
              </a:solidFill>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half" idx="2"/>
          </p:nvPr>
        </p:nvSpPr>
        <p:spPr/>
        <p:txBody>
          <a:bodyPr/>
          <a:lstStyle/>
          <a:p>
            <a:pPr algn="r" rtl="1">
              <a:buNone/>
            </a:pPr>
            <a:endParaRPr lang="ar-SA" b="1" u="sng" dirty="0" smtClean="0"/>
          </a:p>
          <a:p>
            <a:pPr algn="r" rtl="1">
              <a:buNone/>
            </a:pPr>
            <a:r>
              <a:rPr lang="ar-SA" b="1" u="sng" dirty="0" smtClean="0"/>
              <a:t>سلوكيات غير قابلة للقياس السلوكي</a:t>
            </a:r>
          </a:p>
          <a:p>
            <a:pPr algn="r" rtl="1">
              <a:buNone/>
            </a:pPr>
            <a:endParaRPr lang="ar-SA" u="sng" dirty="0" smtClean="0"/>
          </a:p>
          <a:p>
            <a:pPr algn="r" rtl="1"/>
            <a:r>
              <a:rPr lang="ar-SA" dirty="0" smtClean="0"/>
              <a:t>أن تصبح الطفلة اجتماعية أكثر.</a:t>
            </a:r>
          </a:p>
          <a:p>
            <a:pPr algn="r" rtl="1"/>
            <a:r>
              <a:rPr lang="ar-SA" dirty="0" smtClean="0"/>
              <a:t>أن تقدر الطفلة قيمة الأصدقاء.</a:t>
            </a:r>
          </a:p>
          <a:p>
            <a:pPr algn="r" rtl="1"/>
            <a:r>
              <a:rPr lang="ar-SA" dirty="0" smtClean="0"/>
              <a:t>أن تستوعب الطفلة معنى أحترام الوالدين.</a:t>
            </a:r>
          </a:p>
          <a:p>
            <a:pPr algn="r" rtl="1"/>
            <a:r>
              <a:rPr lang="ar-SA" dirty="0" smtClean="0"/>
              <a:t>أن تحترم الطفلة أخوتها الكبار.</a:t>
            </a:r>
          </a:p>
        </p:txBody>
      </p:sp>
      <p:sp>
        <p:nvSpPr>
          <p:cNvPr id="5" name="Text Placeholder 4"/>
          <p:cNvSpPr>
            <a:spLocks noGrp="1"/>
          </p:cNvSpPr>
          <p:nvPr>
            <p:ph type="body" sz="quarter" idx="3"/>
          </p:nvPr>
        </p:nvSpPr>
        <p:spPr/>
        <p:txBody>
          <a:bodyPr>
            <a:normAutofit/>
          </a:bodyPr>
          <a:lstStyle/>
          <a:p>
            <a:pPr algn="ctr"/>
            <a:endParaRPr lang="en-US" sz="3200" dirty="0">
              <a:solidFill>
                <a:srgbClr val="008000"/>
              </a:solidFill>
              <a:latin typeface="Arial Unicode MS" pitchFamily="34" charset="-128"/>
              <a:ea typeface="Arial Unicode MS" pitchFamily="34" charset="-128"/>
              <a:cs typeface="Arial Unicode MS" pitchFamily="34" charset="-128"/>
            </a:endParaRPr>
          </a:p>
        </p:txBody>
      </p:sp>
      <p:sp>
        <p:nvSpPr>
          <p:cNvPr id="6" name="Content Placeholder 5"/>
          <p:cNvSpPr>
            <a:spLocks noGrp="1"/>
          </p:cNvSpPr>
          <p:nvPr>
            <p:ph sz="quarter" idx="4"/>
          </p:nvPr>
        </p:nvSpPr>
        <p:spPr/>
        <p:txBody>
          <a:bodyPr>
            <a:normAutofit lnSpcReduction="10000"/>
          </a:bodyPr>
          <a:lstStyle/>
          <a:p>
            <a:pPr algn="ctr" rtl="1">
              <a:buNone/>
            </a:pPr>
            <a:endParaRPr lang="ar-SA" b="1" u="sng" dirty="0" smtClean="0"/>
          </a:p>
          <a:p>
            <a:pPr algn="ctr" rtl="1">
              <a:buNone/>
            </a:pPr>
            <a:r>
              <a:rPr lang="ar-SA" b="1" u="sng" dirty="0" smtClean="0"/>
              <a:t>سلوكيات قابلة للقياس السلوكي</a:t>
            </a:r>
          </a:p>
          <a:p>
            <a:pPr indent="0" algn="just" rtl="1">
              <a:buNone/>
            </a:pPr>
            <a:endParaRPr lang="ar-SA" b="1" u="sng" dirty="0" smtClean="0"/>
          </a:p>
          <a:p>
            <a:pPr indent="0" algn="just" rtl="1"/>
            <a:r>
              <a:rPr lang="ar-SA" dirty="0" smtClean="0"/>
              <a:t> أن تتحدث الطفلة مع بقية الصغار.</a:t>
            </a:r>
          </a:p>
          <a:p>
            <a:pPr indent="0" algn="just" rtl="1"/>
            <a:r>
              <a:rPr lang="ar-SA" dirty="0" smtClean="0"/>
              <a:t> أن تعبر الطفلة لفضياً عن رغبتها في البقاء مع صديقاتها.</a:t>
            </a:r>
          </a:p>
          <a:p>
            <a:pPr indent="0" algn="just" rtl="1"/>
            <a:r>
              <a:rPr lang="ar-SA" dirty="0" smtClean="0"/>
              <a:t> ان لاتقاطع الطفلة والديها عندما يتحدثون.</a:t>
            </a:r>
          </a:p>
          <a:p>
            <a:pPr indent="0" algn="just" rtl="1"/>
            <a:r>
              <a:rPr lang="ar-SA" dirty="0" smtClean="0"/>
              <a:t> أن تطيع الطفلة أخوتها الكبار عندما يطلبون منها شيئاً.</a:t>
            </a:r>
          </a:p>
          <a:p>
            <a:pPr indent="0" algn="just" rtl="1"/>
            <a:endParaRPr lang="ar-SA"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rgbClr val="4C2600"/>
                </a:solidFill>
              </a:rPr>
              <a:t> القياس السلوكي ( 7 )</a:t>
            </a:r>
            <a:endParaRPr lang="en-US" dirty="0">
              <a:solidFill>
                <a:srgbClr val="4C2600"/>
              </a:solidFill>
            </a:endParaRPr>
          </a:p>
        </p:txBody>
      </p:sp>
      <p:sp>
        <p:nvSpPr>
          <p:cNvPr id="3" name="Content Placeholder 2"/>
          <p:cNvSpPr>
            <a:spLocks noGrp="1"/>
          </p:cNvSpPr>
          <p:nvPr>
            <p:ph idx="1"/>
          </p:nvPr>
        </p:nvSpPr>
        <p:spPr/>
        <p:txBody>
          <a:bodyPr>
            <a:normAutofit/>
          </a:bodyPr>
          <a:lstStyle/>
          <a:p>
            <a:pPr algn="r" rtl="1">
              <a:buNone/>
            </a:pPr>
            <a:endParaRPr lang="ar-SA" sz="1400" b="1" dirty="0" smtClean="0"/>
          </a:p>
          <a:p>
            <a:pPr marL="971550" lvl="1" indent="-514350" algn="r" rtl="1">
              <a:buNone/>
            </a:pPr>
            <a:r>
              <a:rPr lang="ar-SA" b="1" dirty="0" smtClean="0">
                <a:solidFill>
                  <a:srgbClr val="008000"/>
                </a:solidFill>
              </a:rPr>
              <a:t>أعتبارات عامة يجب مراعاتها في القياس السلوكي:</a:t>
            </a:r>
          </a:p>
          <a:p>
            <a:pPr marL="971550" lvl="1" indent="-514350" algn="r" rtl="1">
              <a:buNone/>
            </a:pPr>
            <a:endParaRPr lang="ar-SA" b="1" dirty="0" smtClean="0">
              <a:solidFill>
                <a:srgbClr val="008000"/>
              </a:solidFill>
            </a:endParaRPr>
          </a:p>
          <a:p>
            <a:pPr marL="971550" lvl="1" indent="-514350" algn="r" rtl="1">
              <a:buFont typeface="Wingdings" pitchFamily="2" charset="2"/>
              <a:buChar char="v"/>
            </a:pPr>
            <a:r>
              <a:rPr lang="ar-SA" b="1" dirty="0" smtClean="0">
                <a:solidFill>
                  <a:srgbClr val="000099"/>
                </a:solidFill>
              </a:rPr>
              <a:t>تحديد السلوك المستهدف.</a:t>
            </a:r>
          </a:p>
          <a:p>
            <a:pPr marL="971550" lvl="1" indent="-514350" algn="r" rtl="1">
              <a:buFont typeface="Wingdings" pitchFamily="2" charset="2"/>
              <a:buChar char="v"/>
            </a:pPr>
            <a:r>
              <a:rPr lang="ar-SA" b="1" dirty="0" smtClean="0">
                <a:solidFill>
                  <a:srgbClr val="000099"/>
                </a:solidFill>
              </a:rPr>
              <a:t>إعتبارت أخلاقية.</a:t>
            </a:r>
          </a:p>
          <a:p>
            <a:pPr marL="971550" lvl="1" indent="-514350" algn="r" rtl="1">
              <a:buFont typeface="Wingdings" pitchFamily="2" charset="2"/>
              <a:buChar char="v"/>
            </a:pPr>
            <a:r>
              <a:rPr lang="ar-SA" b="1" dirty="0" smtClean="0">
                <a:solidFill>
                  <a:srgbClr val="000099"/>
                </a:solidFill>
              </a:rPr>
              <a:t>ترتيب السلوكيات المراد قياسها حسب الأهمية.</a:t>
            </a:r>
          </a:p>
          <a:p>
            <a:pPr marL="971550" lvl="1" indent="-514350" algn="r" rtl="1">
              <a:buFont typeface="Wingdings" pitchFamily="2" charset="2"/>
              <a:buChar char="v"/>
            </a:pPr>
            <a:r>
              <a:rPr lang="ar-SA" b="1" dirty="0" smtClean="0">
                <a:solidFill>
                  <a:srgbClr val="000099"/>
                </a:solidFill>
              </a:rPr>
              <a:t>عدم قياس أكثر من سلوك في نفس الوقت.</a:t>
            </a:r>
          </a:p>
          <a:p>
            <a:pPr marL="971550" lvl="1" indent="-514350" algn="r" rtl="1">
              <a:buFont typeface="Wingdings" pitchFamily="2" charset="2"/>
              <a:buChar char="v"/>
            </a:pPr>
            <a:r>
              <a:rPr lang="ar-SA" b="1" dirty="0" smtClean="0">
                <a:solidFill>
                  <a:srgbClr val="000099"/>
                </a:solidFill>
              </a:rPr>
              <a:t>تدريب القائمين بالقياس.</a:t>
            </a:r>
          </a:p>
          <a:p>
            <a:pPr marL="971550" lvl="1" indent="-514350" algn="r" rtl="1">
              <a:buFont typeface="Wingdings" pitchFamily="2" charset="2"/>
              <a:buChar char="v"/>
            </a:pPr>
            <a:endParaRPr lang="ar-SA" b="1" dirty="0" smtClean="0">
              <a:solidFill>
                <a:srgbClr val="000099"/>
              </a:solidFill>
            </a:endParaRPr>
          </a:p>
          <a:p>
            <a:pPr marL="971550" lvl="1" indent="-514350" algn="r" rtl="1">
              <a:buNone/>
            </a:pPr>
            <a:endParaRPr lang="ar-SA" b="1" dirty="0" smtClean="0">
              <a:solidFill>
                <a:srgbClr val="000099"/>
              </a:solidFill>
            </a:endParaRPr>
          </a:p>
          <a:p>
            <a:pPr marL="971550" lvl="1" indent="-514350" algn="r" rtl="1">
              <a:buNone/>
            </a:pPr>
            <a:endParaRPr lang="ar-SA" b="1" dirty="0" smtClean="0">
              <a:solidFill>
                <a:srgbClr val="000099"/>
              </a:solidFill>
            </a:endParaRPr>
          </a:p>
          <a:p>
            <a:pPr marL="1371600" lvl="2" indent="-514350" algn="r" rtl="1">
              <a:buNone/>
            </a:pPr>
            <a:endParaRPr lang="ar-SA" b="1" dirty="0" smtClean="0">
              <a:solidFill>
                <a:srgbClr val="000099"/>
              </a:solidFill>
            </a:endParaRPr>
          </a:p>
          <a:p>
            <a:pPr marL="1371600" lvl="2" indent="-514350" algn="r" rtl="1">
              <a:buNone/>
            </a:pPr>
            <a:endParaRPr lang="en-US" b="1" dirty="0" smtClean="0">
              <a:solidFill>
                <a:srgbClr val="000099"/>
              </a:solidFill>
            </a:endParaRPr>
          </a:p>
          <a:p>
            <a:pPr marL="971550" lvl="1" indent="-514350" algn="r" rtl="1">
              <a:buNone/>
            </a:pPr>
            <a:endParaRPr lang="ar-SA" b="1"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rgbClr val="4C2600"/>
                </a:solidFill>
              </a:rPr>
              <a:t> القياس السلوكي ( </a:t>
            </a:r>
            <a:r>
              <a:rPr lang="ar-SA" b="1" dirty="0" smtClean="0">
                <a:solidFill>
                  <a:srgbClr val="4C2600"/>
                </a:solidFill>
              </a:rPr>
              <a:t>8 </a:t>
            </a:r>
            <a:r>
              <a:rPr lang="ar-SA" b="1" dirty="0" smtClean="0">
                <a:solidFill>
                  <a:srgbClr val="4C2600"/>
                </a:solidFill>
              </a:rPr>
              <a:t>)</a:t>
            </a:r>
            <a:endParaRPr lang="en-US" dirty="0">
              <a:solidFill>
                <a:srgbClr val="4C2600"/>
              </a:solidFill>
            </a:endParaRPr>
          </a:p>
        </p:txBody>
      </p:sp>
      <p:sp>
        <p:nvSpPr>
          <p:cNvPr id="3" name="Content Placeholder 2"/>
          <p:cNvSpPr>
            <a:spLocks noGrp="1"/>
          </p:cNvSpPr>
          <p:nvPr>
            <p:ph idx="1"/>
          </p:nvPr>
        </p:nvSpPr>
        <p:spPr/>
        <p:txBody>
          <a:bodyPr>
            <a:normAutofit lnSpcReduction="10000"/>
          </a:bodyPr>
          <a:lstStyle/>
          <a:p>
            <a:pPr algn="r" rtl="1">
              <a:buNone/>
            </a:pPr>
            <a:endParaRPr lang="ar-SA" sz="1400" b="1" dirty="0" smtClean="0"/>
          </a:p>
          <a:p>
            <a:pPr marL="971550" lvl="1" indent="-514350" algn="r" rtl="1">
              <a:buNone/>
            </a:pPr>
            <a:r>
              <a:rPr lang="ar-SA" b="1" dirty="0" smtClean="0">
                <a:solidFill>
                  <a:srgbClr val="008000"/>
                </a:solidFill>
              </a:rPr>
              <a:t>المحكات السلوكية (سبقت الإشارة لها آنفاً):</a:t>
            </a:r>
            <a:endParaRPr lang="ar-SA" b="1" dirty="0" smtClean="0">
              <a:solidFill>
                <a:srgbClr val="008000"/>
              </a:solidFill>
            </a:endParaRPr>
          </a:p>
          <a:p>
            <a:pPr marL="971550" lvl="1" indent="-514350" algn="r" rtl="1">
              <a:buNone/>
            </a:pPr>
            <a:endParaRPr lang="ar-SA" b="1" dirty="0" smtClean="0">
              <a:solidFill>
                <a:srgbClr val="008000"/>
              </a:solidFill>
            </a:endParaRPr>
          </a:p>
          <a:p>
            <a:pPr marL="971550" lvl="1" indent="-514350" algn="r" rtl="1">
              <a:buFont typeface="+mj-lt"/>
              <a:buAutoNum type="arabicPeriod"/>
            </a:pPr>
            <a:r>
              <a:rPr lang="ar-SA" b="1" dirty="0" smtClean="0">
                <a:solidFill>
                  <a:srgbClr val="FF0000"/>
                </a:solidFill>
              </a:rPr>
              <a:t>مدة السلوك </a:t>
            </a:r>
            <a:r>
              <a:rPr lang="ar-SA" b="1" dirty="0" smtClean="0">
                <a:solidFill>
                  <a:srgbClr val="000099"/>
                </a:solidFill>
              </a:rPr>
              <a:t>– الفترة الزمنية التي يستمر خلالها السلوك المستهدف.</a:t>
            </a:r>
          </a:p>
          <a:p>
            <a:pPr marL="971550" lvl="1" indent="-514350" algn="r" rtl="1">
              <a:buFont typeface="+mj-lt"/>
              <a:buAutoNum type="arabicPeriod"/>
            </a:pPr>
            <a:r>
              <a:rPr lang="ar-SA" b="1" dirty="0" smtClean="0">
                <a:solidFill>
                  <a:srgbClr val="FF0000"/>
                </a:solidFill>
              </a:rPr>
              <a:t>تكرار السلوك </a:t>
            </a:r>
            <a:r>
              <a:rPr lang="ar-SA" b="1" dirty="0" smtClean="0">
                <a:solidFill>
                  <a:srgbClr val="000099"/>
                </a:solidFill>
              </a:rPr>
              <a:t>– عدد مرات ظهور/حدوث السلوك خلال فترة زمنية محددة.</a:t>
            </a:r>
          </a:p>
          <a:p>
            <a:pPr marL="971550" lvl="1" indent="-514350" algn="r" rtl="1">
              <a:buFont typeface="+mj-lt"/>
              <a:buAutoNum type="arabicPeriod"/>
            </a:pPr>
            <a:r>
              <a:rPr lang="ar-SA" b="1" dirty="0" smtClean="0">
                <a:solidFill>
                  <a:srgbClr val="FF0000"/>
                </a:solidFill>
              </a:rPr>
              <a:t>كمون السلوك </a:t>
            </a:r>
            <a:r>
              <a:rPr lang="ar-SA" b="1" dirty="0">
                <a:solidFill>
                  <a:srgbClr val="000099"/>
                </a:solidFill>
              </a:rPr>
              <a:t>- الفترة الزمنية التي </a:t>
            </a:r>
            <a:r>
              <a:rPr lang="ar-SA" b="1" dirty="0" smtClean="0">
                <a:solidFill>
                  <a:srgbClr val="000099"/>
                </a:solidFill>
              </a:rPr>
              <a:t>يختفي خلالها </a:t>
            </a:r>
            <a:r>
              <a:rPr lang="ar-SA" b="1" dirty="0">
                <a:solidFill>
                  <a:srgbClr val="000099"/>
                </a:solidFill>
              </a:rPr>
              <a:t>السلوك المستهدف</a:t>
            </a:r>
            <a:r>
              <a:rPr lang="ar-SA" b="1" dirty="0" smtClean="0">
                <a:solidFill>
                  <a:srgbClr val="000099"/>
                </a:solidFill>
              </a:rPr>
              <a:t>.</a:t>
            </a:r>
          </a:p>
          <a:p>
            <a:pPr marL="971550" lvl="1" indent="-514350" algn="r" rtl="1">
              <a:buFont typeface="+mj-lt"/>
              <a:buAutoNum type="arabicPeriod"/>
            </a:pPr>
            <a:r>
              <a:rPr lang="ar-SA" b="1" dirty="0" smtClean="0">
                <a:solidFill>
                  <a:srgbClr val="FF0000"/>
                </a:solidFill>
              </a:rPr>
              <a:t>شدة السلوك</a:t>
            </a:r>
            <a:r>
              <a:rPr lang="ar-SA" b="1" dirty="0" smtClean="0">
                <a:solidFill>
                  <a:srgbClr val="000099"/>
                </a:solidFill>
              </a:rPr>
              <a:t>. </a:t>
            </a:r>
            <a:endParaRPr lang="ar-SA" b="1" dirty="0" smtClean="0">
              <a:solidFill>
                <a:srgbClr val="000099"/>
              </a:solidFill>
            </a:endParaRPr>
          </a:p>
          <a:p>
            <a:pPr marL="457200" lvl="1" indent="0" algn="r" rtl="1">
              <a:buNone/>
            </a:pPr>
            <a:endParaRPr lang="ar-SA" b="1" dirty="0" smtClean="0">
              <a:solidFill>
                <a:srgbClr val="000099"/>
              </a:solidFill>
            </a:endParaRPr>
          </a:p>
          <a:p>
            <a:pPr marL="971550" lvl="1" indent="-514350" algn="r" rtl="1">
              <a:buNone/>
            </a:pPr>
            <a:endParaRPr lang="ar-SA" b="1" dirty="0" smtClean="0">
              <a:solidFill>
                <a:srgbClr val="000099"/>
              </a:solidFill>
            </a:endParaRPr>
          </a:p>
          <a:p>
            <a:pPr marL="971550" lvl="1" indent="-514350" algn="r" rtl="1">
              <a:buNone/>
            </a:pPr>
            <a:endParaRPr lang="ar-SA" b="1" dirty="0" smtClean="0">
              <a:solidFill>
                <a:srgbClr val="000099"/>
              </a:solidFill>
            </a:endParaRPr>
          </a:p>
          <a:p>
            <a:pPr marL="1371600" lvl="2" indent="-514350" algn="r" rtl="1">
              <a:buNone/>
            </a:pPr>
            <a:endParaRPr lang="ar-SA" b="1" dirty="0" smtClean="0">
              <a:solidFill>
                <a:srgbClr val="000099"/>
              </a:solidFill>
            </a:endParaRPr>
          </a:p>
          <a:p>
            <a:pPr marL="1371600" lvl="2" indent="-514350" algn="r" rtl="1">
              <a:buNone/>
            </a:pPr>
            <a:endParaRPr lang="en-US" b="1" dirty="0" smtClean="0">
              <a:solidFill>
                <a:srgbClr val="000099"/>
              </a:solidFill>
            </a:endParaRPr>
          </a:p>
          <a:p>
            <a:pPr marL="971550" lvl="1" indent="-514350" algn="r" rtl="1">
              <a:buNone/>
            </a:pPr>
            <a:endParaRPr lang="ar-SA" b="1" dirty="0" smtClean="0"/>
          </a:p>
        </p:txBody>
      </p:sp>
    </p:spTree>
    <p:extLst>
      <p:ext uri="{BB962C8B-B14F-4D97-AF65-F5344CB8AC3E}">
        <p14:creationId xmlns:p14="http://schemas.microsoft.com/office/powerpoint/2010/main" val="213778928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2738</TotalTime>
  <Words>553</Words>
  <Application>Microsoft Office PowerPoint</Application>
  <PresentationFormat>On-screen Show (4:3)</PresentationFormat>
  <Paragraphs>96</Paragraphs>
  <Slides>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 Unicode MS</vt:lpstr>
      <vt:lpstr>Arabic Transparent</vt:lpstr>
      <vt:lpstr>Arial</vt:lpstr>
      <vt:lpstr>Calibri</vt:lpstr>
      <vt:lpstr>Times New Roman</vt:lpstr>
      <vt:lpstr>Wingdings</vt:lpstr>
      <vt:lpstr>Office Theme</vt:lpstr>
      <vt:lpstr>القياس السلوكي</vt:lpstr>
      <vt:lpstr> القياس السلوكي ( 1 )</vt:lpstr>
      <vt:lpstr> القياس السلوكي ( 2 )</vt:lpstr>
      <vt:lpstr> القياس السلوكي ( 3 )</vt:lpstr>
      <vt:lpstr> القياس السلوكي ( 4 )</vt:lpstr>
      <vt:lpstr> القياس السلوكي ( 5 )</vt:lpstr>
      <vt:lpstr> القياس السلوكي ( 6 )</vt:lpstr>
      <vt:lpstr> القياس السلوكي ( 7 )</vt:lpstr>
      <vt:lpstr> القياس السلوكي ( 8 )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العلاج السلوكي  471   نفس</dc:title>
  <dc:creator>u</dc:creator>
  <cp:lastModifiedBy>Sony Vaio</cp:lastModifiedBy>
  <cp:revision>104</cp:revision>
  <dcterms:created xsi:type="dcterms:W3CDTF">2012-09-25T14:47:36Z</dcterms:created>
  <dcterms:modified xsi:type="dcterms:W3CDTF">2015-12-06T08:35:41Z</dcterms:modified>
</cp:coreProperties>
</file>