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95" r:id="rId30"/>
    <p:sldId id="296" r:id="rId31"/>
    <p:sldId id="297" r:id="rId32"/>
    <p:sldId id="298" r:id="rId33"/>
    <p:sldId id="299" r:id="rId34"/>
    <p:sldId id="289" r:id="rId35"/>
    <p:sldId id="290" r:id="rId36"/>
    <p:sldId id="291" r:id="rId37"/>
    <p:sldId id="292" r:id="rId38"/>
    <p:sldId id="293" r:id="rId39"/>
    <p:sldId id="294" r:id="rId40"/>
    <p:sldId id="300" r:id="rId41"/>
    <p:sldId id="301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1AFCE-25AB-47CE-917F-467807D9E930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832C1-F982-458C-9F32-00B7AAFC41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4435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314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268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126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892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0553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3408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9818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3856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5326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5453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4235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012EF-5353-462B-A478-E1619669B35C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3C66E-7E93-47CD-BF4B-E26F21F77F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711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64682" y="2734270"/>
            <a:ext cx="65839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Properties of Solutions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37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Student, Beware!</a:t>
            </a:r>
          </a:p>
        </p:txBody>
      </p:sp>
      <p:pic>
        <p:nvPicPr>
          <p:cNvPr id="3" name="Picture 6" descr="13_07"/>
          <p:cNvPicPr>
            <a:picLocks noChangeAspect="1" noChangeArrowheads="1"/>
          </p:cNvPicPr>
          <p:nvPr/>
        </p:nvPicPr>
        <p:blipFill>
          <a:blip r:embed="rId3" cstate="print"/>
          <a:srcRect b="11528"/>
          <a:stretch>
            <a:fillRect/>
          </a:stretch>
        </p:blipFill>
        <p:spPr>
          <a:xfrm>
            <a:off x="1676400" y="1524000"/>
            <a:ext cx="5795963" cy="2281238"/>
          </a:xfrm>
          <a:prstGeom prst="rect">
            <a:avLst/>
          </a:prstGeom>
        </p:spPr>
      </p:pic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457200" y="4114800"/>
            <a:ext cx="8229600" cy="1905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Dissolution is a physical change — you can get back the original solute by evaporating the solvent.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you can’t, the substance didn’t dissolve, it reacted.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15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Factors Affecting Solubility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762000" y="2133600"/>
            <a:ext cx="396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Chemists use the axiom “like dissolves like."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Polar substances tend to dissolve in polar solvents.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Nonpolar substances tend to dissolve in nonpolar solvents.</a:t>
            </a:r>
          </a:p>
        </p:txBody>
      </p:sp>
      <p:pic>
        <p:nvPicPr>
          <p:cNvPr id="5" name="Picture 3" descr="13_10-02U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4957" y="1563688"/>
            <a:ext cx="359044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200400" y="6153090"/>
            <a:ext cx="594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Nonpolar liquids tend to be insoluble in polar liquids.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9974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Factors Affecting Solubility</a:t>
            </a:r>
          </a:p>
        </p:txBody>
      </p:sp>
      <p:pic>
        <p:nvPicPr>
          <p:cNvPr id="7" name="Picture 6" descr="13_11"/>
          <p:cNvPicPr>
            <a:picLocks noChangeAspect="1" noChangeArrowheads="1"/>
          </p:cNvPicPr>
          <p:nvPr/>
        </p:nvPicPr>
        <p:blipFill>
          <a:blip r:embed="rId3" cstate="print"/>
          <a:srcRect b="12617"/>
          <a:stretch>
            <a:fillRect/>
          </a:stretch>
        </p:blipFill>
        <p:spPr>
          <a:xfrm>
            <a:off x="1295400" y="1524000"/>
            <a:ext cx="6477000" cy="3028057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685800" y="5029200"/>
            <a:ext cx="78486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more similar the intermolecular attractions, the more likely one substance is to be soluble in another.</a:t>
            </a:r>
          </a:p>
        </p:txBody>
      </p:sp>
    </p:spTree>
    <p:extLst>
      <p:ext uri="{BB962C8B-B14F-4D97-AF65-F5344CB8AC3E}">
        <p14:creationId xmlns:p14="http://schemas.microsoft.com/office/powerpoint/2010/main" xmlns="" val="417337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Factors Affecting Solubility</a:t>
            </a:r>
          </a:p>
        </p:txBody>
      </p:sp>
      <p:pic>
        <p:nvPicPr>
          <p:cNvPr id="5" name="Picture 9" descr="13_12"/>
          <p:cNvPicPr>
            <a:picLocks noChangeAspect="1" noChangeArrowheads="1"/>
          </p:cNvPicPr>
          <p:nvPr/>
        </p:nvPicPr>
        <p:blipFill>
          <a:blip r:embed="rId3" cstate="print"/>
          <a:srcRect l="13115" t="17805" r="13115" b="9097"/>
          <a:stretch>
            <a:fillRect/>
          </a:stretch>
        </p:blipFill>
        <p:spPr>
          <a:xfrm>
            <a:off x="4091785" y="1828800"/>
            <a:ext cx="4747415" cy="411480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62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Glucose (which has hydrogen bonding) is very soluble in water, while cyclohexane (which only has dispersion forces) is not.</a:t>
            </a:r>
          </a:p>
        </p:txBody>
      </p:sp>
    </p:spTree>
    <p:extLst>
      <p:ext uri="{BB962C8B-B14F-4D97-AF65-F5344CB8AC3E}">
        <p14:creationId xmlns:p14="http://schemas.microsoft.com/office/powerpoint/2010/main" xmlns="" val="120605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Factors Affecting Solubility</a:t>
            </a:r>
          </a:p>
        </p:txBody>
      </p:sp>
      <p:pic>
        <p:nvPicPr>
          <p:cNvPr id="7" name="Picture 3" descr="13_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195085"/>
            <a:ext cx="7467600" cy="421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4953000"/>
            <a:ext cx="7772400" cy="16764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Vitamin A is soluble in nonpolar compounds (like fats).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Vitamin C is soluble in water.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202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096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Gases in Solution</a:t>
            </a:r>
          </a:p>
        </p:txBody>
      </p:sp>
      <p:pic>
        <p:nvPicPr>
          <p:cNvPr id="6" name="Picture 9" descr="13_14"/>
          <p:cNvPicPr>
            <a:picLocks noChangeAspect="1" noChangeArrowheads="1"/>
          </p:cNvPicPr>
          <p:nvPr/>
        </p:nvPicPr>
        <p:blipFill>
          <a:blip r:embed="rId3" cstate="print"/>
          <a:srcRect b="8000"/>
          <a:stretch>
            <a:fillRect/>
          </a:stretch>
        </p:blipFill>
        <p:spPr>
          <a:xfrm>
            <a:off x="771525" y="1295400"/>
            <a:ext cx="2733675" cy="5257800"/>
          </a:xfrm>
          <a:prstGeom prst="rect">
            <a:avLst/>
          </a:prstGeom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495800" y="18288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solubility of liquids and solids does not change appreciably with pressure.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solubility of a gas in a liquid is directly proportional to its pressure.</a:t>
            </a:r>
          </a:p>
        </p:txBody>
      </p:sp>
    </p:spTree>
    <p:extLst>
      <p:ext uri="{BB962C8B-B14F-4D97-AF65-F5344CB8AC3E}">
        <p14:creationId xmlns:p14="http://schemas.microsoft.com/office/powerpoint/2010/main" xmlns="" val="354713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Henry’s Law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524000"/>
            <a:ext cx="4267200" cy="4876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kP</a:t>
            </a:r>
            <a:r>
              <a:rPr kumimoji="0" lang="en-US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solubility of the gas,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Henry’s Law constant for that gas in that solvent, and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partial pressure of the gas above the liquid.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6" descr="13_15"/>
          <p:cNvPicPr>
            <a:picLocks noChangeAspect="1" noChangeArrowheads="1"/>
          </p:cNvPicPr>
          <p:nvPr/>
        </p:nvPicPr>
        <p:blipFill>
          <a:blip r:embed="rId3" cstate="print"/>
          <a:srcRect b="3993"/>
          <a:stretch>
            <a:fillRect/>
          </a:stretch>
        </p:blipFill>
        <p:spPr>
          <a:xfrm>
            <a:off x="4648200" y="1676400"/>
            <a:ext cx="3810000" cy="381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6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Temperature</a:t>
            </a:r>
          </a:p>
        </p:txBody>
      </p:sp>
      <p:pic>
        <p:nvPicPr>
          <p:cNvPr id="3" name="Picture 6" descr="13_17"/>
          <p:cNvPicPr>
            <a:picLocks noChangeAspect="1" noChangeArrowheads="1"/>
          </p:cNvPicPr>
          <p:nvPr/>
        </p:nvPicPr>
        <p:blipFill>
          <a:blip r:embed="rId3" cstate="print"/>
          <a:srcRect b="4800"/>
          <a:stretch>
            <a:fillRect/>
          </a:stretch>
        </p:blipFill>
        <p:spPr>
          <a:xfrm>
            <a:off x="304800" y="1600200"/>
            <a:ext cx="4241800" cy="4111625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105400" y="1905000"/>
            <a:ext cx="3505200" cy="3810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Generally, the solubility of solid solutes in liquid solvents increases with increasing temperature.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363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Temperature</a:t>
            </a:r>
          </a:p>
        </p:txBody>
      </p:sp>
      <p:pic>
        <p:nvPicPr>
          <p:cNvPr id="5" name="Picture 6" descr="13_18"/>
          <p:cNvPicPr>
            <a:picLocks noChangeAspect="1" noChangeArrowheads="1"/>
          </p:cNvPicPr>
          <p:nvPr/>
        </p:nvPicPr>
        <p:blipFill>
          <a:blip r:embed="rId3" cstate="print"/>
          <a:srcRect b="3329"/>
          <a:stretch>
            <a:fillRect/>
          </a:stretch>
        </p:blipFill>
        <p:spPr>
          <a:xfrm>
            <a:off x="4648200" y="1600200"/>
            <a:ext cx="4222750" cy="419100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7526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opposite is true of gases.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Carbonated soft drinks are more “bubbly” if stored in the refrigerator.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Warm lakes have less O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dissolved in them than cool lakes.</a:t>
            </a:r>
          </a:p>
        </p:txBody>
      </p:sp>
    </p:spTree>
    <p:extLst>
      <p:ext uri="{BB962C8B-B14F-4D97-AF65-F5344CB8AC3E}">
        <p14:creationId xmlns:p14="http://schemas.microsoft.com/office/powerpoint/2010/main" xmlns="" val="279438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Colligative Properties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Changes in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colligative properties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depend only on the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number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solute particles present, not on the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identity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solute particles.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Among colligative properties are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Vapor pressure lowering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Boiling point elevation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Melting point depression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Osmotic pressure</a:t>
            </a:r>
          </a:p>
        </p:txBody>
      </p:sp>
    </p:spTree>
    <p:extLst>
      <p:ext uri="{BB962C8B-B14F-4D97-AF65-F5344CB8AC3E}">
        <p14:creationId xmlns:p14="http://schemas.microsoft.com/office/powerpoint/2010/main" xmlns="" val="79783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Solutions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6764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Solutions are homogeneous mixtures of two or more pure substances.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 solution, 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dispersed uniformly throughout 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solvent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4" name="Picture 9" descr="13_T01"/>
          <p:cNvPicPr>
            <a:picLocks noChangeAspect="1" noChangeArrowheads="1"/>
          </p:cNvPicPr>
          <p:nvPr/>
        </p:nvPicPr>
        <p:blipFill>
          <a:blip r:embed="rId3" cstate="print"/>
          <a:srcRect t="10056" b="6764"/>
          <a:stretch>
            <a:fillRect/>
          </a:stretch>
        </p:blipFill>
        <p:spPr>
          <a:xfrm>
            <a:off x="1143000" y="3886200"/>
            <a:ext cx="6754813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404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1- Vapor-Pressure Lowering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981200"/>
            <a:ext cx="4114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Because of solute-solvent intermolecular attraction, higher concentrations of nonvolatile solutes make it harder for solvent to escape to the vapor phase.</a:t>
            </a:r>
          </a:p>
        </p:txBody>
      </p:sp>
      <p:pic>
        <p:nvPicPr>
          <p:cNvPr id="4" name="Picture 9" descr="13_20"/>
          <p:cNvPicPr>
            <a:picLocks noChangeAspect="1" noChangeArrowheads="1"/>
          </p:cNvPicPr>
          <p:nvPr/>
        </p:nvPicPr>
        <p:blipFill>
          <a:blip r:embed="rId3" cstate="print"/>
          <a:srcRect b="13077"/>
          <a:stretch>
            <a:fillRect/>
          </a:stretch>
        </p:blipFill>
        <p:spPr>
          <a:xfrm>
            <a:off x="4572000" y="2286000"/>
            <a:ext cx="434340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273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Vapor Pressure</a:t>
            </a:r>
          </a:p>
        </p:txBody>
      </p:sp>
      <p:pic>
        <p:nvPicPr>
          <p:cNvPr id="4" name="Picture 9" descr="13_20"/>
          <p:cNvPicPr>
            <a:picLocks noChangeAspect="1" noChangeArrowheads="1"/>
          </p:cNvPicPr>
          <p:nvPr/>
        </p:nvPicPr>
        <p:blipFill>
          <a:blip r:embed="rId3" cstate="print"/>
          <a:srcRect b="13077"/>
          <a:stretch>
            <a:fillRect/>
          </a:stretch>
        </p:blipFill>
        <p:spPr>
          <a:xfrm>
            <a:off x="4572000" y="2286000"/>
            <a:ext cx="4343400" cy="3067050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2438400"/>
            <a:ext cx="3886200" cy="2743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Therefore, the vapor pressure of a solution is lower than that of the pure solvent.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831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Raoult’s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Law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685800" y="1600200"/>
            <a:ext cx="77724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</a:t>
            </a:r>
            <a:r>
              <a:rPr kumimoji="0" lang="en-US" sz="4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A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where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mole fraction of compound A, and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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A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is the normal vapor pressure of A at that temperature.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NOTE: This is one of those times when you want to make sure you have the vapor pressure of the </a:t>
            </a:r>
            <a:r>
              <a:rPr kumimoji="0" lang="en-US" sz="28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solvent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543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762000"/>
            <a:ext cx="8077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Glycerin (C</a:t>
            </a:r>
            <a:r>
              <a:rPr lang="en-US" sz="2400" baseline="-25000" dirty="0">
                <a:solidFill>
                  <a:srgbClr val="C00000"/>
                </a:solidFill>
              </a:rPr>
              <a:t>3</a:t>
            </a:r>
            <a:r>
              <a:rPr lang="en-US" sz="2400" dirty="0">
                <a:solidFill>
                  <a:srgbClr val="C00000"/>
                </a:solidFill>
              </a:rPr>
              <a:t>H</a:t>
            </a:r>
            <a:r>
              <a:rPr lang="en-US" sz="2400" baseline="-25000" dirty="0">
                <a:solidFill>
                  <a:srgbClr val="C00000"/>
                </a:solidFill>
              </a:rPr>
              <a:t>8</a:t>
            </a:r>
            <a:r>
              <a:rPr lang="en-US" sz="2400" dirty="0">
                <a:solidFill>
                  <a:srgbClr val="C00000"/>
                </a:solidFill>
              </a:rPr>
              <a:t>O</a:t>
            </a:r>
            <a:r>
              <a:rPr lang="en-US" sz="2400" baseline="-25000" dirty="0">
                <a:solidFill>
                  <a:srgbClr val="C00000"/>
                </a:solidFill>
              </a:rPr>
              <a:t>3</a:t>
            </a:r>
            <a:r>
              <a:rPr lang="en-US" sz="2400" dirty="0">
                <a:solidFill>
                  <a:srgbClr val="C00000"/>
                </a:solidFill>
              </a:rPr>
              <a:t>) is a nonvolatile nonelectrolyte with a density of 1.26 g/mL at 25 °C. Calculate the vapor pressure at 25 °C of a solution made by adding 50.0 mL of glycerin to 500.0 mL of water. The vapor pressure of pure water at 25 °C is 23.8 </a:t>
            </a:r>
            <a:r>
              <a:rPr lang="en-US" sz="2400" dirty="0" smtClean="0">
                <a:solidFill>
                  <a:srgbClr val="C00000"/>
                </a:solidFill>
              </a:rPr>
              <a:t>torr, </a:t>
            </a:r>
            <a:r>
              <a:rPr lang="en-US" sz="2400" dirty="0">
                <a:solidFill>
                  <a:srgbClr val="C00000"/>
                </a:solidFill>
              </a:rPr>
              <a:t>and its density is 1.00 g/</a:t>
            </a:r>
            <a:r>
              <a:rPr lang="en-US" sz="2400" dirty="0" err="1">
                <a:solidFill>
                  <a:srgbClr val="C00000"/>
                </a:solidFill>
              </a:rPr>
              <a:t>mL.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3" name="Picture 15" descr="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210" y="2743200"/>
            <a:ext cx="7723190" cy="25908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762000" y="5525869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The vapor pressure of the solution has been lowered by 0.6 torr relative to that of pure water.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8753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2- Boiling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Point Elevation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143000"/>
            <a:ext cx="8229600" cy="2590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change in boiling point is proportional to the molality of the solution: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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where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molal boiling point elevation constant, a property of the solvent.</a:t>
            </a:r>
          </a:p>
        </p:txBody>
      </p:sp>
      <p:pic>
        <p:nvPicPr>
          <p:cNvPr id="4" name="Picture 12" descr="13_T04"/>
          <p:cNvPicPr>
            <a:picLocks noChangeAspect="1" noChangeArrowheads="1"/>
          </p:cNvPicPr>
          <p:nvPr/>
        </p:nvPicPr>
        <p:blipFill>
          <a:blip r:embed="rId3" cstate="print"/>
          <a:srcRect b="8928"/>
          <a:stretch>
            <a:fillRect/>
          </a:stretch>
        </p:blipFill>
        <p:spPr>
          <a:xfrm>
            <a:off x="457199" y="3657600"/>
            <a:ext cx="7534835" cy="2171054"/>
          </a:xfrm>
          <a:prstGeom prst="rect">
            <a:avLst/>
          </a:prstGeom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81000" y="5911468"/>
            <a:ext cx="6477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ym typeface="Symbol" pitchFamily="1" charset="2"/>
              </a:rPr>
              <a:t></a:t>
            </a:r>
            <a:r>
              <a:rPr lang="en-US" sz="2000" i="1" dirty="0"/>
              <a:t>T</a:t>
            </a:r>
            <a:r>
              <a:rPr lang="en-US" sz="2000" i="1" baseline="-25000" dirty="0"/>
              <a:t>b</a:t>
            </a:r>
            <a:r>
              <a:rPr lang="en-US" sz="2000" dirty="0"/>
              <a:t> is </a:t>
            </a:r>
            <a:r>
              <a:rPr lang="en-US" sz="2000" i="1" dirty="0"/>
              <a:t>added to</a:t>
            </a:r>
            <a:r>
              <a:rPr lang="en-US" sz="2000" dirty="0"/>
              <a:t> the normal boiling point of the solvent.</a:t>
            </a:r>
          </a:p>
          <a:p>
            <a:pPr>
              <a:spcBef>
                <a:spcPct val="5000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88742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solidFill>
                  <a:srgbClr val="C00000"/>
                </a:solidFill>
              </a:rPr>
              <a:t>3- Freezing </a:t>
            </a:r>
            <a:r>
              <a:rPr lang="en-US" sz="4400" dirty="0" smtClean="0">
                <a:solidFill>
                  <a:srgbClr val="C00000"/>
                </a:solidFill>
              </a:rPr>
              <a:t>Point Depression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12" descr="13_T04"/>
          <p:cNvPicPr>
            <a:picLocks noChangeAspect="1" noChangeArrowheads="1"/>
          </p:cNvPicPr>
          <p:nvPr/>
        </p:nvPicPr>
        <p:blipFill>
          <a:blip r:embed="rId3" cstate="print"/>
          <a:srcRect b="8928"/>
          <a:stretch>
            <a:fillRect/>
          </a:stretch>
        </p:blipFill>
        <p:spPr>
          <a:xfrm>
            <a:off x="457199" y="3657600"/>
            <a:ext cx="7534835" cy="2171054"/>
          </a:xfrm>
          <a:prstGeom prst="rect">
            <a:avLst/>
          </a:prstGeom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81000" y="5920026"/>
            <a:ext cx="70104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ym typeface="Symbol" pitchFamily="1" charset="2"/>
              </a:rPr>
              <a:t></a:t>
            </a:r>
            <a:r>
              <a:rPr lang="en-US" sz="2000" i="1" dirty="0"/>
              <a:t>T</a:t>
            </a:r>
            <a:r>
              <a:rPr lang="en-US" sz="2000" i="1" baseline="-25000" dirty="0"/>
              <a:t>b</a:t>
            </a:r>
            <a:r>
              <a:rPr lang="en-US" sz="2000" dirty="0"/>
              <a:t> is </a:t>
            </a:r>
            <a:r>
              <a:rPr lang="en-US" sz="2000" i="1" dirty="0" smtClean="0">
                <a:solidFill>
                  <a:srgbClr val="C82E32"/>
                </a:solidFill>
              </a:rPr>
              <a:t>subtracted from</a:t>
            </a:r>
            <a:r>
              <a:rPr lang="en-US" sz="2000" dirty="0" smtClean="0">
                <a:solidFill>
                  <a:srgbClr val="C82E32"/>
                </a:solidFill>
              </a:rPr>
              <a:t> </a:t>
            </a:r>
            <a:r>
              <a:rPr lang="en-US" sz="2000" dirty="0" smtClean="0"/>
              <a:t>the </a:t>
            </a:r>
            <a:r>
              <a:rPr lang="en-US" sz="2000" dirty="0"/>
              <a:t>normal boiling point of the solvent.</a:t>
            </a:r>
          </a:p>
          <a:p>
            <a:pPr>
              <a:spcBef>
                <a:spcPct val="50000"/>
              </a:spcBef>
            </a:pPr>
            <a:endParaRPr lang="en-US" sz="20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28600" y="1524000"/>
            <a:ext cx="86106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change in freezing point can be found similarly: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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Here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molal freezing point depression constant of the solvent.</a:t>
            </a:r>
          </a:p>
        </p:txBody>
      </p:sp>
    </p:spTree>
    <p:extLst>
      <p:ext uri="{BB962C8B-B14F-4D97-AF65-F5344CB8AC3E}">
        <p14:creationId xmlns:p14="http://schemas.microsoft.com/office/powerpoint/2010/main" xmlns="" val="240785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Boiling Point Elevation and Freezing Point Depression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33400" y="21336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Note that in both equations,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does not depend on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the solute is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but only on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many particles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dissolved.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4724400" y="22860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K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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m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1" charset="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1" charset="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T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f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 =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K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f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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m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83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81000" y="533400"/>
            <a:ext cx="8382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Automotive antifreeze consists of ethylene glycol, CH</a:t>
            </a:r>
            <a:r>
              <a:rPr lang="en-US" sz="2800" baseline="-25000" dirty="0">
                <a:solidFill>
                  <a:srgbClr val="C00000"/>
                </a:solidFill>
              </a:rPr>
              <a:t>2</a:t>
            </a:r>
            <a:r>
              <a:rPr lang="en-US" sz="2800" dirty="0">
                <a:solidFill>
                  <a:srgbClr val="C00000"/>
                </a:solidFill>
              </a:rPr>
              <a:t>(OH)CH</a:t>
            </a:r>
            <a:r>
              <a:rPr lang="en-US" sz="2800" baseline="-25000" dirty="0">
                <a:solidFill>
                  <a:srgbClr val="C00000"/>
                </a:solidFill>
              </a:rPr>
              <a:t>2</a:t>
            </a:r>
            <a:r>
              <a:rPr lang="en-US" sz="2800" dirty="0">
                <a:solidFill>
                  <a:srgbClr val="C00000"/>
                </a:solidFill>
              </a:rPr>
              <a:t>(OH), a nonvolatile nonelectrolyte. Calculate the boiling point and freezing point of a 25.0 mass % solution of ethylene glycol in water</a:t>
            </a:r>
            <a:r>
              <a:rPr lang="en-US" sz="2800" dirty="0" smtClean="0">
                <a:solidFill>
                  <a:srgbClr val="C00000"/>
                </a:solidFill>
              </a:rPr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Moles of ethylene glycol =  250 g/62.1 g mol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= 4.03 mol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   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38200" y="3617912"/>
            <a:ext cx="5037455" cy="954088"/>
            <a:chOff x="1562" y="1530"/>
            <a:chExt cx="3710" cy="601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2473" y="1530"/>
              <a:ext cx="1895" cy="601"/>
              <a:chOff x="2473" y="1530"/>
              <a:chExt cx="1895" cy="601"/>
            </a:xfrm>
          </p:grpSpPr>
          <p:sp>
            <p:nvSpPr>
              <p:cNvPr id="9" name="Rectangle 4"/>
              <p:cNvSpPr>
                <a:spLocks noChangeArrowheads="1"/>
              </p:cNvSpPr>
              <p:nvPr/>
            </p:nvSpPr>
            <p:spPr bwMode="auto">
              <a:xfrm>
                <a:off x="2473" y="1530"/>
                <a:ext cx="1895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 smtClean="0"/>
                  <a:t>4.03 mol</a:t>
                </a:r>
                <a:endParaRPr lang="en-US" sz="2800" dirty="0"/>
              </a:p>
              <a:p>
                <a:pPr algn="ctr"/>
                <a:r>
                  <a:rPr lang="en-US" sz="2800" dirty="0" smtClean="0"/>
                  <a:t>0.75 Kg</a:t>
                </a:r>
                <a:endParaRPr lang="en-US" sz="2800" dirty="0"/>
              </a:p>
            </p:txBody>
          </p:sp>
          <p:sp>
            <p:nvSpPr>
              <p:cNvPr id="10" name="Line 5"/>
              <p:cNvSpPr>
                <a:spLocks noChangeShapeType="1"/>
              </p:cNvSpPr>
              <p:nvPr/>
            </p:nvSpPr>
            <p:spPr bwMode="auto">
              <a:xfrm flipV="1">
                <a:off x="2837" y="1831"/>
                <a:ext cx="128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562" y="1648"/>
              <a:ext cx="371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Molality =                          = 5.37 m</a:t>
              </a:r>
              <a:endParaRPr lang="en-US" sz="2800" i="1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838200" y="4810780"/>
            <a:ext cx="66784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>
                <a:sym typeface="Symbol" pitchFamily="1" charset="2"/>
              </a:rPr>
              <a:t></a:t>
            </a:r>
            <a:r>
              <a:rPr lang="en-US" sz="2800" i="1" dirty="0"/>
              <a:t>T</a:t>
            </a:r>
            <a:r>
              <a:rPr lang="en-US" sz="2800" i="1" baseline="-25000" dirty="0"/>
              <a:t>b</a:t>
            </a:r>
            <a:r>
              <a:rPr lang="en-US" sz="2800" i="1" dirty="0"/>
              <a:t> = K</a:t>
            </a:r>
            <a:r>
              <a:rPr lang="en-US" sz="2800" i="1" baseline="-25000" dirty="0"/>
              <a:t>b </a:t>
            </a:r>
            <a:r>
              <a:rPr lang="en-US" sz="2800" dirty="0">
                <a:sym typeface="Wingdings" pitchFamily="1" charset="2"/>
              </a:rPr>
              <a:t> </a:t>
            </a:r>
            <a:r>
              <a:rPr lang="en-US" sz="2800" i="1" dirty="0" smtClean="0">
                <a:sym typeface="Wingdings" pitchFamily="1" charset="2"/>
              </a:rPr>
              <a:t>m </a:t>
            </a:r>
            <a:r>
              <a:rPr lang="en-US" sz="2800" dirty="0" smtClean="0">
                <a:sym typeface="Wingdings" pitchFamily="1" charset="2"/>
              </a:rPr>
              <a:t>= (0.51 </a:t>
            </a:r>
            <a:r>
              <a:rPr lang="en-US" sz="2800" baseline="30000" dirty="0" smtClean="0">
                <a:sym typeface="Wingdings" pitchFamily="1" charset="2"/>
              </a:rPr>
              <a:t>o</a:t>
            </a:r>
            <a:r>
              <a:rPr lang="en-US" sz="2800" dirty="0" smtClean="0">
                <a:sym typeface="Wingdings" pitchFamily="1" charset="2"/>
              </a:rPr>
              <a:t>C/m)(5.73 m) = 2.7 </a:t>
            </a:r>
            <a:r>
              <a:rPr lang="en-US" sz="2800" baseline="30000" dirty="0" smtClean="0">
                <a:sym typeface="Wingdings" pitchFamily="1" charset="2"/>
              </a:rPr>
              <a:t>o</a:t>
            </a:r>
            <a:r>
              <a:rPr lang="en-US" sz="2800" dirty="0" smtClean="0">
                <a:sym typeface="Wingdings" pitchFamily="1" charset="2"/>
              </a:rPr>
              <a:t>C  </a:t>
            </a:r>
            <a:endParaRPr lang="en-US" sz="2800" dirty="0">
              <a:sym typeface="Wingdings" pitchFamily="1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0867" y="5572780"/>
            <a:ext cx="6633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>
                <a:sym typeface="Symbol" pitchFamily="1" charset="2"/>
              </a:rPr>
              <a:t></a:t>
            </a:r>
            <a:r>
              <a:rPr lang="en-US" sz="2800" i="1" dirty="0" smtClean="0"/>
              <a:t>T</a:t>
            </a:r>
            <a:r>
              <a:rPr lang="en-US" sz="2800" i="1" baseline="-25000" dirty="0" smtClean="0"/>
              <a:t>f</a:t>
            </a:r>
            <a:r>
              <a:rPr lang="en-US" sz="2800" i="1" dirty="0" smtClean="0"/>
              <a:t> </a:t>
            </a:r>
            <a:r>
              <a:rPr lang="en-US" sz="2800" i="1" dirty="0"/>
              <a:t>= </a:t>
            </a:r>
            <a:r>
              <a:rPr lang="en-US" sz="2800" i="1" dirty="0" smtClean="0"/>
              <a:t>K</a:t>
            </a:r>
            <a:r>
              <a:rPr lang="en-US" sz="2800" i="1" baseline="-25000" dirty="0" smtClean="0"/>
              <a:t>f </a:t>
            </a:r>
            <a:r>
              <a:rPr lang="en-US" sz="2800" dirty="0">
                <a:sym typeface="Wingdings" pitchFamily="1" charset="2"/>
              </a:rPr>
              <a:t> </a:t>
            </a:r>
            <a:r>
              <a:rPr lang="en-US" sz="2800" i="1" dirty="0" smtClean="0">
                <a:sym typeface="Wingdings" pitchFamily="1" charset="2"/>
              </a:rPr>
              <a:t>m </a:t>
            </a:r>
            <a:r>
              <a:rPr lang="en-US" sz="2800" dirty="0" smtClean="0">
                <a:sym typeface="Wingdings" pitchFamily="1" charset="2"/>
              </a:rPr>
              <a:t>= (1.86 </a:t>
            </a:r>
            <a:r>
              <a:rPr lang="en-US" sz="2800" baseline="30000" dirty="0" smtClean="0">
                <a:sym typeface="Wingdings" pitchFamily="1" charset="2"/>
              </a:rPr>
              <a:t>o</a:t>
            </a:r>
            <a:r>
              <a:rPr lang="en-US" sz="2800" dirty="0" smtClean="0">
                <a:sym typeface="Wingdings" pitchFamily="1" charset="2"/>
              </a:rPr>
              <a:t>C/m)(5.73 m) = 10.0 </a:t>
            </a:r>
            <a:r>
              <a:rPr lang="en-US" sz="2800" baseline="30000" dirty="0" smtClean="0">
                <a:sym typeface="Wingdings" pitchFamily="1" charset="2"/>
              </a:rPr>
              <a:t>o</a:t>
            </a:r>
            <a:r>
              <a:rPr lang="en-US" sz="2800" dirty="0" smtClean="0">
                <a:sym typeface="Wingdings" pitchFamily="1" charset="2"/>
              </a:rPr>
              <a:t>C  </a:t>
            </a:r>
            <a:endParaRPr lang="en-US" sz="2800" dirty="0">
              <a:sym typeface="Wingdings" pitchFamily="1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966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3200400"/>
            <a:ext cx="708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Freezing point = (normal </a:t>
            </a:r>
            <a:r>
              <a:rPr lang="en-US" sz="2800" dirty="0" err="1" smtClean="0"/>
              <a:t>fp</a:t>
            </a:r>
            <a:r>
              <a:rPr lang="en-US" sz="2800" dirty="0" smtClean="0"/>
              <a:t> of solvent) -</a:t>
            </a:r>
            <a:r>
              <a:rPr lang="en-US" sz="2800" dirty="0" smtClean="0">
                <a:sym typeface="Symbol" pitchFamily="1" charset="2"/>
              </a:rPr>
              <a:t> </a:t>
            </a:r>
            <a:r>
              <a:rPr lang="en-US" sz="2800" i="1" dirty="0" smtClean="0"/>
              <a:t>T</a:t>
            </a:r>
            <a:r>
              <a:rPr lang="en-US" sz="2800" i="1" baseline="-25000" dirty="0" smtClean="0"/>
              <a:t>f</a:t>
            </a:r>
            <a:endParaRPr lang="en-US" sz="2800" dirty="0" smtClean="0"/>
          </a:p>
          <a:p>
            <a:r>
              <a:rPr lang="en-US" sz="2800" dirty="0" smtClean="0"/>
              <a:t>                          = 0 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C - 10 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C = -10 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C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636693"/>
            <a:ext cx="708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Boling point = (normal </a:t>
            </a:r>
            <a:r>
              <a:rPr lang="en-US" sz="2800" dirty="0" err="1" smtClean="0"/>
              <a:t>bp</a:t>
            </a:r>
            <a:r>
              <a:rPr lang="en-US" sz="2800" dirty="0" smtClean="0"/>
              <a:t> of solvent) +</a:t>
            </a:r>
            <a:r>
              <a:rPr lang="en-US" sz="2800" dirty="0" smtClean="0">
                <a:sym typeface="Symbol" pitchFamily="1" charset="2"/>
              </a:rPr>
              <a:t> </a:t>
            </a:r>
            <a:r>
              <a:rPr lang="en-US" sz="2800" i="1" dirty="0" smtClean="0"/>
              <a:t>T</a:t>
            </a:r>
            <a:r>
              <a:rPr lang="en-US" sz="2800" i="1" baseline="-25000" dirty="0" smtClean="0"/>
              <a:t>b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                      = 100 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C + 2.7 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C = 102.7 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C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38434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4- Osmotic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Pressure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4400" dirty="0" smtClean="0">
                <a:solidFill>
                  <a:srgbClr val="00B050"/>
                </a:solidFill>
              </a:rPr>
              <a:t>Osmosis</a:t>
            </a:r>
            <a:endParaRPr lang="en-US" sz="4400" dirty="0" smtClean="0">
              <a:solidFill>
                <a:srgbClr val="00B05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2590800"/>
            <a:ext cx="7772400" cy="4267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substances form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semipermeable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membranes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allowing some smaller particles to pass through, but blocking other larger particles.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biological systems, most semipermeable membranes allow water to pass through, but solutes are not free to do so.</a:t>
            </a:r>
          </a:p>
        </p:txBody>
      </p:sp>
    </p:spTree>
    <p:extLst>
      <p:ext uri="{BB962C8B-B14F-4D97-AF65-F5344CB8AC3E}">
        <p14:creationId xmlns:p14="http://schemas.microsoft.com/office/powerpoint/2010/main" xmlns="" val="353386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Solutions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228600" y="1752600"/>
            <a:ext cx="4191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intermolecular forces between solute and solvent particles must be strong enough to compete with those between solute particles and those between solvent particles.</a:t>
            </a:r>
          </a:p>
        </p:txBody>
      </p:sp>
      <p:pic>
        <p:nvPicPr>
          <p:cNvPr id="4" name="Picture 10" descr="13_01"/>
          <p:cNvPicPr>
            <a:picLocks noChangeAspect="1" noChangeArrowheads="1"/>
          </p:cNvPicPr>
          <p:nvPr/>
        </p:nvPicPr>
        <p:blipFill>
          <a:blip r:embed="rId3" cstate="print"/>
          <a:srcRect r="67796" b="22269"/>
          <a:stretch>
            <a:fillRect/>
          </a:stretch>
        </p:blipFill>
        <p:spPr>
          <a:xfrm>
            <a:off x="4953000" y="1944688"/>
            <a:ext cx="3657600" cy="296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041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Osmosis</a:t>
            </a:r>
          </a:p>
        </p:txBody>
      </p:sp>
      <p:pic>
        <p:nvPicPr>
          <p:cNvPr id="4" name="Picture 9" descr="13_23"/>
          <p:cNvPicPr>
            <a:picLocks noChangeAspect="1" noChangeArrowheads="1"/>
          </p:cNvPicPr>
          <p:nvPr/>
        </p:nvPicPr>
        <p:blipFill>
          <a:blip r:embed="rId2" cstate="print"/>
          <a:srcRect l="7822" t="19298" r="8156" b="22807"/>
          <a:stretch>
            <a:fillRect/>
          </a:stretch>
        </p:blipFill>
        <p:spPr>
          <a:xfrm>
            <a:off x="1470186" y="1054620"/>
            <a:ext cx="5768814" cy="4050780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57200" y="5181600"/>
            <a:ext cx="79248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In osmosis, there is net movement of solvent from the area of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higher solvent concentration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concentration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to the are of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lower solvent concentration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concentration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15885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Osmotic Pressure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71600"/>
            <a:ext cx="77724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pressure required to stop osmosis, known as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osmotic pressure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is</a:t>
            </a:r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2209800" y="2514600"/>
            <a:ext cx="4724400" cy="1311275"/>
            <a:chOff x="1208" y="456"/>
            <a:chExt cx="2976" cy="826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1880" y="456"/>
              <a:ext cx="432" cy="826"/>
              <a:chOff x="3384" y="3053"/>
              <a:chExt cx="432" cy="826"/>
            </a:xfrm>
          </p:grpSpPr>
          <p:sp>
            <p:nvSpPr>
              <p:cNvPr id="7" name="Rectangle 4"/>
              <p:cNvSpPr>
                <a:spLocks noChangeArrowheads="1"/>
              </p:cNvSpPr>
              <p:nvPr/>
            </p:nvSpPr>
            <p:spPr bwMode="auto">
              <a:xfrm>
                <a:off x="3432" y="3053"/>
                <a:ext cx="329" cy="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dirty="0">
                    <a:solidFill>
                      <a:srgbClr val="C82E32"/>
                    </a:solidFill>
                  </a:rPr>
                  <a:t>n</a:t>
                </a:r>
              </a:p>
              <a:p>
                <a:pPr algn="ctr"/>
                <a:r>
                  <a:rPr lang="en-US" sz="4000" dirty="0">
                    <a:solidFill>
                      <a:srgbClr val="C82E32"/>
                    </a:solidFill>
                  </a:rPr>
                  <a:t>V</a:t>
                </a:r>
              </a:p>
            </p:txBody>
          </p:sp>
          <p:sp>
            <p:nvSpPr>
              <p:cNvPr id="8" name="Line 5"/>
              <p:cNvSpPr>
                <a:spLocks noChangeShapeType="1"/>
              </p:cNvSpPr>
              <p:nvPr/>
            </p:nvSpPr>
            <p:spPr bwMode="auto">
              <a:xfrm>
                <a:off x="3384" y="3456"/>
                <a:ext cx="432" cy="0"/>
              </a:xfrm>
              <a:prstGeom prst="line">
                <a:avLst/>
              </a:prstGeom>
              <a:noFill/>
              <a:ln w="31750">
                <a:solidFill>
                  <a:srgbClr val="C82E3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1208" y="504"/>
              <a:ext cx="297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i="1" dirty="0">
                  <a:solidFill>
                    <a:srgbClr val="C82E32"/>
                  </a:solidFill>
                  <a:latin typeface="Symbol" pitchFamily="1" charset="2"/>
                  <a:sym typeface="Symbol" pitchFamily="1" charset="2"/>
                </a:rPr>
                <a:t></a:t>
              </a:r>
              <a:r>
                <a:rPr lang="en-US" sz="4000" dirty="0">
                  <a:solidFill>
                    <a:srgbClr val="C82E32"/>
                  </a:solidFill>
                </a:rPr>
                <a:t> =</a:t>
              </a:r>
              <a:r>
                <a:rPr lang="en-US" sz="3200" dirty="0">
                  <a:solidFill>
                    <a:srgbClr val="C82E32"/>
                  </a:solidFill>
                </a:rPr>
                <a:t> </a:t>
              </a:r>
              <a:r>
                <a:rPr lang="en-US" sz="6000" dirty="0">
                  <a:solidFill>
                    <a:srgbClr val="C82E32"/>
                  </a:solidFill>
                </a:rPr>
                <a:t>(    )</a:t>
              </a:r>
              <a:r>
                <a:rPr lang="en-US" sz="4000" dirty="0">
                  <a:solidFill>
                    <a:srgbClr val="C82E32"/>
                  </a:solidFill>
                </a:rPr>
                <a:t>RT = </a:t>
              </a:r>
              <a:r>
                <a:rPr lang="en-US" sz="4000" i="1" dirty="0">
                  <a:solidFill>
                    <a:srgbClr val="C82E32"/>
                  </a:solidFill>
                </a:rPr>
                <a:t>M</a:t>
              </a:r>
              <a:r>
                <a:rPr lang="en-US" sz="4000" dirty="0">
                  <a:solidFill>
                    <a:srgbClr val="C82E32"/>
                  </a:solidFill>
                </a:rPr>
                <a:t>RT</a:t>
              </a:r>
            </a:p>
          </p:txBody>
        </p:sp>
      </p:grp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914400" y="3886200"/>
            <a:ext cx="68076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where </a:t>
            </a:r>
            <a:r>
              <a:rPr lang="en-US" sz="3200" i="1" dirty="0"/>
              <a:t>M</a:t>
            </a:r>
            <a:r>
              <a:rPr lang="en-US" sz="3200" dirty="0"/>
              <a:t> is the molarity of the solution.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09600" y="4787205"/>
            <a:ext cx="7924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If the osmotic pressure is the same on both sides of a membrane (i.e., the concentrations are the same), the solutions are </a:t>
            </a:r>
            <a:r>
              <a:rPr lang="en-US" sz="2800" dirty="0">
                <a:solidFill>
                  <a:srgbClr val="C00000"/>
                </a:solidFill>
              </a:rPr>
              <a:t>isotonic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84052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457200"/>
            <a:ext cx="8077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The average osmotic pressure of blood is 7.7 atm at 25 °C. What molarity of glucose (C</a:t>
            </a:r>
            <a:r>
              <a:rPr lang="en-US" sz="2800" baseline="-25000" dirty="0">
                <a:solidFill>
                  <a:srgbClr val="C00000"/>
                </a:solidFill>
              </a:rPr>
              <a:t>6</a:t>
            </a:r>
            <a:r>
              <a:rPr lang="en-US" sz="2800" dirty="0">
                <a:solidFill>
                  <a:srgbClr val="C00000"/>
                </a:solidFill>
              </a:rPr>
              <a:t>H</a:t>
            </a:r>
            <a:r>
              <a:rPr lang="en-US" sz="2800" baseline="-25000" dirty="0">
                <a:solidFill>
                  <a:srgbClr val="C00000"/>
                </a:solidFill>
              </a:rPr>
              <a:t>12</a:t>
            </a:r>
            <a:r>
              <a:rPr lang="en-US" sz="2800" dirty="0">
                <a:solidFill>
                  <a:srgbClr val="C00000"/>
                </a:solidFill>
              </a:rPr>
              <a:t>O</a:t>
            </a:r>
            <a:r>
              <a:rPr lang="en-US" sz="2800" baseline="-25000" dirty="0">
                <a:solidFill>
                  <a:srgbClr val="C00000"/>
                </a:solidFill>
              </a:rPr>
              <a:t>6</a:t>
            </a:r>
            <a:r>
              <a:rPr lang="en-US" sz="2800" dirty="0">
                <a:solidFill>
                  <a:srgbClr val="C00000"/>
                </a:solidFill>
              </a:rPr>
              <a:t>) will be isotonic with blood?</a:t>
            </a:r>
          </a:p>
        </p:txBody>
      </p:sp>
      <p:pic>
        <p:nvPicPr>
          <p:cNvPr id="3" name="Picture 12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017" y="2983826"/>
            <a:ext cx="6044583" cy="17405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6754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457200"/>
            <a:ext cx="657757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srgbClr val="C00000"/>
                </a:solidFill>
              </a:rPr>
              <a:t>Using </a:t>
            </a:r>
            <a:r>
              <a:rPr lang="en-US" sz="4400" dirty="0" err="1" smtClean="0">
                <a:solidFill>
                  <a:srgbClr val="C00000"/>
                </a:solidFill>
              </a:rPr>
              <a:t>Colligative</a:t>
            </a:r>
            <a:r>
              <a:rPr lang="en-US" sz="4400" dirty="0" smtClean="0">
                <a:solidFill>
                  <a:srgbClr val="C00000"/>
                </a:solidFill>
              </a:rPr>
              <a:t> Properties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srgbClr val="C00000"/>
                </a:solidFill>
              </a:rPr>
              <a:t>to Determine Molar Mass</a:t>
            </a:r>
            <a:endParaRPr lang="en-US" sz="4400" dirty="0" smtClean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2057400"/>
            <a:ext cx="7315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sz="2400" dirty="0" smtClean="0"/>
              <a:t>A 7.85 g sample of a compound with the empirical formula C</a:t>
            </a:r>
            <a:r>
              <a:rPr lang="en-US" sz="2400" baseline="-25000" dirty="0" smtClean="0"/>
              <a:t>5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is dissolved in 301 g of benzene. The freezing point of the solution is 1.05° C below that of pure benzene. What are the molar mass and molecular formula of this compound?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43434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2"/>
            </a:pPr>
            <a:r>
              <a:rPr lang="en-US" sz="2400" dirty="0" smtClean="0"/>
              <a:t>A solution is prepared by dissolving 35.0 g of hemoglobin (</a:t>
            </a:r>
            <a:r>
              <a:rPr lang="en-US" sz="2400" dirty="0" err="1" smtClean="0"/>
              <a:t>Hb</a:t>
            </a:r>
            <a:r>
              <a:rPr lang="en-US" sz="2400" dirty="0" smtClean="0"/>
              <a:t>) in enough water to make up 1 L in volume. If the osmotic pressure of the solution is found to be 10.0 mmHg at 25° C, calculate the molar mass of hemoglobin.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Colligative Properties of Electrolytes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533400" y="1981200"/>
            <a:ext cx="80772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Since these properties depend on the number of particles dissolved, solutions of electrolytes (which dissociate in solution) should show greater changes than those of nonelectrolytes.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9" descr="04_03"/>
          <p:cNvPicPr>
            <a:picLocks noChangeAspect="1" noChangeArrowheads="1"/>
          </p:cNvPicPr>
          <p:nvPr/>
        </p:nvPicPr>
        <p:blipFill>
          <a:blip r:embed="rId3" cstate="print"/>
          <a:srcRect b="15381"/>
          <a:stretch>
            <a:fillRect/>
          </a:stretch>
        </p:blipFill>
        <p:spPr>
          <a:xfrm>
            <a:off x="1681163" y="3810000"/>
            <a:ext cx="5786437" cy="229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133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Colligative Properties of Electrolytes</a:t>
            </a:r>
          </a:p>
        </p:txBody>
      </p:sp>
      <p:pic>
        <p:nvPicPr>
          <p:cNvPr id="4" name="Picture 9" descr="04_03"/>
          <p:cNvPicPr>
            <a:picLocks noChangeAspect="1" noChangeArrowheads="1"/>
          </p:cNvPicPr>
          <p:nvPr/>
        </p:nvPicPr>
        <p:blipFill>
          <a:blip r:embed="rId3" cstate="print"/>
          <a:srcRect b="15381"/>
          <a:stretch>
            <a:fillRect/>
          </a:stretch>
        </p:blipFill>
        <p:spPr>
          <a:xfrm>
            <a:off x="1681163" y="3810000"/>
            <a:ext cx="5786437" cy="2290763"/>
          </a:xfrm>
          <a:prstGeom prst="rect">
            <a:avLst/>
          </a:prstGeom>
        </p:spPr>
      </p:pic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533400" y="1981200"/>
            <a:ext cx="80772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However, a 1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solution of NaCl does not show twice the change in freezing point that a 1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solution of methanol does.</a:t>
            </a:r>
          </a:p>
        </p:txBody>
      </p:sp>
    </p:spTree>
    <p:extLst>
      <p:ext uri="{BB962C8B-B14F-4D97-AF65-F5344CB8AC3E}">
        <p14:creationId xmlns:p14="http://schemas.microsoft.com/office/powerpoint/2010/main" xmlns="" val="43014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van’t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Hoff Factor</a:t>
            </a:r>
          </a:p>
        </p:txBody>
      </p:sp>
      <p:pic>
        <p:nvPicPr>
          <p:cNvPr id="3" name="Picture 12" descr="13_25"/>
          <p:cNvPicPr>
            <a:picLocks noChangeAspect="1" noChangeArrowheads="1"/>
          </p:cNvPicPr>
          <p:nvPr/>
        </p:nvPicPr>
        <p:blipFill>
          <a:blip r:embed="rId3" cstate="print"/>
          <a:srcRect b="4080"/>
          <a:stretch>
            <a:fillRect/>
          </a:stretch>
        </p:blipFill>
        <p:spPr>
          <a:xfrm>
            <a:off x="228600" y="1676400"/>
            <a:ext cx="4287838" cy="4116388"/>
          </a:xfrm>
          <a:prstGeom prst="rect">
            <a:avLst/>
          </a:prstGeom>
        </p:spPr>
      </p:pic>
      <p:sp>
        <p:nvSpPr>
          <p:cNvPr id="4" name="Rectangle 11"/>
          <p:cNvSpPr txBox="1">
            <a:spLocks noChangeArrowheads="1"/>
          </p:cNvSpPr>
          <p:nvPr/>
        </p:nvSpPr>
        <p:spPr>
          <a:xfrm>
            <a:off x="4800600" y="2590800"/>
            <a:ext cx="38100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One mole of NaCl in water does not really give rise to two moles of ions.</a:t>
            </a:r>
          </a:p>
        </p:txBody>
      </p:sp>
    </p:spTree>
    <p:extLst>
      <p:ext uri="{BB962C8B-B14F-4D97-AF65-F5344CB8AC3E}">
        <p14:creationId xmlns:p14="http://schemas.microsoft.com/office/powerpoint/2010/main" xmlns="" val="427435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van’t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Hoff Factor</a:t>
            </a:r>
          </a:p>
        </p:txBody>
      </p:sp>
      <p:pic>
        <p:nvPicPr>
          <p:cNvPr id="3" name="Picture 12" descr="13_25"/>
          <p:cNvPicPr>
            <a:picLocks noChangeAspect="1" noChangeArrowheads="1"/>
          </p:cNvPicPr>
          <p:nvPr/>
        </p:nvPicPr>
        <p:blipFill>
          <a:blip r:embed="rId3" cstate="print"/>
          <a:srcRect b="4080"/>
          <a:stretch>
            <a:fillRect/>
          </a:stretch>
        </p:blipFill>
        <p:spPr>
          <a:xfrm>
            <a:off x="228600" y="1676400"/>
            <a:ext cx="4287838" cy="41163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0" y="2209800"/>
            <a:ext cx="4267200" cy="35814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Some Na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reassociate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a short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 and form of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ion pairs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so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true concentration of particles is somewhat less than two times the concentration of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NaCl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80404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van’t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Hoff Factor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81000" y="1981200"/>
            <a:ext cx="3581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Reassociation is more likely at higher concentration.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 the number of particles present is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concentration-dependent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7" name="Picture 9" descr="13_T05"/>
          <p:cNvPicPr>
            <a:picLocks noChangeAspect="1" noChangeArrowheads="1"/>
          </p:cNvPicPr>
          <p:nvPr/>
        </p:nvPicPr>
        <p:blipFill>
          <a:blip r:embed="rId3" cstate="print"/>
          <a:srcRect b="6392"/>
          <a:stretch>
            <a:fillRect/>
          </a:stretch>
        </p:blipFill>
        <p:spPr>
          <a:xfrm>
            <a:off x="4065481" y="2416175"/>
            <a:ext cx="4849919" cy="253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7264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van’t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Hoff Factor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3810000"/>
            <a:ext cx="73914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modify the previous equations by multiplying by the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van’t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Hoff factor,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36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3600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6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600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60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 </a:t>
            </a:r>
            <a:r>
              <a:rPr kumimoji="0" lang="en-US" sz="360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m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 </a:t>
            </a:r>
            <a:r>
              <a:rPr kumimoji="0" lang="en-US" sz="36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1" charset="2"/>
              </a:rPr>
              <a:t>i</a:t>
            </a:r>
            <a:r>
              <a:rPr lang="en-US" sz="3600" i="1" dirty="0" smtClean="0">
                <a:solidFill>
                  <a:srgbClr val="C00000"/>
                </a:solidFill>
                <a:sym typeface="Wingdings" pitchFamily="1" charset="2"/>
              </a:rPr>
              <a:t>            </a:t>
            </a:r>
            <a:r>
              <a:rPr lang="en-US" sz="3600" dirty="0" smtClean="0">
                <a:solidFill>
                  <a:srgbClr val="C00000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3600" i="1" dirty="0" err="1" smtClean="0">
                <a:solidFill>
                  <a:srgbClr val="C00000"/>
                </a:solidFill>
              </a:rPr>
              <a:t>T</a:t>
            </a:r>
            <a:r>
              <a:rPr lang="en-US" sz="3600" i="1" baseline="-25000" dirty="0" err="1" smtClean="0">
                <a:solidFill>
                  <a:srgbClr val="C00000"/>
                </a:solidFill>
              </a:rPr>
              <a:t>f</a:t>
            </a:r>
            <a:r>
              <a:rPr lang="en-US" sz="3600" dirty="0" smtClean="0">
                <a:solidFill>
                  <a:srgbClr val="C00000"/>
                </a:solidFill>
              </a:rPr>
              <a:t> = </a:t>
            </a:r>
            <a:r>
              <a:rPr lang="en-US" sz="3600" i="1" dirty="0" err="1" smtClean="0">
                <a:solidFill>
                  <a:srgbClr val="C00000"/>
                </a:solidFill>
              </a:rPr>
              <a:t>K</a:t>
            </a:r>
            <a:r>
              <a:rPr lang="en-US" sz="3600" i="1" baseline="-25000" dirty="0" err="1" smtClean="0">
                <a:solidFill>
                  <a:srgbClr val="C00000"/>
                </a:solidFill>
              </a:rPr>
              <a:t>f</a:t>
            </a:r>
            <a:r>
              <a:rPr lang="en-US" sz="3600" i="1" baseline="-25000" dirty="0" smtClean="0">
                <a:solidFill>
                  <a:srgbClr val="C00000"/>
                </a:solidFill>
              </a:rPr>
              <a:t> </a:t>
            </a:r>
            <a:r>
              <a:rPr lang="en-US" sz="3600" dirty="0" smtClean="0">
                <a:solidFill>
                  <a:srgbClr val="C00000"/>
                </a:solidFill>
                <a:sym typeface="Wingdings" pitchFamily="1" charset="2"/>
              </a:rPr>
              <a:t> </a:t>
            </a:r>
            <a:r>
              <a:rPr lang="en-US" sz="3600" i="1" dirty="0" smtClean="0">
                <a:solidFill>
                  <a:srgbClr val="C00000"/>
                </a:solidFill>
                <a:sym typeface="Wingdings" pitchFamily="1" charset="2"/>
              </a:rPr>
              <a:t>m </a:t>
            </a:r>
            <a:r>
              <a:rPr lang="en-US" sz="3600" dirty="0" smtClean="0">
                <a:solidFill>
                  <a:srgbClr val="C00000"/>
                </a:solidFill>
                <a:sym typeface="Wingdings" pitchFamily="1" charset="2"/>
              </a:rPr>
              <a:t> </a:t>
            </a:r>
            <a:r>
              <a:rPr lang="en-US" sz="3600" i="1" dirty="0" err="1" smtClean="0">
                <a:solidFill>
                  <a:srgbClr val="C00000"/>
                </a:solidFill>
                <a:sym typeface="Wingdings" pitchFamily="1" charset="2"/>
              </a:rPr>
              <a:t>i</a:t>
            </a:r>
            <a:endParaRPr lang="en-US" sz="3600" i="1" dirty="0" smtClean="0">
              <a:solidFill>
                <a:srgbClr val="C00000"/>
              </a:solidFill>
              <a:sym typeface="Wingdings" pitchFamily="1" charset="2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3600" i="1" dirty="0" smtClean="0">
                <a:solidFill>
                  <a:srgbClr val="C00000"/>
                </a:solidFill>
                <a:sym typeface="Symbol" pitchFamily="1" charset="2"/>
              </a:rPr>
              <a:t></a:t>
            </a:r>
            <a:r>
              <a:rPr lang="en-US" sz="3600" i="1" dirty="0" smtClean="0">
                <a:solidFill>
                  <a:srgbClr val="C00000"/>
                </a:solidFill>
              </a:rPr>
              <a:t> </a:t>
            </a:r>
            <a:r>
              <a:rPr lang="en-US" sz="3600" i="1" dirty="0" smtClean="0">
                <a:solidFill>
                  <a:srgbClr val="C00000"/>
                </a:solidFill>
              </a:rPr>
              <a:t>= </a:t>
            </a:r>
            <a:r>
              <a:rPr lang="en-US" sz="3600" i="1" dirty="0" err="1" smtClean="0">
                <a:solidFill>
                  <a:srgbClr val="C00000"/>
                </a:solidFill>
              </a:rPr>
              <a:t>iMRT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1219200"/>
          <a:ext cx="6857999" cy="2445261"/>
        </p:xfrm>
        <a:graphic>
          <a:graphicData uri="http://schemas.openxmlformats.org/drawingml/2006/table">
            <a:tbl>
              <a:tblPr/>
              <a:tblGrid>
                <a:gridCol w="1318165"/>
                <a:gridCol w="3253566"/>
                <a:gridCol w="2286268"/>
              </a:tblGrid>
              <a:tr h="368807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The </a:t>
                      </a:r>
                      <a:r>
                        <a:rPr lang="en-GB" sz="20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vant’t</a:t>
                      </a:r>
                      <a:r>
                        <a:rPr lang="en-GB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 Hoff Factor of 0.100 </a:t>
                      </a:r>
                      <a:r>
                        <a:rPr lang="en-GB" sz="2000" b="1" i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m</a:t>
                      </a:r>
                      <a:r>
                        <a:rPr lang="en-GB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 for Electrolyte Solutions at 25</a:t>
                      </a:r>
                      <a:r>
                        <a:rPr lang="en-GB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</a:rPr>
                        <a:t>°</a:t>
                      </a:r>
                      <a:r>
                        <a:rPr lang="en-GB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 C</a:t>
                      </a:r>
                      <a:endParaRPr lang="en-GB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88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latin typeface="+mj-lt"/>
                          <a:ea typeface="Calibri"/>
                          <a:cs typeface="Times New Roman" pitchFamily="18" charset="0"/>
                        </a:rPr>
                        <a:t>Electrolyte</a:t>
                      </a:r>
                      <a:endParaRPr lang="en-GB" sz="200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1" dirty="0" err="1">
                          <a:latin typeface="+mj-lt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lang="en-GB" sz="2000" b="1" dirty="0">
                          <a:latin typeface="+mj-lt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GB" sz="2000" b="1" dirty="0" smtClean="0">
                          <a:latin typeface="+mj-lt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GB" sz="2000" b="1" dirty="0">
                          <a:latin typeface="+mj-lt"/>
                          <a:ea typeface="Calibri"/>
                          <a:cs typeface="Times New Roman" pitchFamily="18" charset="0"/>
                        </a:rPr>
                        <a:t>Measured)</a:t>
                      </a:r>
                      <a:endParaRPr lang="en-GB" sz="2000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1" dirty="0" err="1">
                          <a:latin typeface="+mj-lt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lang="en-GB" sz="2000" b="1" dirty="0">
                          <a:latin typeface="+mj-lt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GB" sz="2000" b="1" dirty="0" smtClean="0">
                          <a:latin typeface="+mj-lt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en-GB" sz="2000" b="1" dirty="0">
                          <a:latin typeface="+mj-lt"/>
                          <a:ea typeface="Calibri"/>
                          <a:cs typeface="Times New Roman" pitchFamily="18" charset="0"/>
                        </a:rPr>
                        <a:t>Calculated)</a:t>
                      </a:r>
                      <a:endParaRPr lang="en-GB" sz="2000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9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latin typeface="Calibri"/>
                          <a:ea typeface="Calibri"/>
                          <a:cs typeface="Arial"/>
                        </a:rPr>
                        <a:t>Sucrose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latin typeface="Calibri"/>
                          <a:ea typeface="Calibri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489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latin typeface="Calibri"/>
                          <a:ea typeface="Calibri"/>
                          <a:cs typeface="Arial"/>
                        </a:rPr>
                        <a:t>NaCl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latin typeface="Calibri"/>
                          <a:ea typeface="Calibri"/>
                          <a:cs typeface="Arial"/>
                        </a:rPr>
                        <a:t>1.87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489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latin typeface="Calibri"/>
                          <a:ea typeface="Calibri"/>
                          <a:cs typeface="Arial"/>
                        </a:rPr>
                        <a:t>K</a:t>
                      </a:r>
                      <a:r>
                        <a:rPr lang="en-GB" sz="2000" baseline="-2500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r>
                        <a:rPr lang="en-GB" sz="2000">
                          <a:latin typeface="Calibri"/>
                          <a:ea typeface="Calibri"/>
                          <a:cs typeface="Arial"/>
                        </a:rPr>
                        <a:t>SO</a:t>
                      </a:r>
                      <a:r>
                        <a:rPr lang="en-GB" sz="2000" baseline="-25000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Arial"/>
                        </a:rPr>
                        <a:t>2.32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489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Arial"/>
                        </a:rPr>
                        <a:t>MgSO</a:t>
                      </a:r>
                      <a:r>
                        <a:rPr lang="en-GB" sz="2000" baseline="-25000" dirty="0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Arial"/>
                        </a:rPr>
                        <a:t>1.21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980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Does a Solution Form?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7772400" cy="1295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As a solution forms, the solvent pulls solute particles apart and surrounds, or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solvates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them.</a:t>
            </a:r>
          </a:p>
        </p:txBody>
      </p:sp>
      <p:pic>
        <p:nvPicPr>
          <p:cNvPr id="4" name="Picture 9" descr="13_01"/>
          <p:cNvPicPr>
            <a:picLocks noChangeAspect="1" noChangeArrowheads="1"/>
          </p:cNvPicPr>
          <p:nvPr/>
        </p:nvPicPr>
        <p:blipFill>
          <a:blip r:embed="rId3" cstate="print"/>
          <a:srcRect b="18665"/>
          <a:stretch>
            <a:fillRect/>
          </a:stretch>
        </p:blipFill>
        <p:spPr>
          <a:xfrm>
            <a:off x="469900" y="3544888"/>
            <a:ext cx="8216900" cy="22463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5695890"/>
            <a:ext cx="563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Dissolution of an ionic solid in water.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4806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533400"/>
            <a:ext cx="7451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How to Calculate </a:t>
            </a:r>
            <a:r>
              <a:rPr lang="en-US" sz="4000" dirty="0" err="1" smtClean="0">
                <a:solidFill>
                  <a:srgbClr val="C00000"/>
                </a:solidFill>
              </a:rPr>
              <a:t>van’t</a:t>
            </a:r>
            <a:r>
              <a:rPr lang="en-US" sz="4000" dirty="0" smtClean="0">
                <a:solidFill>
                  <a:srgbClr val="C00000"/>
                </a:solidFill>
              </a:rPr>
              <a:t> Hoff factor </a:t>
            </a:r>
            <a:r>
              <a:rPr lang="en-US" sz="4000" i="1" dirty="0" err="1" smtClean="0">
                <a:solidFill>
                  <a:srgbClr val="C00000"/>
                </a:solidFill>
              </a:rPr>
              <a:t>i</a:t>
            </a:r>
            <a:endParaRPr lang="en-GB" sz="4000" i="1" dirty="0">
              <a:solidFill>
                <a:srgbClr val="C00000"/>
              </a:solidFill>
            </a:endParaRPr>
          </a:p>
        </p:txBody>
      </p:sp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806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1872073"/>
            <a:ext cx="4419600" cy="1061627"/>
          </a:xfrm>
          <a:prstGeom prst="rect">
            <a:avLst/>
          </a:prstGeom>
          <a:noFill/>
        </p:spPr>
      </p:pic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3792312"/>
            <a:ext cx="5410200" cy="1360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762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>
                <a:solidFill>
                  <a:srgbClr val="C00000"/>
                </a:solidFill>
              </a:rPr>
              <a:t>The osmotic pressure of a 0.010 </a:t>
            </a:r>
            <a:r>
              <a:rPr lang="en-US" sz="2800" i="1" dirty="0" smtClean="0">
                <a:solidFill>
                  <a:srgbClr val="C00000"/>
                </a:solidFill>
              </a:rPr>
              <a:t>M</a:t>
            </a:r>
            <a:r>
              <a:rPr lang="en-US" sz="2800" dirty="0" smtClean="0">
                <a:solidFill>
                  <a:srgbClr val="C00000"/>
                </a:solidFill>
              </a:rPr>
              <a:t> potassium iodide (KI) solution at 25 °C is 0.465 atm. Calculate the </a:t>
            </a:r>
            <a:r>
              <a:rPr lang="en-US" sz="2800" dirty="0" err="1" smtClean="0">
                <a:solidFill>
                  <a:srgbClr val="C00000"/>
                </a:solidFill>
              </a:rPr>
              <a:t>van’t</a:t>
            </a:r>
            <a:r>
              <a:rPr lang="en-US" sz="2800" dirty="0" smtClean="0">
                <a:solidFill>
                  <a:srgbClr val="C00000"/>
                </a:solidFill>
              </a:rPr>
              <a:t> Hoff factor for KI at this concentration.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2209801"/>
            <a:ext cx="571444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Measured Osmotic pressure (</a:t>
            </a:r>
            <a:r>
              <a:rPr lang="el-GR" sz="2400" dirty="0" smtClean="0"/>
              <a:t>π</a:t>
            </a:r>
            <a:r>
              <a:rPr lang="en-US" sz="2400" dirty="0" smtClean="0"/>
              <a:t>) is 0.465 </a:t>
            </a:r>
            <a:r>
              <a:rPr lang="en-US" sz="2400" dirty="0" err="1" smtClean="0"/>
              <a:t>atm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Calculated </a:t>
            </a:r>
            <a:r>
              <a:rPr lang="en-US" sz="2400" dirty="0" smtClean="0"/>
              <a:t>Osmotic pressure (</a:t>
            </a:r>
            <a:r>
              <a:rPr lang="el-GR" sz="2400" dirty="0" smtClean="0"/>
              <a:t>π</a:t>
            </a:r>
            <a:r>
              <a:rPr lang="en-US" sz="2400" dirty="0" smtClean="0"/>
              <a:t>) </a:t>
            </a:r>
            <a:r>
              <a:rPr lang="en-US" sz="2400" dirty="0" smtClean="0"/>
              <a:t>:</a:t>
            </a:r>
          </a:p>
          <a:p>
            <a:r>
              <a:rPr lang="en-US" sz="2400" i="1" dirty="0" smtClean="0"/>
              <a:t>π = MRT </a:t>
            </a:r>
            <a:r>
              <a:rPr lang="en-US" sz="2400" dirty="0" smtClean="0"/>
              <a:t>= 0.010 X 0.0821 X 298 = 0.245 </a:t>
            </a:r>
            <a:r>
              <a:rPr lang="en-US" sz="2400" dirty="0" err="1" smtClean="0"/>
              <a:t>atm</a:t>
            </a:r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0" y="1400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552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552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9095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038600"/>
            <a:ext cx="4210050" cy="942975"/>
          </a:xfrm>
          <a:prstGeom prst="rect">
            <a:avLst/>
          </a:prstGeom>
          <a:noFill/>
        </p:spPr>
      </p:pic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1400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552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09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9098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5334000"/>
            <a:ext cx="2400300" cy="809625"/>
          </a:xfrm>
          <a:prstGeom prst="rect">
            <a:avLst/>
          </a:prstGeom>
          <a:noFill/>
        </p:spPr>
      </p:pic>
      <p:sp>
        <p:nvSpPr>
          <p:cNvPr id="89100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552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Does a Solution Form?</a:t>
            </a:r>
          </a:p>
        </p:txBody>
      </p:sp>
      <p:pic>
        <p:nvPicPr>
          <p:cNvPr id="6" name="Picture 6" descr="13_02"/>
          <p:cNvPicPr>
            <a:picLocks noChangeAspect="1" noChangeArrowheads="1"/>
          </p:cNvPicPr>
          <p:nvPr/>
        </p:nvPicPr>
        <p:blipFill>
          <a:blip r:embed="rId3" cstate="print"/>
          <a:srcRect b="3720"/>
          <a:stretch>
            <a:fillRect/>
          </a:stretch>
        </p:blipFill>
        <p:spPr>
          <a:xfrm>
            <a:off x="1066800" y="1447800"/>
            <a:ext cx="2376488" cy="4576763"/>
          </a:xfrm>
          <a:prstGeom prst="rect">
            <a:avLst/>
          </a:prstGeom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191000" y="1828800"/>
            <a:ext cx="4267200" cy="3048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If an ionic salt is soluble in water, it is because the ion-dipole interactions are strong enough to overcome the lattice energy of the salt crystal.</a:t>
            </a:r>
          </a:p>
        </p:txBody>
      </p:sp>
    </p:spTree>
    <p:extLst>
      <p:ext uri="{BB962C8B-B14F-4D97-AF65-F5344CB8AC3E}">
        <p14:creationId xmlns:p14="http://schemas.microsoft.com/office/powerpoint/2010/main" xmlns="" val="126352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Changes in Solution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752600"/>
            <a:ext cx="4191000" cy="434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Simply put, three processes affect the energetics of solution: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separation of solute particles,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separation of solvent particles,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interactions between solute and solvent.</a:t>
            </a:r>
          </a:p>
        </p:txBody>
      </p:sp>
      <p:pic>
        <p:nvPicPr>
          <p:cNvPr id="4" name="Picture 7" descr="13_03"/>
          <p:cNvPicPr>
            <a:picLocks noChangeAspect="1" noChangeArrowheads="1"/>
          </p:cNvPicPr>
          <p:nvPr/>
        </p:nvPicPr>
        <p:blipFill>
          <a:blip r:embed="rId3" cstate="print"/>
          <a:srcRect b="3703"/>
          <a:stretch>
            <a:fillRect/>
          </a:stretch>
        </p:blipFill>
        <p:spPr>
          <a:xfrm>
            <a:off x="4419600" y="1468362"/>
            <a:ext cx="4343400" cy="47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331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13_04a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76400"/>
            <a:ext cx="6553200" cy="494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066800" y="457200"/>
            <a:ext cx="69765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Endothermic  vs.  Exothermic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280498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sciencephoto.com/images/download_wm_image.html/M3301388-Ice_Pack-SPL.jpg?id=7733013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352800"/>
            <a:ext cx="5048250" cy="3352800"/>
          </a:xfrm>
          <a:prstGeom prst="rect">
            <a:avLst/>
          </a:prstGeom>
          <a:noFill/>
        </p:spPr>
      </p:pic>
      <p:pic>
        <p:nvPicPr>
          <p:cNvPr id="26626" name="Picture 2" descr="http://1.bp.blogspot.com/_KPGV07J_bUg/TE3CpNK58dI/AAAAAAAAAkk/dj46dXqqb78/s400/instant+ice+pa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352800"/>
            <a:ext cx="3352800" cy="3352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438400" y="457200"/>
            <a:ext cx="37367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Instant Ice Pack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7526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Ammonium nitrate instant  ice pack are often used to treat athletic injuries.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16824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Student, Beware!</a:t>
            </a:r>
          </a:p>
        </p:txBody>
      </p:sp>
      <p:pic>
        <p:nvPicPr>
          <p:cNvPr id="3" name="Picture 6" descr="13_07"/>
          <p:cNvPicPr>
            <a:picLocks noChangeAspect="1" noChangeArrowheads="1"/>
          </p:cNvPicPr>
          <p:nvPr/>
        </p:nvPicPr>
        <p:blipFill>
          <a:blip r:embed="rId3" cstate="print"/>
          <a:srcRect b="11528"/>
          <a:stretch>
            <a:fillRect/>
          </a:stretch>
        </p:blipFill>
        <p:spPr>
          <a:xfrm>
            <a:off x="1676400" y="1524000"/>
            <a:ext cx="5795963" cy="2281238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85800" y="41148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Just because a substance disappears when it comes in contact with a solvent, it doesn’t mean the substance dissolved.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419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1082</Words>
  <Application>Microsoft Office PowerPoint</Application>
  <PresentationFormat>On-screen Show (4:3)</PresentationFormat>
  <Paragraphs>162</Paragraphs>
  <Slides>41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SSC</cp:lastModifiedBy>
  <cp:revision>26</cp:revision>
  <dcterms:created xsi:type="dcterms:W3CDTF">2013-03-30T04:49:07Z</dcterms:created>
  <dcterms:modified xsi:type="dcterms:W3CDTF">2014-03-27T06:49:28Z</dcterms:modified>
</cp:coreProperties>
</file>