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5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013" autoAdjust="0"/>
  </p:normalViewPr>
  <p:slideViewPr>
    <p:cSldViewPr snapToGrid="0">
      <p:cViewPr varScale="1">
        <p:scale>
          <a:sx n="81" d="100"/>
          <a:sy n="81" d="100"/>
        </p:scale>
        <p:origin x="75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5F0F0-9B95-4E33-93DF-C40D7671E73C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AE0F-536B-466C-8A15-C678D0DCC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609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5F0F0-9B95-4E33-93DF-C40D7671E73C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AE0F-536B-466C-8A15-C678D0DCC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495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5F0F0-9B95-4E33-93DF-C40D7671E73C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AE0F-536B-466C-8A15-C678D0DCC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450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5F0F0-9B95-4E33-93DF-C40D7671E73C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AE0F-536B-466C-8A15-C678D0DCC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690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5F0F0-9B95-4E33-93DF-C40D7671E73C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AE0F-536B-466C-8A15-C678D0DCC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715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5F0F0-9B95-4E33-93DF-C40D7671E73C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AE0F-536B-466C-8A15-C678D0DCC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897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5F0F0-9B95-4E33-93DF-C40D7671E73C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AE0F-536B-466C-8A15-C678D0DCC71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570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5F0F0-9B95-4E33-93DF-C40D7671E73C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AE0F-536B-466C-8A15-C678D0DCC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490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5F0F0-9B95-4E33-93DF-C40D7671E73C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AE0F-536B-466C-8A15-C678D0DCC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92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5F0F0-9B95-4E33-93DF-C40D7671E73C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AE0F-536B-466C-8A15-C678D0DCC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886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5575F0F0-9B95-4E33-93DF-C40D7671E73C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AE0F-536B-466C-8A15-C678D0DCC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56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5575F0F0-9B95-4E33-93DF-C40D7671E73C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EA5AAE0F-536B-466C-8A15-C678D0DCC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231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6" r:id="rId1"/>
    <p:sldLayoutId id="2147484007" r:id="rId2"/>
    <p:sldLayoutId id="2147484008" r:id="rId3"/>
    <p:sldLayoutId id="2147484009" r:id="rId4"/>
    <p:sldLayoutId id="2147484010" r:id="rId5"/>
    <p:sldLayoutId id="2147484011" r:id="rId6"/>
    <p:sldLayoutId id="2147484012" r:id="rId7"/>
    <p:sldLayoutId id="2147484013" r:id="rId8"/>
    <p:sldLayoutId id="2147484014" r:id="rId9"/>
    <p:sldLayoutId id="2147484015" r:id="rId10"/>
    <p:sldLayoutId id="2147484016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7510E49-C6B4-424C-8224-BFC9CFF59E5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/>
              <a:t>مفهوم الوحدة الدراسية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00F02D4C-6F49-4987-9606-D916D1F8DD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2400" b="1" dirty="0"/>
              <a:t>المحاضرة الأولى</a:t>
            </a:r>
          </a:p>
          <a:p>
            <a:r>
              <a:rPr lang="ar-SA" sz="2400" b="1" dirty="0"/>
              <a:t>مقرر بناء وحدات المنهج  (نهج 501)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755964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23EEA78-131F-4025-B610-18719FA4CE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موضوعات المقرر</a:t>
            </a:r>
            <a:endParaRPr lang="en-US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xmlns="" id="{AED0C89A-2C24-40A4-8F00-2E043A0D479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3281214"/>
              </p:ext>
            </p:extLst>
          </p:nvPr>
        </p:nvGraphicFramePr>
        <p:xfrm>
          <a:off x="5145933" y="2402731"/>
          <a:ext cx="4231722" cy="3696511"/>
        </p:xfrm>
        <a:graphic>
          <a:graphicData uri="http://schemas.openxmlformats.org/drawingml/2006/table">
            <a:tbl>
              <a:tblPr rtl="1" firstRow="1" firstCol="1" lastRow="1" lastCol="1" bandRow="1" bandCol="1">
                <a:tableStyleId>{2D5ABB26-0587-4C30-8999-92F81FD0307C}</a:tableStyleId>
              </a:tblPr>
              <a:tblGrid>
                <a:gridCol w="4231722">
                  <a:extLst>
                    <a:ext uri="{9D8B030D-6E8A-4147-A177-3AD203B41FA5}">
                      <a16:colId xmlns:a16="http://schemas.microsoft.com/office/drawing/2014/main" xmlns="" val="4181368160"/>
                    </a:ext>
                  </a:extLst>
                </a:gridCol>
              </a:tblGrid>
              <a:tr h="528073">
                <a:tc>
                  <a:txBody>
                    <a:bodyPr/>
                    <a:lstStyle/>
                    <a:p>
                      <a:pPr marL="228600" marR="0" algn="justLow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SA" sz="2000" b="1" dirty="0">
                          <a:effectLst/>
                        </a:rPr>
                        <a:t>مفهوم الوحدة الدراسية ونشأتها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182092285"/>
                  </a:ext>
                </a:extLst>
              </a:tr>
              <a:tr h="528073">
                <a:tc>
                  <a:txBody>
                    <a:bodyPr/>
                    <a:lstStyle/>
                    <a:p>
                      <a:pPr marL="228600" marR="0" algn="justLow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SA" sz="2000" b="1" dirty="0">
                          <a:effectLst/>
                        </a:rPr>
                        <a:t>أسس بناء الوحدات الدراسية.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875719741"/>
                  </a:ext>
                </a:extLst>
              </a:tr>
              <a:tr h="528073">
                <a:tc>
                  <a:txBody>
                    <a:bodyPr/>
                    <a:lstStyle/>
                    <a:p>
                      <a:pPr marL="228600" marR="0" algn="justLow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SA" sz="2000" b="1" dirty="0">
                          <a:effectLst/>
                        </a:rPr>
                        <a:t>خصائص الوحدات الدراسية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448383152"/>
                  </a:ext>
                </a:extLst>
              </a:tr>
              <a:tr h="528073">
                <a:tc>
                  <a:txBody>
                    <a:bodyPr/>
                    <a:lstStyle/>
                    <a:p>
                      <a:pPr marL="228600" marR="0" algn="justLow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SA" sz="2000" b="1" dirty="0">
                          <a:effectLst/>
                        </a:rPr>
                        <a:t>مرجع الوحدة الدراسية 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277366779"/>
                  </a:ext>
                </a:extLst>
              </a:tr>
              <a:tr h="528073">
                <a:tc>
                  <a:txBody>
                    <a:bodyPr/>
                    <a:lstStyle/>
                    <a:p>
                      <a:pPr marL="228600" marR="0" algn="justLow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SA" sz="2000" b="1" dirty="0">
                          <a:effectLst/>
                        </a:rPr>
                        <a:t>تدريس الوحدة الدراسية.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268984282"/>
                  </a:ext>
                </a:extLst>
              </a:tr>
              <a:tr h="528073">
                <a:tc>
                  <a:txBody>
                    <a:bodyPr/>
                    <a:lstStyle/>
                    <a:p>
                      <a:pPr marL="228600" marR="0" algn="justLow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SA" sz="2000" b="1" dirty="0">
                          <a:effectLst/>
                        </a:rPr>
                        <a:t>تقويم الوحدة الدراسية.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675954304"/>
                  </a:ext>
                </a:extLst>
              </a:tr>
              <a:tr h="528073">
                <a:tc>
                  <a:txBody>
                    <a:bodyPr/>
                    <a:lstStyle/>
                    <a:p>
                      <a:pPr marL="228600" marR="0" algn="justLow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SA" sz="2000" b="1" dirty="0">
                          <a:effectLst/>
                        </a:rPr>
                        <a:t>تصميم وحدات دراسية في مجال التخصص.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9229255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5023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544503E-E6CD-4B7F-ABAF-D09135D0A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متطلبات المقرر</a:t>
            </a:r>
            <a:endParaRPr lang="en-US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xmlns="" id="{24EB9F65-312C-414A-AD53-B617207C92F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7781440"/>
              </p:ext>
            </p:extLst>
          </p:nvPr>
        </p:nvGraphicFramePr>
        <p:xfrm>
          <a:off x="2384898" y="2332261"/>
          <a:ext cx="7422204" cy="3631661"/>
        </p:xfrm>
        <a:graphic>
          <a:graphicData uri="http://schemas.openxmlformats.org/drawingml/2006/table">
            <a:tbl>
              <a:tblPr rtl="1" firstRow="1" firstCol="1" bandRow="1" bandCol="1">
                <a:tableStyleId>{69012ECD-51FC-41F1-AA8D-1B2483CD663E}</a:tableStyleId>
              </a:tblPr>
              <a:tblGrid>
                <a:gridCol w="3878299">
                  <a:extLst>
                    <a:ext uri="{9D8B030D-6E8A-4147-A177-3AD203B41FA5}">
                      <a16:colId xmlns:a16="http://schemas.microsoft.com/office/drawing/2014/main" xmlns="" val="546637706"/>
                    </a:ext>
                  </a:extLst>
                </a:gridCol>
                <a:gridCol w="1503933">
                  <a:extLst>
                    <a:ext uri="{9D8B030D-6E8A-4147-A177-3AD203B41FA5}">
                      <a16:colId xmlns:a16="http://schemas.microsoft.com/office/drawing/2014/main" xmlns="" val="3027111122"/>
                    </a:ext>
                  </a:extLst>
                </a:gridCol>
                <a:gridCol w="2039972">
                  <a:extLst>
                    <a:ext uri="{9D8B030D-6E8A-4147-A177-3AD203B41FA5}">
                      <a16:colId xmlns:a16="http://schemas.microsoft.com/office/drawing/2014/main" xmlns="" val="3901206738"/>
                    </a:ext>
                  </a:extLst>
                </a:gridCol>
              </a:tblGrid>
              <a:tr h="506712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SA" sz="2000" b="1" dirty="0">
                          <a:effectLst/>
                          <a:latin typeface="Sakkal Majalla" panose="02000000000000000000" pitchFamily="2" charset="-78"/>
                          <a:ea typeface="Calibri" panose="020F0502020204030204" pitchFamily="34" charset="0"/>
                          <a:cs typeface="Sakkal Majalla" panose="02000000000000000000" pitchFamily="2" charset="-78"/>
                        </a:rPr>
                        <a:t>المتطلب</a:t>
                      </a:r>
                      <a:endParaRPr lang="en-US" sz="2000" b="1" dirty="0"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SA" sz="2000" b="1" dirty="0">
                          <a:effectLst/>
                          <a:latin typeface="Sakkal Majalla" panose="02000000000000000000" pitchFamily="2" charset="-78"/>
                          <a:ea typeface="Calibri" panose="020F0502020204030204" pitchFamily="34" charset="0"/>
                          <a:cs typeface="Sakkal Majalla" panose="02000000000000000000" pitchFamily="2" charset="-78"/>
                        </a:rPr>
                        <a:t>الوقت</a:t>
                      </a:r>
                      <a:endParaRPr lang="en-US" sz="2000" b="1" dirty="0"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SA" sz="2000" b="1" dirty="0">
                          <a:effectLst/>
                          <a:latin typeface="Sakkal Majalla" panose="02000000000000000000" pitchFamily="2" charset="-78"/>
                          <a:ea typeface="Calibri" panose="020F0502020204030204" pitchFamily="34" charset="0"/>
                          <a:cs typeface="Sakkal Majalla" panose="02000000000000000000" pitchFamily="2" charset="-78"/>
                        </a:rPr>
                        <a:t>الدرجة</a:t>
                      </a:r>
                      <a:endParaRPr lang="en-US" sz="2000" b="1" dirty="0"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453376615"/>
                  </a:ext>
                </a:extLst>
              </a:tr>
              <a:tr h="506712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SA" sz="2000" b="1" dirty="0"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المناقشة من خلال حلقات المناقشة</a:t>
                      </a:r>
                      <a:endParaRPr lang="en-US" sz="2000" b="1" dirty="0"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SA" sz="2000" b="1"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طوال الفصل</a:t>
                      </a:r>
                      <a:endParaRPr lang="en-US" sz="2000" b="1"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SA" sz="2000" b="1"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10%</a:t>
                      </a:r>
                      <a:endParaRPr lang="en-US" sz="2000" b="1"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635301668"/>
                  </a:ext>
                </a:extLst>
              </a:tr>
              <a:tr h="591389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SA" sz="2000" b="1" dirty="0"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العروض التقديمية </a:t>
                      </a:r>
                      <a:endParaRPr lang="en-US" sz="2000" b="1" dirty="0"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SA" sz="2000" b="1"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1-7</a:t>
                      </a:r>
                      <a:endParaRPr lang="en-US" sz="2000" b="1"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SA" sz="2000" b="1" dirty="0"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5%</a:t>
                      </a:r>
                      <a:endParaRPr lang="en-US" sz="2000" b="1" dirty="0"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450133129"/>
                  </a:ext>
                </a:extLst>
              </a:tr>
              <a:tr h="506712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SA" sz="2000" b="1" dirty="0">
                          <a:effectLst/>
                          <a:latin typeface="Sakkal Majalla" panose="02000000000000000000" pitchFamily="2" charset="-78"/>
                          <a:ea typeface="Calibri" panose="020F0502020204030204" pitchFamily="34" charset="0"/>
                          <a:cs typeface="Sakkal Majalla" panose="02000000000000000000" pitchFamily="2" charset="-78"/>
                        </a:rPr>
                        <a:t>أوراق عمل  نقدية وتأملية </a:t>
                      </a:r>
                      <a:endParaRPr lang="en-US" sz="2000" b="1" dirty="0"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SA" sz="2000" b="1" dirty="0">
                          <a:effectLst/>
                          <a:latin typeface="Sakkal Majalla" panose="02000000000000000000" pitchFamily="2" charset="-78"/>
                          <a:ea typeface="Calibri" panose="020F0502020204030204" pitchFamily="34" charset="0"/>
                          <a:cs typeface="Sakkal Majalla" panose="02000000000000000000" pitchFamily="2" charset="-78"/>
                        </a:rPr>
                        <a:t>1-7</a:t>
                      </a:r>
                      <a:endParaRPr lang="en-US" sz="2000" b="1" dirty="0"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SA" sz="2000" b="1" dirty="0">
                          <a:effectLst/>
                          <a:latin typeface="Sakkal Majalla" panose="02000000000000000000" pitchFamily="2" charset="-78"/>
                          <a:ea typeface="Calibri" panose="020F0502020204030204" pitchFamily="34" charset="0"/>
                          <a:cs typeface="Sakkal Majalla" panose="02000000000000000000" pitchFamily="2" charset="-78"/>
                        </a:rPr>
                        <a:t>10%</a:t>
                      </a:r>
                      <a:endParaRPr lang="en-US" sz="2000" b="1" dirty="0"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276718852"/>
                  </a:ext>
                </a:extLst>
              </a:tr>
              <a:tr h="506712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SA" sz="2000" b="1" dirty="0"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تحليل وتقويم وحدة دراسية في مجال التخصص</a:t>
                      </a:r>
                      <a:endParaRPr lang="en-US" sz="2000" b="1" dirty="0"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SA" sz="2000" b="1" dirty="0"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8-10</a:t>
                      </a:r>
                      <a:endParaRPr lang="en-US" sz="2000" b="1" dirty="0"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SA" sz="2000" b="1" dirty="0"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15%</a:t>
                      </a:r>
                      <a:endParaRPr lang="en-US" sz="2000" b="1" dirty="0"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805148101"/>
                  </a:ext>
                </a:extLst>
              </a:tr>
              <a:tr h="506712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SA" sz="2000" b="1" dirty="0" smtClean="0"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تصميم </a:t>
                      </a:r>
                      <a:r>
                        <a:rPr lang="ar-SA" sz="2000" b="1" dirty="0"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وحدة دراسية في مجال التخصص</a:t>
                      </a:r>
                      <a:endParaRPr lang="en-US" sz="2000" b="1" dirty="0"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SA" sz="2000" b="1" dirty="0"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11-15</a:t>
                      </a:r>
                      <a:endParaRPr lang="en-US" sz="2000" b="1" dirty="0"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SA" sz="2000" b="1" dirty="0"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20%</a:t>
                      </a:r>
                      <a:endParaRPr lang="en-US" sz="2000" b="1" dirty="0"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705722013"/>
                  </a:ext>
                </a:extLst>
              </a:tr>
              <a:tr h="506712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SA" sz="2000" b="1"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اختبار نهائي</a:t>
                      </a:r>
                      <a:endParaRPr lang="en-US" sz="2000" b="1"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SA" sz="2000" b="1"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  <a:endParaRPr lang="en-US" sz="2000" b="1"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SA" sz="2000" b="1" dirty="0"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40%</a:t>
                      </a:r>
                      <a:endParaRPr lang="en-US" sz="2000" b="1" dirty="0"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8189539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9545534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TM10001115[[fn=Parcel]]</Template>
  <TotalTime>52</TotalTime>
  <Words>94</Words>
  <Application>Microsoft Office PowerPoint</Application>
  <PresentationFormat>Widescreen</PresentationFormat>
  <Paragraphs>33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Gill Sans MT</vt:lpstr>
      <vt:lpstr>Majalla UI</vt:lpstr>
      <vt:lpstr>Sakkal Majalla</vt:lpstr>
      <vt:lpstr>Parcel</vt:lpstr>
      <vt:lpstr>مفهوم الوحدة الدراسية</vt:lpstr>
      <vt:lpstr>موضوعات المقرر</vt:lpstr>
      <vt:lpstr>متطلبات المقرر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مفهوم الوحدة الدراسية</dc:title>
  <dc:creator>A. M.</dc:creator>
  <cp:lastModifiedBy>A. M.</cp:lastModifiedBy>
  <cp:revision>6</cp:revision>
  <dcterms:created xsi:type="dcterms:W3CDTF">2017-10-02T22:22:50Z</dcterms:created>
  <dcterms:modified xsi:type="dcterms:W3CDTF">2017-10-18T10:17:18Z</dcterms:modified>
</cp:coreProperties>
</file>