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12" r:id="rId1"/>
  </p:sldMasterIdLst>
  <p:sldIdLst>
    <p:sldId id="260" r:id="rId2"/>
    <p:sldId id="257" r:id="rId3"/>
    <p:sldId id="258" r:id="rId4"/>
    <p:sldId id="259"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A394F53D-455E-4138-9059-F05CB3792670}"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394F53D-455E-4138-9059-F05CB3792670}"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394F53D-455E-4138-9059-F05CB3792670}"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394F53D-455E-4138-9059-F05CB379267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B6AB53D-F21B-42E2-BB5A-A0CF2E27CB5B}" type="datetimeFigureOut">
              <a:rPr lang="ar-SA" smtClean="0"/>
              <a:pPr/>
              <a:t>09/05/37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394F53D-455E-4138-9059-F05CB3792670}"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B6AB53D-F21B-42E2-BB5A-A0CF2E27CB5B}" type="datetimeFigureOut">
              <a:rPr lang="ar-SA" smtClean="0"/>
              <a:pPr/>
              <a:t>09/05/37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394F53D-455E-4138-9059-F05CB3792670}"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1475656" y="1052736"/>
            <a:ext cx="6336704" cy="936104"/>
          </a:xfrm>
          <a:prstGeom prst="flowChartAlternateProcess">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i="1" dirty="0" smtClean="0">
                <a:solidFill>
                  <a:schemeClr val="bg2">
                    <a:lumMod val="25000"/>
                  </a:schemeClr>
                </a:solidFill>
              </a:rPr>
              <a:t>بسم الله الرحمن الرحيم</a:t>
            </a:r>
            <a:endParaRPr lang="ar-SA" sz="4000" b="1" i="1" dirty="0">
              <a:solidFill>
                <a:schemeClr val="bg2">
                  <a:lumMod val="25000"/>
                </a:schemeClr>
              </a:solidFill>
            </a:endParaRPr>
          </a:p>
        </p:txBody>
      </p:sp>
      <p:sp>
        <p:nvSpPr>
          <p:cNvPr id="5" name="مخطط انسيابي: مستند 4"/>
          <p:cNvSpPr/>
          <p:nvPr/>
        </p:nvSpPr>
        <p:spPr>
          <a:xfrm>
            <a:off x="1619672" y="2852936"/>
            <a:ext cx="6192688" cy="2304256"/>
          </a:xfrm>
          <a:prstGeom prst="flowChartDocument">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solidFill>
                  <a:schemeClr val="tx1">
                    <a:lumMod val="95000"/>
                    <a:lumOff val="5000"/>
                  </a:schemeClr>
                </a:solidFill>
              </a:rPr>
              <a:t>أهمية الإطار الثقافي الاجتماعي</a:t>
            </a:r>
            <a:endParaRPr lang="ar-SA" sz="3600" dirty="0">
              <a:solidFill>
                <a:schemeClr val="tx1">
                  <a:lumMod val="95000"/>
                  <a:lumOff val="5000"/>
                </a:schemeClr>
              </a:solidFill>
            </a:endParaRPr>
          </a:p>
        </p:txBody>
      </p:sp>
    </p:spTree>
    <p:extLst>
      <p:ext uri="{BB962C8B-B14F-4D97-AF65-F5344CB8AC3E}">
        <p14:creationId xmlns="" xmlns:p14="http://schemas.microsoft.com/office/powerpoint/2010/main" val="520098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0"/>
            <a:ext cx="7992888" cy="7786747"/>
          </a:xfrm>
          <a:prstGeom prst="rect">
            <a:avLst/>
          </a:prstGeom>
          <a:noFill/>
        </p:spPr>
        <p:txBody>
          <a:bodyPr wrap="square" rtlCol="1">
            <a:spAutoFit/>
          </a:bodyPr>
          <a:lstStyle/>
          <a:p>
            <a:endParaRPr lang="ar-SA" sz="2800" b="1" i="1" dirty="0" smtClean="0">
              <a:solidFill>
                <a:schemeClr val="accent3">
                  <a:lumMod val="60000"/>
                  <a:lumOff val="40000"/>
                </a:schemeClr>
              </a:solidFill>
            </a:endParaRPr>
          </a:p>
          <a:p>
            <a:r>
              <a:rPr lang="ar-SA" sz="2800" b="1" i="1" dirty="0" smtClean="0">
                <a:solidFill>
                  <a:schemeClr val="accent3">
                    <a:lumMod val="60000"/>
                    <a:lumOff val="40000"/>
                  </a:schemeClr>
                </a:solidFill>
              </a:rPr>
              <a:t>العوامل الأساسية لتحديد قدرات وإمكانيات الشعوب:</a:t>
            </a:r>
          </a:p>
          <a:p>
            <a:r>
              <a:rPr lang="ar-SA" sz="2800" b="1" i="1" dirty="0" smtClean="0">
                <a:solidFill>
                  <a:schemeClr val="accent3">
                    <a:lumMod val="60000"/>
                    <a:lumOff val="40000"/>
                  </a:schemeClr>
                </a:solidFill>
              </a:rPr>
              <a:t>-</a:t>
            </a:r>
            <a:r>
              <a:rPr lang="ar-SA" sz="2400" dirty="0" smtClean="0">
                <a:solidFill>
                  <a:schemeClr val="tx1">
                    <a:lumMod val="95000"/>
                    <a:lumOff val="5000"/>
                  </a:schemeClr>
                </a:solidFill>
              </a:rPr>
              <a:t>درجة الميل إلى تبني أهداف وأساليب جديدة للحياة بالمعنى الثقافي. </a:t>
            </a:r>
            <a:endParaRPr lang="ar-SA" sz="2400" b="1" i="1" dirty="0" smtClean="0">
              <a:solidFill>
                <a:schemeClr val="tx1">
                  <a:lumMod val="95000"/>
                  <a:lumOff val="5000"/>
                </a:schemeClr>
              </a:solidFill>
            </a:endParaRPr>
          </a:p>
          <a:p>
            <a:r>
              <a:rPr lang="ar-SA" sz="2400" b="1" i="1" dirty="0" smtClean="0">
                <a:solidFill>
                  <a:schemeClr val="accent3">
                    <a:lumMod val="60000"/>
                    <a:lumOff val="40000"/>
                  </a:schemeClr>
                </a:solidFill>
              </a:rPr>
              <a:t>-</a:t>
            </a:r>
            <a:r>
              <a:rPr lang="ar-SA" sz="2400" dirty="0" smtClean="0">
                <a:solidFill>
                  <a:schemeClr val="tx1">
                    <a:lumMod val="95000"/>
                    <a:lumOff val="5000"/>
                  </a:schemeClr>
                </a:solidFill>
              </a:rPr>
              <a:t>الفرص المتاحة من النظام الاجتماعي لكافة الأبناء لتبني الأهداف والمثل الجديدة,</a:t>
            </a:r>
          </a:p>
          <a:p>
            <a:r>
              <a:rPr lang="ar-SA" sz="2400" dirty="0" smtClean="0">
                <a:solidFill>
                  <a:schemeClr val="tx1">
                    <a:lumMod val="95000"/>
                    <a:lumOff val="5000"/>
                  </a:schemeClr>
                </a:solidFill>
              </a:rPr>
              <a:t>والمثل العليا التقدمية وتنمية مواهبهم وقدراتهم.</a:t>
            </a:r>
          </a:p>
          <a:p>
            <a:r>
              <a:rPr lang="ar-SA" sz="2800" b="1" i="1" dirty="0" smtClean="0">
                <a:solidFill>
                  <a:schemeClr val="accent3">
                    <a:lumMod val="60000"/>
                    <a:lumOff val="40000"/>
                  </a:schemeClr>
                </a:solidFill>
              </a:rPr>
              <a:t>من الأسباب الغير حاسمة في أحداث التخلف:</a:t>
            </a:r>
          </a:p>
          <a:p>
            <a:r>
              <a:rPr lang="ar-SA" sz="2400" dirty="0" smtClean="0">
                <a:solidFill>
                  <a:schemeClr val="accent3">
                    <a:lumMod val="60000"/>
                    <a:lumOff val="40000"/>
                  </a:schemeClr>
                </a:solidFill>
              </a:rPr>
              <a:t>1-</a:t>
            </a:r>
            <a:r>
              <a:rPr lang="ar-SA" sz="2400" dirty="0" smtClean="0">
                <a:solidFill>
                  <a:schemeClr val="tx1">
                    <a:lumMod val="95000"/>
                    <a:lumOff val="5000"/>
                  </a:schemeClr>
                </a:solidFill>
              </a:rPr>
              <a:t>نقص في المعرفة الفنية اللازمة</a:t>
            </a:r>
          </a:p>
          <a:p>
            <a:r>
              <a:rPr lang="ar-SA" sz="2400" dirty="0" smtClean="0">
                <a:solidFill>
                  <a:schemeClr val="accent3">
                    <a:lumMod val="60000"/>
                    <a:lumOff val="40000"/>
                  </a:schemeClr>
                </a:solidFill>
              </a:rPr>
              <a:t>2-</a:t>
            </a:r>
            <a:r>
              <a:rPr lang="ar-SA" sz="2400" dirty="0" smtClean="0">
                <a:solidFill>
                  <a:schemeClr val="tx1">
                    <a:lumMod val="95000"/>
                    <a:lumOff val="5000"/>
                  </a:schemeClr>
                </a:solidFill>
              </a:rPr>
              <a:t>نقص رؤوس الأموال </a:t>
            </a:r>
          </a:p>
          <a:p>
            <a:r>
              <a:rPr lang="ar-SA" sz="2400" dirty="0" smtClean="0">
                <a:solidFill>
                  <a:schemeClr val="accent3">
                    <a:lumMod val="60000"/>
                    <a:lumOff val="40000"/>
                  </a:schemeClr>
                </a:solidFill>
              </a:rPr>
              <a:t>3-</a:t>
            </a:r>
            <a:r>
              <a:rPr lang="ar-SA" sz="2400" dirty="0" smtClean="0">
                <a:solidFill>
                  <a:schemeClr val="tx1">
                    <a:lumMod val="95000"/>
                    <a:lumOff val="5000"/>
                  </a:schemeClr>
                </a:solidFill>
              </a:rPr>
              <a:t>السمات الوراثية أو السلالية</a:t>
            </a:r>
          </a:p>
          <a:p>
            <a:r>
              <a:rPr lang="ar-SA" sz="2400" dirty="0" smtClean="0">
                <a:solidFill>
                  <a:schemeClr val="accent3">
                    <a:lumMod val="60000"/>
                    <a:lumOff val="40000"/>
                  </a:schemeClr>
                </a:solidFill>
              </a:rPr>
              <a:t>4-</a:t>
            </a:r>
            <a:r>
              <a:rPr lang="ar-SA" sz="2400" dirty="0" smtClean="0">
                <a:solidFill>
                  <a:schemeClr val="tx1">
                    <a:lumMod val="95000"/>
                    <a:lumOff val="5000"/>
                  </a:schemeClr>
                </a:solidFill>
              </a:rPr>
              <a:t>الظروف الجغرافية</a:t>
            </a:r>
          </a:p>
          <a:p>
            <a:r>
              <a:rPr lang="ar-SA" sz="2400" dirty="0" smtClean="0">
                <a:solidFill>
                  <a:schemeClr val="tx1">
                    <a:lumMod val="95000"/>
                    <a:lumOff val="5000"/>
                  </a:schemeClr>
                </a:solidFill>
              </a:rPr>
              <a:t>معنى هذا أننا نرى أن الأسباب الحقيقة للتخلف هي أسباب (ذات طبيعة ثقافية اجتماعية)ويترتب على ذلك الرأي أن التنمية الحقيقة الفعالة لا يمكن أن تتحقق إلا عن طرق إدخال تغيرات جذرية على البناء الثقافي الاجتماعي للمجتمع الذي ينشد التنمية وإن نكف عن اعتبار تلك الأسباب أسباباً حاسمة للتخلف .</a:t>
            </a:r>
          </a:p>
          <a:p>
            <a:r>
              <a:rPr lang="ar-SA" sz="2400" b="1" dirty="0" smtClean="0">
                <a:solidFill>
                  <a:schemeClr val="accent3">
                    <a:lumMod val="60000"/>
                    <a:lumOff val="40000"/>
                  </a:schemeClr>
                </a:solidFill>
              </a:rPr>
              <a:t>فالظروف البيئية الطبيعية ليست دافعاً إلى التقدم الاقتصادي والنمو الاجتماعي نجد أغنى الشعوب تعيش في أفقر البلاد من حيث الموارد الطبيعية أو قسوة الظروف الجغرافية مثل : </a:t>
            </a:r>
            <a:r>
              <a:rPr lang="ar-SA" sz="2400" dirty="0" smtClean="0">
                <a:solidFill>
                  <a:schemeClr val="tx1">
                    <a:lumMod val="95000"/>
                    <a:lumOff val="5000"/>
                  </a:schemeClr>
                </a:solidFill>
              </a:rPr>
              <a:t>سويسرا وهولندا</a:t>
            </a:r>
          </a:p>
          <a:p>
            <a:endParaRPr lang="ar-SA" sz="2400" b="1" dirty="0" smtClean="0">
              <a:solidFill>
                <a:schemeClr val="accent3">
                  <a:lumMod val="60000"/>
                  <a:lumOff val="40000"/>
                </a:schemeClr>
              </a:solidFill>
            </a:endParaRPr>
          </a:p>
          <a:p>
            <a:endParaRPr lang="ar-SA" sz="2400" dirty="0" smtClean="0">
              <a:solidFill>
                <a:schemeClr val="tx1">
                  <a:lumMod val="95000"/>
                  <a:lumOff val="5000"/>
                </a:schemeClr>
              </a:solidFill>
            </a:endParaRPr>
          </a:p>
          <a:p>
            <a:endParaRPr lang="ar-SA" sz="2800" dirty="0">
              <a:solidFill>
                <a:schemeClr val="accent3">
                  <a:lumMod val="60000"/>
                  <a:lumOff val="40000"/>
                </a:schemeClr>
              </a:solidFill>
            </a:endParaRPr>
          </a:p>
        </p:txBody>
      </p:sp>
    </p:spTree>
    <p:extLst>
      <p:ext uri="{BB962C8B-B14F-4D97-AF65-F5344CB8AC3E}">
        <p14:creationId xmlns="" xmlns:p14="http://schemas.microsoft.com/office/powerpoint/2010/main" val="1784416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معالجة متعاقبة 4"/>
          <p:cNvSpPr/>
          <p:nvPr/>
        </p:nvSpPr>
        <p:spPr>
          <a:xfrm>
            <a:off x="5364088" y="116632"/>
            <a:ext cx="3672408" cy="576064"/>
          </a:xfrm>
          <a:prstGeom prst="flowChartAlternateProcess">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lumMod val="95000"/>
                    <a:lumOff val="5000"/>
                  </a:schemeClr>
                </a:solidFill>
              </a:rPr>
              <a:t>الأبعاد الثلاثة لمشكلة التنمية</a:t>
            </a:r>
            <a:endParaRPr lang="ar-SA" sz="2800" dirty="0">
              <a:solidFill>
                <a:schemeClr val="tx1">
                  <a:lumMod val="95000"/>
                  <a:lumOff val="5000"/>
                </a:schemeClr>
              </a:solidFill>
            </a:endParaRPr>
          </a:p>
        </p:txBody>
      </p:sp>
      <p:sp>
        <p:nvSpPr>
          <p:cNvPr id="7" name="مربع نص 6"/>
          <p:cNvSpPr txBox="1"/>
          <p:nvPr/>
        </p:nvSpPr>
        <p:spPr>
          <a:xfrm>
            <a:off x="1383555" y="980728"/>
            <a:ext cx="7652941" cy="6494085"/>
          </a:xfrm>
          <a:prstGeom prst="rect">
            <a:avLst/>
          </a:prstGeom>
          <a:noFill/>
        </p:spPr>
        <p:txBody>
          <a:bodyPr wrap="square" rtlCol="1">
            <a:spAutoFit/>
          </a:bodyPr>
          <a:lstStyle/>
          <a:p>
            <a:r>
              <a:rPr lang="ar-SA" sz="2400" dirty="0" smtClean="0">
                <a:solidFill>
                  <a:schemeClr val="accent3">
                    <a:lumMod val="60000"/>
                    <a:lumOff val="40000"/>
                  </a:schemeClr>
                </a:solidFill>
              </a:rPr>
              <a:t>عملية التنمية تتم على ثلاث مستويات:</a:t>
            </a:r>
          </a:p>
          <a:p>
            <a:r>
              <a:rPr lang="ar-SA" sz="2400" dirty="0" smtClean="0">
                <a:solidFill>
                  <a:schemeClr val="accent3">
                    <a:lumMod val="60000"/>
                    <a:lumOff val="40000"/>
                  </a:schemeClr>
                </a:solidFill>
              </a:rPr>
              <a:t>1-</a:t>
            </a:r>
            <a:r>
              <a:rPr lang="ar-SA" sz="2400" dirty="0" smtClean="0">
                <a:solidFill>
                  <a:schemeClr val="tx1">
                    <a:lumMod val="95000"/>
                    <a:lumOff val="5000"/>
                  </a:schemeClr>
                </a:solidFill>
              </a:rPr>
              <a:t>المستوى التكنولوجي (الفني)</a:t>
            </a:r>
            <a:endParaRPr lang="ar-SA" sz="2400" dirty="0" smtClean="0">
              <a:solidFill>
                <a:schemeClr val="accent3">
                  <a:lumMod val="60000"/>
                  <a:lumOff val="40000"/>
                </a:schemeClr>
              </a:solidFill>
            </a:endParaRPr>
          </a:p>
          <a:p>
            <a:r>
              <a:rPr lang="ar-SA" sz="2400" dirty="0" smtClean="0">
                <a:solidFill>
                  <a:schemeClr val="accent3">
                    <a:lumMod val="60000"/>
                    <a:lumOff val="40000"/>
                  </a:schemeClr>
                </a:solidFill>
              </a:rPr>
              <a:t>2-</a:t>
            </a:r>
            <a:r>
              <a:rPr lang="ar-SA" sz="2400" dirty="0" smtClean="0">
                <a:solidFill>
                  <a:schemeClr val="tx1">
                    <a:lumMod val="95000"/>
                    <a:lumOff val="5000"/>
                  </a:schemeClr>
                </a:solidFill>
              </a:rPr>
              <a:t>المستوى الاقتصادي</a:t>
            </a:r>
          </a:p>
          <a:p>
            <a:r>
              <a:rPr lang="ar-SA" sz="2400" dirty="0" smtClean="0">
                <a:solidFill>
                  <a:schemeClr val="accent3">
                    <a:lumMod val="60000"/>
                    <a:lumOff val="40000"/>
                  </a:schemeClr>
                </a:solidFill>
              </a:rPr>
              <a:t>3-</a:t>
            </a:r>
            <a:r>
              <a:rPr lang="ar-SA" sz="2400" dirty="0" smtClean="0">
                <a:solidFill>
                  <a:schemeClr val="tx1">
                    <a:lumMod val="95000"/>
                    <a:lumOff val="5000"/>
                  </a:schemeClr>
                </a:solidFill>
              </a:rPr>
              <a:t>المستوى الاجتماعي</a:t>
            </a:r>
          </a:p>
          <a:p>
            <a:r>
              <a:rPr lang="ar-SA" sz="2400" dirty="0" smtClean="0">
                <a:solidFill>
                  <a:schemeClr val="tx1">
                    <a:lumMod val="95000"/>
                    <a:lumOff val="5000"/>
                  </a:schemeClr>
                </a:solidFill>
              </a:rPr>
              <a:t>حيث نجد أن تعليم المهارات الفنية الجديدة وتعلمها أمر يسير لكنة لا يمثل سوى المقدمة الأولية لعملية التنمية الحقيقية.</a:t>
            </a:r>
          </a:p>
          <a:p>
            <a:r>
              <a:rPr lang="ar-SA" sz="2000" dirty="0" smtClean="0">
                <a:solidFill>
                  <a:schemeClr val="accent3">
                    <a:lumMod val="60000"/>
                    <a:lumOff val="40000"/>
                  </a:schemeClr>
                </a:solidFill>
              </a:rPr>
              <a:t>ومن دراستنا لتراث علم الاجتماع والأنثروبولوجيا إن الجوانب الفنية (المادية)من الثقافة أسرع في التغير وأسهل في التوجيه والاستخدام من الجوانب الاجتماعية (الغير مادية).</a:t>
            </a:r>
          </a:p>
          <a:p>
            <a:r>
              <a:rPr lang="ar-SA" sz="2000" dirty="0" smtClean="0">
                <a:solidFill>
                  <a:schemeClr val="accent3">
                    <a:lumMod val="60000"/>
                    <a:lumOff val="40000"/>
                  </a:schemeClr>
                </a:solidFill>
              </a:rPr>
              <a:t>قال عالم الاجتماع الألماني (جوستاف </a:t>
            </a:r>
            <a:r>
              <a:rPr lang="ar-SA" sz="2000" dirty="0" err="1" smtClean="0">
                <a:solidFill>
                  <a:schemeClr val="accent3">
                    <a:lumMod val="60000"/>
                    <a:lumOff val="40000"/>
                  </a:schemeClr>
                </a:solidFill>
              </a:rPr>
              <a:t>شموللر</a:t>
            </a:r>
            <a:r>
              <a:rPr lang="ar-SA" sz="2000" dirty="0" smtClean="0">
                <a:solidFill>
                  <a:schemeClr val="accent3">
                    <a:lumMod val="60000"/>
                    <a:lumOff val="40000"/>
                  </a:schemeClr>
                </a:solidFill>
              </a:rPr>
              <a:t> ):</a:t>
            </a:r>
            <a:endParaRPr lang="ar-SA" sz="2000" dirty="0" smtClean="0">
              <a:solidFill>
                <a:schemeClr val="tx1">
                  <a:lumMod val="95000"/>
                  <a:lumOff val="5000"/>
                </a:schemeClr>
              </a:solidFill>
            </a:endParaRPr>
          </a:p>
          <a:p>
            <a:r>
              <a:rPr lang="ar-SA" sz="2000" dirty="0" smtClean="0">
                <a:solidFill>
                  <a:schemeClr val="tx1">
                    <a:lumMod val="95000"/>
                    <a:lumOff val="5000"/>
                  </a:schemeClr>
                </a:solidFill>
              </a:rPr>
              <a:t>إن السر الكبير لكل تقدم اقتصادي يكمن في حقيقة الأمر في تعاون وتضافر عدد من الأفراد وهو التعاون الذي يتمثل في الماضي, كما يجب التمييز داخل العملية التنموية بين:</a:t>
            </a:r>
          </a:p>
          <a:p>
            <a:r>
              <a:rPr lang="ar-SA" sz="2000" dirty="0" smtClean="0">
                <a:solidFill>
                  <a:schemeClr val="accent3">
                    <a:lumMod val="60000"/>
                    <a:lumOff val="40000"/>
                  </a:schemeClr>
                </a:solidFill>
              </a:rPr>
              <a:t>1-</a:t>
            </a:r>
            <a:r>
              <a:rPr lang="ar-SA" sz="2000" dirty="0" smtClean="0">
                <a:solidFill>
                  <a:schemeClr val="tx1">
                    <a:lumMod val="95000"/>
                    <a:lumOff val="5000"/>
                  </a:schemeClr>
                </a:solidFill>
              </a:rPr>
              <a:t>القدرات الفنية (التكنولوجية )</a:t>
            </a:r>
          </a:p>
          <a:p>
            <a:r>
              <a:rPr lang="ar-SA" sz="2000" dirty="0" smtClean="0">
                <a:solidFill>
                  <a:schemeClr val="accent3">
                    <a:lumMod val="60000"/>
                    <a:lumOff val="40000"/>
                  </a:schemeClr>
                </a:solidFill>
              </a:rPr>
              <a:t>2-</a:t>
            </a:r>
            <a:r>
              <a:rPr lang="ar-SA" sz="2000" dirty="0" smtClean="0">
                <a:solidFill>
                  <a:schemeClr val="tx1">
                    <a:lumMod val="95000"/>
                    <a:lumOff val="5000"/>
                  </a:schemeClr>
                </a:solidFill>
              </a:rPr>
              <a:t>الإنجازات الاقتصادية (التي تنقسم إلى إنجازات مالية ,وتنظيمية, وإدارية)</a:t>
            </a:r>
          </a:p>
          <a:p>
            <a:r>
              <a:rPr lang="ar-SA" sz="2000" dirty="0" smtClean="0">
                <a:solidFill>
                  <a:schemeClr val="accent3">
                    <a:lumMod val="60000"/>
                    <a:lumOff val="40000"/>
                  </a:schemeClr>
                </a:solidFill>
              </a:rPr>
              <a:t>3-</a:t>
            </a:r>
            <a:r>
              <a:rPr lang="ar-SA" sz="2000" dirty="0" smtClean="0">
                <a:solidFill>
                  <a:schemeClr val="tx1">
                    <a:lumMod val="95000"/>
                    <a:lumOff val="5000"/>
                  </a:schemeClr>
                </a:solidFill>
              </a:rPr>
              <a:t>القدرات الاجتماعية على كافة مستويات العلاقات بين الناس ومستويات الجماعات الاجتماعية</a:t>
            </a:r>
            <a:endParaRPr lang="ar-SA" sz="2000" dirty="0" smtClean="0">
              <a:solidFill>
                <a:schemeClr val="accent3">
                  <a:lumMod val="60000"/>
                  <a:lumOff val="40000"/>
                </a:schemeClr>
              </a:solidFill>
            </a:endParaRPr>
          </a:p>
          <a:p>
            <a:r>
              <a:rPr lang="ar-SA" sz="2000" dirty="0" smtClean="0">
                <a:solidFill>
                  <a:schemeClr val="accent3">
                    <a:lumMod val="60000"/>
                    <a:lumOff val="40000"/>
                  </a:schemeClr>
                </a:solidFill>
              </a:rPr>
              <a:t>وهو اهم تلك الأبعاد الثلاثة استثار </a:t>
            </a:r>
            <a:r>
              <a:rPr lang="ar-SA" sz="2000" dirty="0" err="1" smtClean="0">
                <a:solidFill>
                  <a:schemeClr val="accent3">
                    <a:lumMod val="60000"/>
                    <a:lumOff val="40000"/>
                  </a:schemeClr>
                </a:solidFill>
              </a:rPr>
              <a:t>بأهتمام</a:t>
            </a:r>
            <a:r>
              <a:rPr lang="ar-SA" sz="2000" dirty="0" smtClean="0">
                <a:solidFill>
                  <a:schemeClr val="accent3">
                    <a:lumMod val="60000"/>
                    <a:lumOff val="40000"/>
                  </a:schemeClr>
                </a:solidFill>
              </a:rPr>
              <a:t> الباحثين ومعالجة الدارسين.</a:t>
            </a:r>
          </a:p>
          <a:p>
            <a:endParaRPr lang="ar-SA" sz="2400" dirty="0" smtClean="0">
              <a:solidFill>
                <a:schemeClr val="tx1">
                  <a:lumMod val="95000"/>
                  <a:lumOff val="5000"/>
                </a:schemeClr>
              </a:solidFill>
            </a:endParaRPr>
          </a:p>
          <a:p>
            <a:endParaRPr lang="ar-SA" sz="2400" dirty="0" smtClean="0">
              <a:solidFill>
                <a:schemeClr val="accent3">
                  <a:lumMod val="60000"/>
                  <a:lumOff val="40000"/>
                </a:schemeClr>
              </a:solidFill>
            </a:endParaRPr>
          </a:p>
          <a:p>
            <a:endParaRPr lang="ar-SA" sz="2400" dirty="0">
              <a:solidFill>
                <a:schemeClr val="tx1">
                  <a:lumMod val="95000"/>
                  <a:lumOff val="5000"/>
                </a:schemeClr>
              </a:solidFill>
            </a:endParaRPr>
          </a:p>
        </p:txBody>
      </p:sp>
    </p:spTree>
    <p:extLst>
      <p:ext uri="{BB962C8B-B14F-4D97-AF65-F5344CB8AC3E}">
        <p14:creationId xmlns="" xmlns:p14="http://schemas.microsoft.com/office/powerpoint/2010/main" val="1368396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5292080" y="116632"/>
            <a:ext cx="3744416" cy="576064"/>
          </a:xfrm>
          <a:prstGeom prst="roundRect">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i="1" dirty="0" smtClean="0">
                <a:solidFill>
                  <a:schemeClr val="tx1">
                    <a:lumMod val="95000"/>
                    <a:lumOff val="5000"/>
                  </a:schemeClr>
                </a:solidFill>
              </a:rPr>
              <a:t>رسالة علم اجتماع التنمية </a:t>
            </a:r>
          </a:p>
        </p:txBody>
      </p:sp>
      <p:sp>
        <p:nvSpPr>
          <p:cNvPr id="9" name="مربع نص 8"/>
          <p:cNvSpPr txBox="1"/>
          <p:nvPr/>
        </p:nvSpPr>
        <p:spPr>
          <a:xfrm>
            <a:off x="971600" y="692696"/>
            <a:ext cx="8064896" cy="21882914"/>
          </a:xfrm>
          <a:prstGeom prst="rect">
            <a:avLst/>
          </a:prstGeom>
          <a:noFill/>
        </p:spPr>
        <p:txBody>
          <a:bodyPr wrap="square" rtlCol="1">
            <a:spAutoFit/>
          </a:bodyPr>
          <a:lstStyle/>
          <a:p>
            <a:r>
              <a:rPr lang="ar-SA" sz="2400" b="1" i="1" dirty="0" smtClean="0">
                <a:solidFill>
                  <a:schemeClr val="accent3">
                    <a:lumMod val="60000"/>
                    <a:lumOff val="40000"/>
                  </a:schemeClr>
                </a:solidFill>
              </a:rPr>
              <a:t>القضايا الأساسية لعلم اجتماع التنمية </a:t>
            </a:r>
          </a:p>
          <a:p>
            <a:r>
              <a:rPr lang="ar-SA" sz="2400" b="1" i="1" dirty="0" smtClean="0">
                <a:solidFill>
                  <a:schemeClr val="accent3">
                    <a:lumMod val="60000"/>
                    <a:lumOff val="40000"/>
                  </a:schemeClr>
                </a:solidFill>
              </a:rPr>
              <a:t>علم اجتماع التنمية :</a:t>
            </a:r>
            <a:r>
              <a:rPr lang="ar-SA" sz="2400" dirty="0" smtClean="0">
                <a:solidFill>
                  <a:schemeClr val="tx1">
                    <a:lumMod val="95000"/>
                    <a:lumOff val="5000"/>
                  </a:schemeClr>
                </a:solidFill>
              </a:rPr>
              <a:t>هو تطبيق القضايا والمبادئ ومناهج البحث والمفاهيم </a:t>
            </a:r>
            <a:r>
              <a:rPr lang="ar-SA" sz="2400" dirty="0" err="1" smtClean="0">
                <a:solidFill>
                  <a:schemeClr val="tx1">
                    <a:lumMod val="95000"/>
                    <a:lumOff val="5000"/>
                  </a:schemeClr>
                </a:solidFill>
              </a:rPr>
              <a:t>السولوجية</a:t>
            </a:r>
            <a:r>
              <a:rPr lang="ar-SA" sz="2400" dirty="0" smtClean="0">
                <a:solidFill>
                  <a:schemeClr val="tx1">
                    <a:lumMod val="95000"/>
                    <a:lumOff val="5000"/>
                  </a:schemeClr>
                </a:solidFill>
              </a:rPr>
              <a:t> على دراسة الوقائع والمشكلات الناشئة عن التغيرات الدينامية في الثقافة, خاصة التغيرات في مجالات الحيلة الاجتماعية والاقتصادية.</a:t>
            </a:r>
          </a:p>
          <a:p>
            <a:r>
              <a:rPr lang="ar-SA" sz="2400" b="1" i="1" dirty="0" smtClean="0">
                <a:solidFill>
                  <a:schemeClr val="accent3">
                    <a:lumMod val="60000"/>
                    <a:lumOff val="40000"/>
                  </a:schemeClr>
                </a:solidFill>
              </a:rPr>
              <a:t>يهتم علم اجتماع التنمية ب:</a:t>
            </a:r>
          </a:p>
          <a:p>
            <a:r>
              <a:rPr lang="ar-SA" sz="2400" b="1" i="1" dirty="0" smtClean="0">
                <a:solidFill>
                  <a:schemeClr val="accent3">
                    <a:lumMod val="60000"/>
                    <a:lumOff val="40000"/>
                  </a:schemeClr>
                </a:solidFill>
              </a:rPr>
              <a:t>-</a:t>
            </a:r>
            <a:r>
              <a:rPr lang="ar-SA" sz="2400" dirty="0" smtClean="0">
                <a:solidFill>
                  <a:schemeClr val="tx1">
                    <a:lumMod val="95000"/>
                    <a:lumOff val="5000"/>
                  </a:schemeClr>
                </a:solidFill>
              </a:rPr>
              <a:t>دراسة الوقائع والمشكلات التي تساعد على دفع عمليات التنمية الاقتصادية والاجتماعية, فأن دراسة علم الاجتماع هي دراسة للعلاقات الاجتماعية والتكوينات الاجتماعية .</a:t>
            </a:r>
          </a:p>
          <a:p>
            <a:r>
              <a:rPr lang="ar-SA" sz="2400" b="1" i="1" dirty="0" smtClean="0">
                <a:solidFill>
                  <a:schemeClr val="accent3">
                    <a:lumMod val="60000"/>
                    <a:lumOff val="40000"/>
                  </a:schemeClr>
                </a:solidFill>
              </a:rPr>
              <a:t>يدرس علم اجتماع التنمية :</a:t>
            </a:r>
            <a:r>
              <a:rPr lang="ar-SA" sz="2400" dirty="0" smtClean="0">
                <a:solidFill>
                  <a:schemeClr val="tx1">
                    <a:lumMod val="95000"/>
                    <a:lumOff val="5000"/>
                  </a:schemeClr>
                </a:solidFill>
              </a:rPr>
              <a:t>الشروط الاجتماعية لعملية التنمية الاقتصادية والظواهر الاجتماعية .</a:t>
            </a:r>
          </a:p>
          <a:p>
            <a:r>
              <a:rPr lang="ar-SA" sz="2400" b="1" i="1" dirty="0" smtClean="0">
                <a:solidFill>
                  <a:schemeClr val="accent3">
                    <a:lumMod val="60000"/>
                    <a:lumOff val="40000"/>
                  </a:schemeClr>
                </a:solidFill>
              </a:rPr>
              <a:t>القضايا الأساسية لعلم اجتماع التنمية:</a:t>
            </a:r>
          </a:p>
          <a:p>
            <a:r>
              <a:rPr lang="ar-SA" sz="2400" b="1" i="1" dirty="0" smtClean="0">
                <a:solidFill>
                  <a:schemeClr val="accent3">
                    <a:lumMod val="60000"/>
                    <a:lumOff val="40000"/>
                  </a:schemeClr>
                </a:solidFill>
              </a:rPr>
              <a:t>1-</a:t>
            </a:r>
            <a:r>
              <a:rPr lang="ar-SA" sz="2400" dirty="0" smtClean="0">
                <a:solidFill>
                  <a:schemeClr val="tx1">
                    <a:lumMod val="95000"/>
                    <a:lumOff val="5000"/>
                  </a:schemeClr>
                </a:solidFill>
              </a:rPr>
              <a:t>قضية دوافع التنمية    يتساءل الباحث بهذا العلم عن العوامل الواقعية الاجتماعية الاقتصادية والتيارات الأيديولوجية التي تدفع إلى التنمية وتساعد عليها وتيسرها.</a:t>
            </a:r>
          </a:p>
          <a:p>
            <a:endParaRPr lang="ar-SA" sz="2400" dirty="0" smtClean="0">
              <a:solidFill>
                <a:schemeClr val="tx1">
                  <a:lumMod val="95000"/>
                  <a:lumOff val="5000"/>
                </a:schemeClr>
              </a:solidFill>
            </a:endParaRPr>
          </a:p>
          <a:p>
            <a:r>
              <a:rPr lang="ar-SA" sz="2400" b="1" i="1" dirty="0" smtClean="0">
                <a:solidFill>
                  <a:schemeClr val="accent3">
                    <a:lumMod val="60000"/>
                    <a:lumOff val="40000"/>
                  </a:schemeClr>
                </a:solidFill>
              </a:rPr>
              <a:t>2-</a:t>
            </a:r>
            <a:r>
              <a:rPr lang="ar-SA" sz="2400" dirty="0" smtClean="0">
                <a:solidFill>
                  <a:schemeClr val="tx1">
                    <a:lumMod val="95000"/>
                    <a:lumOff val="5000"/>
                  </a:schemeClr>
                </a:solidFill>
              </a:rPr>
              <a:t>العناصر المنشطة لعملية التنمية</a:t>
            </a:r>
            <a:r>
              <a:rPr lang="ar-SA" sz="2400" b="1" i="1" dirty="0" smtClean="0">
                <a:solidFill>
                  <a:schemeClr val="accent3">
                    <a:lumMod val="60000"/>
                    <a:lumOff val="40000"/>
                  </a:schemeClr>
                </a:solidFill>
              </a:rPr>
              <a:t>    </a:t>
            </a:r>
            <a:r>
              <a:rPr lang="ar-SA" sz="2400" dirty="0" smtClean="0">
                <a:solidFill>
                  <a:schemeClr val="tx1">
                    <a:lumMod val="95000"/>
                    <a:lumOff val="5000"/>
                  </a:schemeClr>
                </a:solidFill>
              </a:rPr>
              <a:t>والتساؤلات هنا عن العناصر الاجتماعية جماعات أو هيئات أو طبقات التي </a:t>
            </a:r>
            <a:r>
              <a:rPr lang="ar-SA" sz="2400" dirty="0">
                <a:solidFill>
                  <a:schemeClr val="tx1">
                    <a:lumMod val="95000"/>
                    <a:lumOff val="5000"/>
                  </a:schemeClr>
                </a:solidFill>
              </a:rPr>
              <a:t>ت</a:t>
            </a:r>
            <a:r>
              <a:rPr lang="ar-SA" sz="2400" dirty="0" smtClean="0">
                <a:solidFill>
                  <a:schemeClr val="tx1">
                    <a:lumMod val="95000"/>
                    <a:lumOff val="5000"/>
                  </a:schemeClr>
                </a:solidFill>
              </a:rPr>
              <a:t>حرك المجتمع وتدفعه إلى التنمية .</a:t>
            </a:r>
          </a:p>
          <a:p>
            <a:r>
              <a:rPr lang="ar-SA" sz="2400" dirty="0" smtClean="0">
                <a:solidFill>
                  <a:schemeClr val="tx1">
                    <a:lumMod val="95000"/>
                    <a:lumOff val="5000"/>
                  </a:schemeClr>
                </a:solidFill>
              </a:rPr>
              <a:t> </a:t>
            </a: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r>
              <a:rPr lang="ar-SA" sz="2400" dirty="0" smtClean="0">
                <a:solidFill>
                  <a:schemeClr val="tx1">
                    <a:lumMod val="95000"/>
                    <a:lumOff val="5000"/>
                  </a:schemeClr>
                </a:solidFill>
              </a:rPr>
              <a:t>غلى </a:t>
            </a: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r>
              <a:rPr lang="ar-SA" sz="2400" dirty="0" smtClean="0">
                <a:solidFill>
                  <a:schemeClr val="tx1">
                    <a:lumMod val="95000"/>
                    <a:lumOff val="5000"/>
                  </a:schemeClr>
                </a:solidFill>
              </a:rPr>
              <a:t>غ</a:t>
            </a:r>
            <a:endParaRPr lang="ar-SA" sz="2800" dirty="0" smtClean="0">
              <a:solidFill>
                <a:schemeClr val="tx1">
                  <a:lumMod val="95000"/>
                  <a:lumOff val="5000"/>
                </a:schemeClr>
              </a:solidFill>
            </a:endParaRPr>
          </a:p>
        </p:txBody>
      </p:sp>
      <p:sp>
        <p:nvSpPr>
          <p:cNvPr id="10" name="سهم إلى اليسار 9"/>
          <p:cNvSpPr/>
          <p:nvPr/>
        </p:nvSpPr>
        <p:spPr>
          <a:xfrm>
            <a:off x="6588224" y="4869160"/>
            <a:ext cx="288032" cy="117727"/>
          </a:xfrm>
          <a:prstGeom prst="leftArrow">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إلى اليسار 12"/>
          <p:cNvSpPr/>
          <p:nvPr/>
        </p:nvSpPr>
        <p:spPr>
          <a:xfrm>
            <a:off x="5436096" y="6021288"/>
            <a:ext cx="288032" cy="144016"/>
          </a:xfrm>
          <a:prstGeom prst="leftArrow">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 xmlns:p14="http://schemas.microsoft.com/office/powerpoint/2010/main" val="1270878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0"/>
            <a:ext cx="8100392" cy="8217634"/>
          </a:xfrm>
          <a:prstGeom prst="rect">
            <a:avLst/>
          </a:prstGeom>
          <a:noFill/>
        </p:spPr>
        <p:txBody>
          <a:bodyPr wrap="square" rtlCol="1">
            <a:spAutoFit/>
          </a:bodyPr>
          <a:lstStyle/>
          <a:p>
            <a:endParaRPr lang="ar-SA" sz="2400" dirty="0" smtClean="0">
              <a:solidFill>
                <a:schemeClr val="accent3">
                  <a:lumMod val="60000"/>
                  <a:lumOff val="40000"/>
                </a:schemeClr>
              </a:solidFill>
            </a:endParaRPr>
          </a:p>
          <a:p>
            <a:r>
              <a:rPr lang="ar-SA" sz="2400" dirty="0">
                <a:solidFill>
                  <a:schemeClr val="accent3">
                    <a:lumMod val="60000"/>
                    <a:lumOff val="40000"/>
                  </a:schemeClr>
                </a:solidFill>
              </a:rPr>
              <a:t>3</a:t>
            </a:r>
            <a:r>
              <a:rPr lang="ar-SA" sz="2400" dirty="0" smtClean="0">
                <a:solidFill>
                  <a:schemeClr val="accent3">
                    <a:lumMod val="60000"/>
                    <a:lumOff val="40000"/>
                  </a:schemeClr>
                </a:solidFill>
              </a:rPr>
              <a:t>-المضمون الشائع والدلالة الفعالة لمفهوم التنمية في المجتمع     </a:t>
            </a:r>
            <a:r>
              <a:rPr lang="ar-SA" sz="2400" dirty="0" smtClean="0">
                <a:solidFill>
                  <a:schemeClr val="tx1">
                    <a:lumMod val="95000"/>
                    <a:lumOff val="5000"/>
                  </a:schemeClr>
                </a:solidFill>
              </a:rPr>
              <a:t>يكون التساؤل عن مدى وعي جماهير الشعب بالأهداف والوسائل الضرورية اللازمة لتحيق الأهداف.</a:t>
            </a:r>
          </a:p>
          <a:p>
            <a:r>
              <a:rPr lang="ar-SA" sz="2400" dirty="0" smtClean="0">
                <a:solidFill>
                  <a:schemeClr val="accent3">
                    <a:lumMod val="60000"/>
                    <a:lumOff val="40000"/>
                  </a:schemeClr>
                </a:solidFill>
              </a:rPr>
              <a:t>4-نتائج التنمية وأثارها     </a:t>
            </a:r>
            <a:r>
              <a:rPr lang="ar-SA" sz="2400" dirty="0" smtClean="0">
                <a:solidFill>
                  <a:schemeClr val="tx1">
                    <a:lumMod val="95000"/>
                    <a:lumOff val="5000"/>
                  </a:schemeClr>
                </a:solidFill>
              </a:rPr>
              <a:t>يكون التساؤل عن النتائج المقصودة وغير المقصودة لعملية التنمية التي أحدثتها في ثقافة المجتمع.</a:t>
            </a:r>
          </a:p>
          <a:p>
            <a:r>
              <a:rPr lang="ar-SA" sz="2400" dirty="0" smtClean="0">
                <a:solidFill>
                  <a:schemeClr val="accent3">
                    <a:lumMod val="60000"/>
                    <a:lumOff val="40000"/>
                  </a:schemeClr>
                </a:solidFill>
              </a:rPr>
              <a:t>5-إمكانيات الاتصال    </a:t>
            </a:r>
            <a:r>
              <a:rPr lang="ar-SA" sz="2400" dirty="0" smtClean="0">
                <a:solidFill>
                  <a:schemeClr val="tx1">
                    <a:lumMod val="95000"/>
                    <a:lumOff val="5000"/>
                  </a:schemeClr>
                </a:solidFill>
              </a:rPr>
              <a:t>تعني الاتصال بين الأفراد وبين الجماعات داخل المجتمع في مختلف عملية التنمية الاجتماعية وبين أبناء الطبقات المختلفة وبين أبناء الثقافات</a:t>
            </a:r>
          </a:p>
          <a:p>
            <a:r>
              <a:rPr lang="ar-SA" sz="2400" dirty="0" smtClean="0">
                <a:solidFill>
                  <a:schemeClr val="accent3">
                    <a:lumMod val="60000"/>
                    <a:lumOff val="40000"/>
                  </a:schemeClr>
                </a:solidFill>
              </a:rPr>
              <a:t>6-وضع النماذج والنظريات الوافدة    </a:t>
            </a:r>
            <a:r>
              <a:rPr lang="ar-SA" sz="2400" dirty="0" smtClean="0">
                <a:solidFill>
                  <a:schemeClr val="tx1">
                    <a:lumMod val="95000"/>
                    <a:lumOff val="5000"/>
                  </a:schemeClr>
                </a:solidFill>
              </a:rPr>
              <a:t>حيث يهتم بالبحث عن مدى إقبال الناس على محاولة تقليد تلك النماذج والنظريات الوافدة وترتبط بالتساؤل عن الحدود والموضوعات والمناهج التي تتم بها عملية الاستعارة الثقافية ومعونات التنمية.</a:t>
            </a:r>
            <a:endParaRPr lang="ar-SA" sz="2400" dirty="0" smtClean="0">
              <a:solidFill>
                <a:schemeClr val="accent3">
                  <a:lumMod val="60000"/>
                  <a:lumOff val="40000"/>
                </a:schemeClr>
              </a:solidFill>
            </a:endParaRPr>
          </a:p>
          <a:p>
            <a:r>
              <a:rPr lang="ar-SA" sz="2400" dirty="0" smtClean="0">
                <a:solidFill>
                  <a:schemeClr val="accent3">
                    <a:lumMod val="60000"/>
                    <a:lumOff val="40000"/>
                  </a:schemeClr>
                </a:solidFill>
              </a:rPr>
              <a:t>7- العلاقات والتأثيرات المتبادلة بين مختلف جوانب وأبعاد عملية التنمية    </a:t>
            </a:r>
            <a:r>
              <a:rPr lang="ar-SA" sz="2400" dirty="0" smtClean="0">
                <a:solidFill>
                  <a:schemeClr val="tx1">
                    <a:lumMod val="95000"/>
                    <a:lumOff val="5000"/>
                  </a:schemeClr>
                </a:solidFill>
              </a:rPr>
              <a:t>والتساؤل هنا عن إمكانيات أحداث عملية تنمية تتسم بالتنسيق والتناغم بين تلك الجوانب المختلفة ترتبط بالإجراءات الملموسة التي يمكن اتخاذها بنجاح في تنفيذ عملية التنمية .</a:t>
            </a:r>
          </a:p>
          <a:p>
            <a:r>
              <a:rPr lang="ar-SA" sz="2400" dirty="0" smtClean="0">
                <a:solidFill>
                  <a:schemeClr val="accent3">
                    <a:lumMod val="60000"/>
                    <a:lumOff val="40000"/>
                  </a:schemeClr>
                </a:solidFill>
              </a:rPr>
              <a:t>8- مراحل أو أطوار عملية التنمية    </a:t>
            </a:r>
            <a:r>
              <a:rPr lang="ar-SA" sz="2400" dirty="0" smtClean="0">
                <a:solidFill>
                  <a:schemeClr val="tx1">
                    <a:lumMod val="95000"/>
                    <a:lumOff val="5000"/>
                  </a:schemeClr>
                </a:solidFill>
              </a:rPr>
              <a:t>والتساؤل هنا إذا من الممكن وضع تعميمات عامة بخصوص مثل هذه المراحل والحدود التي تدور فيها تلك التعميمات وتغطيتها دون إخلال بالدقة والأمانة العملية وتحديد مستوى التنمية الذي توصل إليه المجتمع.</a:t>
            </a:r>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accent3">
                  <a:lumMod val="60000"/>
                  <a:lumOff val="40000"/>
                </a:schemeClr>
              </a:solidFill>
            </a:endParaRPr>
          </a:p>
        </p:txBody>
      </p:sp>
      <p:sp>
        <p:nvSpPr>
          <p:cNvPr id="5" name="سهم إلى اليسار 4"/>
          <p:cNvSpPr/>
          <p:nvPr/>
        </p:nvSpPr>
        <p:spPr>
          <a:xfrm>
            <a:off x="2915816" y="571339"/>
            <a:ext cx="288032" cy="216024"/>
          </a:xfrm>
          <a:prstGeom prst="leftArrow">
            <a:avLst/>
          </a:prstGeom>
          <a:solidFill>
            <a:schemeClr val="accent3">
              <a:lumMod val="40000"/>
              <a:lumOff val="6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إلى اليسار 5"/>
          <p:cNvSpPr/>
          <p:nvPr/>
        </p:nvSpPr>
        <p:spPr>
          <a:xfrm>
            <a:off x="6597827" y="1601845"/>
            <a:ext cx="288032" cy="216024"/>
          </a:xfrm>
          <a:prstGeom prst="leftArrow">
            <a:avLst/>
          </a:prstGeom>
          <a:solidFill>
            <a:schemeClr val="accent3">
              <a:lumMod val="40000"/>
              <a:lumOff val="6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773395" y="2348880"/>
            <a:ext cx="317500" cy="238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3068960"/>
            <a:ext cx="317500" cy="238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7704" y="4149080"/>
            <a:ext cx="317500" cy="238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5589240"/>
            <a:ext cx="317500" cy="238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34297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148064" y="203109"/>
            <a:ext cx="3744416" cy="504056"/>
          </a:xfrm>
          <a:prstGeom prst="roundRect">
            <a:avLst/>
          </a:prstGeom>
          <a:solidFill>
            <a:schemeClr val="accent5">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i="1" dirty="0" smtClean="0">
                <a:solidFill>
                  <a:schemeClr val="tx1">
                    <a:lumMod val="95000"/>
                    <a:lumOff val="5000"/>
                  </a:schemeClr>
                </a:solidFill>
              </a:rPr>
              <a:t>علم اجتماع التنمية علم حديث</a:t>
            </a:r>
            <a:endParaRPr lang="ar-SA" sz="2800" b="1" i="1" dirty="0">
              <a:solidFill>
                <a:schemeClr val="tx1">
                  <a:lumMod val="95000"/>
                  <a:lumOff val="5000"/>
                </a:schemeClr>
              </a:solidFill>
            </a:endParaRPr>
          </a:p>
        </p:txBody>
      </p:sp>
      <p:sp>
        <p:nvSpPr>
          <p:cNvPr id="3" name="مربع نص 2"/>
          <p:cNvSpPr txBox="1"/>
          <p:nvPr/>
        </p:nvSpPr>
        <p:spPr>
          <a:xfrm>
            <a:off x="899592" y="836712"/>
            <a:ext cx="8244408" cy="6001643"/>
          </a:xfrm>
          <a:prstGeom prst="rect">
            <a:avLst/>
          </a:prstGeom>
          <a:noFill/>
        </p:spPr>
        <p:txBody>
          <a:bodyPr wrap="square" rtlCol="1">
            <a:spAutoFit/>
          </a:bodyPr>
          <a:lstStyle/>
          <a:p>
            <a:r>
              <a:rPr lang="ar-SA" sz="2400" dirty="0" smtClean="0"/>
              <a:t>علم الاجتماع ثمرة من ثمرات النهضة العلمية الحديثة في بعض المجتمعات الغربية,</a:t>
            </a:r>
          </a:p>
          <a:p>
            <a:r>
              <a:rPr lang="ar-SA" sz="2400" b="1" i="1" dirty="0" smtClean="0">
                <a:solidFill>
                  <a:schemeClr val="accent3">
                    <a:lumMod val="60000"/>
                    <a:lumOff val="40000"/>
                  </a:schemeClr>
                </a:solidFill>
              </a:rPr>
              <a:t>نشأت علم اجتماع التنمية علم حديث :</a:t>
            </a:r>
            <a:r>
              <a:rPr lang="ar-SA" sz="2400" dirty="0" smtClean="0">
                <a:solidFill>
                  <a:schemeClr val="tx1">
                    <a:lumMod val="95000"/>
                    <a:lumOff val="5000"/>
                  </a:schemeClr>
                </a:solidFill>
              </a:rPr>
              <a:t>بسبب التغيرات البنائية التي ترتبت على الثورات السياسية التي شاهدتها أوروبا ثم الثورة الصناعية وما ارتبط بها من زيادة هائلة في أعداد السكان وتغيرات في توزيعهم الجغرافي.</a:t>
            </a:r>
          </a:p>
          <a:p>
            <a:r>
              <a:rPr lang="ar-SA" sz="2400" b="1" i="1" dirty="0" smtClean="0">
                <a:solidFill>
                  <a:schemeClr val="accent3">
                    <a:lumMod val="60000"/>
                    <a:lumOff val="40000"/>
                  </a:schemeClr>
                </a:solidFill>
              </a:rPr>
              <a:t>أثار الثورة السياسية والصناعية:-</a:t>
            </a:r>
            <a:r>
              <a:rPr lang="ar-SA" sz="2400" dirty="0" smtClean="0">
                <a:solidFill>
                  <a:schemeClr val="tx1">
                    <a:lumMod val="95000"/>
                    <a:lumOff val="5000"/>
                  </a:schemeClr>
                </a:solidFill>
              </a:rPr>
              <a:t>مشكلات اقتصادية  </a:t>
            </a:r>
            <a:r>
              <a:rPr lang="ar-SA" sz="2400" b="1" i="1" dirty="0" smtClean="0">
                <a:solidFill>
                  <a:schemeClr val="accent3">
                    <a:lumMod val="60000"/>
                    <a:lumOff val="40000"/>
                  </a:schemeClr>
                </a:solidFill>
              </a:rPr>
              <a:t>-</a:t>
            </a:r>
            <a:r>
              <a:rPr lang="ar-SA" sz="2400" dirty="0" smtClean="0">
                <a:solidFill>
                  <a:schemeClr val="tx1">
                    <a:lumMod val="95000"/>
                    <a:lumOff val="5000"/>
                  </a:schemeClr>
                </a:solidFill>
              </a:rPr>
              <a:t>مشكلات اجتماعية</a:t>
            </a:r>
          </a:p>
          <a:p>
            <a:r>
              <a:rPr lang="ar-SA" sz="2400" dirty="0" smtClean="0">
                <a:solidFill>
                  <a:schemeClr val="tx1">
                    <a:lumMod val="95000"/>
                    <a:lumOff val="5000"/>
                  </a:schemeClr>
                </a:solidFill>
              </a:rPr>
              <a:t>يظل علم الاجتماع الأمريكي والأوروبي حتى عهد قريب أسير نظرة إقليمية ضيقة</a:t>
            </a:r>
          </a:p>
          <a:p>
            <a:r>
              <a:rPr lang="ar-SA" sz="2400" dirty="0" smtClean="0">
                <a:solidFill>
                  <a:schemeClr val="tx1">
                    <a:lumMod val="95000"/>
                    <a:lumOff val="5000"/>
                  </a:schemeClr>
                </a:solidFill>
              </a:rPr>
              <a:t>فقد انكفأ علماء الاجتماع في تلك البلاد على ظروف بلادهم يتأملوها ويحاولوا فهمها وتعديلها وكان اتجاها نحو </a:t>
            </a:r>
            <a:r>
              <a:rPr lang="ar-SA" sz="2400" dirty="0" err="1" smtClean="0">
                <a:solidFill>
                  <a:schemeClr val="tx1">
                    <a:lumMod val="95000"/>
                    <a:lumOff val="5000"/>
                  </a:schemeClr>
                </a:solidFill>
              </a:rPr>
              <a:t>الإمبيريقية</a:t>
            </a:r>
            <a:r>
              <a:rPr lang="ar-SA" sz="2400" dirty="0" smtClean="0">
                <a:solidFill>
                  <a:schemeClr val="tx1">
                    <a:lumMod val="95000"/>
                    <a:lumOff val="5000"/>
                  </a:schemeClr>
                </a:solidFill>
              </a:rPr>
              <a:t> المفرطة(الاتجاه إلى الواقع بتياراته ومشكلاته)</a:t>
            </a:r>
          </a:p>
          <a:p>
            <a:r>
              <a:rPr lang="ar-SA" sz="2400" dirty="0" smtClean="0">
                <a:solidFill>
                  <a:schemeClr val="accent3">
                    <a:lumMod val="60000"/>
                    <a:lumOff val="40000"/>
                  </a:schemeClr>
                </a:solidFill>
              </a:rPr>
              <a:t>علماء علم الاجتماع</a:t>
            </a:r>
            <a:r>
              <a:rPr lang="ar-SA" sz="2400" dirty="0">
                <a:solidFill>
                  <a:schemeClr val="tx1">
                    <a:lumMod val="95000"/>
                    <a:lumOff val="5000"/>
                  </a:schemeClr>
                </a:solidFill>
              </a:rPr>
              <a:t> </a:t>
            </a:r>
            <a:r>
              <a:rPr lang="ar-SA" sz="2400" dirty="0" smtClean="0">
                <a:solidFill>
                  <a:schemeClr val="tx1">
                    <a:lumMod val="95000"/>
                    <a:lumOff val="5000"/>
                  </a:schemeClr>
                </a:solidFill>
              </a:rPr>
              <a:t>لم تربطهم صلة علمية وثيقة بعلماء </a:t>
            </a:r>
            <a:r>
              <a:rPr lang="ar-SA" sz="2400" dirty="0" err="1" smtClean="0">
                <a:solidFill>
                  <a:schemeClr val="tx1">
                    <a:lumMod val="95000"/>
                    <a:lumOff val="5000"/>
                  </a:schemeClr>
                </a:solidFill>
              </a:rPr>
              <a:t>الأنثرولوجيا</a:t>
            </a:r>
            <a:r>
              <a:rPr lang="ar-SA" sz="2400" dirty="0" smtClean="0">
                <a:solidFill>
                  <a:schemeClr val="tx1">
                    <a:lumMod val="95000"/>
                    <a:lumOff val="5000"/>
                  </a:schemeClr>
                </a:solidFill>
              </a:rPr>
              <a:t> الأوائل ماعدا   (</a:t>
            </a:r>
            <a:r>
              <a:rPr lang="ar-SA" sz="2400" dirty="0" err="1" smtClean="0">
                <a:solidFill>
                  <a:schemeClr val="tx1">
                    <a:lumMod val="95000"/>
                    <a:lumOff val="5000"/>
                  </a:schemeClr>
                </a:solidFill>
              </a:rPr>
              <a:t>دوركايم</a:t>
            </a:r>
            <a:r>
              <a:rPr lang="ar-SA" sz="2400" dirty="0" smtClean="0">
                <a:solidFill>
                  <a:schemeClr val="tx1">
                    <a:lumMod val="95000"/>
                    <a:lumOff val="5000"/>
                  </a:schemeClr>
                </a:solidFill>
              </a:rPr>
              <a:t> </a:t>
            </a:r>
            <a:r>
              <a:rPr lang="ar-SA" sz="2400" dirty="0" err="1" smtClean="0">
                <a:solidFill>
                  <a:schemeClr val="tx1">
                    <a:lumMod val="95000"/>
                    <a:lumOff val="5000"/>
                  </a:schemeClr>
                </a:solidFill>
              </a:rPr>
              <a:t>وفيركاندت</a:t>
            </a:r>
            <a:r>
              <a:rPr lang="ar-SA" sz="2400" dirty="0" smtClean="0">
                <a:solidFill>
                  <a:schemeClr val="tx1">
                    <a:lumMod val="95000"/>
                    <a:lumOff val="5000"/>
                  </a:schemeClr>
                </a:solidFill>
              </a:rPr>
              <a:t> </a:t>
            </a:r>
            <a:r>
              <a:rPr lang="ar-SA" sz="2400" dirty="0" err="1" smtClean="0">
                <a:solidFill>
                  <a:schemeClr val="tx1">
                    <a:lumMod val="95000"/>
                    <a:lumOff val="5000"/>
                  </a:schemeClr>
                </a:solidFill>
              </a:rPr>
              <a:t>وتورنفالد</a:t>
            </a:r>
            <a:r>
              <a:rPr lang="ar-SA" sz="2400" dirty="0" smtClean="0">
                <a:solidFill>
                  <a:schemeClr val="tx1">
                    <a:lumMod val="95000"/>
                    <a:lumOff val="5000"/>
                  </a:schemeClr>
                </a:solidFill>
              </a:rPr>
              <a:t>).</a:t>
            </a:r>
          </a:p>
          <a:p>
            <a:r>
              <a:rPr lang="ar-SA" sz="2400" dirty="0" smtClean="0">
                <a:solidFill>
                  <a:schemeClr val="tx1">
                    <a:lumMod val="95000"/>
                    <a:lumOff val="5000"/>
                  </a:schemeClr>
                </a:solidFill>
              </a:rPr>
              <a:t>في تلك الفترة لا نجد سوى طائفة قليلة من علماء الاقتصاد ذوي الاتجاهات التاريخية هم الذين يحاولون تأمل مشكلات النمو الاقتصادي (التاريخي النزعة)الألماني </a:t>
            </a:r>
            <a:r>
              <a:rPr lang="ar-SA" sz="2400" dirty="0" smtClean="0">
                <a:solidFill>
                  <a:schemeClr val="accent3">
                    <a:lumMod val="60000"/>
                    <a:lumOff val="40000"/>
                  </a:schemeClr>
                </a:solidFill>
              </a:rPr>
              <a:t>جوستاف </a:t>
            </a:r>
            <a:r>
              <a:rPr lang="ar-SA" sz="2400" dirty="0" err="1" smtClean="0">
                <a:solidFill>
                  <a:schemeClr val="accent3">
                    <a:lumMod val="60000"/>
                    <a:lumOff val="40000"/>
                  </a:schemeClr>
                </a:solidFill>
              </a:rPr>
              <a:t>شموللر</a:t>
            </a:r>
            <a:r>
              <a:rPr lang="ar-SA" sz="2400" dirty="0" smtClean="0">
                <a:solidFill>
                  <a:schemeClr val="accent3">
                    <a:lumMod val="60000"/>
                    <a:lumOff val="40000"/>
                  </a:schemeClr>
                </a:solidFill>
              </a:rPr>
              <a:t> </a:t>
            </a:r>
            <a:r>
              <a:rPr lang="ar-SA" sz="2400" dirty="0" smtClean="0">
                <a:solidFill>
                  <a:schemeClr val="tx1">
                    <a:lumMod val="95000"/>
                    <a:lumOff val="5000"/>
                  </a:schemeClr>
                </a:solidFill>
              </a:rPr>
              <a:t>في مؤلفه الرئيسي أساسيات علم الاقتصاد ولذا خلت أعمال </a:t>
            </a:r>
            <a:r>
              <a:rPr lang="ar-SA" sz="2400" dirty="0" err="1" smtClean="0">
                <a:solidFill>
                  <a:schemeClr val="tx1">
                    <a:lumMod val="95000"/>
                    <a:lumOff val="5000"/>
                  </a:schemeClr>
                </a:solidFill>
              </a:rPr>
              <a:t>شومبيتر</a:t>
            </a:r>
            <a:r>
              <a:rPr lang="ar-SA" sz="2400" dirty="0" smtClean="0">
                <a:solidFill>
                  <a:schemeClr val="tx1">
                    <a:lumMod val="95000"/>
                    <a:lumOff val="5000"/>
                  </a:schemeClr>
                </a:solidFill>
              </a:rPr>
              <a:t> (مؤلفه كتاب النمو الاقتصادي)ومؤرخي الرأسمالية الأعلام :</a:t>
            </a:r>
            <a:r>
              <a:rPr lang="ar-SA" sz="2400" dirty="0" err="1" smtClean="0">
                <a:solidFill>
                  <a:schemeClr val="tx1">
                    <a:lumMod val="95000"/>
                    <a:lumOff val="5000"/>
                  </a:schemeClr>
                </a:solidFill>
              </a:rPr>
              <a:t>لويجي</a:t>
            </a:r>
            <a:r>
              <a:rPr lang="ar-SA" sz="2400" dirty="0" smtClean="0">
                <a:solidFill>
                  <a:schemeClr val="tx1">
                    <a:lumMod val="95000"/>
                    <a:lumOff val="5000"/>
                  </a:schemeClr>
                </a:solidFill>
              </a:rPr>
              <a:t> </a:t>
            </a:r>
            <a:r>
              <a:rPr lang="ar-SA" sz="2400" dirty="0" err="1" smtClean="0">
                <a:solidFill>
                  <a:schemeClr val="tx1">
                    <a:lumMod val="95000"/>
                    <a:lumOff val="5000"/>
                  </a:schemeClr>
                </a:solidFill>
              </a:rPr>
              <a:t>برنتانو</a:t>
            </a:r>
            <a:r>
              <a:rPr lang="ar-SA" sz="2400" dirty="0" smtClean="0">
                <a:solidFill>
                  <a:schemeClr val="tx1">
                    <a:lumMod val="95000"/>
                    <a:lumOff val="5000"/>
                  </a:schemeClr>
                </a:solidFill>
              </a:rPr>
              <a:t> وفيرنر </a:t>
            </a:r>
            <a:r>
              <a:rPr lang="ar-SA" sz="2400" dirty="0" err="1" smtClean="0">
                <a:solidFill>
                  <a:schemeClr val="tx1">
                    <a:lumMod val="95000"/>
                    <a:lumOff val="5000"/>
                  </a:schemeClr>
                </a:solidFill>
              </a:rPr>
              <a:t>زومبارت</a:t>
            </a:r>
            <a:r>
              <a:rPr lang="ar-SA" sz="2400" dirty="0" smtClean="0">
                <a:solidFill>
                  <a:schemeClr val="tx1">
                    <a:lumMod val="95000"/>
                    <a:lumOff val="5000"/>
                  </a:schemeClr>
                </a:solidFill>
              </a:rPr>
              <a:t> ,وماكس فيبرمن أي إشارة ذات قيمة إلى البلاد النامية.</a:t>
            </a:r>
            <a:endParaRPr lang="ar-SA" sz="2400" dirty="0" smtClean="0">
              <a:solidFill>
                <a:schemeClr val="accent3">
                  <a:lumMod val="60000"/>
                  <a:lumOff val="40000"/>
                </a:schemeClr>
              </a:solidFill>
            </a:endParaRPr>
          </a:p>
          <a:p>
            <a:r>
              <a:rPr lang="ar-SA" sz="2400" dirty="0" smtClean="0">
                <a:solidFill>
                  <a:schemeClr val="tx1">
                    <a:lumMod val="95000"/>
                    <a:lumOff val="5000"/>
                  </a:schemeClr>
                </a:solidFill>
              </a:rPr>
              <a:t> </a:t>
            </a:r>
            <a:endParaRPr lang="ar-SA" sz="2400" b="1" i="1" dirty="0" smtClean="0">
              <a:solidFill>
                <a:schemeClr val="accent3">
                  <a:lumMod val="60000"/>
                  <a:lumOff val="40000"/>
                </a:schemeClr>
              </a:solidFill>
            </a:endParaRPr>
          </a:p>
        </p:txBody>
      </p:sp>
    </p:spTree>
    <p:extLst>
      <p:ext uri="{BB962C8B-B14F-4D97-AF65-F5344CB8AC3E}">
        <p14:creationId xmlns="" xmlns:p14="http://schemas.microsoft.com/office/powerpoint/2010/main" val="114799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899592" y="188640"/>
            <a:ext cx="8244408" cy="6370975"/>
          </a:xfrm>
          <a:prstGeom prst="rect">
            <a:avLst/>
          </a:prstGeom>
          <a:noFill/>
        </p:spPr>
        <p:txBody>
          <a:bodyPr wrap="square" rtlCol="1">
            <a:spAutoFit/>
          </a:bodyPr>
          <a:lstStyle/>
          <a:p>
            <a:r>
              <a:rPr lang="ar-SA" sz="2400" dirty="0" smtClean="0">
                <a:solidFill>
                  <a:schemeClr val="accent3">
                    <a:lumMod val="60000"/>
                    <a:lumOff val="40000"/>
                  </a:schemeClr>
                </a:solidFill>
              </a:rPr>
              <a:t>من الأمثلة الطريفة على تركيز المفكرين الأوروبيين-اقتصاديين واجتماعيين على قضايا البلاد الصناعية المتقدمة وإغفالهم التنظير لأوضاع البلاد النامية:</a:t>
            </a:r>
          </a:p>
          <a:p>
            <a:r>
              <a:rPr lang="ar-SA" sz="2400" dirty="0" smtClean="0">
                <a:solidFill>
                  <a:schemeClr val="accent3">
                    <a:lumMod val="60000"/>
                    <a:lumOff val="40000"/>
                  </a:schemeClr>
                </a:solidFill>
              </a:rPr>
              <a:t>-</a:t>
            </a:r>
            <a:r>
              <a:rPr lang="ar-SA" sz="2400" dirty="0" smtClean="0">
                <a:solidFill>
                  <a:schemeClr val="tx1">
                    <a:lumMod val="95000"/>
                    <a:lumOff val="5000"/>
                  </a:schemeClr>
                </a:solidFill>
              </a:rPr>
              <a:t>أعمال مفكر عظيم مثل ماكس فيبر فقد قدم دراسات في الاجتماع الديني والاجتماع الاقتصادي والاجتماع القانوني لبعض البلاد الشرقية </a:t>
            </a:r>
            <a:endParaRPr lang="ar-SA" sz="2400" dirty="0" smtClean="0">
              <a:solidFill>
                <a:schemeClr val="accent3">
                  <a:lumMod val="60000"/>
                  <a:lumOff val="40000"/>
                </a:schemeClr>
              </a:solidFill>
            </a:endParaRPr>
          </a:p>
          <a:p>
            <a:r>
              <a:rPr lang="ar-SA" sz="2400" dirty="0" smtClean="0">
                <a:solidFill>
                  <a:schemeClr val="accent3">
                    <a:lumMod val="60000"/>
                    <a:lumOff val="40000"/>
                  </a:schemeClr>
                </a:solidFill>
              </a:rPr>
              <a:t>-(فيبر) </a:t>
            </a:r>
            <a:r>
              <a:rPr lang="ar-SA" sz="2400" dirty="0" smtClean="0">
                <a:solidFill>
                  <a:schemeClr val="tx1">
                    <a:lumMod val="95000"/>
                    <a:lumOff val="5000"/>
                  </a:schemeClr>
                </a:solidFill>
              </a:rPr>
              <a:t>يسعى إلى فهم </a:t>
            </a:r>
            <a:r>
              <a:rPr lang="ar-SA" sz="2400" dirty="0" err="1" smtClean="0">
                <a:solidFill>
                  <a:schemeClr val="tx1">
                    <a:lumMod val="95000"/>
                    <a:lumOff val="5000"/>
                  </a:schemeClr>
                </a:solidFill>
              </a:rPr>
              <a:t>ديناميات</a:t>
            </a:r>
            <a:r>
              <a:rPr lang="ar-SA" sz="2400" dirty="0" smtClean="0">
                <a:solidFill>
                  <a:schemeClr val="tx1">
                    <a:lumMod val="95000"/>
                    <a:lumOff val="5000"/>
                  </a:schemeClr>
                </a:solidFill>
              </a:rPr>
              <a:t> التطور الحديث في أوروبا من النواحي الاقتصادية والاجتماعية.</a:t>
            </a:r>
          </a:p>
          <a:p>
            <a:r>
              <a:rPr lang="ar-SA" sz="2400" dirty="0" smtClean="0">
                <a:solidFill>
                  <a:schemeClr val="tx1">
                    <a:lumMod val="95000"/>
                    <a:lumOff val="5000"/>
                  </a:schemeClr>
                </a:solidFill>
              </a:rPr>
              <a:t>إن مستقبل البلاد يتشابك مع الظروف الاستعمارية إن القوى الاستعمارية تدخل في تحديد وتشكيل قدرات كافة البلاد النامية تقريباً.</a:t>
            </a:r>
          </a:p>
          <a:p>
            <a:r>
              <a:rPr lang="ar-SA" sz="2400" dirty="0" smtClean="0">
                <a:solidFill>
                  <a:schemeClr val="accent3">
                    <a:lumMod val="60000"/>
                    <a:lumOff val="40000"/>
                  </a:schemeClr>
                </a:solidFill>
              </a:rPr>
              <a:t>نشأ علم اجتماع التنمية :</a:t>
            </a:r>
            <a:r>
              <a:rPr lang="ar-SA" sz="2400" dirty="0" smtClean="0">
                <a:solidFill>
                  <a:schemeClr val="tx1">
                    <a:lumMod val="95000"/>
                    <a:lumOff val="5000"/>
                  </a:schemeClr>
                </a:solidFill>
              </a:rPr>
              <a:t>رد فعل لخيبة الأمل التي </a:t>
            </a:r>
            <a:r>
              <a:rPr lang="ar-SA" sz="2400" dirty="0">
                <a:solidFill>
                  <a:schemeClr val="tx1">
                    <a:lumMod val="95000"/>
                    <a:lumOff val="5000"/>
                  </a:schemeClr>
                </a:solidFill>
              </a:rPr>
              <a:t>أ</a:t>
            </a:r>
            <a:r>
              <a:rPr lang="ar-SA" sz="2400" dirty="0" smtClean="0">
                <a:solidFill>
                  <a:schemeClr val="tx1">
                    <a:lumMod val="95000"/>
                    <a:lumOff val="5000"/>
                  </a:schemeClr>
                </a:solidFill>
              </a:rPr>
              <a:t>ستشعرها بعض العلماء والساسة من التركيز التقليدي القصير النظر على الجوانب الفنية(التكنولوجية)والاقتصادية من عملية التنمية.</a:t>
            </a:r>
          </a:p>
          <a:p>
            <a:r>
              <a:rPr lang="ar-SA" sz="2400" dirty="0" smtClean="0">
                <a:solidFill>
                  <a:schemeClr val="tx1">
                    <a:lumMod val="95000"/>
                    <a:lumOff val="5000"/>
                  </a:schemeClr>
                </a:solidFill>
              </a:rPr>
              <a:t>هناك اتجاهان : - سياسي – واقتصادي يسخر من مشروعات التنمية لخدمة مصالح بلاده ليس لخدمة البلاد النامية التي تقدم له المساعدة .</a:t>
            </a:r>
          </a:p>
          <a:p>
            <a:r>
              <a:rPr lang="ar-SA" sz="2400" dirty="0" smtClean="0">
                <a:solidFill>
                  <a:schemeClr val="accent3">
                    <a:lumMod val="60000"/>
                    <a:lumOff val="40000"/>
                  </a:schemeClr>
                </a:solidFill>
              </a:rPr>
              <a:t>محاولات علم الاجتماع التنمية من جانب علماء الاجتماع وخاصة علماء الاجتماع الأمريكيين في إثراء بحوث الدراسات السيكولوجية والتربوية لمشكلات التغير الثقافي</a:t>
            </a:r>
          </a:p>
          <a:p>
            <a:r>
              <a:rPr lang="ar-SA" sz="2400" dirty="0" smtClean="0">
                <a:solidFill>
                  <a:schemeClr val="tx1">
                    <a:lumMod val="95000"/>
                    <a:lumOff val="5000"/>
                  </a:schemeClr>
                </a:solidFill>
              </a:rPr>
              <a:t>لا يمكن إن تثمر الثمرة المرجوة إلا بتعاون علماء أبناء البلاد النامية أنفسهم من حيث القدرة على فهم التيارات والاتجاهات المحلية لأجراء البحوث .</a:t>
            </a:r>
          </a:p>
        </p:txBody>
      </p:sp>
    </p:spTree>
    <p:extLst>
      <p:ext uri="{BB962C8B-B14F-4D97-AF65-F5344CB8AC3E}">
        <p14:creationId xmlns="" xmlns:p14="http://schemas.microsoft.com/office/powerpoint/2010/main" val="1644319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116632"/>
            <a:ext cx="8100392" cy="6801862"/>
          </a:xfrm>
          <a:prstGeom prst="rect">
            <a:avLst/>
          </a:prstGeom>
          <a:noFill/>
        </p:spPr>
        <p:txBody>
          <a:bodyPr wrap="square" rtlCol="1">
            <a:spAutoFit/>
          </a:bodyPr>
          <a:lstStyle/>
          <a:p>
            <a:endParaRPr lang="ar-SA" sz="2400" dirty="0" smtClean="0">
              <a:solidFill>
                <a:schemeClr val="accent3">
                  <a:lumMod val="60000"/>
                  <a:lumOff val="40000"/>
                </a:schemeClr>
              </a:solidFill>
            </a:endParaRPr>
          </a:p>
          <a:p>
            <a:endParaRPr lang="ar-SA" sz="2400" dirty="0">
              <a:solidFill>
                <a:schemeClr val="accent3">
                  <a:lumMod val="60000"/>
                  <a:lumOff val="40000"/>
                </a:schemeClr>
              </a:solidFill>
            </a:endParaRPr>
          </a:p>
          <a:p>
            <a:r>
              <a:rPr lang="ar-SA" sz="2400" dirty="0" smtClean="0">
                <a:solidFill>
                  <a:schemeClr val="accent3">
                    <a:lumMod val="60000"/>
                    <a:lumOff val="40000"/>
                  </a:schemeClr>
                </a:solidFill>
              </a:rPr>
              <a:t>العوامل المؤثرة على عملية التنمية:</a:t>
            </a:r>
          </a:p>
          <a:p>
            <a:r>
              <a:rPr lang="ar-SA" sz="2400" dirty="0" smtClean="0">
                <a:solidFill>
                  <a:schemeClr val="accent3">
                    <a:lumMod val="60000"/>
                    <a:lumOff val="40000"/>
                  </a:schemeClr>
                </a:solidFill>
              </a:rPr>
              <a:t>1-</a:t>
            </a:r>
            <a:r>
              <a:rPr lang="ar-SA" sz="2400" dirty="0" smtClean="0">
                <a:solidFill>
                  <a:schemeClr val="tx1">
                    <a:lumMod val="95000"/>
                    <a:lumOff val="5000"/>
                  </a:schemeClr>
                </a:solidFill>
              </a:rPr>
              <a:t>عوامل نفسية</a:t>
            </a:r>
            <a:r>
              <a:rPr lang="ar-SA" sz="2400" dirty="0" smtClean="0">
                <a:solidFill>
                  <a:schemeClr val="accent3">
                    <a:lumMod val="60000"/>
                    <a:lumOff val="40000"/>
                  </a:schemeClr>
                </a:solidFill>
              </a:rPr>
              <a:t>     2-</a:t>
            </a:r>
            <a:r>
              <a:rPr lang="ar-SA" sz="2400" dirty="0" smtClean="0">
                <a:solidFill>
                  <a:schemeClr val="tx1">
                    <a:lumMod val="95000"/>
                    <a:lumOff val="5000"/>
                  </a:schemeClr>
                </a:solidFill>
              </a:rPr>
              <a:t>عوامل فكرية     </a:t>
            </a:r>
            <a:r>
              <a:rPr lang="ar-SA" sz="2400" dirty="0" smtClean="0">
                <a:solidFill>
                  <a:schemeClr val="accent3">
                    <a:lumMod val="60000"/>
                    <a:lumOff val="40000"/>
                  </a:schemeClr>
                </a:solidFill>
              </a:rPr>
              <a:t>3-</a:t>
            </a:r>
            <a:r>
              <a:rPr lang="ar-SA" sz="2400" dirty="0" smtClean="0">
                <a:solidFill>
                  <a:schemeClr val="tx1">
                    <a:lumMod val="95000"/>
                    <a:lumOff val="5000"/>
                  </a:schemeClr>
                </a:solidFill>
              </a:rPr>
              <a:t>عوامل اجتماعية </a:t>
            </a:r>
          </a:p>
          <a:p>
            <a:endParaRPr lang="ar-SA" sz="2400" dirty="0" smtClean="0">
              <a:solidFill>
                <a:schemeClr val="tx1">
                  <a:lumMod val="95000"/>
                  <a:lumOff val="5000"/>
                </a:schemeClr>
              </a:solidFill>
            </a:endParaRPr>
          </a:p>
          <a:p>
            <a:r>
              <a:rPr lang="ar-SA" sz="2400" dirty="0" smtClean="0">
                <a:solidFill>
                  <a:schemeClr val="accent3">
                    <a:lumMod val="60000"/>
                    <a:lumOff val="40000"/>
                  </a:schemeClr>
                </a:solidFill>
              </a:rPr>
              <a:t>نظرة أصحاب الاتجاه الوضعي التقليدي للتنمية:</a:t>
            </a:r>
          </a:p>
          <a:p>
            <a:r>
              <a:rPr lang="ar-SA" sz="2400" dirty="0" smtClean="0">
                <a:solidFill>
                  <a:schemeClr val="tx1">
                    <a:lumMod val="95000"/>
                    <a:lumOff val="5000"/>
                  </a:schemeClr>
                </a:solidFill>
              </a:rPr>
              <a:t>أنها عملية تتم بشكل تلقائي (أوتوماتيكي) وتجري على نفس المنوال بكل مكان.</a:t>
            </a:r>
          </a:p>
          <a:p>
            <a:endParaRPr lang="ar-SA" sz="2400" dirty="0" smtClean="0">
              <a:solidFill>
                <a:schemeClr val="accent3">
                  <a:lumMod val="60000"/>
                  <a:lumOff val="40000"/>
                </a:schemeClr>
              </a:solidFill>
            </a:endParaRPr>
          </a:p>
          <a:p>
            <a:r>
              <a:rPr lang="ar-SA" sz="2400" dirty="0" smtClean="0">
                <a:solidFill>
                  <a:schemeClr val="accent3">
                    <a:lumMod val="60000"/>
                    <a:lumOff val="40000"/>
                  </a:schemeClr>
                </a:solidFill>
              </a:rPr>
              <a:t>ونحن </a:t>
            </a:r>
            <a:r>
              <a:rPr lang="ar-SA" sz="2400" dirty="0" smtClean="0">
                <a:solidFill>
                  <a:schemeClr val="tx1">
                    <a:lumMod val="95000"/>
                    <a:lumOff val="5000"/>
                  </a:schemeClr>
                </a:solidFill>
              </a:rPr>
              <a:t>نعتقد أن علم اجتماع التنمية وفهم </a:t>
            </a:r>
            <a:r>
              <a:rPr lang="ar-SA" sz="2400" dirty="0" err="1" smtClean="0">
                <a:solidFill>
                  <a:schemeClr val="tx1">
                    <a:lumMod val="95000"/>
                    <a:lumOff val="5000"/>
                  </a:schemeClr>
                </a:solidFill>
              </a:rPr>
              <a:t>دينامياتها</a:t>
            </a:r>
            <a:r>
              <a:rPr lang="ar-SA" sz="2400" dirty="0" smtClean="0">
                <a:solidFill>
                  <a:schemeClr val="tx1">
                    <a:lumMod val="95000"/>
                    <a:lumOff val="5000"/>
                  </a:schemeClr>
                </a:solidFill>
              </a:rPr>
              <a:t> ستكون طائفة من الأدوات العلمية  والموضوعية الدقيقة وسوف يبدأ طريقنا من أجل تطوير هذا العلم والنهوض به </a:t>
            </a: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r>
              <a:rPr lang="ar-SA" sz="2800" b="1" i="1" dirty="0" smtClean="0">
                <a:solidFill>
                  <a:schemeClr val="accent3">
                    <a:lumMod val="60000"/>
                    <a:lumOff val="40000"/>
                  </a:schemeClr>
                </a:solidFill>
              </a:rPr>
              <a:t>         </a:t>
            </a: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a:p>
            <a:endParaRPr lang="ar-SA" sz="2400" dirty="0">
              <a:solidFill>
                <a:schemeClr val="tx1">
                  <a:lumMod val="95000"/>
                  <a:lumOff val="5000"/>
                </a:schemeClr>
              </a:solidFill>
            </a:endParaRPr>
          </a:p>
          <a:p>
            <a:endParaRPr lang="ar-SA" sz="2400" dirty="0" smtClean="0">
              <a:solidFill>
                <a:schemeClr val="tx1">
                  <a:lumMod val="95000"/>
                  <a:lumOff val="5000"/>
                </a:schemeClr>
              </a:solidFill>
            </a:endParaRPr>
          </a:p>
        </p:txBody>
      </p:sp>
    </p:spTree>
    <p:extLst>
      <p:ext uri="{BB962C8B-B14F-4D97-AF65-F5344CB8AC3E}">
        <p14:creationId xmlns="" xmlns:p14="http://schemas.microsoft.com/office/powerpoint/2010/main" val="1888286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1461221" y="601468"/>
            <a:ext cx="7128792" cy="5400600"/>
          </a:xfrm>
          <a:prstGeom prst="roundRect">
            <a:avLst/>
          </a:prstGeom>
          <a:solidFill>
            <a:schemeClr val="accent2">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4000" b="1" i="1" dirty="0" smtClean="0">
                <a:solidFill>
                  <a:srgbClr val="C32D2E">
                    <a:lumMod val="60000"/>
                    <a:lumOff val="40000"/>
                  </a:srgbClr>
                </a:solidFill>
              </a:rPr>
              <a:t>                  إعداد</a:t>
            </a:r>
            <a:r>
              <a:rPr lang="ar-SA" sz="4000" b="1" i="1" dirty="0">
                <a:solidFill>
                  <a:srgbClr val="C32D2E">
                    <a:lumMod val="60000"/>
                    <a:lumOff val="40000"/>
                  </a:srgbClr>
                </a:solidFill>
              </a:rPr>
              <a:t>:</a:t>
            </a:r>
          </a:p>
          <a:p>
            <a:pPr lvl="0"/>
            <a:r>
              <a:rPr lang="ar-SA" sz="3200" b="1" i="1" dirty="0">
                <a:solidFill>
                  <a:srgbClr val="C32D2E">
                    <a:lumMod val="60000"/>
                    <a:lumOff val="40000"/>
                  </a:srgbClr>
                </a:solidFill>
              </a:rPr>
              <a:t> </a:t>
            </a:r>
            <a:r>
              <a:rPr lang="ar-SA" sz="3200" b="1" i="1" dirty="0" smtClean="0">
                <a:solidFill>
                  <a:srgbClr val="C32D2E">
                    <a:lumMod val="60000"/>
                    <a:lumOff val="40000"/>
                  </a:srgbClr>
                </a:solidFill>
              </a:rPr>
              <a:t>                    </a:t>
            </a:r>
            <a:r>
              <a:rPr lang="ar-SA" sz="3200" dirty="0" smtClean="0">
                <a:solidFill>
                  <a:srgbClr val="C32D2E">
                    <a:lumMod val="60000"/>
                    <a:lumOff val="40000"/>
                  </a:srgbClr>
                </a:solidFill>
              </a:rPr>
              <a:t>نوره الخرمي </a:t>
            </a:r>
            <a:endParaRPr lang="ar-SA" sz="3200" dirty="0">
              <a:solidFill>
                <a:srgbClr val="C32D2E">
                  <a:lumMod val="60000"/>
                  <a:lumOff val="40000"/>
                </a:srgbClr>
              </a:solidFill>
            </a:endParaRPr>
          </a:p>
          <a:p>
            <a:pPr lvl="0"/>
            <a:r>
              <a:rPr lang="ar-SA" sz="3200" dirty="0">
                <a:solidFill>
                  <a:srgbClr val="C32D2E">
                    <a:lumMod val="60000"/>
                    <a:lumOff val="40000"/>
                  </a:srgbClr>
                </a:solidFill>
              </a:rPr>
              <a:t> </a:t>
            </a:r>
            <a:r>
              <a:rPr lang="ar-SA" sz="3200" dirty="0" smtClean="0">
                <a:solidFill>
                  <a:srgbClr val="C32D2E">
                    <a:lumMod val="60000"/>
                    <a:lumOff val="40000"/>
                  </a:srgbClr>
                </a:solidFill>
              </a:rPr>
              <a:t>                   أزهار الخرمي</a:t>
            </a:r>
            <a:endParaRPr lang="ar-SA" sz="3200" dirty="0">
              <a:solidFill>
                <a:srgbClr val="C32D2E">
                  <a:lumMod val="60000"/>
                  <a:lumOff val="40000"/>
                </a:srgbClr>
              </a:solidFill>
            </a:endParaRPr>
          </a:p>
          <a:p>
            <a:pPr lvl="0"/>
            <a:r>
              <a:rPr lang="ar-SA" sz="3200" dirty="0" smtClean="0">
                <a:solidFill>
                  <a:srgbClr val="C32D2E">
                    <a:lumMod val="60000"/>
                    <a:lumOff val="40000"/>
                  </a:srgbClr>
                </a:solidFill>
              </a:rPr>
              <a:t>                    رغد </a:t>
            </a:r>
            <a:r>
              <a:rPr lang="ar-SA" sz="3200" dirty="0">
                <a:solidFill>
                  <a:srgbClr val="C32D2E">
                    <a:lumMod val="60000"/>
                    <a:lumOff val="40000"/>
                  </a:srgbClr>
                </a:solidFill>
              </a:rPr>
              <a:t>ال غنيم</a:t>
            </a:r>
          </a:p>
          <a:p>
            <a:pPr lvl="0"/>
            <a:r>
              <a:rPr lang="ar-SA" sz="3200" dirty="0" smtClean="0">
                <a:solidFill>
                  <a:srgbClr val="C32D2E">
                    <a:lumMod val="60000"/>
                    <a:lumOff val="40000"/>
                  </a:srgbClr>
                </a:solidFill>
              </a:rPr>
              <a:t>                   الهنوف </a:t>
            </a:r>
            <a:r>
              <a:rPr lang="ar-SA" sz="3200" dirty="0">
                <a:solidFill>
                  <a:srgbClr val="C32D2E">
                    <a:lumMod val="60000"/>
                    <a:lumOff val="40000"/>
                  </a:srgbClr>
                </a:solidFill>
              </a:rPr>
              <a:t>المرشد</a:t>
            </a:r>
          </a:p>
          <a:p>
            <a:pPr lvl="0"/>
            <a:r>
              <a:rPr lang="ar-SA" sz="3200" dirty="0" smtClean="0">
                <a:solidFill>
                  <a:srgbClr val="C32D2E">
                    <a:lumMod val="60000"/>
                    <a:lumOff val="40000"/>
                  </a:srgbClr>
                </a:solidFill>
              </a:rPr>
              <a:t>                    حوريه</a:t>
            </a:r>
            <a:endParaRPr lang="ar-SA" sz="3200" dirty="0">
              <a:solidFill>
                <a:srgbClr val="C32D2E">
                  <a:lumMod val="60000"/>
                  <a:lumOff val="40000"/>
                </a:srgbClr>
              </a:solidFill>
            </a:endParaRPr>
          </a:p>
          <a:p>
            <a:pPr lvl="0"/>
            <a:r>
              <a:rPr lang="ar-SA" sz="3600" dirty="0">
                <a:solidFill>
                  <a:srgbClr val="C32D2E">
                    <a:lumMod val="60000"/>
                    <a:lumOff val="40000"/>
                  </a:srgbClr>
                </a:solidFill>
              </a:rPr>
              <a:t>                </a:t>
            </a:r>
            <a:r>
              <a:rPr lang="ar-SA" sz="3600" dirty="0" smtClean="0">
                <a:solidFill>
                  <a:srgbClr val="C32D2E">
                    <a:lumMod val="60000"/>
                    <a:lumOff val="40000"/>
                  </a:srgbClr>
                </a:solidFill>
              </a:rPr>
              <a:t>    </a:t>
            </a:r>
            <a:r>
              <a:rPr lang="ar-SA" sz="4000" b="1" i="1" dirty="0">
                <a:solidFill>
                  <a:srgbClr val="C32D2E">
                    <a:lumMod val="60000"/>
                    <a:lumOff val="40000"/>
                  </a:srgbClr>
                </a:solidFill>
              </a:rPr>
              <a:t>إشراف:</a:t>
            </a:r>
          </a:p>
          <a:p>
            <a:pPr lvl="0"/>
            <a:r>
              <a:rPr lang="ar-SA" sz="3200" b="1" i="1" dirty="0">
                <a:solidFill>
                  <a:srgbClr val="C32D2E">
                    <a:lumMod val="60000"/>
                    <a:lumOff val="40000"/>
                  </a:srgbClr>
                </a:solidFill>
              </a:rPr>
              <a:t>           </a:t>
            </a:r>
            <a:r>
              <a:rPr lang="ar-SA" sz="3200" b="1" i="1" dirty="0" smtClean="0">
                <a:solidFill>
                  <a:srgbClr val="C32D2E">
                    <a:lumMod val="60000"/>
                    <a:lumOff val="40000"/>
                  </a:srgbClr>
                </a:solidFill>
              </a:rPr>
              <a:t>       </a:t>
            </a:r>
            <a:r>
              <a:rPr lang="ar-SA" sz="3200" dirty="0">
                <a:solidFill>
                  <a:srgbClr val="C32D2E">
                    <a:lumMod val="60000"/>
                    <a:lumOff val="40000"/>
                  </a:srgbClr>
                </a:solidFill>
              </a:rPr>
              <a:t>د. مهاء الحربي</a:t>
            </a:r>
            <a:endParaRPr lang="ar-SA" sz="3200" b="1" i="1" dirty="0">
              <a:solidFill>
                <a:srgbClr val="C32D2E">
                  <a:lumMod val="60000"/>
                  <a:lumOff val="40000"/>
                </a:srgbClr>
              </a:solidFill>
            </a:endParaRPr>
          </a:p>
        </p:txBody>
      </p:sp>
    </p:spTree>
    <p:extLst>
      <p:ext uri="{BB962C8B-B14F-4D97-AF65-F5344CB8AC3E}">
        <p14:creationId xmlns="" xmlns:p14="http://schemas.microsoft.com/office/powerpoint/2010/main" val="23794243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525</TotalTime>
  <Words>1028</Words>
  <Application>Microsoft Office PowerPoint</Application>
  <PresentationFormat>On-screen Show (4:3)</PresentationFormat>
  <Paragraphs>131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انقلاب</vt:lpstr>
      <vt:lpstr>Slide 1</vt:lpstr>
      <vt:lpstr>Slide 2</vt:lpstr>
      <vt:lpstr>Slide 3</vt:lpstr>
      <vt:lpstr>Slide 4</vt:lpstr>
      <vt:lpstr>Slide 5</vt:lpstr>
      <vt:lpstr>Slide 6</vt:lpstr>
      <vt:lpstr>Slide 7</vt:lpstr>
      <vt:lpstr>Slide 8</vt:lpstr>
      <vt:lpstr>Slide 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7</dc:creator>
  <cp:lastModifiedBy>User</cp:lastModifiedBy>
  <cp:revision>50</cp:revision>
  <dcterms:created xsi:type="dcterms:W3CDTF">2016-02-04T14:19:02Z</dcterms:created>
  <dcterms:modified xsi:type="dcterms:W3CDTF">2016-02-17T06:58:03Z</dcterms:modified>
</cp:coreProperties>
</file>