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84" r:id="rId1"/>
  </p:sldMasterIdLst>
  <p:sldIdLst>
    <p:sldId id="289" r:id="rId2"/>
    <p:sldId id="256" r:id="rId3"/>
    <p:sldId id="257" r:id="rId4"/>
    <p:sldId id="258" r:id="rId5"/>
    <p:sldId id="259" r:id="rId6"/>
    <p:sldId id="260" r:id="rId7"/>
    <p:sldId id="263" r:id="rId8"/>
    <p:sldId id="264" r:id="rId9"/>
    <p:sldId id="265" r:id="rId10"/>
    <p:sldId id="266" r:id="rId11"/>
    <p:sldId id="267" r:id="rId12"/>
    <p:sldId id="268" r:id="rId13"/>
    <p:sldId id="269" r:id="rId14"/>
    <p:sldId id="270" r:id="rId15"/>
    <p:sldId id="272" r:id="rId16"/>
    <p:sldId id="273" r:id="rId17"/>
    <p:sldId id="274" r:id="rId18"/>
    <p:sldId id="275" r:id="rId19"/>
    <p:sldId id="276" r:id="rId20"/>
    <p:sldId id="277" r:id="rId21"/>
    <p:sldId id="278" r:id="rId22"/>
    <p:sldId id="279" r:id="rId23"/>
    <p:sldId id="280" r:id="rId24"/>
    <p:sldId id="281" r:id="rId25"/>
    <p:sldId id="282" r:id="rId26"/>
    <p:sldId id="287" r:id="rId27"/>
    <p:sldId id="283" r:id="rId28"/>
    <p:sldId id="284" r:id="rId29"/>
    <p:sldId id="285" r:id="rId30"/>
    <p:sldId id="288" r:id="rId31"/>
    <p:sldId id="290" r:id="rId32"/>
  </p:sldIdLst>
  <p:sldSz cx="12192000" cy="6858000"/>
  <p:notesSz cx="6858000" cy="9144000"/>
  <p:defaultTextStyle>
    <a:defPPr>
      <a:defRPr lang="x-none"/>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3072" autoAdjust="0"/>
    <p:restoredTop sz="94660"/>
  </p:normalViewPr>
  <p:slideViewPr>
    <p:cSldViewPr snapToGrid="0">
      <p:cViewPr varScale="1">
        <p:scale>
          <a:sx n="23" d="100"/>
          <a:sy n="23" d="100"/>
        </p:scale>
        <p:origin x="-112" y="-1776"/>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printerSettings" Target="printerSettings/printerSettings1.bin"/><Relationship Id="rId34" Type="http://schemas.openxmlformats.org/officeDocument/2006/relationships/presProps" Target="presProps.xml"/><Relationship Id="rId35" Type="http://schemas.openxmlformats.org/officeDocument/2006/relationships/viewProps" Target="viewProps.xml"/><Relationship Id="rId36" Type="http://schemas.openxmlformats.org/officeDocument/2006/relationships/theme" Target="theme/theme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910080" y="359898"/>
            <a:ext cx="9875520" cy="1472184"/>
          </a:xfrm>
        </p:spPr>
        <p:txBody>
          <a:bodyPr anchor="b"/>
          <a:lstStyle>
            <a:lvl1pPr algn="l">
              <a:defRPr/>
            </a:lvl1pPr>
            <a:extLst/>
          </a:lstStyle>
          <a:p>
            <a:r>
              <a:rPr kumimoji="0" lang="x-none" smtClean="0"/>
              <a:t>انقر لتحرير نمط العنوان الرئيسي</a:t>
            </a:r>
            <a:endParaRPr kumimoji="0" lang="en-US"/>
          </a:p>
        </p:txBody>
      </p:sp>
      <p:sp>
        <p:nvSpPr>
          <p:cNvPr id="22" name="عنوان فرعي 21"/>
          <p:cNvSpPr>
            <a:spLocks noGrp="1"/>
          </p:cNvSpPr>
          <p:nvPr>
            <p:ph type="subTitle" idx="1"/>
          </p:nvPr>
        </p:nvSpPr>
        <p:spPr>
          <a:xfrm>
            <a:off x="1910080" y="1850064"/>
            <a:ext cx="987552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x-none"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80F1D978-8355-45C1-A985-4454667C58F5}" type="datetimeFigureOut">
              <a:rPr lang="x-none" smtClean="0"/>
              <a:pPr/>
              <a:t>11/25/17</a:t>
            </a:fld>
            <a:endParaRPr lang="x-none"/>
          </a:p>
        </p:txBody>
      </p:sp>
      <p:sp>
        <p:nvSpPr>
          <p:cNvPr id="20" name="عنصر نائب للتذييل 19"/>
          <p:cNvSpPr>
            <a:spLocks noGrp="1"/>
          </p:cNvSpPr>
          <p:nvPr>
            <p:ph type="ftr" sz="quarter" idx="11"/>
          </p:nvPr>
        </p:nvSpPr>
        <p:spPr/>
        <p:txBody>
          <a:bodyPr/>
          <a:lstStyle>
            <a:extLst/>
          </a:lstStyle>
          <a:p>
            <a:endParaRPr lang="x-none"/>
          </a:p>
        </p:txBody>
      </p:sp>
      <p:sp>
        <p:nvSpPr>
          <p:cNvPr id="10" name="عنصر نائب لرقم الشريحة 9"/>
          <p:cNvSpPr>
            <a:spLocks noGrp="1"/>
          </p:cNvSpPr>
          <p:nvPr>
            <p:ph type="sldNum" sz="quarter" idx="12"/>
          </p:nvPr>
        </p:nvSpPr>
        <p:spPr/>
        <p:txBody>
          <a:bodyPr/>
          <a:lstStyle>
            <a:extLst/>
          </a:lstStyle>
          <a:p>
            <a:fld id="{9DFA2B9A-5132-4903-9184-F1386D4C2CAB}" type="slidenum">
              <a:rPr lang="x-none" smtClean="0"/>
              <a:pPr/>
              <a:t>‹#›</a:t>
            </a:fld>
            <a:endParaRPr lang="x-none"/>
          </a:p>
        </p:txBody>
      </p:sp>
      <p:sp>
        <p:nvSpPr>
          <p:cNvPr id="8" name="شكل بيضاوي 7"/>
          <p:cNvSpPr/>
          <p:nvPr/>
        </p:nvSpPr>
        <p:spPr>
          <a:xfrm>
            <a:off x="1228577" y="1413802"/>
            <a:ext cx="280416"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1542901" y="1345016"/>
            <a:ext cx="85344"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x-none"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x-none" smtClean="0"/>
              <a:t>انقر لتحرير أنماط النص الرئيسي</a:t>
            </a:r>
          </a:p>
          <a:p>
            <a:pPr lvl="1" eaLnBrk="1" latinLnBrk="0" hangingPunct="1"/>
            <a:r>
              <a:rPr lang="x-none" smtClean="0"/>
              <a:t>المستوى الثاني</a:t>
            </a:r>
          </a:p>
          <a:p>
            <a:pPr lvl="2" eaLnBrk="1" latinLnBrk="0" hangingPunct="1"/>
            <a:r>
              <a:rPr lang="x-none" smtClean="0"/>
              <a:t>المستوى الثالث</a:t>
            </a:r>
          </a:p>
          <a:p>
            <a:pPr lvl="3" eaLnBrk="1" latinLnBrk="0" hangingPunct="1"/>
            <a:r>
              <a:rPr lang="x-none" smtClean="0"/>
              <a:t>المستوى الرابع</a:t>
            </a:r>
          </a:p>
          <a:p>
            <a:pPr lvl="4" eaLnBrk="1" latinLnBrk="0" hangingPunct="1"/>
            <a:r>
              <a:rPr lang="x-none"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80F1D978-8355-45C1-A985-4454667C58F5}" type="datetimeFigureOut">
              <a:rPr lang="x-none" smtClean="0"/>
              <a:pPr/>
              <a:t>11/25/17</a:t>
            </a:fld>
            <a:endParaRPr lang="x-none"/>
          </a:p>
        </p:txBody>
      </p:sp>
      <p:sp>
        <p:nvSpPr>
          <p:cNvPr id="5" name="عنصر نائب للتذييل 4"/>
          <p:cNvSpPr>
            <a:spLocks noGrp="1"/>
          </p:cNvSpPr>
          <p:nvPr>
            <p:ph type="ftr" sz="quarter" idx="11"/>
          </p:nvPr>
        </p:nvSpPr>
        <p:spPr/>
        <p:txBody>
          <a:bodyPr/>
          <a:lstStyle>
            <a:extLst/>
          </a:lstStyle>
          <a:p>
            <a:endParaRPr lang="x-none"/>
          </a:p>
        </p:txBody>
      </p:sp>
      <p:sp>
        <p:nvSpPr>
          <p:cNvPr id="6" name="عنصر نائب لرقم الشريحة 5"/>
          <p:cNvSpPr>
            <a:spLocks noGrp="1"/>
          </p:cNvSpPr>
          <p:nvPr>
            <p:ph type="sldNum" sz="quarter" idx="12"/>
          </p:nvPr>
        </p:nvSpPr>
        <p:spPr/>
        <p:txBody>
          <a:bodyPr/>
          <a:lstStyle>
            <a:extLst/>
          </a:lstStyle>
          <a:p>
            <a:fld id="{9DFA2B9A-5132-4903-9184-F1386D4C2CAB}" type="slidenum">
              <a:rPr lang="x-none" smtClean="0"/>
              <a:pPr/>
              <a:t>‹#›</a:t>
            </a:fld>
            <a:endParaRPr lang="x-non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9144000" y="274640"/>
            <a:ext cx="2438400" cy="5851525"/>
          </a:xfrm>
        </p:spPr>
        <p:txBody>
          <a:bodyPr vert="eaVert"/>
          <a:lstStyle>
            <a:extLst/>
          </a:lstStyle>
          <a:p>
            <a:r>
              <a:rPr kumimoji="0" lang="x-none"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524000" y="274641"/>
            <a:ext cx="7416800" cy="5851525"/>
          </a:xfrm>
        </p:spPr>
        <p:txBody>
          <a:bodyPr vert="eaVert"/>
          <a:lstStyle>
            <a:extLst/>
          </a:lstStyle>
          <a:p>
            <a:pPr lvl="0" eaLnBrk="1" latinLnBrk="0" hangingPunct="1"/>
            <a:r>
              <a:rPr lang="x-none" smtClean="0"/>
              <a:t>انقر لتحرير أنماط النص الرئيسي</a:t>
            </a:r>
          </a:p>
          <a:p>
            <a:pPr lvl="1" eaLnBrk="1" latinLnBrk="0" hangingPunct="1"/>
            <a:r>
              <a:rPr lang="x-none" smtClean="0"/>
              <a:t>المستوى الثاني</a:t>
            </a:r>
          </a:p>
          <a:p>
            <a:pPr lvl="2" eaLnBrk="1" latinLnBrk="0" hangingPunct="1"/>
            <a:r>
              <a:rPr lang="x-none" smtClean="0"/>
              <a:t>المستوى الثالث</a:t>
            </a:r>
          </a:p>
          <a:p>
            <a:pPr lvl="3" eaLnBrk="1" latinLnBrk="0" hangingPunct="1"/>
            <a:r>
              <a:rPr lang="x-none" smtClean="0"/>
              <a:t>المستوى الرابع</a:t>
            </a:r>
          </a:p>
          <a:p>
            <a:pPr lvl="4" eaLnBrk="1" latinLnBrk="0" hangingPunct="1"/>
            <a:r>
              <a:rPr lang="x-none"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80F1D978-8355-45C1-A985-4454667C58F5}" type="datetimeFigureOut">
              <a:rPr lang="x-none" smtClean="0"/>
              <a:pPr/>
              <a:t>11/25/17</a:t>
            </a:fld>
            <a:endParaRPr lang="x-none"/>
          </a:p>
        </p:txBody>
      </p:sp>
      <p:sp>
        <p:nvSpPr>
          <p:cNvPr id="5" name="عنصر نائب للتذييل 4"/>
          <p:cNvSpPr>
            <a:spLocks noGrp="1"/>
          </p:cNvSpPr>
          <p:nvPr>
            <p:ph type="ftr" sz="quarter" idx="11"/>
          </p:nvPr>
        </p:nvSpPr>
        <p:spPr/>
        <p:txBody>
          <a:bodyPr/>
          <a:lstStyle>
            <a:extLst/>
          </a:lstStyle>
          <a:p>
            <a:endParaRPr lang="x-none"/>
          </a:p>
        </p:txBody>
      </p:sp>
      <p:sp>
        <p:nvSpPr>
          <p:cNvPr id="6" name="عنصر نائب لرقم الشريحة 5"/>
          <p:cNvSpPr>
            <a:spLocks noGrp="1"/>
          </p:cNvSpPr>
          <p:nvPr>
            <p:ph type="sldNum" sz="quarter" idx="12"/>
          </p:nvPr>
        </p:nvSpPr>
        <p:spPr/>
        <p:txBody>
          <a:bodyPr/>
          <a:lstStyle>
            <a:extLst/>
          </a:lstStyle>
          <a:p>
            <a:fld id="{9DFA2B9A-5132-4903-9184-F1386D4C2CAB}" type="slidenum">
              <a:rPr lang="x-none" smtClean="0"/>
              <a:pPr/>
              <a:t>‹#›</a:t>
            </a:fld>
            <a:endParaRPr lang="x-non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x-none"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x-none" smtClean="0"/>
              <a:t>انقر لتحرير أنماط النص الرئيسي</a:t>
            </a:r>
          </a:p>
          <a:p>
            <a:pPr lvl="1" eaLnBrk="1" latinLnBrk="0" hangingPunct="1"/>
            <a:r>
              <a:rPr lang="x-none" smtClean="0"/>
              <a:t>المستوى الثاني</a:t>
            </a:r>
          </a:p>
          <a:p>
            <a:pPr lvl="2" eaLnBrk="1" latinLnBrk="0" hangingPunct="1"/>
            <a:r>
              <a:rPr lang="x-none" smtClean="0"/>
              <a:t>المستوى الثالث</a:t>
            </a:r>
          </a:p>
          <a:p>
            <a:pPr lvl="3" eaLnBrk="1" latinLnBrk="0" hangingPunct="1"/>
            <a:r>
              <a:rPr lang="x-none" smtClean="0"/>
              <a:t>المستوى الرابع</a:t>
            </a:r>
          </a:p>
          <a:p>
            <a:pPr lvl="4" eaLnBrk="1" latinLnBrk="0" hangingPunct="1"/>
            <a:r>
              <a:rPr lang="x-none"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80F1D978-8355-45C1-A985-4454667C58F5}" type="datetimeFigureOut">
              <a:rPr lang="x-none" smtClean="0"/>
              <a:pPr/>
              <a:t>11/25/17</a:t>
            </a:fld>
            <a:endParaRPr lang="x-none"/>
          </a:p>
        </p:txBody>
      </p:sp>
      <p:sp>
        <p:nvSpPr>
          <p:cNvPr id="5" name="عنصر نائب للتذييل 4"/>
          <p:cNvSpPr>
            <a:spLocks noGrp="1"/>
          </p:cNvSpPr>
          <p:nvPr>
            <p:ph type="ftr" sz="quarter" idx="11"/>
          </p:nvPr>
        </p:nvSpPr>
        <p:spPr/>
        <p:txBody>
          <a:bodyPr/>
          <a:lstStyle>
            <a:extLst/>
          </a:lstStyle>
          <a:p>
            <a:endParaRPr lang="x-none"/>
          </a:p>
        </p:txBody>
      </p:sp>
      <p:sp>
        <p:nvSpPr>
          <p:cNvPr id="6" name="عنصر نائب لرقم الشريحة 5"/>
          <p:cNvSpPr>
            <a:spLocks noGrp="1"/>
          </p:cNvSpPr>
          <p:nvPr>
            <p:ph type="sldNum" sz="quarter" idx="12"/>
          </p:nvPr>
        </p:nvSpPr>
        <p:spPr/>
        <p:txBody>
          <a:bodyPr/>
          <a:lstStyle>
            <a:extLst/>
          </a:lstStyle>
          <a:p>
            <a:fld id="{9DFA2B9A-5132-4903-9184-F1386D4C2CAB}" type="slidenum">
              <a:rPr lang="x-none" smtClean="0"/>
              <a:pPr/>
              <a:t>‹#›</a:t>
            </a:fld>
            <a:endParaRPr lang="x-non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3043853" y="-54"/>
            <a:ext cx="9144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3437856" y="2600325"/>
            <a:ext cx="8534400" cy="2286000"/>
          </a:xfrm>
        </p:spPr>
        <p:txBody>
          <a:bodyPr anchor="t"/>
          <a:lstStyle>
            <a:lvl1pPr algn="l">
              <a:lnSpc>
                <a:spcPts val="4500"/>
              </a:lnSpc>
              <a:buNone/>
              <a:defRPr sz="4000" b="1" cap="all"/>
            </a:lvl1pPr>
            <a:extLst/>
          </a:lstStyle>
          <a:p>
            <a:r>
              <a:rPr kumimoji="0" lang="x-none" smtClean="0"/>
              <a:t>انقر لتحرير نمط العنوان الرئيسي</a:t>
            </a:r>
            <a:endParaRPr kumimoji="0" lang="en-US"/>
          </a:p>
        </p:txBody>
      </p:sp>
      <p:sp>
        <p:nvSpPr>
          <p:cNvPr id="3" name="عنصر نائب للنص 2"/>
          <p:cNvSpPr>
            <a:spLocks noGrp="1"/>
          </p:cNvSpPr>
          <p:nvPr>
            <p:ph type="body" idx="1"/>
          </p:nvPr>
        </p:nvSpPr>
        <p:spPr>
          <a:xfrm>
            <a:off x="3437856" y="1066800"/>
            <a:ext cx="85344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x-none"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80F1D978-8355-45C1-A985-4454667C58F5}" type="datetimeFigureOut">
              <a:rPr lang="x-none" smtClean="0"/>
              <a:pPr/>
              <a:t>11/25/17</a:t>
            </a:fld>
            <a:endParaRPr lang="x-none"/>
          </a:p>
        </p:txBody>
      </p:sp>
      <p:sp>
        <p:nvSpPr>
          <p:cNvPr id="5" name="عنصر نائب للتذييل 4"/>
          <p:cNvSpPr>
            <a:spLocks noGrp="1"/>
          </p:cNvSpPr>
          <p:nvPr>
            <p:ph type="ftr" sz="quarter" idx="11"/>
          </p:nvPr>
        </p:nvSpPr>
        <p:spPr/>
        <p:txBody>
          <a:bodyPr/>
          <a:lstStyle>
            <a:extLst/>
          </a:lstStyle>
          <a:p>
            <a:endParaRPr lang="x-none"/>
          </a:p>
        </p:txBody>
      </p:sp>
      <p:sp>
        <p:nvSpPr>
          <p:cNvPr id="6" name="عنصر نائب لرقم الشريحة 5"/>
          <p:cNvSpPr>
            <a:spLocks noGrp="1"/>
          </p:cNvSpPr>
          <p:nvPr>
            <p:ph type="sldNum" sz="quarter" idx="12"/>
          </p:nvPr>
        </p:nvSpPr>
        <p:spPr/>
        <p:txBody>
          <a:bodyPr/>
          <a:lstStyle>
            <a:extLst/>
          </a:lstStyle>
          <a:p>
            <a:fld id="{9DFA2B9A-5132-4903-9184-F1386D4C2CAB}" type="slidenum">
              <a:rPr lang="x-none" smtClean="0"/>
              <a:pPr/>
              <a:t>‹#›</a:t>
            </a:fld>
            <a:endParaRPr lang="x-none"/>
          </a:p>
        </p:txBody>
      </p:sp>
      <p:sp>
        <p:nvSpPr>
          <p:cNvPr id="10" name="مستطيل 9"/>
          <p:cNvSpPr/>
          <p:nvPr/>
        </p:nvSpPr>
        <p:spPr bwMode="invGray">
          <a:xfrm>
            <a:off x="3048000" y="0"/>
            <a:ext cx="1016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2896428" y="2814656"/>
            <a:ext cx="280416"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3210752" y="2745870"/>
            <a:ext cx="85344"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914144" y="274320"/>
            <a:ext cx="9997440" cy="1143000"/>
          </a:xfrm>
        </p:spPr>
        <p:txBody>
          <a:bodyPr/>
          <a:lstStyle>
            <a:extLst/>
          </a:lstStyle>
          <a:p>
            <a:r>
              <a:rPr kumimoji="0" lang="x-none" smtClean="0"/>
              <a:t>انقر لتحرير نمط العنوان الرئيسي</a:t>
            </a:r>
            <a:endParaRPr kumimoji="0" lang="en-US"/>
          </a:p>
        </p:txBody>
      </p:sp>
      <p:sp>
        <p:nvSpPr>
          <p:cNvPr id="3" name="عنصر نائب للمحتوى 2"/>
          <p:cNvSpPr>
            <a:spLocks noGrp="1"/>
          </p:cNvSpPr>
          <p:nvPr>
            <p:ph sz="half" idx="1"/>
          </p:nvPr>
        </p:nvSpPr>
        <p:spPr>
          <a:xfrm>
            <a:off x="1914144" y="1524000"/>
            <a:ext cx="48768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x-none" smtClean="0"/>
              <a:t>انقر لتحرير أنماط النص الرئيسي</a:t>
            </a:r>
          </a:p>
          <a:p>
            <a:pPr lvl="1" eaLnBrk="1" latinLnBrk="0" hangingPunct="1"/>
            <a:r>
              <a:rPr lang="x-none" smtClean="0"/>
              <a:t>المستوى الثاني</a:t>
            </a:r>
          </a:p>
          <a:p>
            <a:pPr lvl="2" eaLnBrk="1" latinLnBrk="0" hangingPunct="1"/>
            <a:r>
              <a:rPr lang="x-none" smtClean="0"/>
              <a:t>المستوى الثالث</a:t>
            </a:r>
          </a:p>
          <a:p>
            <a:pPr lvl="3" eaLnBrk="1" latinLnBrk="0" hangingPunct="1"/>
            <a:r>
              <a:rPr lang="x-none" smtClean="0"/>
              <a:t>المستوى الرابع</a:t>
            </a:r>
          </a:p>
          <a:p>
            <a:pPr lvl="4" eaLnBrk="1" latinLnBrk="0" hangingPunct="1"/>
            <a:r>
              <a:rPr lang="x-none" smtClean="0"/>
              <a:t>المستوى الخامس</a:t>
            </a:r>
            <a:endParaRPr kumimoji="0" lang="en-US"/>
          </a:p>
        </p:txBody>
      </p:sp>
      <p:sp>
        <p:nvSpPr>
          <p:cNvPr id="4" name="عنصر نائب للمحتوى 3"/>
          <p:cNvSpPr>
            <a:spLocks noGrp="1"/>
          </p:cNvSpPr>
          <p:nvPr>
            <p:ph sz="half" idx="2"/>
          </p:nvPr>
        </p:nvSpPr>
        <p:spPr>
          <a:xfrm>
            <a:off x="7034784" y="1524000"/>
            <a:ext cx="48768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x-none" smtClean="0"/>
              <a:t>انقر لتحرير أنماط النص الرئيسي</a:t>
            </a:r>
          </a:p>
          <a:p>
            <a:pPr lvl="1" eaLnBrk="1" latinLnBrk="0" hangingPunct="1"/>
            <a:r>
              <a:rPr lang="x-none" smtClean="0"/>
              <a:t>المستوى الثاني</a:t>
            </a:r>
          </a:p>
          <a:p>
            <a:pPr lvl="2" eaLnBrk="1" latinLnBrk="0" hangingPunct="1"/>
            <a:r>
              <a:rPr lang="x-none" smtClean="0"/>
              <a:t>المستوى الثالث</a:t>
            </a:r>
          </a:p>
          <a:p>
            <a:pPr lvl="3" eaLnBrk="1" latinLnBrk="0" hangingPunct="1"/>
            <a:r>
              <a:rPr lang="x-none" smtClean="0"/>
              <a:t>المستوى الرابع</a:t>
            </a:r>
          </a:p>
          <a:p>
            <a:pPr lvl="4" eaLnBrk="1" latinLnBrk="0" hangingPunct="1"/>
            <a:r>
              <a:rPr lang="x-none"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80F1D978-8355-45C1-A985-4454667C58F5}" type="datetimeFigureOut">
              <a:rPr lang="x-none" smtClean="0"/>
              <a:pPr/>
              <a:t>11/25/17</a:t>
            </a:fld>
            <a:endParaRPr lang="x-none"/>
          </a:p>
        </p:txBody>
      </p:sp>
      <p:sp>
        <p:nvSpPr>
          <p:cNvPr id="6" name="عنصر نائب للتذييل 5"/>
          <p:cNvSpPr>
            <a:spLocks noGrp="1"/>
          </p:cNvSpPr>
          <p:nvPr>
            <p:ph type="ftr" sz="quarter" idx="11"/>
          </p:nvPr>
        </p:nvSpPr>
        <p:spPr/>
        <p:txBody>
          <a:bodyPr/>
          <a:lstStyle>
            <a:extLst/>
          </a:lstStyle>
          <a:p>
            <a:endParaRPr lang="x-none"/>
          </a:p>
        </p:txBody>
      </p:sp>
      <p:sp>
        <p:nvSpPr>
          <p:cNvPr id="7" name="عنصر نائب لرقم الشريحة 6"/>
          <p:cNvSpPr>
            <a:spLocks noGrp="1"/>
          </p:cNvSpPr>
          <p:nvPr>
            <p:ph type="sldNum" sz="quarter" idx="12"/>
          </p:nvPr>
        </p:nvSpPr>
        <p:spPr/>
        <p:txBody>
          <a:bodyPr/>
          <a:lstStyle>
            <a:extLst/>
          </a:lstStyle>
          <a:p>
            <a:fld id="{9DFA2B9A-5132-4903-9184-F1386D4C2CAB}" type="slidenum">
              <a:rPr lang="x-none" smtClean="0"/>
              <a:pPr/>
              <a:t>‹#›</a:t>
            </a:fld>
            <a:endParaRPr lang="x-non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5160336"/>
            <a:ext cx="10972800" cy="1143000"/>
          </a:xfrm>
        </p:spPr>
        <p:txBody>
          <a:bodyPr anchor="ctr"/>
          <a:lstStyle>
            <a:lvl1pPr algn="ctr">
              <a:defRPr sz="4500" b="1" cap="none" baseline="0"/>
            </a:lvl1pPr>
            <a:extLst/>
          </a:lstStyle>
          <a:p>
            <a:r>
              <a:rPr kumimoji="0" lang="x-none" smtClean="0"/>
              <a:t>انقر لتحرير نمط العنوان الرئيسي</a:t>
            </a:r>
            <a:endParaRPr kumimoji="0" lang="en-US"/>
          </a:p>
        </p:txBody>
      </p:sp>
      <p:sp>
        <p:nvSpPr>
          <p:cNvPr id="3" name="عنصر نائب للنص 2"/>
          <p:cNvSpPr>
            <a:spLocks noGrp="1"/>
          </p:cNvSpPr>
          <p:nvPr>
            <p:ph type="body" idx="1"/>
          </p:nvPr>
        </p:nvSpPr>
        <p:spPr>
          <a:xfrm>
            <a:off x="609600" y="328278"/>
            <a:ext cx="536448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x-none" smtClean="0"/>
              <a:t>انقر لتحرير أنماط النص الرئيسي</a:t>
            </a:r>
          </a:p>
        </p:txBody>
      </p:sp>
      <p:sp>
        <p:nvSpPr>
          <p:cNvPr id="4" name="عنصر نائب للنص 3"/>
          <p:cNvSpPr>
            <a:spLocks noGrp="1"/>
          </p:cNvSpPr>
          <p:nvPr>
            <p:ph type="body" sz="half" idx="3"/>
          </p:nvPr>
        </p:nvSpPr>
        <p:spPr>
          <a:xfrm>
            <a:off x="6217920" y="328278"/>
            <a:ext cx="536448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x-none" smtClean="0"/>
              <a:t>انقر لتحرير أنماط النص الرئيسي</a:t>
            </a:r>
          </a:p>
        </p:txBody>
      </p:sp>
      <p:sp>
        <p:nvSpPr>
          <p:cNvPr id="5" name="عنصر نائب للمحتوى 4"/>
          <p:cNvSpPr>
            <a:spLocks noGrp="1"/>
          </p:cNvSpPr>
          <p:nvPr>
            <p:ph sz="quarter" idx="2"/>
          </p:nvPr>
        </p:nvSpPr>
        <p:spPr>
          <a:xfrm>
            <a:off x="609600" y="969336"/>
            <a:ext cx="536448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x-none" smtClean="0"/>
              <a:t>انقر لتحرير أنماط النص الرئيسي</a:t>
            </a:r>
          </a:p>
          <a:p>
            <a:pPr lvl="1" eaLnBrk="1" latinLnBrk="0" hangingPunct="1"/>
            <a:r>
              <a:rPr lang="x-none" smtClean="0"/>
              <a:t>المستوى الثاني</a:t>
            </a:r>
          </a:p>
          <a:p>
            <a:pPr lvl="2" eaLnBrk="1" latinLnBrk="0" hangingPunct="1"/>
            <a:r>
              <a:rPr lang="x-none" smtClean="0"/>
              <a:t>المستوى الثالث</a:t>
            </a:r>
          </a:p>
          <a:p>
            <a:pPr lvl="3" eaLnBrk="1" latinLnBrk="0" hangingPunct="1"/>
            <a:r>
              <a:rPr lang="x-none" smtClean="0"/>
              <a:t>المستوى الرابع</a:t>
            </a:r>
          </a:p>
          <a:p>
            <a:pPr lvl="4" eaLnBrk="1" latinLnBrk="0" hangingPunct="1"/>
            <a:r>
              <a:rPr lang="x-none" smtClean="0"/>
              <a:t>المستوى الخامس</a:t>
            </a:r>
            <a:endParaRPr kumimoji="0" lang="en-US"/>
          </a:p>
        </p:txBody>
      </p:sp>
      <p:sp>
        <p:nvSpPr>
          <p:cNvPr id="6" name="عنصر نائب للمحتوى 5"/>
          <p:cNvSpPr>
            <a:spLocks noGrp="1"/>
          </p:cNvSpPr>
          <p:nvPr>
            <p:ph sz="quarter" idx="4"/>
          </p:nvPr>
        </p:nvSpPr>
        <p:spPr>
          <a:xfrm>
            <a:off x="6217920" y="969336"/>
            <a:ext cx="536448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x-none" smtClean="0"/>
              <a:t>انقر لتحرير أنماط النص الرئيسي</a:t>
            </a:r>
          </a:p>
          <a:p>
            <a:pPr lvl="1" eaLnBrk="1" latinLnBrk="0" hangingPunct="1"/>
            <a:r>
              <a:rPr lang="x-none" smtClean="0"/>
              <a:t>المستوى الثاني</a:t>
            </a:r>
          </a:p>
          <a:p>
            <a:pPr lvl="2" eaLnBrk="1" latinLnBrk="0" hangingPunct="1"/>
            <a:r>
              <a:rPr lang="x-none" smtClean="0"/>
              <a:t>المستوى الثالث</a:t>
            </a:r>
          </a:p>
          <a:p>
            <a:pPr lvl="3" eaLnBrk="1" latinLnBrk="0" hangingPunct="1"/>
            <a:r>
              <a:rPr lang="x-none" smtClean="0"/>
              <a:t>المستوى الرابع</a:t>
            </a:r>
          </a:p>
          <a:p>
            <a:pPr lvl="4" eaLnBrk="1" latinLnBrk="0" hangingPunct="1"/>
            <a:r>
              <a:rPr lang="x-none"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80F1D978-8355-45C1-A985-4454667C58F5}" type="datetimeFigureOut">
              <a:rPr lang="x-none" smtClean="0"/>
              <a:pPr/>
              <a:t>11/25/17</a:t>
            </a:fld>
            <a:endParaRPr lang="x-none"/>
          </a:p>
        </p:txBody>
      </p:sp>
      <p:sp>
        <p:nvSpPr>
          <p:cNvPr id="8" name="عنصر نائب للتذييل 7"/>
          <p:cNvSpPr>
            <a:spLocks noGrp="1"/>
          </p:cNvSpPr>
          <p:nvPr>
            <p:ph type="ftr" sz="quarter" idx="11"/>
          </p:nvPr>
        </p:nvSpPr>
        <p:spPr/>
        <p:txBody>
          <a:bodyPr/>
          <a:lstStyle>
            <a:extLst/>
          </a:lstStyle>
          <a:p>
            <a:endParaRPr lang="x-none"/>
          </a:p>
        </p:txBody>
      </p:sp>
      <p:sp>
        <p:nvSpPr>
          <p:cNvPr id="9" name="عنصر نائب لرقم الشريحة 8"/>
          <p:cNvSpPr>
            <a:spLocks noGrp="1"/>
          </p:cNvSpPr>
          <p:nvPr>
            <p:ph type="sldNum" sz="quarter" idx="12"/>
          </p:nvPr>
        </p:nvSpPr>
        <p:spPr/>
        <p:txBody>
          <a:bodyPr/>
          <a:lstStyle>
            <a:extLst/>
          </a:lstStyle>
          <a:p>
            <a:fld id="{9DFA2B9A-5132-4903-9184-F1386D4C2CAB}" type="slidenum">
              <a:rPr lang="x-none" smtClean="0"/>
              <a:pPr/>
              <a:t>‹#›</a:t>
            </a:fld>
            <a:endParaRPr lang="x-non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914144" y="274320"/>
            <a:ext cx="9997440" cy="1143000"/>
          </a:xfrm>
        </p:spPr>
        <p:txBody>
          <a:bodyPr anchor="ctr"/>
          <a:lstStyle>
            <a:extLst/>
          </a:lstStyle>
          <a:p>
            <a:r>
              <a:rPr kumimoji="0" lang="x-none"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80F1D978-8355-45C1-A985-4454667C58F5}" type="datetimeFigureOut">
              <a:rPr lang="x-none" smtClean="0"/>
              <a:pPr/>
              <a:t>11/25/17</a:t>
            </a:fld>
            <a:endParaRPr lang="x-none"/>
          </a:p>
        </p:txBody>
      </p:sp>
      <p:sp>
        <p:nvSpPr>
          <p:cNvPr id="4" name="عنصر نائب للتذييل 3"/>
          <p:cNvSpPr>
            <a:spLocks noGrp="1"/>
          </p:cNvSpPr>
          <p:nvPr>
            <p:ph type="ftr" sz="quarter" idx="11"/>
          </p:nvPr>
        </p:nvSpPr>
        <p:spPr/>
        <p:txBody>
          <a:bodyPr/>
          <a:lstStyle>
            <a:extLst/>
          </a:lstStyle>
          <a:p>
            <a:endParaRPr lang="x-none"/>
          </a:p>
        </p:txBody>
      </p:sp>
      <p:sp>
        <p:nvSpPr>
          <p:cNvPr id="5" name="عنصر نائب لرقم الشريحة 4"/>
          <p:cNvSpPr>
            <a:spLocks noGrp="1"/>
          </p:cNvSpPr>
          <p:nvPr>
            <p:ph type="sldNum" sz="quarter" idx="12"/>
          </p:nvPr>
        </p:nvSpPr>
        <p:spPr/>
        <p:txBody>
          <a:bodyPr/>
          <a:lstStyle>
            <a:extLst/>
          </a:lstStyle>
          <a:p>
            <a:fld id="{9DFA2B9A-5132-4903-9184-F1386D4C2CAB}" type="slidenum">
              <a:rPr lang="x-none" smtClean="0"/>
              <a:pPr/>
              <a:t>‹#›</a:t>
            </a:fld>
            <a:endParaRPr lang="x-non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353312" y="0"/>
            <a:ext cx="10838688"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fld id="{80F1D978-8355-45C1-A985-4454667C58F5}" type="datetimeFigureOut">
              <a:rPr lang="x-none" smtClean="0"/>
              <a:pPr/>
              <a:t>11/25/17</a:t>
            </a:fld>
            <a:endParaRPr lang="x-none"/>
          </a:p>
        </p:txBody>
      </p:sp>
      <p:sp>
        <p:nvSpPr>
          <p:cNvPr id="3" name="عنصر نائب للتذييل 2"/>
          <p:cNvSpPr>
            <a:spLocks noGrp="1"/>
          </p:cNvSpPr>
          <p:nvPr>
            <p:ph type="ftr" sz="quarter" idx="11"/>
          </p:nvPr>
        </p:nvSpPr>
        <p:spPr/>
        <p:txBody>
          <a:bodyPr/>
          <a:lstStyle>
            <a:extLst/>
          </a:lstStyle>
          <a:p>
            <a:endParaRPr lang="x-none"/>
          </a:p>
        </p:txBody>
      </p:sp>
      <p:sp>
        <p:nvSpPr>
          <p:cNvPr id="4" name="عنصر نائب لرقم الشريحة 3"/>
          <p:cNvSpPr>
            <a:spLocks noGrp="1"/>
          </p:cNvSpPr>
          <p:nvPr>
            <p:ph type="sldNum" sz="quarter" idx="12"/>
          </p:nvPr>
        </p:nvSpPr>
        <p:spPr/>
        <p:txBody>
          <a:bodyPr/>
          <a:lstStyle>
            <a:extLst/>
          </a:lstStyle>
          <a:p>
            <a:fld id="{9DFA2B9A-5132-4903-9184-F1386D4C2CAB}" type="slidenum">
              <a:rPr lang="x-none" smtClean="0"/>
              <a:pPr/>
              <a:t>‹#›</a:t>
            </a:fld>
            <a:endParaRPr lang="x-none"/>
          </a:p>
        </p:txBody>
      </p:sp>
      <p:sp>
        <p:nvSpPr>
          <p:cNvPr id="6" name="مستطيل 5"/>
          <p:cNvSpPr/>
          <p:nvPr/>
        </p:nvSpPr>
        <p:spPr bwMode="invGray">
          <a:xfrm>
            <a:off x="1353312" y="-54"/>
            <a:ext cx="97536"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216778"/>
            <a:ext cx="5080000" cy="1162050"/>
          </a:xfrm>
          <a:ln>
            <a:noFill/>
          </a:ln>
        </p:spPr>
        <p:txBody>
          <a:bodyPr anchor="b"/>
          <a:lstStyle>
            <a:lvl1pPr algn="l">
              <a:lnSpc>
                <a:spcPts val="2000"/>
              </a:lnSpc>
              <a:buNone/>
              <a:defRPr sz="2200" b="1" cap="all" baseline="0"/>
            </a:lvl1pPr>
            <a:extLst/>
          </a:lstStyle>
          <a:p>
            <a:r>
              <a:rPr kumimoji="0" lang="x-none" smtClean="0"/>
              <a:t>انقر لتحرير نمط العنوان الرئيسي</a:t>
            </a:r>
            <a:endParaRPr kumimoji="0" lang="en-US"/>
          </a:p>
        </p:txBody>
      </p:sp>
      <p:sp>
        <p:nvSpPr>
          <p:cNvPr id="3" name="عنصر نائب للنص 2"/>
          <p:cNvSpPr>
            <a:spLocks noGrp="1"/>
          </p:cNvSpPr>
          <p:nvPr>
            <p:ph type="body" idx="2"/>
          </p:nvPr>
        </p:nvSpPr>
        <p:spPr>
          <a:xfrm>
            <a:off x="609600" y="1406964"/>
            <a:ext cx="508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x-none" smtClean="0"/>
              <a:t>انقر لتحرير أنماط النص الرئيسي</a:t>
            </a:r>
          </a:p>
        </p:txBody>
      </p:sp>
      <p:sp>
        <p:nvSpPr>
          <p:cNvPr id="4" name="عنصر نائب للمحتوى 3"/>
          <p:cNvSpPr>
            <a:spLocks noGrp="1"/>
          </p:cNvSpPr>
          <p:nvPr>
            <p:ph sz="half" idx="1"/>
          </p:nvPr>
        </p:nvSpPr>
        <p:spPr>
          <a:xfrm>
            <a:off x="609600" y="2133601"/>
            <a:ext cx="108712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x-none" smtClean="0"/>
              <a:t>انقر لتحرير أنماط النص الرئيسي</a:t>
            </a:r>
          </a:p>
          <a:p>
            <a:pPr lvl="1" eaLnBrk="1" latinLnBrk="0" hangingPunct="1"/>
            <a:r>
              <a:rPr lang="x-none" smtClean="0"/>
              <a:t>المستوى الثاني</a:t>
            </a:r>
          </a:p>
          <a:p>
            <a:pPr lvl="2" eaLnBrk="1" latinLnBrk="0" hangingPunct="1"/>
            <a:r>
              <a:rPr lang="x-none" smtClean="0"/>
              <a:t>المستوى الثالث</a:t>
            </a:r>
          </a:p>
          <a:p>
            <a:pPr lvl="3" eaLnBrk="1" latinLnBrk="0" hangingPunct="1"/>
            <a:r>
              <a:rPr lang="x-none" smtClean="0"/>
              <a:t>المستوى الرابع</a:t>
            </a:r>
          </a:p>
          <a:p>
            <a:pPr lvl="4" eaLnBrk="1" latinLnBrk="0" hangingPunct="1"/>
            <a:r>
              <a:rPr lang="x-none"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80F1D978-8355-45C1-A985-4454667C58F5}" type="datetimeFigureOut">
              <a:rPr lang="x-none" smtClean="0"/>
              <a:pPr/>
              <a:t>11/25/17</a:t>
            </a:fld>
            <a:endParaRPr lang="x-none"/>
          </a:p>
        </p:txBody>
      </p:sp>
      <p:sp>
        <p:nvSpPr>
          <p:cNvPr id="6" name="عنصر نائب للتذييل 5"/>
          <p:cNvSpPr>
            <a:spLocks noGrp="1"/>
          </p:cNvSpPr>
          <p:nvPr>
            <p:ph type="ftr" sz="quarter" idx="11"/>
          </p:nvPr>
        </p:nvSpPr>
        <p:spPr/>
        <p:txBody>
          <a:bodyPr/>
          <a:lstStyle>
            <a:extLst/>
          </a:lstStyle>
          <a:p>
            <a:endParaRPr lang="x-none"/>
          </a:p>
        </p:txBody>
      </p:sp>
      <p:sp>
        <p:nvSpPr>
          <p:cNvPr id="7" name="عنصر نائب لرقم الشريحة 6"/>
          <p:cNvSpPr>
            <a:spLocks noGrp="1"/>
          </p:cNvSpPr>
          <p:nvPr>
            <p:ph type="sldNum" sz="quarter" idx="12"/>
          </p:nvPr>
        </p:nvSpPr>
        <p:spPr/>
        <p:txBody>
          <a:bodyPr/>
          <a:lstStyle>
            <a:extLst/>
          </a:lstStyle>
          <a:p>
            <a:fld id="{9DFA2B9A-5132-4903-9184-F1386D4C2CAB}" type="slidenum">
              <a:rPr lang="x-none" smtClean="0"/>
              <a:pPr/>
              <a:t>‹#›</a:t>
            </a:fld>
            <a:endParaRPr lang="x-non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7849195" y="1066800"/>
            <a:ext cx="3657600" cy="1981200"/>
          </a:xfrm>
        </p:spPr>
        <p:txBody>
          <a:bodyPr anchor="b">
            <a:noAutofit/>
          </a:bodyPr>
          <a:lstStyle>
            <a:lvl1pPr algn="l">
              <a:buNone/>
              <a:defRPr sz="2100" b="1">
                <a:effectLst/>
              </a:defRPr>
            </a:lvl1pPr>
            <a:extLst/>
          </a:lstStyle>
          <a:p>
            <a:r>
              <a:rPr kumimoji="0" lang="x-none"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80F1D978-8355-45C1-A985-4454667C58F5}" type="datetimeFigureOut">
              <a:rPr lang="x-none" smtClean="0"/>
              <a:pPr/>
              <a:t>11/25/17</a:t>
            </a:fld>
            <a:endParaRPr lang="x-none"/>
          </a:p>
        </p:txBody>
      </p:sp>
      <p:sp>
        <p:nvSpPr>
          <p:cNvPr id="6" name="عنصر نائب للتذييل 5"/>
          <p:cNvSpPr>
            <a:spLocks noGrp="1"/>
          </p:cNvSpPr>
          <p:nvPr>
            <p:ph type="ftr" sz="quarter" idx="11"/>
          </p:nvPr>
        </p:nvSpPr>
        <p:spPr/>
        <p:txBody>
          <a:bodyPr/>
          <a:lstStyle>
            <a:extLst/>
          </a:lstStyle>
          <a:p>
            <a:endParaRPr lang="x-none"/>
          </a:p>
        </p:txBody>
      </p:sp>
      <p:sp>
        <p:nvSpPr>
          <p:cNvPr id="7" name="عنصر نائب لرقم الشريحة 6"/>
          <p:cNvSpPr>
            <a:spLocks noGrp="1"/>
          </p:cNvSpPr>
          <p:nvPr>
            <p:ph type="sldNum" sz="quarter" idx="12"/>
          </p:nvPr>
        </p:nvSpPr>
        <p:spPr/>
        <p:txBody>
          <a:bodyPr/>
          <a:lstStyle>
            <a:extLst/>
          </a:lstStyle>
          <a:p>
            <a:fld id="{9DFA2B9A-5132-4903-9184-F1386D4C2CAB}" type="slidenum">
              <a:rPr lang="x-none" smtClean="0"/>
              <a:pPr/>
              <a:t>‹#›</a:t>
            </a:fld>
            <a:endParaRPr lang="x-none"/>
          </a:p>
        </p:txBody>
      </p:sp>
      <p:sp>
        <p:nvSpPr>
          <p:cNvPr id="8" name="مستطيل 7"/>
          <p:cNvSpPr/>
          <p:nvPr/>
        </p:nvSpPr>
        <p:spPr>
          <a:xfrm>
            <a:off x="1016000" y="1066800"/>
            <a:ext cx="6096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عنصر نائب للصورة 2"/>
          <p:cNvSpPr>
            <a:spLocks noGrp="1"/>
          </p:cNvSpPr>
          <p:nvPr>
            <p:ph type="pic" idx="1"/>
          </p:nvPr>
        </p:nvSpPr>
        <p:spPr>
          <a:xfrm>
            <a:off x="1117600" y="1143004"/>
            <a:ext cx="58928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x-none" smtClean="0"/>
              <a:t>انقر فوق الرمز لإضافة صورة</a:t>
            </a:r>
            <a:endParaRPr kumimoji="0" lang="en-US" dirty="0"/>
          </a:p>
        </p:txBody>
      </p:sp>
      <p:sp>
        <p:nvSpPr>
          <p:cNvPr id="9" name="مخطط انسيابي: معالجة 8"/>
          <p:cNvSpPr/>
          <p:nvPr/>
        </p:nvSpPr>
        <p:spPr>
          <a:xfrm rot="19468671">
            <a:off x="528967" y="954341"/>
            <a:ext cx="9144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خطط انسيابي: معالجة 9"/>
          <p:cNvSpPr/>
          <p:nvPr/>
        </p:nvSpPr>
        <p:spPr>
          <a:xfrm rot="2103354" flipH="1">
            <a:off x="6671556" y="936786"/>
            <a:ext cx="865632"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عنصر نائب للنص 3"/>
          <p:cNvSpPr>
            <a:spLocks noGrp="1"/>
          </p:cNvSpPr>
          <p:nvPr>
            <p:ph type="body" sz="half" idx="2"/>
          </p:nvPr>
        </p:nvSpPr>
        <p:spPr>
          <a:xfrm>
            <a:off x="1117600" y="4800600"/>
            <a:ext cx="58928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x-none"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1087902" y="-815922"/>
            <a:ext cx="2185183"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225089" y="21103"/>
            <a:ext cx="2269588"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دائرة مجوفة 10"/>
          <p:cNvSpPr/>
          <p:nvPr/>
        </p:nvSpPr>
        <p:spPr>
          <a:xfrm rot="2315675">
            <a:off x="243842" y="1055077"/>
            <a:ext cx="1500956"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مستطيل 11"/>
          <p:cNvSpPr/>
          <p:nvPr/>
        </p:nvSpPr>
        <p:spPr>
          <a:xfrm>
            <a:off x="1350498" y="-54"/>
            <a:ext cx="10841503"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صر نائب للعنوان 4"/>
          <p:cNvSpPr>
            <a:spLocks noGrp="1"/>
          </p:cNvSpPr>
          <p:nvPr>
            <p:ph type="title"/>
          </p:nvPr>
        </p:nvSpPr>
        <p:spPr>
          <a:xfrm>
            <a:off x="1914144" y="274638"/>
            <a:ext cx="9997440" cy="1143000"/>
          </a:xfrm>
          <a:prstGeom prst="rect">
            <a:avLst/>
          </a:prstGeom>
        </p:spPr>
        <p:txBody>
          <a:bodyPr anchor="ctr">
            <a:normAutofit/>
          </a:bodyPr>
          <a:lstStyle>
            <a:extLst/>
          </a:lstStyle>
          <a:p>
            <a:r>
              <a:rPr kumimoji="0" lang="x-none" smtClean="0"/>
              <a:t>انقر لتحرير نمط العنوان الرئيسي</a:t>
            </a:r>
            <a:endParaRPr kumimoji="0" lang="en-US"/>
          </a:p>
        </p:txBody>
      </p:sp>
      <p:sp>
        <p:nvSpPr>
          <p:cNvPr id="9" name="عنصر نائب للنص 8"/>
          <p:cNvSpPr>
            <a:spLocks noGrp="1"/>
          </p:cNvSpPr>
          <p:nvPr>
            <p:ph type="body" idx="1"/>
          </p:nvPr>
        </p:nvSpPr>
        <p:spPr>
          <a:xfrm>
            <a:off x="1914144" y="1447800"/>
            <a:ext cx="9997440" cy="4800600"/>
          </a:xfrm>
          <a:prstGeom prst="rect">
            <a:avLst/>
          </a:prstGeom>
        </p:spPr>
        <p:txBody>
          <a:bodyPr>
            <a:normAutofit/>
          </a:bodyPr>
          <a:lstStyle>
            <a:extLst/>
          </a:lstStyle>
          <a:p>
            <a:pPr lvl="0" eaLnBrk="1" latinLnBrk="0" hangingPunct="1"/>
            <a:r>
              <a:rPr kumimoji="0" lang="x-none" smtClean="0"/>
              <a:t>انقر لتحرير أنماط النص الرئيسي</a:t>
            </a:r>
          </a:p>
          <a:p>
            <a:pPr lvl="1" eaLnBrk="1" latinLnBrk="0" hangingPunct="1"/>
            <a:r>
              <a:rPr kumimoji="0" lang="x-none" smtClean="0"/>
              <a:t>المستوى الثاني</a:t>
            </a:r>
          </a:p>
          <a:p>
            <a:pPr lvl="2" eaLnBrk="1" latinLnBrk="0" hangingPunct="1"/>
            <a:r>
              <a:rPr kumimoji="0" lang="x-none" smtClean="0"/>
              <a:t>المستوى الثالث</a:t>
            </a:r>
          </a:p>
          <a:p>
            <a:pPr lvl="3" eaLnBrk="1" latinLnBrk="0" hangingPunct="1"/>
            <a:r>
              <a:rPr kumimoji="0" lang="x-none" smtClean="0"/>
              <a:t>المستوى الرابع</a:t>
            </a:r>
          </a:p>
          <a:p>
            <a:pPr lvl="4" eaLnBrk="1" latinLnBrk="0" hangingPunct="1"/>
            <a:r>
              <a:rPr kumimoji="0" lang="x-none" smtClean="0"/>
              <a:t>المستوى الخامس</a:t>
            </a:r>
            <a:endParaRPr kumimoji="0" lang="en-US"/>
          </a:p>
        </p:txBody>
      </p:sp>
      <p:sp>
        <p:nvSpPr>
          <p:cNvPr id="24" name="عنصر نائب للتاريخ 23"/>
          <p:cNvSpPr>
            <a:spLocks noGrp="1"/>
          </p:cNvSpPr>
          <p:nvPr>
            <p:ph type="dt" sz="half" idx="2"/>
          </p:nvPr>
        </p:nvSpPr>
        <p:spPr>
          <a:xfrm>
            <a:off x="4775200" y="6305550"/>
            <a:ext cx="28448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80F1D978-8355-45C1-A985-4454667C58F5}" type="datetimeFigureOut">
              <a:rPr lang="x-none" smtClean="0"/>
              <a:pPr/>
              <a:t>11/25/17</a:t>
            </a:fld>
            <a:endParaRPr lang="x-none"/>
          </a:p>
        </p:txBody>
      </p:sp>
      <p:sp>
        <p:nvSpPr>
          <p:cNvPr id="10" name="عنصر نائب للتذييل 9"/>
          <p:cNvSpPr>
            <a:spLocks noGrp="1"/>
          </p:cNvSpPr>
          <p:nvPr>
            <p:ph type="ftr" sz="quarter" idx="3"/>
          </p:nvPr>
        </p:nvSpPr>
        <p:spPr>
          <a:xfrm>
            <a:off x="7620000" y="6305550"/>
            <a:ext cx="38608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x-none"/>
          </a:p>
        </p:txBody>
      </p:sp>
      <p:sp>
        <p:nvSpPr>
          <p:cNvPr id="22" name="عنصر نائب لرقم الشريحة 21"/>
          <p:cNvSpPr>
            <a:spLocks noGrp="1"/>
          </p:cNvSpPr>
          <p:nvPr>
            <p:ph type="sldNum" sz="quarter" idx="4"/>
          </p:nvPr>
        </p:nvSpPr>
        <p:spPr>
          <a:xfrm>
            <a:off x="11484864" y="6305550"/>
            <a:ext cx="6096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9DFA2B9A-5132-4903-9184-F1386D4C2CAB}" type="slidenum">
              <a:rPr lang="x-none" smtClean="0"/>
              <a:pPr/>
              <a:t>‹#›</a:t>
            </a:fld>
            <a:endParaRPr lang="x-none"/>
          </a:p>
        </p:txBody>
      </p:sp>
      <p:sp>
        <p:nvSpPr>
          <p:cNvPr id="15" name="مستطيل 14"/>
          <p:cNvSpPr/>
          <p:nvPr/>
        </p:nvSpPr>
        <p:spPr bwMode="invGray">
          <a:xfrm>
            <a:off x="1353312" y="-54"/>
            <a:ext cx="97536"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jpeg"/><Relationship Id="rId4" Type="http://schemas.openxmlformats.org/officeDocument/2006/relationships/image" Target="../media/image11.jpeg"/><Relationship Id="rId1" Type="http://schemas.openxmlformats.org/officeDocument/2006/relationships/slideLayout" Target="../slideLayouts/slideLayout1.xml"/><Relationship Id="rId2" Type="http://schemas.openxmlformats.org/officeDocument/2006/relationships/image" Target="../media/image9.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2.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4.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jpeg"/><Relationship Id="rId3" Type="http://schemas.openxmlformats.org/officeDocument/2006/relationships/image" Target="../media/image16.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7.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8.png"/><Relationship Id="rId3" Type="http://schemas.openxmlformats.org/officeDocument/2006/relationships/image" Target="../media/image19.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0.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2.png"/><Relationship Id="rId4" Type="http://schemas.openxmlformats.org/officeDocument/2006/relationships/image" Target="../media/image2.jpeg"/><Relationship Id="rId1" Type="http://schemas.openxmlformats.org/officeDocument/2006/relationships/slideLayout" Target="../slideLayouts/slideLayout2.xml"/><Relationship Id="rId2" Type="http://schemas.openxmlformats.org/officeDocument/2006/relationships/image" Target="../media/image21.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jpeg"/><Relationship Id="rId3" Type="http://schemas.openxmlformats.org/officeDocument/2006/relationships/image" Target="../media/image24.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https://www.youtube.com/watch?v=QAlLzmldZ50"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6.jpeg"/><Relationship Id="rId5" Type="http://schemas.openxmlformats.org/officeDocument/2006/relationships/image" Target="../media/image7.jpeg"/><Relationship Id="rId6" Type="http://schemas.openxmlformats.org/officeDocument/2006/relationships/image" Target="../media/image8.jpeg"/><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08000" y="1780674"/>
            <a:ext cx="11277600" cy="5077326"/>
          </a:xfrm>
        </p:spPr>
        <p:txBody>
          <a:bodyPr>
            <a:normAutofit fontScale="90000"/>
          </a:bodyPr>
          <a:lstStyle/>
          <a:p>
            <a:r>
              <a:rPr lang="x-none" dirty="0" smtClean="0"/>
              <a:t/>
            </a:r>
            <a:br>
              <a:rPr lang="x-none" dirty="0" smtClean="0"/>
            </a:br>
            <a:r>
              <a:rPr lang="x-none" sz="4400" b="1" dirty="0" err="1" smtClean="0"/>
              <a:t>مشكله</a:t>
            </a:r>
            <a:r>
              <a:rPr lang="x-none" sz="4000" b="1" dirty="0" err="1" smtClean="0"/>
              <a:t>الخجل</a:t>
            </a:r>
            <a:r>
              <a:rPr lang="x-none" dirty="0" smtClean="0"/>
              <a:t/>
            </a:r>
            <a:br>
              <a:rPr lang="x-none" dirty="0" smtClean="0"/>
            </a:br>
            <a:r>
              <a:rPr lang="x-none" dirty="0" smtClean="0"/>
              <a:t/>
            </a:r>
            <a:br>
              <a:rPr lang="x-none" dirty="0" smtClean="0"/>
            </a:br>
            <a:r>
              <a:rPr lang="x-none" dirty="0" smtClean="0"/>
              <a:t/>
            </a:r>
            <a:br>
              <a:rPr lang="x-none" dirty="0" smtClean="0"/>
            </a:br>
            <a:r>
              <a:rPr lang="x-none" dirty="0" smtClean="0"/>
              <a:t>للطالبات:</a:t>
            </a:r>
            <a:br>
              <a:rPr lang="x-none" dirty="0" smtClean="0"/>
            </a:br>
            <a:r>
              <a:rPr lang="x-none" dirty="0" smtClean="0"/>
              <a:t>ريم سعود </a:t>
            </a:r>
            <a:r>
              <a:rPr lang="x-none" dirty="0" err="1" smtClean="0"/>
              <a:t>جعولي</a:t>
            </a:r>
            <a:r>
              <a:rPr lang="x-none" dirty="0" smtClean="0"/>
              <a:t> 435200223</a:t>
            </a:r>
            <a:br>
              <a:rPr lang="x-none" dirty="0" smtClean="0"/>
            </a:br>
            <a:r>
              <a:rPr lang="x-none" dirty="0" smtClean="0"/>
              <a:t>دانه جمال الدين 435203632</a:t>
            </a:r>
            <a:br>
              <a:rPr lang="x-none" dirty="0" smtClean="0"/>
            </a:br>
            <a:r>
              <a:rPr lang="x-none" dirty="0" smtClean="0"/>
              <a:t>دلال جابر فقيهي 430920371 </a:t>
            </a:r>
            <a:br>
              <a:rPr lang="x-none" dirty="0" smtClean="0"/>
            </a:br>
            <a:endParaRPr lang="x-none" dirty="0"/>
          </a:p>
        </p:txBody>
      </p:sp>
      <p:pic>
        <p:nvPicPr>
          <p:cNvPr id="4" name="صورة 3" descr="خجل.png"/>
          <p:cNvPicPr>
            <a:picLocks noChangeAspect="1"/>
          </p:cNvPicPr>
          <p:nvPr/>
        </p:nvPicPr>
        <p:blipFill>
          <a:blip r:embed="rId2"/>
          <a:stretch>
            <a:fillRect/>
          </a:stretch>
        </p:blipFill>
        <p:spPr>
          <a:xfrm>
            <a:off x="7950467" y="0"/>
            <a:ext cx="3914442" cy="6733973"/>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x-none" dirty="0" smtClean="0"/>
              <a:t>3_ افتقاد الشعور بالأمن :</a:t>
            </a:r>
          </a:p>
          <a:p>
            <a:r>
              <a:rPr lang="x-none" dirty="0" smtClean="0"/>
              <a:t>الطفل الذي لا يشعر بالأمن والطمأنينة لا يميل الى الاختلاط مع غيره .</a:t>
            </a:r>
          </a:p>
          <a:p>
            <a:r>
              <a:rPr lang="x-none" dirty="0" smtClean="0">
                <a:solidFill>
                  <a:schemeClr val="accent2">
                    <a:lumMod val="75000"/>
                  </a:schemeClr>
                </a:solidFill>
              </a:rPr>
              <a:t>ان كثرة نقد الطفل </a:t>
            </a:r>
            <a:r>
              <a:rPr lang="x-none" dirty="0" smtClean="0"/>
              <a:t>تولد لدى الطفل الخوف من الفشل وفقد الامان وذلك يؤدي الى الخجل والتجنب . </a:t>
            </a:r>
          </a:p>
        </p:txBody>
      </p:sp>
      <p:sp>
        <p:nvSpPr>
          <p:cNvPr id="4" name="عنوان 1"/>
          <p:cNvSpPr txBox="1">
            <a:spLocks/>
          </p:cNvSpPr>
          <p:nvPr/>
        </p:nvSpPr>
        <p:spPr>
          <a:xfrm>
            <a:off x="838200" y="179616"/>
            <a:ext cx="10515600" cy="1325563"/>
          </a:xfrm>
          <a:prstGeom prst="rect">
            <a:avLst/>
          </a:prstGeom>
        </p:spPr>
        <p:txBody>
          <a:bodyPr vert="horz" lIns="91440" tIns="45720" rIns="91440" bIns="45720" rtlCol="1" anchor="ctr">
            <a:normAutofit/>
          </a:bodyPr>
          <a:lstStyle>
            <a:lvl1pPr algn="r" defTabSz="914400" rtl="1" eaLnBrk="1" latinLnBrk="0" hangingPunct="1">
              <a:lnSpc>
                <a:spcPct val="90000"/>
              </a:lnSpc>
              <a:spcBef>
                <a:spcPct val="0"/>
              </a:spcBef>
              <a:buNone/>
              <a:defRPr sz="4400" kern="1200">
                <a:solidFill>
                  <a:schemeClr val="tx1"/>
                </a:solidFill>
                <a:latin typeface="+mj-lt"/>
                <a:ea typeface="+mj-ea"/>
                <a:cs typeface="+mj-cs"/>
              </a:defRPr>
            </a:lvl1pPr>
          </a:lstStyle>
          <a:p>
            <a:pPr algn="ctr"/>
            <a:r>
              <a:rPr lang="x-none" dirty="0" smtClean="0"/>
              <a:t>اسباب الخجل:</a:t>
            </a:r>
            <a:endParaRPr lang="x-none" dirty="0"/>
          </a:p>
        </p:txBody>
      </p:sp>
      <p:pic>
        <p:nvPicPr>
          <p:cNvPr id="5" name="صورة 4"/>
          <p:cNvPicPr>
            <a:picLocks noChangeAspect="1"/>
          </p:cNvPicPr>
          <p:nvPr/>
        </p:nvPicPr>
        <p:blipFill rotWithShape="1">
          <a:blip r:embed="rId2">
            <a:extLst>
              <a:ext uri="{28A0092B-C50C-407E-A947-70E740481C1C}">
                <a14:useLocalDpi xmlns:a14="http://schemas.microsoft.com/office/drawing/2010/main" val="0"/>
              </a:ext>
            </a:extLst>
          </a:blip>
          <a:srcRect r="46683" b="9953"/>
          <a:stretch/>
        </p:blipFill>
        <p:spPr>
          <a:xfrm>
            <a:off x="574451" y="4299692"/>
            <a:ext cx="3464379" cy="2197721"/>
          </a:xfrm>
          <a:prstGeom prst="rect">
            <a:avLst/>
          </a:prstGeom>
        </p:spPr>
      </p:pic>
    </p:spTree>
    <p:extLst>
      <p:ext uri="{BB962C8B-B14F-4D97-AF65-F5344CB8AC3E}">
        <p14:creationId xmlns:p14="http://schemas.microsoft.com/office/powerpoint/2010/main" val="3280623425"/>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type="title"/>
          </p:nvPr>
        </p:nvSpPr>
        <p:spPr/>
        <p:txBody>
          <a:bodyPr/>
          <a:lstStyle/>
          <a:p>
            <a:pPr algn="ctr"/>
            <a:r>
              <a:rPr lang="x-none" dirty="0" smtClean="0"/>
              <a:t>اسباب الخجل:</a:t>
            </a:r>
            <a:endParaRPr lang="x-none" dirty="0"/>
          </a:p>
        </p:txBody>
      </p:sp>
      <p:sp>
        <p:nvSpPr>
          <p:cNvPr id="3" name="عنصر نائب للمحتوى 2"/>
          <p:cNvSpPr>
            <a:spLocks noGrp="1"/>
          </p:cNvSpPr>
          <p:nvPr>
            <p:ph idx="1"/>
          </p:nvPr>
        </p:nvSpPr>
        <p:spPr/>
        <p:txBody>
          <a:bodyPr/>
          <a:lstStyle/>
          <a:p>
            <a:r>
              <a:rPr lang="x-none" dirty="0" smtClean="0"/>
              <a:t>4_ اشعار الطفل بالتبعية :</a:t>
            </a:r>
          </a:p>
          <a:p>
            <a:r>
              <a:rPr lang="x-none" dirty="0" smtClean="0"/>
              <a:t>إن جعل الطفل تابعاً للكبار وفرض الرقابة الشديدة عليه يشعره بالعجز عند محاولة الاستقلال .</a:t>
            </a:r>
          </a:p>
          <a:p>
            <a:r>
              <a:rPr lang="x-none" dirty="0" smtClean="0">
                <a:solidFill>
                  <a:schemeClr val="accent2">
                    <a:lumMod val="75000"/>
                  </a:schemeClr>
                </a:solidFill>
              </a:rPr>
              <a:t>اتخاذ </a:t>
            </a:r>
            <a:r>
              <a:rPr lang="x-none" dirty="0">
                <a:solidFill>
                  <a:schemeClr val="accent2">
                    <a:lumMod val="75000"/>
                  </a:schemeClr>
                </a:solidFill>
              </a:rPr>
              <a:t>القرارات المتعلقة بالطفل دون مشاورته </a:t>
            </a:r>
            <a:r>
              <a:rPr lang="x-none" dirty="0"/>
              <a:t>. </a:t>
            </a:r>
          </a:p>
          <a:p>
            <a:endParaRPr lang="x-none" dirty="0" smtClean="0"/>
          </a:p>
          <a:p>
            <a:endParaRPr lang="x-none" dirty="0"/>
          </a:p>
        </p:txBody>
      </p:sp>
      <p:pic>
        <p:nvPicPr>
          <p:cNvPr id="5" name="صورة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52501" y="4237582"/>
            <a:ext cx="3080657" cy="2074318"/>
          </a:xfrm>
          <a:prstGeom prst="rect">
            <a:avLst/>
          </a:prstGeom>
        </p:spPr>
      </p:pic>
    </p:spTree>
    <p:extLst>
      <p:ext uri="{BB962C8B-B14F-4D97-AF65-F5344CB8AC3E}">
        <p14:creationId xmlns:p14="http://schemas.microsoft.com/office/powerpoint/2010/main" val="448026394"/>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type="title"/>
          </p:nvPr>
        </p:nvSpPr>
        <p:spPr/>
        <p:txBody>
          <a:bodyPr/>
          <a:lstStyle/>
          <a:p>
            <a:pPr algn="ctr"/>
            <a:r>
              <a:rPr lang="x-none" dirty="0" smtClean="0"/>
              <a:t>اسباب الخجل:</a:t>
            </a:r>
            <a:endParaRPr lang="x-none" dirty="0"/>
          </a:p>
        </p:txBody>
      </p:sp>
      <p:sp>
        <p:nvSpPr>
          <p:cNvPr id="3" name="عنصر نائب للمحتوى 2"/>
          <p:cNvSpPr>
            <a:spLocks noGrp="1"/>
          </p:cNvSpPr>
          <p:nvPr>
            <p:ph idx="1"/>
          </p:nvPr>
        </p:nvSpPr>
        <p:spPr/>
        <p:txBody>
          <a:bodyPr/>
          <a:lstStyle/>
          <a:p>
            <a:r>
              <a:rPr lang="x-none" dirty="0" smtClean="0"/>
              <a:t>5- طلب الكمال والتعزيز امام الاقران :</a:t>
            </a:r>
          </a:p>
          <a:p>
            <a:r>
              <a:rPr lang="x-none" dirty="0" smtClean="0"/>
              <a:t>يلح بعض الاباء على طلب الكمال في أي شيء من اطفالهم , وغفل هؤلاء الاباء ان السلوكيات يتعلمها الطفل بالتدريج . </a:t>
            </a:r>
          </a:p>
          <a:p>
            <a:endParaRPr lang="x-none" dirty="0"/>
          </a:p>
          <a:p>
            <a:r>
              <a:rPr lang="x-none" dirty="0" smtClean="0"/>
              <a:t>وهناك نوع من الاباء </a:t>
            </a:r>
            <a:r>
              <a:rPr lang="x-none" dirty="0" smtClean="0">
                <a:solidFill>
                  <a:schemeClr val="accent2">
                    <a:lumMod val="75000"/>
                  </a:schemeClr>
                </a:solidFill>
              </a:rPr>
              <a:t>لا يبالي بالتجريح الطفل امام رفقائه </a:t>
            </a:r>
            <a:r>
              <a:rPr lang="x-none" dirty="0" smtClean="0"/>
              <a:t>. </a:t>
            </a:r>
            <a:endParaRPr lang="x-none" dirty="0"/>
          </a:p>
        </p:txBody>
      </p:sp>
      <p:pic>
        <p:nvPicPr>
          <p:cNvPr id="5" name="صورة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4978" y="3900714"/>
            <a:ext cx="3164287" cy="2411186"/>
          </a:xfrm>
          <a:prstGeom prst="rect">
            <a:avLst/>
          </a:prstGeom>
        </p:spPr>
      </p:pic>
    </p:spTree>
    <p:extLst>
      <p:ext uri="{BB962C8B-B14F-4D97-AF65-F5344CB8AC3E}">
        <p14:creationId xmlns:p14="http://schemas.microsoft.com/office/powerpoint/2010/main" val="816658143"/>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type="title"/>
          </p:nvPr>
        </p:nvSpPr>
        <p:spPr/>
        <p:txBody>
          <a:bodyPr/>
          <a:lstStyle/>
          <a:p>
            <a:pPr algn="ctr"/>
            <a:r>
              <a:rPr lang="x-none" dirty="0" smtClean="0"/>
              <a:t>اسباب الخجل:</a:t>
            </a:r>
            <a:endParaRPr lang="x-none" dirty="0"/>
          </a:p>
        </p:txBody>
      </p:sp>
      <p:sp>
        <p:nvSpPr>
          <p:cNvPr id="3" name="عنصر نائب للمحتوى 2"/>
          <p:cNvSpPr>
            <a:spLocks noGrp="1"/>
          </p:cNvSpPr>
          <p:nvPr>
            <p:ph idx="1"/>
          </p:nvPr>
        </p:nvSpPr>
        <p:spPr/>
        <p:txBody>
          <a:bodyPr/>
          <a:lstStyle/>
          <a:p>
            <a:r>
              <a:rPr lang="x-none" dirty="0" smtClean="0"/>
              <a:t>6_ قبول فكرة الخجل : </a:t>
            </a:r>
          </a:p>
          <a:p>
            <a:pPr marL="0" indent="0">
              <a:buNone/>
            </a:pPr>
            <a:r>
              <a:rPr lang="x-none" dirty="0" smtClean="0"/>
              <a:t>قبول الطفل فكرة انه خجول تجعله فعلاً يشعر بالخجل وينغمر فيه .</a:t>
            </a:r>
          </a:p>
          <a:p>
            <a:pPr marL="0" indent="0">
              <a:buNone/>
            </a:pPr>
            <a:endParaRPr lang="x-none" dirty="0" smtClean="0"/>
          </a:p>
          <a:p>
            <a:r>
              <a:rPr lang="x-none" dirty="0"/>
              <a:t>7_ تقليد الوالدين وتدعيم الوالدين  : </a:t>
            </a:r>
          </a:p>
          <a:p>
            <a:r>
              <a:rPr lang="x-none" dirty="0"/>
              <a:t>عادة يكون الاباء الخجولين لهم اطفال خجولين . كما ان تدعيم الوالدين او احدهما </a:t>
            </a:r>
            <a:r>
              <a:rPr lang="x-none" dirty="0" err="1"/>
              <a:t>لاسلوب</a:t>
            </a:r>
            <a:r>
              <a:rPr lang="x-none" dirty="0"/>
              <a:t> التجنب على اعتبار انه ادب او حياء من الاسباب لظهور الخجل . </a:t>
            </a:r>
          </a:p>
          <a:p>
            <a:endParaRPr lang="x-none" dirty="0"/>
          </a:p>
        </p:txBody>
      </p:sp>
    </p:spTree>
    <p:extLst>
      <p:ext uri="{BB962C8B-B14F-4D97-AF65-F5344CB8AC3E}">
        <p14:creationId xmlns:p14="http://schemas.microsoft.com/office/powerpoint/2010/main" val="61488920"/>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type="title"/>
          </p:nvPr>
        </p:nvSpPr>
        <p:spPr>
          <a:xfrm>
            <a:off x="838200" y="487591"/>
            <a:ext cx="10515600" cy="1325563"/>
          </a:xfrm>
        </p:spPr>
        <p:txBody>
          <a:bodyPr/>
          <a:lstStyle/>
          <a:p>
            <a:pPr algn="ctr"/>
            <a:r>
              <a:rPr lang="x-none" dirty="0" smtClean="0"/>
              <a:t>اسباب الخجل:</a:t>
            </a:r>
            <a:endParaRPr lang="x-none" dirty="0"/>
          </a:p>
        </p:txBody>
      </p:sp>
      <p:sp>
        <p:nvSpPr>
          <p:cNvPr id="3" name="عنصر نائب للمحتوى 2"/>
          <p:cNvSpPr>
            <a:spLocks noGrp="1"/>
          </p:cNvSpPr>
          <p:nvPr>
            <p:ph idx="1"/>
          </p:nvPr>
        </p:nvSpPr>
        <p:spPr>
          <a:xfrm>
            <a:off x="838200" y="2193018"/>
            <a:ext cx="10515600" cy="4351338"/>
          </a:xfrm>
        </p:spPr>
        <p:txBody>
          <a:bodyPr/>
          <a:lstStyle/>
          <a:p>
            <a:r>
              <a:rPr lang="x-none" dirty="0" smtClean="0"/>
              <a:t>8 _ تغيير الوطن : تغيير موطن الأسرة من بلد الى اخر له بعض الاثار منها تجنب بعض الاطفال من تلك الاسر المجتمع الجديد , نتيجة اختلاف عاداته وتقاليده . </a:t>
            </a:r>
            <a:endParaRPr lang="x-none" dirty="0"/>
          </a:p>
        </p:txBody>
      </p:sp>
    </p:spTree>
    <p:extLst>
      <p:ext uri="{BB962C8B-B14F-4D97-AF65-F5344CB8AC3E}">
        <p14:creationId xmlns:p14="http://schemas.microsoft.com/office/powerpoint/2010/main" val="2277916282"/>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952464" y="2143119"/>
            <a:ext cx="10363200" cy="1470025"/>
          </a:xfrm>
        </p:spPr>
        <p:txBody>
          <a:bodyPr/>
          <a:lstStyle/>
          <a:p>
            <a:r>
              <a:rPr lang="x-none" dirty="0" smtClean="0"/>
              <a:t>أعراض الخجل </a:t>
            </a:r>
            <a:endParaRPr lang="x-none" dirty="0"/>
          </a:p>
        </p:txBody>
      </p:sp>
      <p:sp>
        <p:nvSpPr>
          <p:cNvPr id="3" name="عنوان فرعي 2"/>
          <p:cNvSpPr>
            <a:spLocks noGrp="1"/>
          </p:cNvSpPr>
          <p:nvPr>
            <p:ph type="subTitle" idx="1"/>
          </p:nvPr>
        </p:nvSpPr>
        <p:spPr/>
        <p:txBody>
          <a:bodyPr/>
          <a:lstStyle/>
          <a:p>
            <a:endParaRPr lang="x-none" dirty="0"/>
          </a:p>
        </p:txBody>
      </p:sp>
      <p:pic>
        <p:nvPicPr>
          <p:cNvPr id="5" name="صورة 4" descr="images.jpg"/>
          <p:cNvPicPr>
            <a:picLocks noChangeAspect="1"/>
          </p:cNvPicPr>
          <p:nvPr/>
        </p:nvPicPr>
        <p:blipFill>
          <a:blip r:embed="rId2"/>
          <a:stretch>
            <a:fillRect/>
          </a:stretch>
        </p:blipFill>
        <p:spPr>
          <a:xfrm>
            <a:off x="9525026" y="4357694"/>
            <a:ext cx="2349500" cy="228599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 name="صورة 5" descr="1455107908.160264.original.jpg"/>
          <p:cNvPicPr>
            <a:picLocks noChangeAspect="1"/>
          </p:cNvPicPr>
          <p:nvPr/>
        </p:nvPicPr>
        <p:blipFill>
          <a:blip r:embed="rId3"/>
          <a:stretch>
            <a:fillRect/>
          </a:stretch>
        </p:blipFill>
        <p:spPr>
          <a:xfrm>
            <a:off x="285712" y="4857763"/>
            <a:ext cx="3619525" cy="183356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7" name="صورة 6" descr="1365320151_sweating.jpg"/>
          <p:cNvPicPr>
            <a:picLocks noChangeAspect="1"/>
          </p:cNvPicPr>
          <p:nvPr/>
        </p:nvPicPr>
        <p:blipFill>
          <a:blip r:embed="rId4"/>
          <a:stretch>
            <a:fillRect/>
          </a:stretch>
        </p:blipFill>
        <p:spPr>
          <a:xfrm>
            <a:off x="5238746" y="4929201"/>
            <a:ext cx="3492500" cy="17430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x-none" dirty="0"/>
          </a:p>
        </p:txBody>
      </p:sp>
      <p:sp>
        <p:nvSpPr>
          <p:cNvPr id="3" name="عنصر نائب للمحتوى 2"/>
          <p:cNvSpPr>
            <a:spLocks noGrp="1"/>
          </p:cNvSpPr>
          <p:nvPr>
            <p:ph idx="1"/>
          </p:nvPr>
        </p:nvSpPr>
        <p:spPr/>
        <p:txBody>
          <a:bodyPr>
            <a:normAutofit/>
          </a:bodyPr>
          <a:lstStyle/>
          <a:p>
            <a:r>
              <a:rPr lang="x-none" sz="2000" dirty="0"/>
              <a:t>1- أعراض جسدية : وتشمل (رطوبة وعرق زائد في اليدين والكفين – مشاكل وآلام في المعدة - زيادة النبض </a:t>
            </a:r>
            <a:r>
              <a:rPr lang="en-US" sz="2000" dirty="0"/>
              <a:t>– </a:t>
            </a:r>
            <a:r>
              <a:rPr lang="x-none" sz="2000" dirty="0"/>
              <a:t>دقات قلب قوية - جفاف الفم والحلق – </a:t>
            </a:r>
            <a:r>
              <a:rPr lang="x-none" sz="2000" dirty="0" err="1"/>
              <a:t>الأرتجاف</a:t>
            </a:r>
            <a:r>
              <a:rPr lang="x-none" sz="2000" dirty="0"/>
              <a:t> </a:t>
            </a:r>
            <a:r>
              <a:rPr lang="x-none" sz="2000" dirty="0" err="1"/>
              <a:t>والأرتعاش</a:t>
            </a:r>
            <a:r>
              <a:rPr lang="x-none" sz="2000" dirty="0"/>
              <a:t> </a:t>
            </a:r>
            <a:r>
              <a:rPr lang="x-none" sz="2000" dirty="0" err="1"/>
              <a:t>اللأإرادي</a:t>
            </a:r>
            <a:r>
              <a:rPr lang="en-US" sz="2000" dirty="0"/>
              <a:t> - </a:t>
            </a:r>
            <a:r>
              <a:rPr lang="x-none" sz="2000" dirty="0"/>
              <a:t>ارتفاع جزئي في درجة الحرارة - احمرار الوجه والأذنين</a:t>
            </a:r>
            <a:r>
              <a:rPr lang="en-US" sz="2000" dirty="0"/>
              <a:t> (. </a:t>
            </a:r>
            <a:endParaRPr lang="x-none" sz="2000" dirty="0" smtClean="0"/>
          </a:p>
          <a:p>
            <a:endParaRPr lang="en-US" sz="2000" dirty="0"/>
          </a:p>
          <a:p>
            <a:r>
              <a:rPr lang="x-none" sz="2000" dirty="0"/>
              <a:t>2- أعراض سلوكية : وتشمل (عدم القدرة على النظر في وجه المتحدث والنظر </a:t>
            </a:r>
            <a:r>
              <a:rPr lang="x-none" sz="2000" dirty="0" err="1"/>
              <a:t>لأى</a:t>
            </a:r>
            <a:r>
              <a:rPr lang="x-none" sz="2000" dirty="0"/>
              <a:t> </a:t>
            </a:r>
            <a:r>
              <a:rPr lang="x-none" sz="2000" dirty="0" err="1"/>
              <a:t>شئ</a:t>
            </a:r>
            <a:r>
              <a:rPr lang="x-none" sz="2000" dirty="0"/>
              <a:t> آخر دون محدثه – قلة الكلام والحديث بحضور الغرباء – عدم القدرة على التكلم أو الحديث في المناسبات </a:t>
            </a:r>
            <a:r>
              <a:rPr lang="x-none" sz="2000" dirty="0" err="1"/>
              <a:t>الإجتماعية</a:t>
            </a:r>
            <a:r>
              <a:rPr lang="x-none" sz="2000" dirty="0"/>
              <a:t> والشعور بالضيق والإحراج الشديد عند طلب ذلك منه</a:t>
            </a:r>
            <a:r>
              <a:rPr lang="en-US" sz="2000" dirty="0"/>
              <a:t> – </a:t>
            </a:r>
            <a:r>
              <a:rPr lang="x-none" sz="2000" dirty="0"/>
              <a:t>عدم القدرة على أداء أية مهام فردية أو </a:t>
            </a:r>
            <a:r>
              <a:rPr lang="x-none" sz="2000" dirty="0" err="1"/>
              <a:t>إجتماعية</a:t>
            </a:r>
            <a:r>
              <a:rPr lang="x-none" sz="2000" dirty="0"/>
              <a:t> مع الآخرين – تجنب لقاء الغرباء والأشخاص الغير معروفين له</a:t>
            </a:r>
            <a:r>
              <a:rPr lang="en-US" sz="2000" dirty="0"/>
              <a:t> – </a:t>
            </a:r>
            <a:r>
              <a:rPr lang="x-none" sz="2000" dirty="0"/>
              <a:t>مشاعر ضيق شديدة عندما يقع عليه </a:t>
            </a:r>
            <a:r>
              <a:rPr lang="x-none" sz="2000" dirty="0" err="1"/>
              <a:t>الإختيار</a:t>
            </a:r>
            <a:r>
              <a:rPr lang="x-none" sz="2000" dirty="0"/>
              <a:t> للبدء بالحديث أو التقديم </a:t>
            </a:r>
            <a:r>
              <a:rPr lang="x-none" sz="2000" dirty="0" err="1"/>
              <a:t>لأى</a:t>
            </a:r>
            <a:r>
              <a:rPr lang="x-none" sz="2000" dirty="0"/>
              <a:t> أمر</a:t>
            </a:r>
            <a:r>
              <a:rPr lang="x-none" sz="2000" dirty="0" smtClean="0"/>
              <a:t>)</a:t>
            </a:r>
          </a:p>
          <a:p>
            <a:endParaRPr lang="en-US" sz="2000" dirty="0"/>
          </a:p>
          <a:p>
            <a:r>
              <a:rPr lang="x-none" sz="2000" dirty="0"/>
              <a:t>3-  أعراض انفعالية داخلية (مشاعر نفسية داخلية) وتشمل( الشعور بالنقص </a:t>
            </a:r>
            <a:r>
              <a:rPr lang="x-none" sz="2000" dirty="0" err="1"/>
              <a:t>والإرتباك</a:t>
            </a:r>
            <a:r>
              <a:rPr lang="x-none" sz="2000" dirty="0"/>
              <a:t> – الخوف من المجهول – الشعور بالإحراج والضيق</a:t>
            </a:r>
            <a:r>
              <a:rPr lang="en-US" sz="2000" dirty="0"/>
              <a:t> – </a:t>
            </a:r>
            <a:r>
              <a:rPr lang="x-none" sz="2000" dirty="0"/>
              <a:t>الوعي الزائد بالنفس والتركيز عليها داخلياً – فقدان الأمان والسلام الداخلي مع النفس</a:t>
            </a:r>
            <a:r>
              <a:rPr lang="en-US" sz="2000" dirty="0"/>
              <a:t>(</a:t>
            </a:r>
            <a:br>
              <a:rPr lang="en-US" sz="2000" dirty="0"/>
            </a:br>
            <a:endParaRPr lang="en-US" sz="2000" dirty="0"/>
          </a:p>
          <a:p>
            <a:pPr>
              <a:buNone/>
            </a:pPr>
            <a:endParaRPr lang="x-none" dirty="0"/>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x-none" dirty="0" smtClean="0"/>
              <a:t>أشكال الخجل </a:t>
            </a:r>
            <a:endParaRPr lang="x-none" dirty="0"/>
          </a:p>
        </p:txBody>
      </p:sp>
      <p:sp>
        <p:nvSpPr>
          <p:cNvPr id="3" name="عنوان فرعي 2"/>
          <p:cNvSpPr>
            <a:spLocks noGrp="1"/>
          </p:cNvSpPr>
          <p:nvPr>
            <p:ph type="subTitle" idx="1"/>
          </p:nvPr>
        </p:nvSpPr>
        <p:spPr/>
        <p:txBody>
          <a:bodyPr/>
          <a:lstStyle/>
          <a:p>
            <a:endParaRPr lang="x-none" dirty="0"/>
          </a:p>
        </p:txBody>
      </p:sp>
      <p:pic>
        <p:nvPicPr>
          <p:cNvPr id="5" name="صورة 4" descr="Social-Anxiety-Disorder.jpg"/>
          <p:cNvPicPr>
            <a:picLocks noChangeAspect="1"/>
          </p:cNvPicPr>
          <p:nvPr/>
        </p:nvPicPr>
        <p:blipFill>
          <a:blip r:embed="rId2"/>
          <a:stretch>
            <a:fillRect/>
          </a:stretch>
        </p:blipFill>
        <p:spPr>
          <a:xfrm>
            <a:off x="3143229" y="3643314"/>
            <a:ext cx="6000792" cy="285752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x-none"/>
          </a:p>
        </p:txBody>
      </p:sp>
      <p:sp>
        <p:nvSpPr>
          <p:cNvPr id="3" name="عنصر نائب للمحتوى 2"/>
          <p:cNvSpPr>
            <a:spLocks noGrp="1"/>
          </p:cNvSpPr>
          <p:nvPr>
            <p:ph idx="1"/>
          </p:nvPr>
        </p:nvSpPr>
        <p:spPr/>
        <p:txBody>
          <a:bodyPr>
            <a:normAutofit/>
          </a:bodyPr>
          <a:lstStyle/>
          <a:p>
            <a:r>
              <a:rPr lang="x-none" dirty="0" smtClean="0"/>
              <a:t>خجل مخالطة </a:t>
            </a:r>
            <a:r>
              <a:rPr lang="x-none" dirty="0" err="1" smtClean="0"/>
              <a:t>الأخرين</a:t>
            </a:r>
            <a:r>
              <a:rPr lang="x-none" dirty="0" smtClean="0"/>
              <a:t> : يأخذ الخجل شكل نفور من الزملاء والأقارب وامتناع </a:t>
            </a:r>
            <a:r>
              <a:rPr lang="x-none" dirty="0" err="1" smtClean="0"/>
              <a:t>او</a:t>
            </a:r>
            <a:r>
              <a:rPr lang="x-none" dirty="0" smtClean="0"/>
              <a:t> تجنب الدخول في حوارات أو حديث وتعمد </a:t>
            </a:r>
            <a:r>
              <a:rPr lang="x-none" dirty="0" err="1" smtClean="0"/>
              <a:t>الأبتعاد</a:t>
            </a:r>
            <a:r>
              <a:rPr lang="x-none" dirty="0" smtClean="0"/>
              <a:t> عن أماكن تواجدهم ، وعادة يفضل الطفل الخجول </a:t>
            </a:r>
            <a:r>
              <a:rPr lang="x-none" dirty="0" err="1" smtClean="0"/>
              <a:t>الأختلاط</a:t>
            </a:r>
            <a:r>
              <a:rPr lang="x-none" dirty="0" smtClean="0"/>
              <a:t> مع الأطفال </a:t>
            </a:r>
            <a:r>
              <a:rPr lang="x-none" dirty="0" err="1" smtClean="0"/>
              <a:t>الاصغر</a:t>
            </a:r>
            <a:r>
              <a:rPr lang="x-none" dirty="0" smtClean="0"/>
              <a:t> منه سنا أو من يشبهونه بالخجل </a:t>
            </a:r>
            <a:r>
              <a:rPr lang="x-none" dirty="0" err="1" smtClean="0"/>
              <a:t>والأنطواء</a:t>
            </a:r>
            <a:r>
              <a:rPr lang="x-none" dirty="0" smtClean="0"/>
              <a:t> .</a:t>
            </a:r>
          </a:p>
          <a:p>
            <a:pPr>
              <a:buNone/>
            </a:pPr>
            <a:endParaRPr lang="x-none" dirty="0" smtClean="0"/>
          </a:p>
          <a:p>
            <a:r>
              <a:rPr lang="x-none" dirty="0" smtClean="0"/>
              <a:t>خجل الاجتماعات : يكتفي الطفل بالحديث مع </a:t>
            </a:r>
            <a:r>
              <a:rPr lang="x-none" dirty="0" err="1" smtClean="0"/>
              <a:t>افراد</a:t>
            </a:r>
            <a:r>
              <a:rPr lang="x-none" dirty="0" smtClean="0"/>
              <a:t> </a:t>
            </a:r>
            <a:r>
              <a:rPr lang="x-none" dirty="0" err="1" smtClean="0"/>
              <a:t>اسرته</a:t>
            </a:r>
            <a:r>
              <a:rPr lang="x-none" dirty="0" smtClean="0"/>
              <a:t> وبعض زملاءه </a:t>
            </a:r>
            <a:r>
              <a:rPr lang="x-none" dirty="0" err="1" smtClean="0"/>
              <a:t>بالروضه</a:t>
            </a:r>
            <a:r>
              <a:rPr lang="x-none" dirty="0" smtClean="0"/>
              <a:t> ويبتعد عن المشاركة في أي اجتماعات </a:t>
            </a:r>
            <a:r>
              <a:rPr lang="x-none" dirty="0" err="1" smtClean="0"/>
              <a:t>او</a:t>
            </a:r>
            <a:r>
              <a:rPr lang="x-none" dirty="0" smtClean="0"/>
              <a:t> رحلات </a:t>
            </a:r>
            <a:r>
              <a:rPr lang="x-none" dirty="0" err="1" smtClean="0"/>
              <a:t>او</a:t>
            </a:r>
            <a:r>
              <a:rPr lang="x-none" dirty="0" smtClean="0"/>
              <a:t> </a:t>
            </a:r>
            <a:r>
              <a:rPr lang="x-none" dirty="0" err="1" smtClean="0"/>
              <a:t>انشطة</a:t>
            </a:r>
            <a:r>
              <a:rPr lang="x-none" dirty="0" smtClean="0"/>
              <a:t> رياضيه .</a:t>
            </a:r>
          </a:p>
        </p:txBody>
      </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x-none" dirty="0" smtClean="0"/>
              <a:t>الطفل المريض بشدة الأدب </a:t>
            </a:r>
            <a:endParaRPr lang="x-none" dirty="0"/>
          </a:p>
        </p:txBody>
      </p:sp>
      <p:sp>
        <p:nvSpPr>
          <p:cNvPr id="3" name="عنوان فرعي 2"/>
          <p:cNvSpPr>
            <a:spLocks noGrp="1"/>
          </p:cNvSpPr>
          <p:nvPr>
            <p:ph type="subTitle" idx="1"/>
          </p:nvPr>
        </p:nvSpPr>
        <p:spPr/>
        <p:txBody>
          <a:bodyPr/>
          <a:lstStyle/>
          <a:p>
            <a:endParaRPr lang="x-none" dirty="0"/>
          </a:p>
        </p:txBody>
      </p:sp>
      <p:pic>
        <p:nvPicPr>
          <p:cNvPr id="4" name="صورة 3" descr="254990_722063001.jpg"/>
          <p:cNvPicPr>
            <a:picLocks noChangeAspect="1"/>
          </p:cNvPicPr>
          <p:nvPr/>
        </p:nvPicPr>
        <p:blipFill>
          <a:blip r:embed="rId2"/>
          <a:stretch>
            <a:fillRect/>
          </a:stretch>
        </p:blipFill>
        <p:spPr>
          <a:xfrm>
            <a:off x="3333732" y="3929066"/>
            <a:ext cx="5334037" cy="2238388"/>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524000" y="256948"/>
            <a:ext cx="9144000" cy="1237116"/>
          </a:xfrm>
        </p:spPr>
        <p:txBody>
          <a:bodyPr/>
          <a:lstStyle/>
          <a:p>
            <a:r>
              <a:rPr lang="x-none" dirty="0" smtClean="0"/>
              <a:t>محاور العرض </a:t>
            </a:r>
            <a:endParaRPr lang="x-none" dirty="0"/>
          </a:p>
        </p:txBody>
      </p:sp>
      <p:sp>
        <p:nvSpPr>
          <p:cNvPr id="3" name="عنوان فرعي 2"/>
          <p:cNvSpPr>
            <a:spLocks noGrp="1"/>
          </p:cNvSpPr>
          <p:nvPr>
            <p:ph type="subTitle" idx="1"/>
          </p:nvPr>
        </p:nvSpPr>
        <p:spPr>
          <a:xfrm>
            <a:off x="3110593" y="1805898"/>
            <a:ext cx="7794171" cy="3770311"/>
          </a:xfrm>
        </p:spPr>
        <p:txBody>
          <a:bodyPr/>
          <a:lstStyle/>
          <a:p>
            <a:pPr marL="342900" indent="-342900" algn="r">
              <a:buFontTx/>
              <a:buChar char="-"/>
            </a:pPr>
            <a:r>
              <a:rPr lang="x-none" dirty="0" smtClean="0"/>
              <a:t>تعريف الخجل </a:t>
            </a:r>
          </a:p>
          <a:p>
            <a:pPr marL="342900" indent="-342900" algn="r">
              <a:buFontTx/>
              <a:buChar char="-"/>
            </a:pPr>
            <a:r>
              <a:rPr lang="x-none" dirty="0" err="1" smtClean="0"/>
              <a:t>اسباب</a:t>
            </a:r>
            <a:r>
              <a:rPr lang="x-none" dirty="0" smtClean="0"/>
              <a:t> الخجل</a:t>
            </a:r>
          </a:p>
          <a:p>
            <a:pPr marL="342900" indent="-342900" algn="r">
              <a:buFontTx/>
              <a:buChar char="-"/>
            </a:pPr>
            <a:r>
              <a:rPr lang="x-none" dirty="0" err="1" smtClean="0"/>
              <a:t>اعراض</a:t>
            </a:r>
            <a:r>
              <a:rPr lang="x-none" dirty="0" smtClean="0"/>
              <a:t> الخجل</a:t>
            </a:r>
          </a:p>
          <a:p>
            <a:pPr marL="342900" indent="-342900" algn="r">
              <a:buFontTx/>
              <a:buChar char="-"/>
            </a:pPr>
            <a:r>
              <a:rPr lang="x-none" dirty="0" smtClean="0"/>
              <a:t> </a:t>
            </a:r>
            <a:r>
              <a:rPr lang="x-none" dirty="0" err="1" smtClean="0"/>
              <a:t>اشكال</a:t>
            </a:r>
            <a:r>
              <a:rPr lang="x-none" dirty="0" smtClean="0"/>
              <a:t> الخجل</a:t>
            </a:r>
          </a:p>
          <a:p>
            <a:pPr marL="342900" indent="-342900" algn="r">
              <a:buFontTx/>
              <a:buChar char="-"/>
            </a:pPr>
            <a:r>
              <a:rPr lang="x-none" dirty="0" smtClean="0"/>
              <a:t>الطفل المريض بشده </a:t>
            </a:r>
            <a:r>
              <a:rPr lang="x-none" dirty="0" err="1" smtClean="0"/>
              <a:t>الادب</a:t>
            </a:r>
            <a:endParaRPr lang="x-none" dirty="0" smtClean="0"/>
          </a:p>
          <a:p>
            <a:pPr marL="342900" indent="-342900" algn="r">
              <a:buFontTx/>
              <a:buChar char="-"/>
            </a:pPr>
            <a:r>
              <a:rPr lang="x-none" dirty="0" err="1" smtClean="0"/>
              <a:t>الاخطاء</a:t>
            </a:r>
            <a:r>
              <a:rPr lang="x-none" dirty="0" smtClean="0"/>
              <a:t> </a:t>
            </a:r>
            <a:r>
              <a:rPr lang="x-none" dirty="0" err="1" smtClean="0"/>
              <a:t>التربويه</a:t>
            </a:r>
            <a:r>
              <a:rPr lang="x-none" dirty="0" smtClean="0"/>
              <a:t> التي تؤدي </a:t>
            </a:r>
            <a:r>
              <a:rPr lang="x-none" dirty="0" err="1" smtClean="0"/>
              <a:t>باطفالنا</a:t>
            </a:r>
            <a:r>
              <a:rPr lang="x-none" dirty="0" smtClean="0"/>
              <a:t> لهذه </a:t>
            </a:r>
            <a:r>
              <a:rPr lang="x-none" dirty="0" err="1" smtClean="0"/>
              <a:t>الحاله</a:t>
            </a:r>
            <a:endParaRPr lang="x-none" dirty="0" smtClean="0"/>
          </a:p>
          <a:p>
            <a:pPr marL="342900" indent="-342900" algn="r">
              <a:buFontTx/>
              <a:buChar char="-"/>
            </a:pPr>
            <a:r>
              <a:rPr lang="x-none" dirty="0" err="1" smtClean="0"/>
              <a:t>ماهو</a:t>
            </a:r>
            <a:r>
              <a:rPr lang="x-none" dirty="0" smtClean="0"/>
              <a:t> الفرق بين الخجل </a:t>
            </a:r>
            <a:r>
              <a:rPr lang="x-none" dirty="0" err="1" smtClean="0"/>
              <a:t>والحيا</a:t>
            </a:r>
            <a:endParaRPr lang="x-none" dirty="0" smtClean="0"/>
          </a:p>
          <a:p>
            <a:pPr marL="342900" indent="-342900" algn="r">
              <a:buFontTx/>
              <a:buChar char="-"/>
            </a:pPr>
            <a:r>
              <a:rPr lang="x-none" dirty="0" smtClean="0"/>
              <a:t>طرق </a:t>
            </a:r>
            <a:r>
              <a:rPr lang="x-none" dirty="0" err="1" smtClean="0"/>
              <a:t>الوقايه</a:t>
            </a:r>
            <a:r>
              <a:rPr lang="x-none" dirty="0" smtClean="0"/>
              <a:t> والعلاج</a:t>
            </a:r>
          </a:p>
          <a:p>
            <a:pPr marL="342900" indent="-342900" algn="r">
              <a:buFontTx/>
              <a:buChar char="-"/>
            </a:pPr>
            <a:endParaRPr lang="x-none" dirty="0" smtClean="0"/>
          </a:p>
          <a:p>
            <a:pPr marL="342900" indent="-342900" algn="r">
              <a:buFontTx/>
              <a:buChar char="-"/>
            </a:pPr>
            <a:endParaRPr lang="x-none" dirty="0" smtClean="0"/>
          </a:p>
          <a:p>
            <a:pPr marL="342900" indent="-342900" algn="r">
              <a:buFontTx/>
              <a:buChar char="-"/>
            </a:pPr>
            <a:endParaRPr lang="x-none" dirty="0" smtClean="0"/>
          </a:p>
        </p:txBody>
      </p:sp>
    </p:spTree>
    <p:extLst>
      <p:ext uri="{BB962C8B-B14F-4D97-AF65-F5344CB8AC3E}">
        <p14:creationId xmlns:p14="http://schemas.microsoft.com/office/powerpoint/2010/main" val="3301005984"/>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x-none"/>
          </a:p>
        </p:txBody>
      </p:sp>
      <p:sp>
        <p:nvSpPr>
          <p:cNvPr id="3" name="عنصر نائب للمحتوى 2"/>
          <p:cNvSpPr>
            <a:spLocks noGrp="1"/>
          </p:cNvSpPr>
          <p:nvPr>
            <p:ph idx="1"/>
          </p:nvPr>
        </p:nvSpPr>
        <p:spPr/>
        <p:txBody>
          <a:bodyPr/>
          <a:lstStyle/>
          <a:p>
            <a:r>
              <a:rPr lang="x-none" dirty="0" smtClean="0"/>
              <a:t>يتصف الطفل شديد الأدب </a:t>
            </a:r>
            <a:r>
              <a:rPr lang="x-none" dirty="0" err="1" smtClean="0"/>
              <a:t>بانه</a:t>
            </a:r>
            <a:r>
              <a:rPr lang="x-none" dirty="0" smtClean="0"/>
              <a:t> : </a:t>
            </a:r>
          </a:p>
          <a:p>
            <a:pPr>
              <a:buNone/>
            </a:pPr>
            <a:r>
              <a:rPr lang="x-none" dirty="0" smtClean="0"/>
              <a:t>1- منزوِ</a:t>
            </a:r>
          </a:p>
          <a:p>
            <a:pPr>
              <a:buNone/>
            </a:pPr>
            <a:r>
              <a:rPr lang="x-none" dirty="0" smtClean="0"/>
              <a:t>2- صوته منخفض</a:t>
            </a:r>
          </a:p>
          <a:p>
            <a:pPr>
              <a:buNone/>
            </a:pPr>
            <a:r>
              <a:rPr lang="x-none" dirty="0" smtClean="0"/>
              <a:t>3- هادئ</a:t>
            </a:r>
          </a:p>
          <a:p>
            <a:pPr>
              <a:buNone/>
            </a:pPr>
            <a:r>
              <a:rPr lang="x-none" dirty="0" smtClean="0"/>
              <a:t>4-يراجع </a:t>
            </a:r>
            <a:r>
              <a:rPr lang="x-none" dirty="0" err="1" smtClean="0"/>
              <a:t>افكاره</a:t>
            </a:r>
            <a:r>
              <a:rPr lang="x-none" dirty="0" smtClean="0"/>
              <a:t> قبل التعبير عنها والنطق </a:t>
            </a:r>
            <a:r>
              <a:rPr lang="x-none" dirty="0" err="1" smtClean="0"/>
              <a:t>بها</a:t>
            </a:r>
            <a:r>
              <a:rPr lang="x-none" dirty="0" smtClean="0"/>
              <a:t> ( فهو يخشى </a:t>
            </a:r>
            <a:r>
              <a:rPr lang="x-none" dirty="0" err="1" smtClean="0"/>
              <a:t>ان</a:t>
            </a:r>
            <a:r>
              <a:rPr lang="x-none" dirty="0" smtClean="0"/>
              <a:t> يعطي أي انطباع سيء عن نفسه ).</a:t>
            </a:r>
          </a:p>
          <a:p>
            <a:pPr>
              <a:buNone/>
            </a:pPr>
            <a:r>
              <a:rPr lang="x-none" dirty="0" smtClean="0"/>
              <a:t>5- نادرا ما يعبر عن آلامه ( حتى يبدو شديد القوة ).</a:t>
            </a:r>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x-none" dirty="0" smtClean="0"/>
              <a:t>هل يوجد مرض نفسي أسمه شدة الأدب ؟</a:t>
            </a:r>
            <a:endParaRPr lang="x-none" dirty="0"/>
          </a:p>
        </p:txBody>
      </p:sp>
      <p:sp>
        <p:nvSpPr>
          <p:cNvPr id="3" name="عنوان فرعي 2"/>
          <p:cNvSpPr>
            <a:spLocks noGrp="1"/>
          </p:cNvSpPr>
          <p:nvPr>
            <p:ph type="subTitle" idx="1"/>
          </p:nvPr>
        </p:nvSpPr>
        <p:spPr/>
        <p:txBody>
          <a:bodyPr/>
          <a:lstStyle/>
          <a:p>
            <a:endParaRPr lang="x-none" dirty="0"/>
          </a:p>
        </p:txBody>
      </p:sp>
      <p:pic>
        <p:nvPicPr>
          <p:cNvPr id="4" name="صورة 3" descr="21372203_506608436340927_5566730653061349376_n.jpg"/>
          <p:cNvPicPr>
            <a:picLocks noChangeAspect="1"/>
          </p:cNvPicPr>
          <p:nvPr/>
        </p:nvPicPr>
        <p:blipFill>
          <a:blip r:embed="rId2"/>
          <a:stretch>
            <a:fillRect/>
          </a:stretch>
        </p:blipFill>
        <p:spPr>
          <a:xfrm>
            <a:off x="4190987" y="3571876"/>
            <a:ext cx="4064000" cy="29337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x-none"/>
          </a:p>
        </p:txBody>
      </p:sp>
      <p:sp>
        <p:nvSpPr>
          <p:cNvPr id="3" name="عنصر نائب للمحتوى 2"/>
          <p:cNvSpPr>
            <a:spLocks noGrp="1"/>
          </p:cNvSpPr>
          <p:nvPr>
            <p:ph idx="1"/>
          </p:nvPr>
        </p:nvSpPr>
        <p:spPr/>
        <p:txBody>
          <a:bodyPr/>
          <a:lstStyle/>
          <a:p>
            <a:pPr>
              <a:buNone/>
            </a:pPr>
            <a:r>
              <a:rPr lang="x-none" dirty="0"/>
              <a:t> </a:t>
            </a:r>
            <a:r>
              <a:rPr lang="x-none" dirty="0" err="1" smtClean="0"/>
              <a:t>لايوجد</a:t>
            </a:r>
            <a:r>
              <a:rPr lang="x-none" dirty="0" smtClean="0"/>
              <a:t> في المراجع العلمية مرض يدعى شدة الأدب ، ولكن هو </a:t>
            </a:r>
            <a:r>
              <a:rPr lang="x-none" dirty="0" err="1" smtClean="0"/>
              <a:t>مانطلق</a:t>
            </a:r>
            <a:r>
              <a:rPr lang="x-none" dirty="0" smtClean="0"/>
              <a:t> عليه الطفل المحبط والمكتئب ويقول البعض انه الطفل المثالي </a:t>
            </a:r>
            <a:r>
              <a:rPr lang="x-none" dirty="0" err="1" smtClean="0"/>
              <a:t>للاسرة</a:t>
            </a:r>
            <a:r>
              <a:rPr lang="x-none" dirty="0" smtClean="0"/>
              <a:t> .</a:t>
            </a:r>
          </a:p>
        </p:txBody>
      </p:sp>
      <p:pic>
        <p:nvPicPr>
          <p:cNvPr id="4" name="صورة 3" descr="abusestock.jpg"/>
          <p:cNvPicPr>
            <a:picLocks noChangeAspect="1"/>
          </p:cNvPicPr>
          <p:nvPr/>
        </p:nvPicPr>
        <p:blipFill>
          <a:blip r:embed="rId2"/>
          <a:srcRect l="51260"/>
          <a:stretch>
            <a:fillRect/>
          </a:stretch>
        </p:blipFill>
        <p:spPr>
          <a:xfrm>
            <a:off x="666712" y="3500438"/>
            <a:ext cx="3684269" cy="32004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5" name="صورة 4" descr="فهرس.jpg"/>
          <p:cNvPicPr>
            <a:picLocks noChangeAspect="1"/>
          </p:cNvPicPr>
          <p:nvPr/>
        </p:nvPicPr>
        <p:blipFill>
          <a:blip r:embed="rId3"/>
          <a:stretch>
            <a:fillRect/>
          </a:stretch>
        </p:blipFill>
        <p:spPr>
          <a:xfrm>
            <a:off x="6191252" y="4000507"/>
            <a:ext cx="5524539" cy="236765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rmAutofit/>
          </a:bodyPr>
          <a:lstStyle/>
          <a:p>
            <a:r>
              <a:rPr lang="x-none" sz="4000" dirty="0" err="1" smtClean="0"/>
              <a:t>ماهي</a:t>
            </a:r>
            <a:r>
              <a:rPr lang="x-none" sz="4000" dirty="0" smtClean="0"/>
              <a:t> الأخطاء التربوية التي تؤدي </a:t>
            </a:r>
            <a:r>
              <a:rPr lang="x-none" sz="4000" dirty="0" err="1" smtClean="0"/>
              <a:t>باطفالنا</a:t>
            </a:r>
            <a:r>
              <a:rPr lang="x-none" sz="4000" dirty="0" smtClean="0"/>
              <a:t> </a:t>
            </a:r>
            <a:r>
              <a:rPr lang="x-none" sz="4000" dirty="0" err="1" smtClean="0"/>
              <a:t>الى</a:t>
            </a:r>
            <a:r>
              <a:rPr lang="x-none" sz="4000" dirty="0" smtClean="0"/>
              <a:t> </a:t>
            </a:r>
            <a:r>
              <a:rPr lang="x-none" sz="4000" dirty="0" err="1" smtClean="0"/>
              <a:t>الاصابة</a:t>
            </a:r>
            <a:r>
              <a:rPr lang="x-none" sz="4000" dirty="0" smtClean="0"/>
              <a:t> بهذه الحالة؟</a:t>
            </a:r>
            <a:endParaRPr lang="x-none" sz="4000" dirty="0"/>
          </a:p>
        </p:txBody>
      </p:sp>
      <p:sp>
        <p:nvSpPr>
          <p:cNvPr id="3" name="عنوان فرعي 2"/>
          <p:cNvSpPr>
            <a:spLocks noGrp="1"/>
          </p:cNvSpPr>
          <p:nvPr>
            <p:ph type="subTitle" idx="1"/>
          </p:nvPr>
        </p:nvSpPr>
        <p:spPr/>
        <p:txBody>
          <a:bodyPr/>
          <a:lstStyle/>
          <a:p>
            <a:endParaRPr lang="x-none" dirty="0"/>
          </a:p>
        </p:txBody>
      </p:sp>
      <p:pic>
        <p:nvPicPr>
          <p:cNvPr id="4" name="صورة 3" descr="iStock_000026296486_Medium.jpg"/>
          <p:cNvPicPr>
            <a:picLocks noChangeAspect="1"/>
          </p:cNvPicPr>
          <p:nvPr/>
        </p:nvPicPr>
        <p:blipFill>
          <a:blip r:embed="rId2" cstate="print"/>
          <a:stretch>
            <a:fillRect/>
          </a:stretch>
        </p:blipFill>
        <p:spPr>
          <a:xfrm>
            <a:off x="2952728" y="3571879"/>
            <a:ext cx="6191293" cy="309473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endParaRPr lang="x-none" dirty="0"/>
          </a:p>
        </p:txBody>
      </p:sp>
      <p:sp>
        <p:nvSpPr>
          <p:cNvPr id="3" name="عنصر نائب للمحتوى 2"/>
          <p:cNvSpPr>
            <a:spLocks noGrp="1"/>
          </p:cNvSpPr>
          <p:nvPr>
            <p:ph idx="1"/>
          </p:nvPr>
        </p:nvSpPr>
        <p:spPr/>
        <p:txBody>
          <a:bodyPr>
            <a:normAutofit/>
          </a:bodyPr>
          <a:lstStyle/>
          <a:p>
            <a:r>
              <a:rPr lang="x-none" sz="2400" dirty="0" err="1" smtClean="0"/>
              <a:t>ان</a:t>
            </a:r>
            <a:r>
              <a:rPr lang="x-none" sz="2400" dirty="0" smtClean="0"/>
              <a:t> الوالدين غالبا </a:t>
            </a:r>
            <a:r>
              <a:rPr lang="x-none" sz="2400" dirty="0" err="1" smtClean="0"/>
              <a:t>مايجدون</a:t>
            </a:r>
            <a:r>
              <a:rPr lang="x-none" sz="2400" dirty="0" smtClean="0"/>
              <a:t> في </a:t>
            </a:r>
            <a:r>
              <a:rPr lang="x-none" sz="2400" dirty="0" err="1" smtClean="0"/>
              <a:t>ابنائهم</a:t>
            </a:r>
            <a:r>
              <a:rPr lang="x-none" sz="2400" dirty="0" smtClean="0"/>
              <a:t> ملاذهم الذي قد يعوضهم عما حرموا منه في سن الطفولة كما يضعون فيه كل </a:t>
            </a:r>
            <a:r>
              <a:rPr lang="x-none" sz="2400" dirty="0" err="1" smtClean="0"/>
              <a:t>احلامهم</a:t>
            </a:r>
            <a:r>
              <a:rPr lang="x-none" sz="2400" dirty="0" smtClean="0"/>
              <a:t> وآمالهم ، كما يريدون من ابنهم </a:t>
            </a:r>
            <a:r>
              <a:rPr lang="x-none" sz="2400" dirty="0" err="1" smtClean="0"/>
              <a:t>ان</a:t>
            </a:r>
            <a:r>
              <a:rPr lang="x-none" sz="2400" dirty="0" smtClean="0"/>
              <a:t> يكون خطا مستمر لخطوطهم التي رسموها في حياتهم .</a:t>
            </a:r>
          </a:p>
          <a:p>
            <a:r>
              <a:rPr lang="x-none" sz="2400" dirty="0" smtClean="0"/>
              <a:t>من ثم يضغط </a:t>
            </a:r>
            <a:r>
              <a:rPr lang="x-none" sz="2400" dirty="0" err="1" smtClean="0"/>
              <a:t>الاباء</a:t>
            </a:r>
            <a:r>
              <a:rPr lang="x-none" sz="2400" dirty="0" smtClean="0"/>
              <a:t> على الطفل حتى يروه </a:t>
            </a:r>
            <a:r>
              <a:rPr lang="x-none" sz="2400" dirty="0" err="1" smtClean="0"/>
              <a:t>باحسن</a:t>
            </a:r>
            <a:r>
              <a:rPr lang="x-none" sz="2400" dirty="0" smtClean="0"/>
              <a:t> صورة ، ولكن البعض يبالغ جدا ويمسح  شخصية الابن ويجعله يخشى التعبير عن نفسه .</a:t>
            </a:r>
          </a:p>
          <a:p>
            <a:r>
              <a:rPr lang="x-none" sz="2400" dirty="0" smtClean="0"/>
              <a:t>وبالتدريج يصبح الطفل غير واثق من نفسه </a:t>
            </a:r>
            <a:r>
              <a:rPr lang="x-none" sz="2400" dirty="0" err="1" smtClean="0"/>
              <a:t>ولايعترض</a:t>
            </a:r>
            <a:r>
              <a:rPr lang="x-none" sz="2400" dirty="0" smtClean="0"/>
              <a:t> على </a:t>
            </a:r>
            <a:r>
              <a:rPr lang="x-none" sz="2400" dirty="0" err="1" smtClean="0"/>
              <a:t>الام</a:t>
            </a:r>
            <a:r>
              <a:rPr lang="x-none" sz="2400" dirty="0" smtClean="0"/>
              <a:t> </a:t>
            </a:r>
            <a:r>
              <a:rPr lang="x-none" sz="2400" dirty="0" err="1" smtClean="0"/>
              <a:t>والاب</a:t>
            </a:r>
            <a:r>
              <a:rPr lang="x-none" sz="2400" dirty="0" smtClean="0"/>
              <a:t> من واقع انه لا شخصية له وليس </a:t>
            </a:r>
            <a:r>
              <a:rPr lang="x-none" sz="2400" dirty="0" err="1" smtClean="0"/>
              <a:t>لانه</a:t>
            </a:r>
            <a:r>
              <a:rPr lang="x-none" sz="2400" dirty="0" smtClean="0"/>
              <a:t> مقتنع برأيهم.</a:t>
            </a:r>
          </a:p>
          <a:p>
            <a:r>
              <a:rPr lang="x-none" sz="2400" dirty="0" smtClean="0"/>
              <a:t>أن التدليل الشديد يؤدي بالطفل إلى الخجل وعدم القدرة على الأخذ والعطاء بطلاقة </a:t>
            </a:r>
          </a:p>
          <a:p>
            <a:r>
              <a:rPr lang="x-none" sz="2400" dirty="0" smtClean="0"/>
              <a:t>التشدد في معاملة الطفل والإكثار من زجره وتوبيخه لأتفه الأسباب ومحاولة تصحيح أخطائه بأسلوب قاس خصوصاً أمام الغير يثير فيه مشاعر عدم الثقة في النفس الأمر الذي يؤدي </a:t>
            </a:r>
            <a:r>
              <a:rPr lang="x-none" sz="2400" dirty="0" err="1" smtClean="0"/>
              <a:t>به</a:t>
            </a:r>
            <a:r>
              <a:rPr lang="x-none" sz="2400" dirty="0" smtClean="0"/>
              <a:t> في النهاية إلى الخجل .</a:t>
            </a:r>
          </a:p>
          <a:p>
            <a:pPr>
              <a:buNone/>
            </a:pPr>
            <a:endParaRPr lang="x-none" sz="1600" dirty="0"/>
          </a:p>
        </p:txBody>
      </p:sp>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x-none" dirty="0" err="1" smtClean="0"/>
              <a:t>ماهو</a:t>
            </a:r>
            <a:r>
              <a:rPr lang="x-none" dirty="0" smtClean="0"/>
              <a:t> الفرق بين الخجل والحياء؟ </a:t>
            </a:r>
            <a:endParaRPr lang="x-none" dirty="0"/>
          </a:p>
        </p:txBody>
      </p:sp>
      <p:sp>
        <p:nvSpPr>
          <p:cNvPr id="3" name="عنصر نائب للمحتوى 2"/>
          <p:cNvSpPr>
            <a:spLocks noGrp="1"/>
          </p:cNvSpPr>
          <p:nvPr>
            <p:ph sz="half" idx="1"/>
          </p:nvPr>
        </p:nvSpPr>
        <p:spPr/>
        <p:txBody>
          <a:bodyPr/>
          <a:lstStyle/>
          <a:p>
            <a:pPr algn="ctr">
              <a:buNone/>
            </a:pPr>
            <a:r>
              <a:rPr lang="x-none" dirty="0" smtClean="0"/>
              <a:t>الحياء</a:t>
            </a:r>
          </a:p>
          <a:p>
            <a:r>
              <a:rPr lang="x-none" sz="2000" dirty="0" smtClean="0"/>
              <a:t>هو التزام الفرد منهاج الفضيلة </a:t>
            </a:r>
            <a:r>
              <a:rPr lang="x-none" sz="2000" dirty="0" err="1" smtClean="0"/>
              <a:t>والاداب</a:t>
            </a:r>
            <a:r>
              <a:rPr lang="x-none" sz="2000" dirty="0" smtClean="0"/>
              <a:t> </a:t>
            </a:r>
            <a:r>
              <a:rPr lang="x-none" sz="2000" dirty="0" err="1" smtClean="0"/>
              <a:t>الاسلامية</a:t>
            </a:r>
            <a:r>
              <a:rPr lang="x-none" sz="2000" dirty="0" smtClean="0"/>
              <a:t> .</a:t>
            </a:r>
          </a:p>
          <a:p>
            <a:r>
              <a:rPr lang="x-none" sz="2000" dirty="0" smtClean="0"/>
              <a:t>الاستحياء من اقتراف خصوصيات </a:t>
            </a:r>
            <a:r>
              <a:rPr lang="x-none" sz="2000" dirty="0" err="1" smtClean="0"/>
              <a:t>الأخرين</a:t>
            </a:r>
            <a:r>
              <a:rPr lang="x-none" sz="2000" dirty="0" smtClean="0"/>
              <a:t> .</a:t>
            </a:r>
          </a:p>
          <a:p>
            <a:r>
              <a:rPr lang="x-none" sz="2000" dirty="0" smtClean="0"/>
              <a:t>والحياء من ارتكاب المحرمات والمعاصي .</a:t>
            </a:r>
          </a:p>
          <a:p>
            <a:r>
              <a:rPr lang="x-none" sz="2000" dirty="0" smtClean="0"/>
              <a:t>تنزيه اللسان عن الشتائم والكذب والغيبة .</a:t>
            </a:r>
            <a:endParaRPr lang="x-none" sz="2000" dirty="0"/>
          </a:p>
        </p:txBody>
      </p:sp>
      <p:sp>
        <p:nvSpPr>
          <p:cNvPr id="4" name="عنصر نائب للمحتوى 3"/>
          <p:cNvSpPr>
            <a:spLocks noGrp="1"/>
          </p:cNvSpPr>
          <p:nvPr>
            <p:ph sz="half" idx="2"/>
          </p:nvPr>
        </p:nvSpPr>
        <p:spPr/>
        <p:txBody>
          <a:bodyPr/>
          <a:lstStyle/>
          <a:p>
            <a:pPr algn="ctr">
              <a:buNone/>
            </a:pPr>
            <a:r>
              <a:rPr lang="x-none" dirty="0" smtClean="0"/>
              <a:t>الخجل </a:t>
            </a:r>
          </a:p>
          <a:p>
            <a:r>
              <a:rPr lang="x-none" sz="2000" dirty="0" smtClean="0"/>
              <a:t>هو انكماش الفرد وانطواؤه وتجافيه عن ملاقاة </a:t>
            </a:r>
            <a:r>
              <a:rPr lang="x-none" sz="2000" dirty="0" err="1" smtClean="0"/>
              <a:t>الأخرين</a:t>
            </a:r>
            <a:r>
              <a:rPr lang="x-none" sz="2000" dirty="0" smtClean="0"/>
              <a:t>.</a:t>
            </a:r>
          </a:p>
          <a:p>
            <a:endParaRPr lang="x-none" dirty="0"/>
          </a:p>
        </p:txBody>
      </p:sp>
      <p:pic>
        <p:nvPicPr>
          <p:cNvPr id="5" name="صورة 4" descr="clipart-sad-baby-512x512-6843.png"/>
          <p:cNvPicPr>
            <a:picLocks noChangeAspect="1"/>
          </p:cNvPicPr>
          <p:nvPr/>
        </p:nvPicPr>
        <p:blipFill>
          <a:blip r:embed="rId2"/>
          <a:stretch>
            <a:fillRect/>
          </a:stretch>
        </p:blipFill>
        <p:spPr>
          <a:xfrm>
            <a:off x="7905764" y="4212990"/>
            <a:ext cx="3619525" cy="2645013"/>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6" name="صورة 5" descr="images.png"/>
          <p:cNvPicPr>
            <a:picLocks noChangeAspect="1"/>
          </p:cNvPicPr>
          <p:nvPr/>
        </p:nvPicPr>
        <p:blipFill>
          <a:blip r:embed="rId3"/>
          <a:stretch>
            <a:fillRect/>
          </a:stretch>
        </p:blipFill>
        <p:spPr>
          <a:xfrm>
            <a:off x="571463" y="4357697"/>
            <a:ext cx="3619525" cy="250030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cxnSp>
        <p:nvCxnSpPr>
          <p:cNvPr id="8" name="رابط مستقيم 7"/>
          <p:cNvCxnSpPr/>
          <p:nvPr/>
        </p:nvCxnSpPr>
        <p:spPr>
          <a:xfrm rot="5400000">
            <a:off x="3749526" y="4036092"/>
            <a:ext cx="5072892" cy="1059"/>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7620011" y="3929066"/>
            <a:ext cx="4260840" cy="914400"/>
          </a:xfrm>
          <a:solidFill>
            <a:schemeClr val="bg1"/>
          </a:solidFill>
        </p:spPr>
        <p:txBody>
          <a:bodyPr>
            <a:normAutofit/>
          </a:bodyPr>
          <a:lstStyle/>
          <a:p>
            <a:pPr algn="ctr"/>
            <a:r>
              <a:rPr lang="x-none" sz="4000" dirty="0" smtClean="0"/>
              <a:t>ا</a:t>
            </a:r>
            <a:r>
              <a:rPr lang="x-none" sz="4000" b="1" dirty="0" smtClean="0"/>
              <a:t>لخجل </a:t>
            </a:r>
            <a:r>
              <a:rPr lang="x-none" sz="4000" b="1" dirty="0" err="1" smtClean="0"/>
              <a:t>الوقايه</a:t>
            </a:r>
            <a:r>
              <a:rPr lang="x-none" sz="4000" b="1" dirty="0" smtClean="0"/>
              <a:t> والعلاج</a:t>
            </a:r>
            <a:endParaRPr lang="x-none" sz="4000" b="1" dirty="0"/>
          </a:p>
        </p:txBody>
      </p:sp>
      <p:pic>
        <p:nvPicPr>
          <p:cNvPr id="4" name="صورة 3" descr="خجلل.png"/>
          <p:cNvPicPr>
            <a:picLocks noChangeAspect="1"/>
          </p:cNvPicPr>
          <p:nvPr/>
        </p:nvPicPr>
        <p:blipFill>
          <a:blip r:embed="rId2"/>
          <a:stretch>
            <a:fillRect/>
          </a:stretch>
        </p:blipFill>
        <p:spPr>
          <a:xfrm>
            <a:off x="3" y="0"/>
            <a:ext cx="6286501" cy="6858000"/>
          </a:xfrm>
          <a:prstGeom prst="rect">
            <a:avLst/>
          </a:prstGeom>
        </p:spPr>
      </p:pic>
    </p:spTree>
  </p:cSld>
  <p:clrMapOvr>
    <a:masterClrMapping/>
  </p:clrMapOvr>
  <p:transition xmlns:p14="http://schemas.microsoft.com/office/powerpoint/2010/main">
    <p:wedge/>
  </p:transition>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x-none" b="1" dirty="0" smtClean="0"/>
              <a:t>طرق الوقاية</a:t>
            </a:r>
            <a:endParaRPr lang="x-none" dirty="0"/>
          </a:p>
        </p:txBody>
      </p:sp>
      <p:sp>
        <p:nvSpPr>
          <p:cNvPr id="3" name="عنصر نائب للمحتوى 2"/>
          <p:cNvSpPr>
            <a:spLocks noGrp="1"/>
          </p:cNvSpPr>
          <p:nvPr>
            <p:ph idx="1"/>
          </p:nvPr>
        </p:nvSpPr>
        <p:spPr/>
        <p:txBody>
          <a:bodyPr>
            <a:normAutofit/>
          </a:bodyPr>
          <a:lstStyle/>
          <a:p>
            <a:pPr>
              <a:buNone/>
            </a:pPr>
            <a:endParaRPr lang="en-US" dirty="0"/>
          </a:p>
          <a:p>
            <a:pPr lvl="0"/>
            <a:r>
              <a:rPr lang="x-none" dirty="0"/>
              <a:t> </a:t>
            </a:r>
            <a:r>
              <a:rPr lang="x-none" sz="2100" dirty="0"/>
              <a:t>التشجيع والمكافأة إن زيارة الناس الذين عندهم </a:t>
            </a:r>
            <a:r>
              <a:rPr lang="x-none" sz="2100" dirty="0" err="1"/>
              <a:t>اطفال</a:t>
            </a:r>
            <a:r>
              <a:rPr lang="x-none" sz="2100" dirty="0"/>
              <a:t> في نفس العصر </a:t>
            </a:r>
            <a:r>
              <a:rPr lang="x-none" sz="2100" dirty="0" err="1"/>
              <a:t>وشئ</a:t>
            </a:r>
            <a:r>
              <a:rPr lang="x-none" sz="2100" dirty="0"/>
              <a:t> مفيد ونافع ، وإن كان الطفل خجولا فمن المفيد </a:t>
            </a:r>
            <a:r>
              <a:rPr lang="x-none" sz="2100" dirty="0" err="1"/>
              <a:t>ان</a:t>
            </a:r>
            <a:r>
              <a:rPr lang="x-none" sz="2100" dirty="0"/>
              <a:t> يذهب رحلات مع </a:t>
            </a:r>
            <a:r>
              <a:rPr lang="x-none" sz="2100" dirty="0" err="1"/>
              <a:t>اطفال</a:t>
            </a:r>
            <a:r>
              <a:rPr lang="x-none" sz="2100" dirty="0"/>
              <a:t> متفتحين ويجب على الأبوين </a:t>
            </a:r>
            <a:r>
              <a:rPr lang="x-none" sz="2100" dirty="0" err="1"/>
              <a:t>ان</a:t>
            </a:r>
            <a:r>
              <a:rPr lang="x-none" sz="2100" dirty="0"/>
              <a:t> يشجعا طفليها </a:t>
            </a:r>
            <a:r>
              <a:rPr lang="x-none" sz="2100" dirty="0" err="1"/>
              <a:t>ان</a:t>
            </a:r>
            <a:r>
              <a:rPr lang="x-none" sz="2100" dirty="0"/>
              <a:t> يكون اجتماعيا.</a:t>
            </a:r>
            <a:endParaRPr lang="en-US" sz="2100" dirty="0"/>
          </a:p>
          <a:p>
            <a:pPr lvl="0"/>
            <a:r>
              <a:rPr lang="x-none" sz="2100" dirty="0"/>
              <a:t> تشجيع الثقة بالنفس يجب </a:t>
            </a:r>
            <a:r>
              <a:rPr lang="x-none" sz="2100" dirty="0" err="1"/>
              <a:t>ان</a:t>
            </a:r>
            <a:r>
              <a:rPr lang="x-none" sz="2100" dirty="0"/>
              <a:t> نشجع </a:t>
            </a:r>
            <a:r>
              <a:rPr lang="x-none" sz="2100" dirty="0" err="1"/>
              <a:t>الاطفال</a:t>
            </a:r>
            <a:r>
              <a:rPr lang="x-none" sz="2100" dirty="0"/>
              <a:t> وان تمدحهم </a:t>
            </a:r>
            <a:r>
              <a:rPr lang="x-none" sz="2100" dirty="0" err="1"/>
              <a:t>ان</a:t>
            </a:r>
            <a:r>
              <a:rPr lang="x-none" sz="2100" dirty="0"/>
              <a:t> كانوا واثقين بأنفسهم وذلك عندما يتصرفون بطريقة طبيعية ومع ذلك يجب </a:t>
            </a:r>
            <a:r>
              <a:rPr lang="x-none" sz="2100" dirty="0" err="1"/>
              <a:t>ان</a:t>
            </a:r>
            <a:r>
              <a:rPr lang="x-none" sz="2100" dirty="0"/>
              <a:t> يتعلمون أنه ليس من الضروري </a:t>
            </a:r>
            <a:r>
              <a:rPr lang="x-none" sz="2100" dirty="0" err="1"/>
              <a:t>ان</a:t>
            </a:r>
            <a:r>
              <a:rPr lang="x-none" sz="2100" dirty="0"/>
              <a:t> ينسجموا مع كل شخص كما أنه لا يجب </a:t>
            </a:r>
            <a:r>
              <a:rPr lang="x-none" sz="2100" dirty="0" err="1"/>
              <a:t>ان</a:t>
            </a:r>
            <a:r>
              <a:rPr lang="x-none" sz="2100" dirty="0"/>
              <a:t> نقدم حماية زائدة لطفل .</a:t>
            </a:r>
            <a:endParaRPr lang="en-US" sz="2100" dirty="0"/>
          </a:p>
          <a:p>
            <a:pPr lvl="0"/>
            <a:r>
              <a:rPr lang="x-none" sz="2100" dirty="0"/>
              <a:t>تشجيع السيادة ومهارات النمو: يجب </a:t>
            </a:r>
            <a:r>
              <a:rPr lang="x-none" sz="2100" dirty="0" err="1"/>
              <a:t>ان</a:t>
            </a:r>
            <a:r>
              <a:rPr lang="x-none" sz="2100" dirty="0"/>
              <a:t> يقدم التدريب المبكر بشكل فردي للأطفال وعلى شكل مجموعات يستطيعون من خلالها إشباع ميولهم وتجعلهم يتفاعلون مع </a:t>
            </a:r>
            <a:r>
              <a:rPr lang="x-none" sz="2100" dirty="0" err="1"/>
              <a:t>الاخرين</a:t>
            </a:r>
            <a:r>
              <a:rPr lang="x-none" sz="2100" dirty="0"/>
              <a:t>.</a:t>
            </a:r>
            <a:endParaRPr lang="en-US" sz="2100" dirty="0"/>
          </a:p>
          <a:p>
            <a:pPr lvl="0"/>
            <a:r>
              <a:rPr lang="x-none" sz="2100" dirty="0"/>
              <a:t>قدم جوا دافئا ومتقبلا: فالحب </a:t>
            </a:r>
            <a:r>
              <a:rPr lang="x-none" sz="2100" dirty="0" err="1"/>
              <a:t>والاشياء</a:t>
            </a:r>
            <a:r>
              <a:rPr lang="x-none" sz="2100" dirty="0"/>
              <a:t> </a:t>
            </a:r>
            <a:r>
              <a:rPr lang="x-none" sz="2100" dirty="0" err="1"/>
              <a:t>لاتفسدان</a:t>
            </a:r>
            <a:r>
              <a:rPr lang="x-none" sz="2100" dirty="0"/>
              <a:t> </a:t>
            </a:r>
            <a:r>
              <a:rPr lang="x-none" sz="2100" dirty="0" err="1"/>
              <a:t>الاطفال</a:t>
            </a:r>
            <a:r>
              <a:rPr lang="x-none" sz="2100" dirty="0"/>
              <a:t> كما يجب </a:t>
            </a:r>
            <a:r>
              <a:rPr lang="x-none" sz="2100" dirty="0" err="1"/>
              <a:t>ان</a:t>
            </a:r>
            <a:r>
              <a:rPr lang="x-none" sz="2100" dirty="0"/>
              <a:t> تستمع إليهم وان تسمع لهم بقول لا وأن تحترم استقلالهم.</a:t>
            </a:r>
            <a:endParaRPr lang="en-US" sz="2100" dirty="0"/>
          </a:p>
          <a:p>
            <a:endParaRPr lang="x-none" dirty="0"/>
          </a:p>
        </p:txBody>
      </p:sp>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x-none" dirty="0" smtClean="0"/>
              <a:t>طرق العلاج</a:t>
            </a:r>
            <a:endParaRPr lang="x-none" dirty="0"/>
          </a:p>
        </p:txBody>
      </p:sp>
      <p:sp>
        <p:nvSpPr>
          <p:cNvPr id="3" name="عنصر نائب للمحتوى 2"/>
          <p:cNvSpPr>
            <a:spLocks noGrp="1"/>
          </p:cNvSpPr>
          <p:nvPr>
            <p:ph idx="1"/>
          </p:nvPr>
        </p:nvSpPr>
        <p:spPr/>
        <p:txBody>
          <a:bodyPr>
            <a:normAutofit/>
          </a:bodyPr>
          <a:lstStyle/>
          <a:p>
            <a:pPr>
              <a:buNone/>
            </a:pPr>
            <a:endParaRPr lang="en-US" dirty="0"/>
          </a:p>
          <a:p>
            <a:pPr lvl="0"/>
            <a:r>
              <a:rPr lang="x-none" sz="1900" dirty="0"/>
              <a:t>إضعاف الحساسية للخجل : </a:t>
            </a:r>
            <a:r>
              <a:rPr lang="x-none" sz="1900" dirty="0" err="1"/>
              <a:t>فبأستطاعة</a:t>
            </a:r>
            <a:r>
              <a:rPr lang="x-none" sz="1900" dirty="0"/>
              <a:t> الأطفال أن يتعلموا أن المواقف الاجتماعية </a:t>
            </a:r>
            <a:r>
              <a:rPr lang="x-none" sz="1900" dirty="0" err="1"/>
              <a:t>لايلزم</a:t>
            </a:r>
            <a:r>
              <a:rPr lang="x-none" sz="1900" dirty="0"/>
              <a:t> بالضرورة أن تكون مخيفة ويمكن </a:t>
            </a:r>
            <a:r>
              <a:rPr lang="x-none" sz="1900" dirty="0" err="1"/>
              <a:t>ان</a:t>
            </a:r>
            <a:r>
              <a:rPr lang="x-none" sz="1900" dirty="0"/>
              <a:t> </a:t>
            </a:r>
            <a:r>
              <a:rPr lang="x-none" sz="1900" dirty="0" err="1"/>
              <a:t>يهدأهم</a:t>
            </a:r>
            <a:r>
              <a:rPr lang="x-none" sz="1900" dirty="0"/>
              <a:t> الوالدان عن المواقف فبذلك يصبحون أكبر اجتماعيا تدريجيا ولهم </a:t>
            </a:r>
            <a:r>
              <a:rPr lang="x-none" sz="1900" dirty="0" err="1"/>
              <a:t>ان</a:t>
            </a:r>
            <a:r>
              <a:rPr lang="x-none" sz="1900" dirty="0"/>
              <a:t> يتخيلوا كيف يقومون بسلوك اجتماعي كانوا يخافونه في السابق ثم دمجهم في مواقف حقيقية وبالتالي سيقل خجلهم.</a:t>
            </a:r>
            <a:endParaRPr lang="en-US" sz="1900" dirty="0"/>
          </a:p>
          <a:p>
            <a:pPr lvl="0"/>
            <a:r>
              <a:rPr lang="x-none" sz="1900" dirty="0"/>
              <a:t>تشجيع </a:t>
            </a:r>
            <a:r>
              <a:rPr lang="x-none" sz="1900" dirty="0" err="1"/>
              <a:t>تو</a:t>
            </a:r>
            <a:r>
              <a:rPr lang="x-none" sz="1900" dirty="0"/>
              <a:t> كيد الذات : فيجب أن يسألوا بصراحة عما يريدون وكيف يمكن لهم التغلب على خوفهم وارتباكهم من اجل التعبير عن </a:t>
            </a:r>
            <a:r>
              <a:rPr lang="x-none" sz="1900" dirty="0" err="1"/>
              <a:t>انفسهم</a:t>
            </a:r>
            <a:r>
              <a:rPr lang="x-none" sz="1900" dirty="0"/>
              <a:t>.</a:t>
            </a:r>
            <a:endParaRPr lang="en-US" sz="1900" dirty="0"/>
          </a:p>
          <a:p>
            <a:r>
              <a:rPr lang="x-none" sz="1900" dirty="0"/>
              <a:t>تدريب الطفل على المهارات الاجتماعية وذلك عندما يشترك </a:t>
            </a:r>
            <a:r>
              <a:rPr lang="x-none" sz="1900" dirty="0" err="1"/>
              <a:t>الاطفال</a:t>
            </a:r>
            <a:r>
              <a:rPr lang="x-none" sz="1900" dirty="0"/>
              <a:t> في تدريبات جماعية فإن بعض المحادثات والتفاعلات تحدث بالطبع ولا بد من وجود قائد للمجموعة وهنا يمكن للطفل أن يعبر عن </a:t>
            </a:r>
            <a:r>
              <a:rPr lang="x-none" sz="1900" dirty="0" err="1"/>
              <a:t>رائة</a:t>
            </a:r>
            <a:r>
              <a:rPr lang="x-none" sz="1900" dirty="0"/>
              <a:t> أمام </a:t>
            </a:r>
            <a:r>
              <a:rPr lang="x-none" sz="1900" dirty="0" err="1" smtClean="0"/>
              <a:t>الاخرين</a:t>
            </a:r>
            <a:r>
              <a:rPr lang="x-none" sz="1900" dirty="0" smtClean="0"/>
              <a:t>.</a:t>
            </a:r>
            <a:endParaRPr lang="x-none" sz="1900" dirty="0"/>
          </a:p>
        </p:txBody>
      </p:sp>
      <p:pic>
        <p:nvPicPr>
          <p:cNvPr id="4" name="صورة 3" descr="خجول.png"/>
          <p:cNvPicPr>
            <a:picLocks noChangeAspect="1"/>
          </p:cNvPicPr>
          <p:nvPr/>
        </p:nvPicPr>
        <p:blipFill>
          <a:blip r:embed="rId2"/>
          <a:stretch>
            <a:fillRect/>
          </a:stretch>
        </p:blipFill>
        <p:spPr>
          <a:xfrm>
            <a:off x="571463" y="5051528"/>
            <a:ext cx="3619525" cy="1806472"/>
          </a:xfrm>
          <a:prstGeom prst="rect">
            <a:avLst/>
          </a:prstGeom>
          <a:ln>
            <a:noFill/>
          </a:ln>
          <a:effectLst>
            <a:softEdge rad="112500"/>
          </a:effectLst>
        </p:spPr>
      </p:pic>
      <p:pic>
        <p:nvPicPr>
          <p:cNvPr id="5" name="صورة 4" descr="حيا.png"/>
          <p:cNvPicPr>
            <a:picLocks noChangeAspect="1"/>
          </p:cNvPicPr>
          <p:nvPr/>
        </p:nvPicPr>
        <p:blipFill>
          <a:blip r:embed="rId3"/>
          <a:stretch>
            <a:fillRect/>
          </a:stretch>
        </p:blipFill>
        <p:spPr>
          <a:xfrm>
            <a:off x="4571989" y="4929198"/>
            <a:ext cx="2705104" cy="1928802"/>
          </a:xfrm>
          <a:prstGeom prst="rect">
            <a:avLst/>
          </a:prstGeom>
          <a:ln>
            <a:noFill/>
          </a:ln>
          <a:effectLst>
            <a:softEdge rad="112500"/>
          </a:effectLst>
        </p:spPr>
      </p:pic>
      <p:pic>
        <p:nvPicPr>
          <p:cNvPr id="6" name="صورة 5" descr="iكمنتاتلmages.jpg"/>
          <p:cNvPicPr>
            <a:picLocks noChangeAspect="1"/>
          </p:cNvPicPr>
          <p:nvPr/>
        </p:nvPicPr>
        <p:blipFill>
          <a:blip r:embed="rId4"/>
          <a:stretch>
            <a:fillRect/>
          </a:stretch>
        </p:blipFill>
        <p:spPr>
          <a:xfrm>
            <a:off x="7429509" y="5072074"/>
            <a:ext cx="4381531" cy="1581150"/>
          </a:xfrm>
          <a:prstGeom prst="rect">
            <a:avLst/>
          </a:prstGeom>
          <a:ln>
            <a:noFill/>
          </a:ln>
          <a:effectLst>
            <a:softEdge rad="112500"/>
          </a:effectLst>
        </p:spPr>
      </p:pic>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x-none" sz="3600" b="1" dirty="0" smtClean="0"/>
              <a:t>طرق العلاج</a:t>
            </a:r>
            <a:endParaRPr lang="x-none" sz="3600" b="1" dirty="0"/>
          </a:p>
        </p:txBody>
      </p:sp>
      <p:sp>
        <p:nvSpPr>
          <p:cNvPr id="3" name="عنصر نائب للمحتوى 2"/>
          <p:cNvSpPr>
            <a:spLocks noGrp="1"/>
          </p:cNvSpPr>
          <p:nvPr>
            <p:ph idx="1"/>
          </p:nvPr>
        </p:nvSpPr>
        <p:spPr/>
        <p:txBody>
          <a:bodyPr>
            <a:normAutofit/>
          </a:bodyPr>
          <a:lstStyle/>
          <a:p>
            <a:pPr lvl="0"/>
            <a:r>
              <a:rPr lang="x-none" sz="1800" dirty="0" smtClean="0"/>
              <a:t>ويمكن </a:t>
            </a:r>
            <a:r>
              <a:rPr lang="x-none" sz="1800" dirty="0" err="1" smtClean="0"/>
              <a:t>ان</a:t>
            </a:r>
            <a:r>
              <a:rPr lang="x-none" sz="1800" dirty="0" smtClean="0"/>
              <a:t> تقسيم التدريب الاجتماعي  إلى الخطوات التالية:</a:t>
            </a:r>
          </a:p>
          <a:p>
            <a:pPr lvl="0"/>
            <a:r>
              <a:rPr lang="x-none" sz="2000" dirty="0" smtClean="0"/>
              <a:t>ا-التعليم </a:t>
            </a:r>
            <a:r>
              <a:rPr lang="x-none" sz="2000" dirty="0"/>
              <a:t>. ب- التغذية الراجعة. ج- التدريب السلوكي .      </a:t>
            </a:r>
            <a:endParaRPr lang="x-none" sz="2000" dirty="0" smtClean="0"/>
          </a:p>
          <a:p>
            <a:pPr lvl="0"/>
            <a:r>
              <a:rPr lang="x-none" sz="2000" dirty="0" smtClean="0"/>
              <a:t>   </a:t>
            </a:r>
            <a:r>
              <a:rPr lang="x-none" sz="2000" dirty="0"/>
              <a:t>د- التمثيل ولعب الدور.</a:t>
            </a:r>
            <a:endParaRPr lang="en-US" sz="2000" dirty="0"/>
          </a:p>
          <a:p>
            <a:r>
              <a:rPr lang="x-none" sz="2000" dirty="0"/>
              <a:t>تشجيع التحدث الإيجابي مع النفس : فإن أحد المظاهر المدمرة للطفل أن يعتقد في </a:t>
            </a:r>
            <a:r>
              <a:rPr lang="x-none" sz="2000" dirty="0" err="1" smtClean="0"/>
              <a:t>ذاتة</a:t>
            </a:r>
            <a:r>
              <a:rPr lang="x-none" sz="2000" dirty="0" smtClean="0"/>
              <a:t> </a:t>
            </a:r>
            <a:r>
              <a:rPr lang="x-none" sz="2000" dirty="0" err="1" smtClean="0"/>
              <a:t>وشخصيتة</a:t>
            </a:r>
            <a:r>
              <a:rPr lang="x-none" sz="2000" dirty="0" smtClean="0"/>
              <a:t> </a:t>
            </a:r>
            <a:r>
              <a:rPr lang="x-none" sz="2000" dirty="0"/>
              <a:t>الخجل </a:t>
            </a:r>
            <a:r>
              <a:rPr lang="x-none" sz="2000" dirty="0" err="1"/>
              <a:t>ويأكد</a:t>
            </a:r>
            <a:r>
              <a:rPr lang="x-none" sz="2000" dirty="0"/>
              <a:t> </a:t>
            </a:r>
            <a:r>
              <a:rPr lang="x-none" sz="2000" dirty="0" err="1"/>
              <a:t>لنفسة</a:t>
            </a:r>
            <a:r>
              <a:rPr lang="x-none" sz="2000" dirty="0"/>
              <a:t> أنه خجول ولا يستطيع الاتصال </a:t>
            </a:r>
            <a:r>
              <a:rPr lang="x-none" sz="2000" dirty="0" err="1"/>
              <a:t>بالأخرين</a:t>
            </a:r>
            <a:r>
              <a:rPr lang="x-none" sz="2000" dirty="0"/>
              <a:t> لذا يجب </a:t>
            </a:r>
            <a:r>
              <a:rPr lang="x-none" sz="2000" dirty="0" err="1"/>
              <a:t>ان</a:t>
            </a:r>
            <a:r>
              <a:rPr lang="x-none" sz="2000" dirty="0"/>
              <a:t> نعلم </a:t>
            </a:r>
            <a:r>
              <a:rPr lang="x-none" sz="2000" dirty="0" err="1"/>
              <a:t>الاطفال</a:t>
            </a:r>
            <a:r>
              <a:rPr lang="x-none" sz="2000" dirty="0"/>
              <a:t> بأن الخجل هو سلوك يقوم </a:t>
            </a:r>
            <a:r>
              <a:rPr lang="x-none" sz="2000" dirty="0" err="1"/>
              <a:t>به</a:t>
            </a:r>
            <a:r>
              <a:rPr lang="x-none" sz="2000" dirty="0"/>
              <a:t> </a:t>
            </a:r>
            <a:r>
              <a:rPr lang="x-none" sz="2000" dirty="0" err="1"/>
              <a:t>الاطفال</a:t>
            </a:r>
            <a:r>
              <a:rPr lang="x-none" sz="2000" dirty="0"/>
              <a:t> والناس وهو ليس ملازما فيهم وانه يمكن مقاومته بالتدريب على سلوكيات جديدة تؤدي إلى إمكانية زيادة  الاتجاهات الإيجابية وتحسين الاتصال مع </a:t>
            </a:r>
            <a:r>
              <a:rPr lang="x-none" sz="2000" dirty="0" err="1"/>
              <a:t>الأخرين</a:t>
            </a:r>
            <a:r>
              <a:rPr lang="x-none" sz="2000" dirty="0"/>
              <a:t>.</a:t>
            </a:r>
          </a:p>
          <a:p>
            <a:pPr lvl="0">
              <a:buNone/>
            </a:pPr>
            <a:endParaRPr lang="en-US" sz="1600" dirty="0"/>
          </a:p>
        </p:txBody>
      </p:sp>
      <p:pic>
        <p:nvPicPr>
          <p:cNvPr id="5" name="صورة 4" descr="imagesنالال.jpg"/>
          <p:cNvPicPr>
            <a:picLocks noChangeAspect="1"/>
          </p:cNvPicPr>
          <p:nvPr/>
        </p:nvPicPr>
        <p:blipFill>
          <a:blip r:embed="rId2"/>
          <a:stretch>
            <a:fillRect/>
          </a:stretch>
        </p:blipFill>
        <p:spPr>
          <a:xfrm>
            <a:off x="857213" y="3929066"/>
            <a:ext cx="3714776" cy="2286016"/>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6" name="صورة 5" descr="images9PT1CKTD.jpg"/>
          <p:cNvPicPr>
            <a:picLocks noChangeAspect="1"/>
          </p:cNvPicPr>
          <p:nvPr/>
        </p:nvPicPr>
        <p:blipFill>
          <a:blip r:embed="rId3"/>
          <a:stretch>
            <a:fillRect/>
          </a:stretch>
        </p:blipFill>
        <p:spPr>
          <a:xfrm>
            <a:off x="5143493" y="4429132"/>
            <a:ext cx="3429024" cy="1900242"/>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ransition xmlns:p14="http://schemas.microsoft.com/office/powerpoint/2010/main">
    <p:dissolve/>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850571" y="656999"/>
            <a:ext cx="9144000" cy="2387600"/>
          </a:xfrm>
        </p:spPr>
        <p:txBody>
          <a:bodyPr/>
          <a:lstStyle/>
          <a:p>
            <a:r>
              <a:rPr lang="x-none" dirty="0"/>
              <a:t>تعريف الخجل:</a:t>
            </a:r>
            <a:r>
              <a:rPr lang="en-US" dirty="0"/>
              <a:t/>
            </a:r>
            <a:br>
              <a:rPr lang="en-US" dirty="0"/>
            </a:br>
            <a:endParaRPr lang="x-none" dirty="0"/>
          </a:p>
        </p:txBody>
      </p:sp>
      <p:sp>
        <p:nvSpPr>
          <p:cNvPr id="3" name="عنوان فرعي 2"/>
          <p:cNvSpPr>
            <a:spLocks noGrp="1"/>
          </p:cNvSpPr>
          <p:nvPr>
            <p:ph type="subTitle" idx="1"/>
          </p:nvPr>
        </p:nvSpPr>
        <p:spPr>
          <a:xfrm>
            <a:off x="1507671" y="4045518"/>
            <a:ext cx="9144000" cy="1655762"/>
          </a:xfrm>
        </p:spPr>
        <p:txBody>
          <a:bodyPr/>
          <a:lstStyle/>
          <a:p>
            <a:r>
              <a:rPr lang="en-US" u="sng" dirty="0">
                <a:hlinkClick r:id="rId2"/>
              </a:rPr>
              <a:t>https://www.youtube.com/watch?v=QAlLzmldZ50</a:t>
            </a:r>
            <a:endParaRPr lang="en-US" dirty="0"/>
          </a:p>
          <a:p>
            <a:endParaRPr lang="x-none" dirty="0"/>
          </a:p>
        </p:txBody>
      </p:sp>
    </p:spTree>
    <p:extLst>
      <p:ext uri="{BB962C8B-B14F-4D97-AF65-F5344CB8AC3E}">
        <p14:creationId xmlns:p14="http://schemas.microsoft.com/office/powerpoint/2010/main" val="2855619184"/>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x-none" dirty="0" smtClean="0"/>
              <a:t>خاتمه</a:t>
            </a:r>
            <a:br>
              <a:rPr lang="x-none" dirty="0" smtClean="0"/>
            </a:br>
            <a:endParaRPr lang="x-none" dirty="0"/>
          </a:p>
        </p:txBody>
      </p:sp>
      <p:sp>
        <p:nvSpPr>
          <p:cNvPr id="3" name="عنصر نائب للمحتوى 2"/>
          <p:cNvSpPr>
            <a:spLocks noGrp="1"/>
          </p:cNvSpPr>
          <p:nvPr>
            <p:ph idx="1"/>
          </p:nvPr>
        </p:nvSpPr>
        <p:spPr/>
        <p:txBody>
          <a:bodyPr/>
          <a:lstStyle/>
          <a:p>
            <a:r>
              <a:rPr lang="x-none" dirty="0" smtClean="0"/>
              <a:t>الخجل هو حاجز وهمي بين الشخص وما يقوله </a:t>
            </a:r>
            <a:r>
              <a:rPr lang="x-none" dirty="0" err="1" smtClean="0"/>
              <a:t>او</a:t>
            </a:r>
            <a:r>
              <a:rPr lang="x-none" dirty="0" smtClean="0"/>
              <a:t> يفعله ونحن اليوم تعرفنا </a:t>
            </a:r>
            <a:r>
              <a:rPr lang="x-none" dirty="0" err="1" smtClean="0"/>
              <a:t>لاسبابه</a:t>
            </a:r>
            <a:r>
              <a:rPr lang="x-none" dirty="0" smtClean="0"/>
              <a:t> </a:t>
            </a:r>
            <a:r>
              <a:rPr lang="x-none" dirty="0" err="1" smtClean="0"/>
              <a:t>واعراضه</a:t>
            </a:r>
            <a:r>
              <a:rPr lang="x-none" dirty="0" smtClean="0"/>
              <a:t> وطرق علاجه  </a:t>
            </a:r>
            <a:r>
              <a:rPr lang="x-none" dirty="0" err="1" smtClean="0"/>
              <a:t>والوقايه</a:t>
            </a:r>
            <a:r>
              <a:rPr lang="x-none" dirty="0" smtClean="0"/>
              <a:t> منه بشكل مبسط شاكرين لكم حسن الاستماع.</a:t>
            </a:r>
            <a:endParaRPr lang="x-none" dirty="0"/>
          </a:p>
        </p:txBody>
      </p:sp>
    </p:spTree>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x-none" dirty="0" smtClean="0"/>
              <a:t>المراجع</a:t>
            </a:r>
            <a:endParaRPr lang="x-none" dirty="0"/>
          </a:p>
        </p:txBody>
      </p:sp>
      <p:sp>
        <p:nvSpPr>
          <p:cNvPr id="3" name="عنصر نائب للمحتوى 2"/>
          <p:cNvSpPr>
            <a:spLocks noGrp="1"/>
          </p:cNvSpPr>
          <p:nvPr>
            <p:ph idx="1"/>
          </p:nvPr>
        </p:nvSpPr>
        <p:spPr/>
        <p:txBody>
          <a:bodyPr/>
          <a:lstStyle/>
          <a:p>
            <a:r>
              <a:rPr lang="x-none" dirty="0" smtClean="0"/>
              <a:t>المشكلات النفسية عند </a:t>
            </a:r>
            <a:r>
              <a:rPr lang="x-none" dirty="0" err="1" smtClean="0"/>
              <a:t>الاطفال</a:t>
            </a:r>
            <a:r>
              <a:rPr lang="x-none" dirty="0" smtClean="0"/>
              <a:t> / زكريا </a:t>
            </a:r>
            <a:r>
              <a:rPr lang="x-none" dirty="0" err="1" smtClean="0"/>
              <a:t>الشربيني</a:t>
            </a:r>
            <a:r>
              <a:rPr lang="x-none" dirty="0" smtClean="0"/>
              <a:t> ـ القاهرة : دار الفكر العربي ، 2017م</a:t>
            </a:r>
          </a:p>
          <a:p>
            <a:r>
              <a:rPr lang="en-US" dirty="0" smtClean="0"/>
              <a:t>DR. </a:t>
            </a:r>
            <a:r>
              <a:rPr lang="en-US" dirty="0" err="1" smtClean="0"/>
              <a:t>Amany</a:t>
            </a:r>
            <a:r>
              <a:rPr lang="en-US" dirty="0" smtClean="0"/>
              <a:t> mohamad.net</a:t>
            </a:r>
          </a:p>
          <a:p>
            <a:r>
              <a:rPr lang="x-none" dirty="0" err="1" smtClean="0"/>
              <a:t>زهران</a:t>
            </a:r>
            <a:r>
              <a:rPr lang="x-none" dirty="0" smtClean="0"/>
              <a:t> – حامد عبد السلام – علم نفس النمو"الطفولة</a:t>
            </a:r>
            <a:endParaRPr lang="en-US" dirty="0" smtClean="0"/>
          </a:p>
          <a:p>
            <a:r>
              <a:rPr lang="x-none" dirty="0" err="1" smtClean="0"/>
              <a:t>البحيصي</a:t>
            </a:r>
            <a:r>
              <a:rPr lang="x-none" dirty="0" smtClean="0"/>
              <a:t>,</a:t>
            </a:r>
            <a:r>
              <a:rPr lang="x-none" dirty="0" err="1" smtClean="0"/>
              <a:t>اسماء</a:t>
            </a:r>
            <a:r>
              <a:rPr lang="x-none" dirty="0" smtClean="0"/>
              <a:t>,</a:t>
            </a:r>
            <a:r>
              <a:rPr lang="x-none" dirty="0" err="1" smtClean="0"/>
              <a:t>الطفوله</a:t>
            </a:r>
            <a:r>
              <a:rPr lang="x-none" dirty="0" smtClean="0"/>
              <a:t> </a:t>
            </a:r>
            <a:r>
              <a:rPr lang="x-none" smtClean="0"/>
              <a:t>مشاكل وحلول</a:t>
            </a:r>
            <a:endParaRPr lang="x-none"/>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793183"/>
            <a:ext cx="10515600" cy="1325563"/>
          </a:xfrm>
        </p:spPr>
        <p:txBody>
          <a:bodyPr>
            <a:normAutofit fontScale="90000"/>
          </a:bodyPr>
          <a:lstStyle/>
          <a:p>
            <a:r>
              <a:rPr lang="x-none" dirty="0" smtClean="0"/>
              <a:t>تعريف الخجل:</a:t>
            </a:r>
            <a:r>
              <a:rPr lang="en-US" dirty="0" smtClean="0"/>
              <a:t/>
            </a:r>
            <a:br>
              <a:rPr lang="en-US" dirty="0" smtClean="0"/>
            </a:br>
            <a:endParaRPr lang="x-none" dirty="0"/>
          </a:p>
        </p:txBody>
      </p:sp>
      <p:sp>
        <p:nvSpPr>
          <p:cNvPr id="3" name="عنصر نائب للمحتوى 2"/>
          <p:cNvSpPr>
            <a:spLocks noGrp="1"/>
          </p:cNvSpPr>
          <p:nvPr>
            <p:ph idx="1"/>
          </p:nvPr>
        </p:nvSpPr>
        <p:spPr>
          <a:xfrm>
            <a:off x="1491343" y="1776639"/>
            <a:ext cx="10515600" cy="4351338"/>
          </a:xfrm>
        </p:spPr>
        <p:txBody>
          <a:bodyPr/>
          <a:lstStyle/>
          <a:p>
            <a:r>
              <a:rPr lang="x-none" dirty="0" smtClean="0"/>
              <a:t>الخجل</a:t>
            </a:r>
            <a:r>
              <a:rPr lang="x-none" dirty="0"/>
              <a:t>: الكف والارتباك في وجود الاخرين</a:t>
            </a:r>
            <a:r>
              <a:rPr lang="x-none" dirty="0" smtClean="0"/>
              <a:t>.</a:t>
            </a:r>
          </a:p>
          <a:p>
            <a:endParaRPr lang="en-US" dirty="0"/>
          </a:p>
          <a:p>
            <a:r>
              <a:rPr lang="x-none" dirty="0"/>
              <a:t>الطفل الخجول يتحاشى الاخرين، ولا يميل الى المشاركة في المواقف الاجتماعية مفضلاً البعد او الصمت او الحديث المنخفض والانزواء.</a:t>
            </a:r>
          </a:p>
          <a:p>
            <a:endParaRPr lang="x-none"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85209" y="4030434"/>
            <a:ext cx="2002972" cy="2002972"/>
          </a:xfrm>
          <a:prstGeom prst="rect">
            <a:avLst/>
          </a:prstGeom>
        </p:spPr>
      </p:pic>
    </p:spTree>
    <p:extLst>
      <p:ext uri="{BB962C8B-B14F-4D97-AF65-F5344CB8AC3E}">
        <p14:creationId xmlns:p14="http://schemas.microsoft.com/office/powerpoint/2010/main" val="1412055303"/>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960664" y="796926"/>
            <a:ext cx="10515600" cy="5301797"/>
          </a:xfrm>
        </p:spPr>
        <p:txBody>
          <a:bodyPr>
            <a:normAutofit/>
          </a:bodyPr>
          <a:lstStyle/>
          <a:p>
            <a:pPr marL="0" indent="0">
              <a:buNone/>
            </a:pPr>
            <a:endParaRPr lang="en-US" dirty="0"/>
          </a:p>
          <a:p>
            <a:r>
              <a:rPr lang="x-none" dirty="0" smtClean="0"/>
              <a:t>ويختفي </a:t>
            </a:r>
            <a:r>
              <a:rPr lang="x-none" dirty="0"/>
              <a:t>بعض الاطفال الخجولين خلف المقاعد والستائر عند مجابهة الغرباء</a:t>
            </a:r>
            <a:r>
              <a:rPr lang="x-none" dirty="0" smtClean="0"/>
              <a:t>،</a:t>
            </a:r>
          </a:p>
          <a:p>
            <a:pPr marL="0" indent="0">
              <a:buNone/>
            </a:pPr>
            <a:r>
              <a:rPr lang="x-none" dirty="0" smtClean="0"/>
              <a:t> </a:t>
            </a:r>
            <a:r>
              <a:rPr lang="x-none" dirty="0">
                <a:solidFill>
                  <a:schemeClr val="accent2">
                    <a:lumMod val="75000"/>
                  </a:schemeClr>
                </a:solidFill>
              </a:rPr>
              <a:t>بالرغم من انهم طبيعيون جداً بين ذويهم داخل المنزل.</a:t>
            </a:r>
            <a:endParaRPr lang="en-US" dirty="0">
              <a:solidFill>
                <a:schemeClr val="accent2">
                  <a:lumMod val="75000"/>
                </a:schemeClr>
              </a:solidFill>
            </a:endParaRPr>
          </a:p>
          <a:p>
            <a:endParaRPr lang="x-none" dirty="0" smtClean="0"/>
          </a:p>
          <a:p>
            <a:r>
              <a:rPr lang="x-none" dirty="0" smtClean="0"/>
              <a:t>ولا </a:t>
            </a:r>
            <a:r>
              <a:rPr lang="x-none" dirty="0"/>
              <a:t>يخشى من الخجل إذا تمثل في سلوك متحفظ نسبياً في مواجهة الموقف، يعقبه مبادرة واندماج مناسب، بمعنى تردد الطفل قليلاً قبل الاشتراك او الرد على ما يجابهه، لان ذلك ينطوي على رغبة في التعرف على الجو الجديد الذي سوف يندمج فيه.</a:t>
            </a:r>
            <a:endParaRPr lang="en-US" dirty="0"/>
          </a:p>
          <a:p>
            <a:endParaRPr lang="x-none" dirty="0"/>
          </a:p>
        </p:txBody>
      </p:sp>
    </p:spTree>
    <p:extLst>
      <p:ext uri="{BB962C8B-B14F-4D97-AF65-F5344CB8AC3E}">
        <p14:creationId xmlns:p14="http://schemas.microsoft.com/office/powerpoint/2010/main" val="4048044480"/>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107623" y="1172483"/>
            <a:ext cx="10515600" cy="4351338"/>
          </a:xfrm>
        </p:spPr>
        <p:txBody>
          <a:bodyPr/>
          <a:lstStyle/>
          <a:p>
            <a:r>
              <a:rPr lang="x-none" dirty="0"/>
              <a:t>يبدأ </a:t>
            </a:r>
            <a:r>
              <a:rPr lang="x-none" dirty="0" smtClean="0"/>
              <a:t>الخجل لدى </a:t>
            </a:r>
            <a:r>
              <a:rPr lang="x-none" dirty="0"/>
              <a:t>بعض الاطفال في الفئة العمرية 2_3 سنوات عقب انتهاء ظاهرة القلق من الغرباء</a:t>
            </a:r>
            <a:r>
              <a:rPr lang="x-none" dirty="0" smtClean="0"/>
              <a:t>.</a:t>
            </a:r>
          </a:p>
          <a:p>
            <a:endParaRPr lang="x-none" dirty="0"/>
          </a:p>
          <a:p>
            <a:endParaRPr lang="en-US" dirty="0"/>
          </a:p>
          <a:p>
            <a:r>
              <a:rPr lang="x-none" dirty="0"/>
              <a:t>قد يتحسن بعض الاطفال من تلقاء نفسهم بعد فترة ولكن البعض الاخر يستمر معهم الحال حتى وهم بالغون ويتحول وقتها الى رهاب اجتماعي.</a:t>
            </a:r>
            <a:endParaRPr lang="en-US" dirty="0"/>
          </a:p>
          <a:p>
            <a:endParaRPr lang="x-none" dirty="0"/>
          </a:p>
        </p:txBody>
      </p:sp>
    </p:spTree>
    <p:extLst>
      <p:ext uri="{BB962C8B-B14F-4D97-AF65-F5344CB8AC3E}">
        <p14:creationId xmlns:p14="http://schemas.microsoft.com/office/powerpoint/2010/main" val="3056342491"/>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92074"/>
            <a:ext cx="10515600" cy="1325563"/>
          </a:xfrm>
        </p:spPr>
        <p:txBody>
          <a:bodyPr/>
          <a:lstStyle/>
          <a:p>
            <a:pPr algn="ctr"/>
            <a:r>
              <a:rPr lang="x-none" dirty="0" smtClean="0"/>
              <a:t>اسباب الخجل:</a:t>
            </a:r>
            <a:endParaRPr lang="x-none" dirty="0"/>
          </a:p>
        </p:txBody>
      </p:sp>
      <p:sp>
        <p:nvSpPr>
          <p:cNvPr id="3" name="عنصر نائب للمحتوى 2"/>
          <p:cNvSpPr>
            <a:spLocks noGrp="1"/>
          </p:cNvSpPr>
          <p:nvPr>
            <p:ph idx="1"/>
          </p:nvPr>
        </p:nvSpPr>
        <p:spPr>
          <a:xfrm>
            <a:off x="1564823" y="796925"/>
            <a:ext cx="10515600" cy="4351338"/>
          </a:xfrm>
        </p:spPr>
        <p:txBody>
          <a:bodyPr/>
          <a:lstStyle/>
          <a:p>
            <a:r>
              <a:rPr lang="x-none" sz="2400" dirty="0" smtClean="0"/>
              <a:t>استنتجي من خلال الصور التالية اسباب الخجل ؟ </a:t>
            </a:r>
          </a:p>
          <a:p>
            <a:endParaRPr lang="x-none" dirty="0"/>
          </a:p>
        </p:txBody>
      </p:sp>
      <p:pic>
        <p:nvPicPr>
          <p:cNvPr id="5" name="صورة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22621" y="4180689"/>
            <a:ext cx="3464379" cy="2332691"/>
          </a:xfrm>
          <a:prstGeom prst="rect">
            <a:avLst/>
          </a:prstGeom>
        </p:spPr>
      </p:pic>
      <p:pic>
        <p:nvPicPr>
          <p:cNvPr id="6" name="صورة 5"/>
          <p:cNvPicPr>
            <a:picLocks noChangeAspect="1"/>
          </p:cNvPicPr>
          <p:nvPr/>
        </p:nvPicPr>
        <p:blipFill rotWithShape="1">
          <a:blip r:embed="rId3">
            <a:extLst>
              <a:ext uri="{28A0092B-C50C-407E-A947-70E740481C1C}">
                <a14:useLocalDpi xmlns:a14="http://schemas.microsoft.com/office/drawing/2010/main" val="0"/>
              </a:ext>
            </a:extLst>
          </a:blip>
          <a:srcRect r="46683" b="9953"/>
          <a:stretch/>
        </p:blipFill>
        <p:spPr>
          <a:xfrm>
            <a:off x="1088801" y="1352469"/>
            <a:ext cx="3464379" cy="2197721"/>
          </a:xfrm>
          <a:prstGeom prst="rect">
            <a:avLst/>
          </a:prstGeom>
        </p:spPr>
      </p:pic>
      <p:pic>
        <p:nvPicPr>
          <p:cNvPr id="7" name="صورة 6"/>
          <p:cNvPicPr>
            <a:picLocks noChangeAspect="1"/>
          </p:cNvPicPr>
          <p:nvPr/>
        </p:nvPicPr>
        <p:blipFill rotWithShape="1">
          <a:blip r:embed="rId4">
            <a:extLst>
              <a:ext uri="{28A0092B-C50C-407E-A947-70E740481C1C}">
                <a14:useLocalDpi xmlns:a14="http://schemas.microsoft.com/office/drawing/2010/main" val="0"/>
              </a:ext>
            </a:extLst>
          </a:blip>
          <a:srcRect r="15315" b="3807"/>
          <a:stretch/>
        </p:blipFill>
        <p:spPr>
          <a:xfrm>
            <a:off x="5029200" y="1507480"/>
            <a:ext cx="3110823" cy="2256065"/>
          </a:xfrm>
          <a:prstGeom prst="rect">
            <a:avLst/>
          </a:prstGeom>
        </p:spPr>
      </p:pic>
      <p:pic>
        <p:nvPicPr>
          <p:cNvPr id="8" name="صورة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00301" y="3942670"/>
            <a:ext cx="3164287" cy="2411186"/>
          </a:xfrm>
          <a:prstGeom prst="rect">
            <a:avLst/>
          </a:prstGeom>
        </p:spPr>
      </p:pic>
      <p:pic>
        <p:nvPicPr>
          <p:cNvPr id="9" name="صورة 8"/>
          <p:cNvPicPr>
            <a:picLocks noChangeAspect="1"/>
          </p:cNvPicPr>
          <p:nvPr/>
        </p:nvPicPr>
        <p:blipFill rotWithShape="1">
          <a:blip r:embed="rId6">
            <a:extLst>
              <a:ext uri="{28A0092B-C50C-407E-A947-70E740481C1C}">
                <a14:useLocalDpi xmlns:a14="http://schemas.microsoft.com/office/drawing/2010/main" val="0"/>
              </a:ext>
            </a:extLst>
          </a:blip>
          <a:srcRect l="10444" t="6715" r="7093" b="7786"/>
          <a:stretch/>
        </p:blipFill>
        <p:spPr>
          <a:xfrm>
            <a:off x="8302979" y="1519331"/>
            <a:ext cx="3301423" cy="2360695"/>
          </a:xfrm>
          <a:prstGeom prst="rect">
            <a:avLst/>
          </a:prstGeom>
        </p:spPr>
      </p:pic>
    </p:spTree>
    <p:extLst>
      <p:ext uri="{BB962C8B-B14F-4D97-AF65-F5344CB8AC3E}">
        <p14:creationId xmlns:p14="http://schemas.microsoft.com/office/powerpoint/2010/main" val="3388553462"/>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type="title"/>
          </p:nvPr>
        </p:nvSpPr>
        <p:spPr>
          <a:xfrm>
            <a:off x="911679" y="63048"/>
            <a:ext cx="10515600" cy="1325563"/>
          </a:xfrm>
        </p:spPr>
        <p:txBody>
          <a:bodyPr/>
          <a:lstStyle/>
          <a:p>
            <a:pPr algn="ctr"/>
            <a:r>
              <a:rPr lang="x-none" dirty="0" smtClean="0"/>
              <a:t>اسباب الخجل:</a:t>
            </a:r>
            <a:endParaRPr lang="x-none" dirty="0"/>
          </a:p>
        </p:txBody>
      </p:sp>
      <p:sp>
        <p:nvSpPr>
          <p:cNvPr id="3" name="عنصر نائب للمحتوى 2"/>
          <p:cNvSpPr>
            <a:spLocks noGrp="1"/>
          </p:cNvSpPr>
          <p:nvPr>
            <p:ph idx="1"/>
          </p:nvPr>
        </p:nvSpPr>
        <p:spPr/>
        <p:txBody>
          <a:bodyPr/>
          <a:lstStyle/>
          <a:p>
            <a:r>
              <a:rPr lang="x-none" dirty="0" smtClean="0"/>
              <a:t>1_ مشاعر النقص :</a:t>
            </a:r>
          </a:p>
          <a:p>
            <a:r>
              <a:rPr lang="x-none" dirty="0" smtClean="0"/>
              <a:t>شعور النقص الذي يعتري الطفل من اقوى مسببات الخجل . </a:t>
            </a:r>
          </a:p>
          <a:p>
            <a:r>
              <a:rPr lang="x-none" dirty="0" smtClean="0"/>
              <a:t> </a:t>
            </a:r>
            <a:r>
              <a:rPr lang="x-none" dirty="0" smtClean="0">
                <a:solidFill>
                  <a:schemeClr val="accent1">
                    <a:lumMod val="75000"/>
                  </a:schemeClr>
                </a:solidFill>
              </a:rPr>
              <a:t>ويكون هذا الشعور بسبب وجود عاهات جسميه كالعرج</a:t>
            </a:r>
            <a:r>
              <a:rPr lang="x-none" dirty="0" smtClean="0"/>
              <a:t> . </a:t>
            </a:r>
          </a:p>
          <a:p>
            <a:r>
              <a:rPr lang="x-none" dirty="0" smtClean="0"/>
              <a:t> </a:t>
            </a:r>
            <a:r>
              <a:rPr lang="x-none" dirty="0" smtClean="0">
                <a:solidFill>
                  <a:schemeClr val="accent2">
                    <a:lumMod val="75000"/>
                  </a:schemeClr>
                </a:solidFill>
              </a:rPr>
              <a:t>وقد يعود هذا الشعور الى ما يسمعه الطفل عن نفسه منذ الصغر انه دميم الشكل </a:t>
            </a:r>
            <a:r>
              <a:rPr lang="x-none" dirty="0" smtClean="0"/>
              <a:t>.</a:t>
            </a:r>
          </a:p>
          <a:p>
            <a:r>
              <a:rPr lang="x-none" dirty="0" smtClean="0"/>
              <a:t> </a:t>
            </a:r>
            <a:r>
              <a:rPr lang="x-none" dirty="0" smtClean="0">
                <a:solidFill>
                  <a:schemeClr val="accent6">
                    <a:lumMod val="75000"/>
                  </a:schemeClr>
                </a:solidFill>
              </a:rPr>
              <a:t>وقد تعود مشاعر النقص نتيجة انخفاض مستوى الثياب , او عدم تمكنه من دفع قيمة الاشتراكات او التكاليف التي تطلب مقارنة بالزملاء . </a:t>
            </a:r>
            <a:endParaRPr lang="x-none" dirty="0">
              <a:solidFill>
                <a:schemeClr val="accent6">
                  <a:lumMod val="75000"/>
                </a:schemeClr>
              </a:solidFill>
            </a:endParaRPr>
          </a:p>
        </p:txBody>
      </p:sp>
      <p:pic>
        <p:nvPicPr>
          <p:cNvPr id="5" name="صورة 4"/>
          <p:cNvPicPr>
            <a:picLocks noChangeAspect="1"/>
          </p:cNvPicPr>
          <p:nvPr/>
        </p:nvPicPr>
        <p:blipFill rotWithShape="1">
          <a:blip r:embed="rId2">
            <a:extLst>
              <a:ext uri="{28A0092B-C50C-407E-A947-70E740481C1C}">
                <a14:useLocalDpi xmlns:a14="http://schemas.microsoft.com/office/drawing/2010/main" val="0"/>
              </a:ext>
            </a:extLst>
          </a:blip>
          <a:srcRect l="10444" t="6715" r="7093" b="7786"/>
          <a:stretch/>
        </p:blipFill>
        <p:spPr>
          <a:xfrm>
            <a:off x="1655551" y="4626521"/>
            <a:ext cx="2168287" cy="1550442"/>
          </a:xfrm>
          <a:prstGeom prst="rect">
            <a:avLst/>
          </a:prstGeom>
        </p:spPr>
      </p:pic>
    </p:spTree>
    <p:extLst>
      <p:ext uri="{BB962C8B-B14F-4D97-AF65-F5344CB8AC3E}">
        <p14:creationId xmlns:p14="http://schemas.microsoft.com/office/powerpoint/2010/main" val="3106365559"/>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type="title"/>
          </p:nvPr>
        </p:nvSpPr>
        <p:spPr>
          <a:xfrm>
            <a:off x="838200" y="2"/>
            <a:ext cx="10515600" cy="1325563"/>
          </a:xfrm>
        </p:spPr>
        <p:txBody>
          <a:bodyPr/>
          <a:lstStyle/>
          <a:p>
            <a:pPr algn="ctr"/>
            <a:r>
              <a:rPr lang="x-none" dirty="0" smtClean="0"/>
              <a:t>اسباب الخجل:</a:t>
            </a:r>
            <a:endParaRPr lang="x-none" dirty="0"/>
          </a:p>
        </p:txBody>
      </p:sp>
      <p:sp>
        <p:nvSpPr>
          <p:cNvPr id="3" name="عنصر نائب للمحتوى 2"/>
          <p:cNvSpPr>
            <a:spLocks noGrp="1"/>
          </p:cNvSpPr>
          <p:nvPr>
            <p:ph idx="1"/>
          </p:nvPr>
        </p:nvSpPr>
        <p:spPr>
          <a:xfrm>
            <a:off x="838200" y="1325563"/>
            <a:ext cx="10515600" cy="4351338"/>
          </a:xfrm>
        </p:spPr>
        <p:txBody>
          <a:bodyPr/>
          <a:lstStyle/>
          <a:p>
            <a:r>
              <a:rPr lang="x-none" dirty="0" smtClean="0"/>
              <a:t>2_ التأخير الدراسي :</a:t>
            </a:r>
          </a:p>
          <a:p>
            <a:endParaRPr lang="x-none" dirty="0" smtClean="0"/>
          </a:p>
          <a:p>
            <a:r>
              <a:rPr lang="x-none" dirty="0" smtClean="0"/>
              <a:t>كثيراً ما نجد ان تأخر الطفل دراسياً مقارنة وانخفاض تحصيله مقارنة بزملائه من الامور الجوهرية في اشعار الطفل بأنه اقل من اقرانه . </a:t>
            </a:r>
            <a:endParaRPr lang="x-none" dirty="0"/>
          </a:p>
        </p:txBody>
      </p:sp>
      <p:pic>
        <p:nvPicPr>
          <p:cNvPr id="5" name="صورة 4"/>
          <p:cNvPicPr>
            <a:picLocks noChangeAspect="1"/>
          </p:cNvPicPr>
          <p:nvPr/>
        </p:nvPicPr>
        <p:blipFill rotWithShape="1">
          <a:blip r:embed="rId2">
            <a:extLst>
              <a:ext uri="{28A0092B-C50C-407E-A947-70E740481C1C}">
                <a14:useLocalDpi xmlns:a14="http://schemas.microsoft.com/office/drawing/2010/main" val="0"/>
              </a:ext>
            </a:extLst>
          </a:blip>
          <a:srcRect r="15315" b="3807"/>
          <a:stretch/>
        </p:blipFill>
        <p:spPr>
          <a:xfrm>
            <a:off x="1649186" y="3804905"/>
            <a:ext cx="3012623" cy="2184846"/>
          </a:xfrm>
          <a:prstGeom prst="rect">
            <a:avLst/>
          </a:prstGeom>
        </p:spPr>
      </p:pic>
    </p:spTree>
    <p:extLst>
      <p:ext uri="{BB962C8B-B14F-4D97-AF65-F5344CB8AC3E}">
        <p14:creationId xmlns:p14="http://schemas.microsoft.com/office/powerpoint/2010/main" val="3914187487"/>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250</TotalTime>
  <Words>1388</Words>
  <Application>Microsoft Macintosh PowerPoint</Application>
  <PresentationFormat>Custom</PresentationFormat>
  <Paragraphs>116</Paragraphs>
  <Slides>31</Slides>
  <Notes>0</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انقلاب</vt:lpstr>
      <vt:lpstr> مشكلهالخجل   للطالبات: ريم سعود جعولي 435200223 دانه جمال الدين 435203632 دلال جابر فقيهي 430920371  </vt:lpstr>
      <vt:lpstr>محاور العرض </vt:lpstr>
      <vt:lpstr>تعريف الخجل: </vt:lpstr>
      <vt:lpstr>تعريف الخجل: </vt:lpstr>
      <vt:lpstr>PowerPoint Presentation</vt:lpstr>
      <vt:lpstr>PowerPoint Presentation</vt:lpstr>
      <vt:lpstr>اسباب الخجل:</vt:lpstr>
      <vt:lpstr>اسباب الخجل:</vt:lpstr>
      <vt:lpstr>اسباب الخجل:</vt:lpstr>
      <vt:lpstr>PowerPoint Presentation</vt:lpstr>
      <vt:lpstr>اسباب الخجل:</vt:lpstr>
      <vt:lpstr>اسباب الخجل:</vt:lpstr>
      <vt:lpstr>اسباب الخجل:</vt:lpstr>
      <vt:lpstr>اسباب الخجل:</vt:lpstr>
      <vt:lpstr>أعراض الخجل </vt:lpstr>
      <vt:lpstr>PowerPoint Presentation</vt:lpstr>
      <vt:lpstr>أشكال الخجل </vt:lpstr>
      <vt:lpstr>PowerPoint Presentation</vt:lpstr>
      <vt:lpstr>الطفل المريض بشدة الأدب </vt:lpstr>
      <vt:lpstr>PowerPoint Presentation</vt:lpstr>
      <vt:lpstr>هل يوجد مرض نفسي أسمه شدة الأدب ؟</vt:lpstr>
      <vt:lpstr>PowerPoint Presentation</vt:lpstr>
      <vt:lpstr>ماهي الأخطاء التربوية التي تؤدي باطفالنا الى الاصابة بهذه الحالة؟</vt:lpstr>
      <vt:lpstr>PowerPoint Presentation</vt:lpstr>
      <vt:lpstr>ماهو الفرق بين الخجل والحياء؟ </vt:lpstr>
      <vt:lpstr>PowerPoint Presentation</vt:lpstr>
      <vt:lpstr>طرق الوقاية</vt:lpstr>
      <vt:lpstr>طرق العلاج</vt:lpstr>
      <vt:lpstr>طرق العلاج</vt:lpstr>
      <vt:lpstr>خاتمه </vt:lpstr>
      <vt:lpstr>المراجع</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BASHEER</dc:creator>
  <cp:lastModifiedBy>lubna</cp:lastModifiedBy>
  <cp:revision>17</cp:revision>
  <dcterms:created xsi:type="dcterms:W3CDTF">2017-11-05T16:22:16Z</dcterms:created>
  <dcterms:modified xsi:type="dcterms:W3CDTF">2017-11-25T20:09:47Z</dcterms:modified>
</cp:coreProperties>
</file>