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D56914-1123-4D71-B3F8-F170C01D3EEF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7BE614A7-AD33-47FC-8D81-A4A096486A8D}">
      <dgm:prSet phldrT="[نص]"/>
      <dgm:spPr/>
      <dgm:t>
        <a:bodyPr/>
        <a:lstStyle/>
        <a:p>
          <a:pPr rtl="1"/>
          <a:r>
            <a:rPr lang="ar-SA" b="1" dirty="0" smtClean="0"/>
            <a:t>وضع المعايير الرقابية </a:t>
          </a:r>
          <a:endParaRPr lang="ar-SA" b="1" dirty="0"/>
        </a:p>
      </dgm:t>
    </dgm:pt>
    <dgm:pt modelId="{C92978D6-7F53-4E2F-8A19-1FD0DD312E87}" type="parTrans" cxnId="{8C99AEFC-CB85-416C-A7E4-1948FF5A4AFB}">
      <dgm:prSet/>
      <dgm:spPr/>
      <dgm:t>
        <a:bodyPr/>
        <a:lstStyle/>
        <a:p>
          <a:pPr rtl="1"/>
          <a:endParaRPr lang="ar-SA"/>
        </a:p>
      </dgm:t>
    </dgm:pt>
    <dgm:pt modelId="{99AB88FB-0BA6-4FF6-8D79-65A4309B2615}" type="sibTrans" cxnId="{8C99AEFC-CB85-416C-A7E4-1948FF5A4AFB}">
      <dgm:prSet/>
      <dgm:spPr/>
      <dgm:t>
        <a:bodyPr/>
        <a:lstStyle/>
        <a:p>
          <a:pPr rtl="1"/>
          <a:endParaRPr lang="ar-SA"/>
        </a:p>
      </dgm:t>
    </dgm:pt>
    <dgm:pt modelId="{3A926221-DADD-4E32-A30F-1E1E40B5DB0E}">
      <dgm:prSet phldrT="[نص]"/>
      <dgm:spPr/>
      <dgm:t>
        <a:bodyPr/>
        <a:lstStyle/>
        <a:p>
          <a:pPr rtl="1"/>
          <a:r>
            <a:rPr lang="ar-SA" b="1" dirty="0" smtClean="0"/>
            <a:t>قياس الأداء الفعلي</a:t>
          </a:r>
          <a:endParaRPr lang="ar-SA" b="1" dirty="0"/>
        </a:p>
      </dgm:t>
    </dgm:pt>
    <dgm:pt modelId="{A6DCA6F4-41D7-4F5B-BB46-3945C28250E2}" type="parTrans" cxnId="{EE991579-9280-40E8-BEDF-16EE87DFB556}">
      <dgm:prSet/>
      <dgm:spPr/>
      <dgm:t>
        <a:bodyPr/>
        <a:lstStyle/>
        <a:p>
          <a:pPr rtl="1"/>
          <a:endParaRPr lang="ar-SA"/>
        </a:p>
      </dgm:t>
    </dgm:pt>
    <dgm:pt modelId="{D2029FE3-D1DC-444C-82BF-6D05B8C61B79}" type="sibTrans" cxnId="{EE991579-9280-40E8-BEDF-16EE87DFB556}">
      <dgm:prSet/>
      <dgm:spPr/>
      <dgm:t>
        <a:bodyPr/>
        <a:lstStyle/>
        <a:p>
          <a:pPr rtl="1"/>
          <a:endParaRPr lang="ar-SA"/>
        </a:p>
      </dgm:t>
    </dgm:pt>
    <dgm:pt modelId="{E250546F-543F-4FA9-93E6-5996EADB2818}">
      <dgm:prSet phldrT="[نص]"/>
      <dgm:spPr/>
      <dgm:t>
        <a:bodyPr/>
        <a:lstStyle/>
        <a:p>
          <a:pPr rtl="1"/>
          <a:r>
            <a:rPr lang="ar-SA" b="1" dirty="0" smtClean="0"/>
            <a:t>المتابعة</a:t>
          </a:r>
          <a:r>
            <a:rPr lang="ar-SA" dirty="0" smtClean="0"/>
            <a:t> </a:t>
          </a:r>
          <a:endParaRPr lang="ar-SA" dirty="0"/>
        </a:p>
      </dgm:t>
    </dgm:pt>
    <dgm:pt modelId="{4CA987E3-898D-4584-8857-92EF811F8D81}" type="parTrans" cxnId="{C8964816-F733-49FD-A108-DE04E866AE95}">
      <dgm:prSet/>
      <dgm:spPr/>
      <dgm:t>
        <a:bodyPr/>
        <a:lstStyle/>
        <a:p>
          <a:pPr rtl="1"/>
          <a:endParaRPr lang="ar-SA"/>
        </a:p>
      </dgm:t>
    </dgm:pt>
    <dgm:pt modelId="{B7A3B13B-F176-450B-94A3-0D7F3A76CC38}" type="sibTrans" cxnId="{C8964816-F733-49FD-A108-DE04E866AE95}">
      <dgm:prSet/>
      <dgm:spPr/>
      <dgm:t>
        <a:bodyPr/>
        <a:lstStyle/>
        <a:p>
          <a:pPr rtl="1"/>
          <a:endParaRPr lang="ar-SA"/>
        </a:p>
      </dgm:t>
    </dgm:pt>
    <dgm:pt modelId="{52ED7DBC-EB58-453A-AF77-09AA79CA2256}">
      <dgm:prSet phldrT="[نص]"/>
      <dgm:spPr/>
      <dgm:t>
        <a:bodyPr/>
        <a:lstStyle/>
        <a:p>
          <a:pPr rtl="1"/>
          <a:r>
            <a:rPr lang="ar-SA" b="1" dirty="0" smtClean="0"/>
            <a:t>تصويب الانحرافات</a:t>
          </a:r>
          <a:endParaRPr lang="ar-SA" b="1" dirty="0"/>
        </a:p>
      </dgm:t>
    </dgm:pt>
    <dgm:pt modelId="{69B60FE5-6CE7-4726-BC32-4F7B5D9BA762}" type="parTrans" cxnId="{08477C63-141E-405F-B8BC-C7C01F9A97C7}">
      <dgm:prSet/>
      <dgm:spPr/>
      <dgm:t>
        <a:bodyPr/>
        <a:lstStyle/>
        <a:p>
          <a:pPr rtl="1"/>
          <a:endParaRPr lang="ar-SA"/>
        </a:p>
      </dgm:t>
    </dgm:pt>
    <dgm:pt modelId="{DB95D041-D29F-4ED7-9FB4-E675664FBAC1}" type="sibTrans" cxnId="{08477C63-141E-405F-B8BC-C7C01F9A97C7}">
      <dgm:prSet/>
      <dgm:spPr/>
      <dgm:t>
        <a:bodyPr/>
        <a:lstStyle/>
        <a:p>
          <a:pPr rtl="1"/>
          <a:endParaRPr lang="ar-SA"/>
        </a:p>
      </dgm:t>
    </dgm:pt>
    <dgm:pt modelId="{2E43591D-C0E8-4E2B-8F34-E8399F7D6266}">
      <dgm:prSet phldrT="[نص]"/>
      <dgm:spPr/>
      <dgm:t>
        <a:bodyPr/>
        <a:lstStyle/>
        <a:p>
          <a:pPr rtl="1"/>
          <a:r>
            <a:rPr lang="ar-SA" b="1" dirty="0" smtClean="0"/>
            <a:t>اقتراح الحلول البديلة</a:t>
          </a:r>
          <a:endParaRPr lang="ar-SA" b="1" dirty="0"/>
        </a:p>
      </dgm:t>
    </dgm:pt>
    <dgm:pt modelId="{5FA2D00A-39B7-4566-9C99-AF3F418B00E9}" type="parTrans" cxnId="{8EDBEC24-BE13-47C3-BF99-34FE59597D3C}">
      <dgm:prSet/>
      <dgm:spPr/>
      <dgm:t>
        <a:bodyPr/>
        <a:lstStyle/>
        <a:p>
          <a:pPr rtl="1"/>
          <a:endParaRPr lang="ar-SA"/>
        </a:p>
      </dgm:t>
    </dgm:pt>
    <dgm:pt modelId="{13745805-6A9A-474E-BABB-0A0FB6903F76}" type="sibTrans" cxnId="{8EDBEC24-BE13-47C3-BF99-34FE59597D3C}">
      <dgm:prSet/>
      <dgm:spPr/>
      <dgm:t>
        <a:bodyPr/>
        <a:lstStyle/>
        <a:p>
          <a:pPr rtl="1"/>
          <a:endParaRPr lang="ar-SA"/>
        </a:p>
      </dgm:t>
    </dgm:pt>
    <dgm:pt modelId="{E52A1A56-8E50-4DD4-A162-3B70835A404D}" type="pres">
      <dgm:prSet presAssocID="{E9D56914-1123-4D71-B3F8-F170C01D3EEF}" presName="linearFlow" presStyleCnt="0">
        <dgm:presLayoutVars>
          <dgm:resizeHandles val="exact"/>
        </dgm:presLayoutVars>
      </dgm:prSet>
      <dgm:spPr/>
    </dgm:pt>
    <dgm:pt modelId="{625E9C66-C4B0-4C9C-B9C1-8180D7D30A26}" type="pres">
      <dgm:prSet presAssocID="{7BE614A7-AD33-47FC-8D81-A4A096486A8D}" presName="node" presStyleLbl="node1" presStyleIdx="0" presStyleCnt="5" custScaleX="293536">
        <dgm:presLayoutVars>
          <dgm:bulletEnabled val="1"/>
        </dgm:presLayoutVars>
      </dgm:prSet>
      <dgm:spPr/>
    </dgm:pt>
    <dgm:pt modelId="{347A6D07-E81C-4313-9BF7-8B715D04E06D}" type="pres">
      <dgm:prSet presAssocID="{99AB88FB-0BA6-4FF6-8D79-65A4309B2615}" presName="sibTrans" presStyleLbl="sibTrans2D1" presStyleIdx="0" presStyleCnt="4"/>
      <dgm:spPr/>
    </dgm:pt>
    <dgm:pt modelId="{4E699D66-49F4-4BF9-B438-C9C6EAC300C5}" type="pres">
      <dgm:prSet presAssocID="{99AB88FB-0BA6-4FF6-8D79-65A4309B2615}" presName="connectorText" presStyleLbl="sibTrans2D1" presStyleIdx="0" presStyleCnt="4"/>
      <dgm:spPr/>
    </dgm:pt>
    <dgm:pt modelId="{FC51F692-3544-4B2F-9334-C1115DEF4C71}" type="pres">
      <dgm:prSet presAssocID="{3A926221-DADD-4E32-A30F-1E1E40B5DB0E}" presName="node" presStyleLbl="node1" presStyleIdx="1" presStyleCnt="5" custScaleX="2920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0CEFC4-E17B-45E8-BA9F-7CBB99936BF6}" type="pres">
      <dgm:prSet presAssocID="{D2029FE3-D1DC-444C-82BF-6D05B8C61B79}" presName="sibTrans" presStyleLbl="sibTrans2D1" presStyleIdx="1" presStyleCnt="4"/>
      <dgm:spPr/>
    </dgm:pt>
    <dgm:pt modelId="{F5F39096-CA43-4602-B2A3-2221FDDA7F55}" type="pres">
      <dgm:prSet presAssocID="{D2029FE3-D1DC-444C-82BF-6D05B8C61B79}" presName="connectorText" presStyleLbl="sibTrans2D1" presStyleIdx="1" presStyleCnt="4"/>
      <dgm:spPr/>
    </dgm:pt>
    <dgm:pt modelId="{952E37AB-94F2-4459-9A94-83F65B0B4E0E}" type="pres">
      <dgm:prSet presAssocID="{52ED7DBC-EB58-453A-AF77-09AA79CA2256}" presName="node" presStyleLbl="node1" presStyleIdx="2" presStyleCnt="5" custScaleX="293536">
        <dgm:presLayoutVars>
          <dgm:bulletEnabled val="1"/>
        </dgm:presLayoutVars>
      </dgm:prSet>
      <dgm:spPr/>
    </dgm:pt>
    <dgm:pt modelId="{9C941061-CF49-431A-9B65-D07D02DCB206}" type="pres">
      <dgm:prSet presAssocID="{DB95D041-D29F-4ED7-9FB4-E675664FBAC1}" presName="sibTrans" presStyleLbl="sibTrans2D1" presStyleIdx="2" presStyleCnt="4"/>
      <dgm:spPr/>
    </dgm:pt>
    <dgm:pt modelId="{DE344646-5E00-4B11-94F2-A12447F8DBE9}" type="pres">
      <dgm:prSet presAssocID="{DB95D041-D29F-4ED7-9FB4-E675664FBAC1}" presName="connectorText" presStyleLbl="sibTrans2D1" presStyleIdx="2" presStyleCnt="4"/>
      <dgm:spPr/>
    </dgm:pt>
    <dgm:pt modelId="{7CC612EB-B4A8-4D84-90B3-0EEC51B9E8E1}" type="pres">
      <dgm:prSet presAssocID="{2E43591D-C0E8-4E2B-8F34-E8399F7D6266}" presName="node" presStyleLbl="node1" presStyleIdx="3" presStyleCnt="5" custScaleX="2935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699EE2-55DB-4915-AD2E-111E46F0BFEE}" type="pres">
      <dgm:prSet presAssocID="{13745805-6A9A-474E-BABB-0A0FB6903F76}" presName="sibTrans" presStyleLbl="sibTrans2D1" presStyleIdx="3" presStyleCnt="4"/>
      <dgm:spPr/>
    </dgm:pt>
    <dgm:pt modelId="{0220AA8C-410C-43AA-9889-13FD4A4F226B}" type="pres">
      <dgm:prSet presAssocID="{13745805-6A9A-474E-BABB-0A0FB6903F76}" presName="connectorText" presStyleLbl="sibTrans2D1" presStyleIdx="3" presStyleCnt="4"/>
      <dgm:spPr/>
    </dgm:pt>
    <dgm:pt modelId="{62A25400-7241-46C4-92F2-0F5BB210EF06}" type="pres">
      <dgm:prSet presAssocID="{E250546F-543F-4FA9-93E6-5996EADB2818}" presName="node" presStyleLbl="node1" presStyleIdx="4" presStyleCnt="5" custScaleX="293536">
        <dgm:presLayoutVars>
          <dgm:bulletEnabled val="1"/>
        </dgm:presLayoutVars>
      </dgm:prSet>
      <dgm:spPr/>
    </dgm:pt>
  </dgm:ptLst>
  <dgm:cxnLst>
    <dgm:cxn modelId="{C8964816-F733-49FD-A108-DE04E866AE95}" srcId="{E9D56914-1123-4D71-B3F8-F170C01D3EEF}" destId="{E250546F-543F-4FA9-93E6-5996EADB2818}" srcOrd="4" destOrd="0" parTransId="{4CA987E3-898D-4584-8857-92EF811F8D81}" sibTransId="{B7A3B13B-F176-450B-94A3-0D7F3A76CC38}"/>
    <dgm:cxn modelId="{8EDBEC24-BE13-47C3-BF99-34FE59597D3C}" srcId="{E9D56914-1123-4D71-B3F8-F170C01D3EEF}" destId="{2E43591D-C0E8-4E2B-8F34-E8399F7D6266}" srcOrd="3" destOrd="0" parTransId="{5FA2D00A-39B7-4566-9C99-AF3F418B00E9}" sibTransId="{13745805-6A9A-474E-BABB-0A0FB6903F76}"/>
    <dgm:cxn modelId="{29FB04C9-78BE-4A00-81F6-3BD109635B10}" type="presOf" srcId="{13745805-6A9A-474E-BABB-0A0FB6903F76}" destId="{44699EE2-55DB-4915-AD2E-111E46F0BFEE}" srcOrd="0" destOrd="0" presId="urn:microsoft.com/office/officeart/2005/8/layout/process2"/>
    <dgm:cxn modelId="{84B2C444-2D74-4291-B6D0-8D23F37D41B5}" type="presOf" srcId="{7BE614A7-AD33-47FC-8D81-A4A096486A8D}" destId="{625E9C66-C4B0-4C9C-B9C1-8180D7D30A26}" srcOrd="0" destOrd="0" presId="urn:microsoft.com/office/officeart/2005/8/layout/process2"/>
    <dgm:cxn modelId="{EE991579-9280-40E8-BEDF-16EE87DFB556}" srcId="{E9D56914-1123-4D71-B3F8-F170C01D3EEF}" destId="{3A926221-DADD-4E32-A30F-1E1E40B5DB0E}" srcOrd="1" destOrd="0" parTransId="{A6DCA6F4-41D7-4F5B-BB46-3945C28250E2}" sibTransId="{D2029FE3-D1DC-444C-82BF-6D05B8C61B79}"/>
    <dgm:cxn modelId="{F9D1EAFD-CA3F-4B95-B043-2610F4BCF2E4}" type="presOf" srcId="{E250546F-543F-4FA9-93E6-5996EADB2818}" destId="{62A25400-7241-46C4-92F2-0F5BB210EF06}" srcOrd="0" destOrd="0" presId="urn:microsoft.com/office/officeart/2005/8/layout/process2"/>
    <dgm:cxn modelId="{145F6791-4670-4DA2-BE11-6F57D131CE24}" type="presOf" srcId="{D2029FE3-D1DC-444C-82BF-6D05B8C61B79}" destId="{A10CEFC4-E17B-45E8-BA9F-7CBB99936BF6}" srcOrd="0" destOrd="0" presId="urn:microsoft.com/office/officeart/2005/8/layout/process2"/>
    <dgm:cxn modelId="{DF8134F0-C0FE-488F-A1CD-0B7FBE130948}" type="presOf" srcId="{DB95D041-D29F-4ED7-9FB4-E675664FBAC1}" destId="{DE344646-5E00-4B11-94F2-A12447F8DBE9}" srcOrd="1" destOrd="0" presId="urn:microsoft.com/office/officeart/2005/8/layout/process2"/>
    <dgm:cxn modelId="{AC0B029D-FDE9-4346-926D-27CEA408D367}" type="presOf" srcId="{99AB88FB-0BA6-4FF6-8D79-65A4309B2615}" destId="{347A6D07-E81C-4313-9BF7-8B715D04E06D}" srcOrd="0" destOrd="0" presId="urn:microsoft.com/office/officeart/2005/8/layout/process2"/>
    <dgm:cxn modelId="{8C99AEFC-CB85-416C-A7E4-1948FF5A4AFB}" srcId="{E9D56914-1123-4D71-B3F8-F170C01D3EEF}" destId="{7BE614A7-AD33-47FC-8D81-A4A096486A8D}" srcOrd="0" destOrd="0" parTransId="{C92978D6-7F53-4E2F-8A19-1FD0DD312E87}" sibTransId="{99AB88FB-0BA6-4FF6-8D79-65A4309B2615}"/>
    <dgm:cxn modelId="{372CC75B-DA14-4BC9-A818-0FE1A02C451B}" type="presOf" srcId="{13745805-6A9A-474E-BABB-0A0FB6903F76}" destId="{0220AA8C-410C-43AA-9889-13FD4A4F226B}" srcOrd="1" destOrd="0" presId="urn:microsoft.com/office/officeart/2005/8/layout/process2"/>
    <dgm:cxn modelId="{5A3DD078-64B4-43CA-842E-65F4710044D6}" type="presOf" srcId="{D2029FE3-D1DC-444C-82BF-6D05B8C61B79}" destId="{F5F39096-CA43-4602-B2A3-2221FDDA7F55}" srcOrd="1" destOrd="0" presId="urn:microsoft.com/office/officeart/2005/8/layout/process2"/>
    <dgm:cxn modelId="{3CD4FB25-6067-48DE-8191-C442CBB9E11A}" type="presOf" srcId="{99AB88FB-0BA6-4FF6-8D79-65A4309B2615}" destId="{4E699D66-49F4-4BF9-B438-C9C6EAC300C5}" srcOrd="1" destOrd="0" presId="urn:microsoft.com/office/officeart/2005/8/layout/process2"/>
    <dgm:cxn modelId="{46434B6B-30CE-498F-AA6C-2D5AA1BA7B64}" type="presOf" srcId="{3A926221-DADD-4E32-A30F-1E1E40B5DB0E}" destId="{FC51F692-3544-4B2F-9334-C1115DEF4C71}" srcOrd="0" destOrd="0" presId="urn:microsoft.com/office/officeart/2005/8/layout/process2"/>
    <dgm:cxn modelId="{DC45AAD1-AB3F-43E5-A06A-EDE0EC23ACD4}" type="presOf" srcId="{E9D56914-1123-4D71-B3F8-F170C01D3EEF}" destId="{E52A1A56-8E50-4DD4-A162-3B70835A404D}" srcOrd="0" destOrd="0" presId="urn:microsoft.com/office/officeart/2005/8/layout/process2"/>
    <dgm:cxn modelId="{98DB37EF-3F82-448E-9CEF-7B20D2F49032}" type="presOf" srcId="{DB95D041-D29F-4ED7-9FB4-E675664FBAC1}" destId="{9C941061-CF49-431A-9B65-D07D02DCB206}" srcOrd="0" destOrd="0" presId="urn:microsoft.com/office/officeart/2005/8/layout/process2"/>
    <dgm:cxn modelId="{01C0F2FB-7EDA-48EC-839D-82562EDAE4DB}" type="presOf" srcId="{2E43591D-C0E8-4E2B-8F34-E8399F7D6266}" destId="{7CC612EB-B4A8-4D84-90B3-0EEC51B9E8E1}" srcOrd="0" destOrd="0" presId="urn:microsoft.com/office/officeart/2005/8/layout/process2"/>
    <dgm:cxn modelId="{29329D94-560A-4029-9E4F-E2E754F3A634}" type="presOf" srcId="{52ED7DBC-EB58-453A-AF77-09AA79CA2256}" destId="{952E37AB-94F2-4459-9A94-83F65B0B4E0E}" srcOrd="0" destOrd="0" presId="urn:microsoft.com/office/officeart/2005/8/layout/process2"/>
    <dgm:cxn modelId="{08477C63-141E-405F-B8BC-C7C01F9A97C7}" srcId="{E9D56914-1123-4D71-B3F8-F170C01D3EEF}" destId="{52ED7DBC-EB58-453A-AF77-09AA79CA2256}" srcOrd="2" destOrd="0" parTransId="{69B60FE5-6CE7-4726-BC32-4F7B5D9BA762}" sibTransId="{DB95D041-D29F-4ED7-9FB4-E675664FBAC1}"/>
    <dgm:cxn modelId="{0375985D-783E-4D92-A51B-B442442505D3}" type="presParOf" srcId="{E52A1A56-8E50-4DD4-A162-3B70835A404D}" destId="{625E9C66-C4B0-4C9C-B9C1-8180D7D30A26}" srcOrd="0" destOrd="0" presId="urn:microsoft.com/office/officeart/2005/8/layout/process2"/>
    <dgm:cxn modelId="{49DFA87C-FA6E-4AAA-BE6D-13337E735BFA}" type="presParOf" srcId="{E52A1A56-8E50-4DD4-A162-3B70835A404D}" destId="{347A6D07-E81C-4313-9BF7-8B715D04E06D}" srcOrd="1" destOrd="0" presId="urn:microsoft.com/office/officeart/2005/8/layout/process2"/>
    <dgm:cxn modelId="{3ABE663C-408D-4CB5-81A1-B2A8BF428E44}" type="presParOf" srcId="{347A6D07-E81C-4313-9BF7-8B715D04E06D}" destId="{4E699D66-49F4-4BF9-B438-C9C6EAC300C5}" srcOrd="0" destOrd="0" presId="urn:microsoft.com/office/officeart/2005/8/layout/process2"/>
    <dgm:cxn modelId="{C9F8DE27-378B-46A4-A8F2-698ADB8A02F6}" type="presParOf" srcId="{E52A1A56-8E50-4DD4-A162-3B70835A404D}" destId="{FC51F692-3544-4B2F-9334-C1115DEF4C71}" srcOrd="2" destOrd="0" presId="urn:microsoft.com/office/officeart/2005/8/layout/process2"/>
    <dgm:cxn modelId="{999CDC37-0B47-4457-817A-65279668C4DE}" type="presParOf" srcId="{E52A1A56-8E50-4DD4-A162-3B70835A404D}" destId="{A10CEFC4-E17B-45E8-BA9F-7CBB99936BF6}" srcOrd="3" destOrd="0" presId="urn:microsoft.com/office/officeart/2005/8/layout/process2"/>
    <dgm:cxn modelId="{CF32B186-0996-456F-B1A0-ADC5BBACB340}" type="presParOf" srcId="{A10CEFC4-E17B-45E8-BA9F-7CBB99936BF6}" destId="{F5F39096-CA43-4602-B2A3-2221FDDA7F55}" srcOrd="0" destOrd="0" presId="urn:microsoft.com/office/officeart/2005/8/layout/process2"/>
    <dgm:cxn modelId="{FA836F32-EB7D-4A88-BC92-FCF9A926A79F}" type="presParOf" srcId="{E52A1A56-8E50-4DD4-A162-3B70835A404D}" destId="{952E37AB-94F2-4459-9A94-83F65B0B4E0E}" srcOrd="4" destOrd="0" presId="urn:microsoft.com/office/officeart/2005/8/layout/process2"/>
    <dgm:cxn modelId="{C3892F3C-A98D-4B0F-963B-6B1F6D612949}" type="presParOf" srcId="{E52A1A56-8E50-4DD4-A162-3B70835A404D}" destId="{9C941061-CF49-431A-9B65-D07D02DCB206}" srcOrd="5" destOrd="0" presId="urn:microsoft.com/office/officeart/2005/8/layout/process2"/>
    <dgm:cxn modelId="{7CA77B32-9330-41A2-B1D2-720BCB0D9D62}" type="presParOf" srcId="{9C941061-CF49-431A-9B65-D07D02DCB206}" destId="{DE344646-5E00-4B11-94F2-A12447F8DBE9}" srcOrd="0" destOrd="0" presId="urn:microsoft.com/office/officeart/2005/8/layout/process2"/>
    <dgm:cxn modelId="{594BF517-00AF-4050-BE32-6EDD583CBA1B}" type="presParOf" srcId="{E52A1A56-8E50-4DD4-A162-3B70835A404D}" destId="{7CC612EB-B4A8-4D84-90B3-0EEC51B9E8E1}" srcOrd="6" destOrd="0" presId="urn:microsoft.com/office/officeart/2005/8/layout/process2"/>
    <dgm:cxn modelId="{0C544367-C4A2-41AA-A231-08115A13D00B}" type="presParOf" srcId="{E52A1A56-8E50-4DD4-A162-3B70835A404D}" destId="{44699EE2-55DB-4915-AD2E-111E46F0BFEE}" srcOrd="7" destOrd="0" presId="urn:microsoft.com/office/officeart/2005/8/layout/process2"/>
    <dgm:cxn modelId="{7FCA6390-43DE-4A5C-9544-F57DAFDBC759}" type="presParOf" srcId="{44699EE2-55DB-4915-AD2E-111E46F0BFEE}" destId="{0220AA8C-410C-43AA-9889-13FD4A4F226B}" srcOrd="0" destOrd="0" presId="urn:microsoft.com/office/officeart/2005/8/layout/process2"/>
    <dgm:cxn modelId="{5EE790A1-787C-4A8F-9F4C-63D03481E23D}" type="presParOf" srcId="{E52A1A56-8E50-4DD4-A162-3B70835A404D}" destId="{62A25400-7241-46C4-92F2-0F5BB210EF0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2F825-AA91-4E35-82D9-38BC822D4A97}" type="doc">
      <dgm:prSet loTypeId="urn:microsoft.com/office/officeart/2005/8/layout/arrow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2626691-C645-4CCF-A398-34EF38F1AE82}">
      <dgm:prSet phldrT="[نص]"/>
      <dgm:spPr/>
      <dgm:t>
        <a:bodyPr/>
        <a:lstStyle/>
        <a:p>
          <a:pPr rtl="1"/>
          <a:r>
            <a:rPr lang="ar-SA" dirty="0" smtClean="0"/>
            <a:t>نتائج سلبية</a:t>
          </a:r>
          <a:endParaRPr lang="ar-SA" dirty="0"/>
        </a:p>
      </dgm:t>
    </dgm:pt>
    <dgm:pt modelId="{B5915FFD-7AAB-40C3-A58E-DCA137129656}" type="parTrans" cxnId="{E669B652-F393-48E4-8EE6-362B5552F3F6}">
      <dgm:prSet/>
      <dgm:spPr/>
      <dgm:t>
        <a:bodyPr/>
        <a:lstStyle/>
        <a:p>
          <a:pPr rtl="1"/>
          <a:endParaRPr lang="ar-SA"/>
        </a:p>
      </dgm:t>
    </dgm:pt>
    <dgm:pt modelId="{DA7E2DD3-3A10-47CE-976A-09002DFB5ACA}" type="sibTrans" cxnId="{E669B652-F393-48E4-8EE6-362B5552F3F6}">
      <dgm:prSet/>
      <dgm:spPr/>
      <dgm:t>
        <a:bodyPr/>
        <a:lstStyle/>
        <a:p>
          <a:pPr rtl="1"/>
          <a:endParaRPr lang="ar-SA"/>
        </a:p>
      </dgm:t>
    </dgm:pt>
    <dgm:pt modelId="{343E7A3D-461D-4079-AA0D-BBB9C2922B76}">
      <dgm:prSet phldrT="[نص]"/>
      <dgm:spPr/>
      <dgm:t>
        <a:bodyPr/>
        <a:lstStyle/>
        <a:p>
          <a:pPr rtl="1"/>
          <a:r>
            <a:rPr lang="ar-SA" dirty="0" smtClean="0"/>
            <a:t>نتائج إيجابية </a:t>
          </a:r>
          <a:endParaRPr lang="ar-SA" dirty="0"/>
        </a:p>
      </dgm:t>
    </dgm:pt>
    <dgm:pt modelId="{998D5A41-1432-48F8-9D4B-2911AA99617F}" type="parTrans" cxnId="{8652AF80-8AEC-45B0-8EAB-B5FAD0503CD4}">
      <dgm:prSet/>
      <dgm:spPr/>
      <dgm:t>
        <a:bodyPr/>
        <a:lstStyle/>
        <a:p>
          <a:pPr rtl="1"/>
          <a:endParaRPr lang="ar-SA"/>
        </a:p>
      </dgm:t>
    </dgm:pt>
    <dgm:pt modelId="{68ED51B7-0F36-4223-846B-7625166FE207}" type="sibTrans" cxnId="{8652AF80-8AEC-45B0-8EAB-B5FAD0503CD4}">
      <dgm:prSet/>
      <dgm:spPr/>
      <dgm:t>
        <a:bodyPr/>
        <a:lstStyle/>
        <a:p>
          <a:pPr rtl="1"/>
          <a:endParaRPr lang="ar-SA"/>
        </a:p>
      </dgm:t>
    </dgm:pt>
    <dgm:pt modelId="{ABF90BA7-9CD5-40B9-9A60-54C007C27F3B}" type="pres">
      <dgm:prSet presAssocID="{F622F825-AA91-4E35-82D9-38BC822D4A97}" presName="cycle" presStyleCnt="0">
        <dgm:presLayoutVars>
          <dgm:dir/>
          <dgm:resizeHandles val="exact"/>
        </dgm:presLayoutVars>
      </dgm:prSet>
      <dgm:spPr/>
    </dgm:pt>
    <dgm:pt modelId="{BC1EC8E2-6610-447A-A996-8BCB105530BC}" type="pres">
      <dgm:prSet presAssocID="{82626691-C645-4CCF-A398-34EF38F1AE82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A9F7A2-66D5-43C6-8894-5538582872DB}" type="pres">
      <dgm:prSet presAssocID="{343E7A3D-461D-4079-AA0D-BBB9C2922B76}" presName="arrow" presStyleLbl="node1" presStyleIdx="1" presStyleCnt="2">
        <dgm:presLayoutVars>
          <dgm:bulletEnabled val="1"/>
        </dgm:presLayoutVars>
      </dgm:prSet>
      <dgm:spPr/>
    </dgm:pt>
  </dgm:ptLst>
  <dgm:cxnLst>
    <dgm:cxn modelId="{50BA38FE-79A1-4D39-9BEC-1F63A90DB016}" type="presOf" srcId="{82626691-C645-4CCF-A398-34EF38F1AE82}" destId="{BC1EC8E2-6610-447A-A996-8BCB105530BC}" srcOrd="0" destOrd="0" presId="urn:microsoft.com/office/officeart/2005/8/layout/arrow1"/>
    <dgm:cxn modelId="{AB337DEA-8BE9-403E-9C65-15D35013BC38}" type="presOf" srcId="{343E7A3D-461D-4079-AA0D-BBB9C2922B76}" destId="{B7A9F7A2-66D5-43C6-8894-5538582872DB}" srcOrd="0" destOrd="0" presId="urn:microsoft.com/office/officeart/2005/8/layout/arrow1"/>
    <dgm:cxn modelId="{E669B652-F393-48E4-8EE6-362B5552F3F6}" srcId="{F622F825-AA91-4E35-82D9-38BC822D4A97}" destId="{82626691-C645-4CCF-A398-34EF38F1AE82}" srcOrd="0" destOrd="0" parTransId="{B5915FFD-7AAB-40C3-A58E-DCA137129656}" sibTransId="{DA7E2DD3-3A10-47CE-976A-09002DFB5ACA}"/>
    <dgm:cxn modelId="{EC94D625-3628-49DA-83F0-F64EC2F81ADF}" type="presOf" srcId="{F622F825-AA91-4E35-82D9-38BC822D4A97}" destId="{ABF90BA7-9CD5-40B9-9A60-54C007C27F3B}" srcOrd="0" destOrd="0" presId="urn:microsoft.com/office/officeart/2005/8/layout/arrow1"/>
    <dgm:cxn modelId="{8652AF80-8AEC-45B0-8EAB-B5FAD0503CD4}" srcId="{F622F825-AA91-4E35-82D9-38BC822D4A97}" destId="{343E7A3D-461D-4079-AA0D-BBB9C2922B76}" srcOrd="1" destOrd="0" parTransId="{998D5A41-1432-48F8-9D4B-2911AA99617F}" sibTransId="{68ED51B7-0F36-4223-846B-7625166FE207}"/>
    <dgm:cxn modelId="{FDC2F84C-F2FF-4163-A625-1A945DF3A4BF}" type="presParOf" srcId="{ABF90BA7-9CD5-40B9-9A60-54C007C27F3B}" destId="{BC1EC8E2-6610-447A-A996-8BCB105530BC}" srcOrd="0" destOrd="0" presId="urn:microsoft.com/office/officeart/2005/8/layout/arrow1"/>
    <dgm:cxn modelId="{359DB663-5515-4488-911E-FEC1C7DE23CA}" type="presParOf" srcId="{ABF90BA7-9CD5-40B9-9A60-54C007C27F3B}" destId="{B7A9F7A2-66D5-43C6-8894-5538582872D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82CF67-8DF5-406C-8267-2DA832395C73}" type="doc">
      <dgm:prSet loTypeId="urn:microsoft.com/office/officeart/2005/8/layout/matrix2" loCatId="matrix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AB88503-AD81-496B-BB0C-B1D581B9F5FD}">
      <dgm:prSet phldrT="[نص]"/>
      <dgm:spPr/>
      <dgm:t>
        <a:bodyPr/>
        <a:lstStyle/>
        <a:p>
          <a:pPr rtl="1"/>
          <a:r>
            <a:rPr lang="ar-SA" dirty="0" smtClean="0"/>
            <a:t>الهدف من اكتشاف الأخطاء</a:t>
          </a:r>
          <a:endParaRPr lang="ar-SA" dirty="0"/>
        </a:p>
      </dgm:t>
    </dgm:pt>
    <dgm:pt modelId="{E0D6EC11-1AC1-43AC-9A9D-F37C917B713B}" type="parTrans" cxnId="{D3EDD710-5411-48A2-817D-D41ABA23DF6D}">
      <dgm:prSet/>
      <dgm:spPr/>
      <dgm:t>
        <a:bodyPr/>
        <a:lstStyle/>
        <a:p>
          <a:pPr rtl="1"/>
          <a:endParaRPr lang="ar-SA"/>
        </a:p>
      </dgm:t>
    </dgm:pt>
    <dgm:pt modelId="{655C1E1E-E4F3-44E4-9EE3-7F3EE995163B}" type="sibTrans" cxnId="{D3EDD710-5411-48A2-817D-D41ABA23DF6D}">
      <dgm:prSet/>
      <dgm:spPr/>
      <dgm:t>
        <a:bodyPr/>
        <a:lstStyle/>
        <a:p>
          <a:pPr rtl="1"/>
          <a:endParaRPr lang="ar-SA"/>
        </a:p>
      </dgm:t>
    </dgm:pt>
    <dgm:pt modelId="{8F5A2CE7-68D3-4926-BA6D-6A894E1515F7}">
      <dgm:prSet phldrT="[نص]"/>
      <dgm:spPr/>
      <dgm:t>
        <a:bodyPr/>
        <a:lstStyle/>
        <a:p>
          <a:pPr rtl="1"/>
          <a:r>
            <a:rPr lang="ar-SA" dirty="0" smtClean="0"/>
            <a:t>نوع النظام</a:t>
          </a:r>
          <a:endParaRPr lang="ar-SA" dirty="0"/>
        </a:p>
      </dgm:t>
    </dgm:pt>
    <dgm:pt modelId="{6B1D9CA3-2B81-417F-9DA8-338018C1137E}" type="parTrans" cxnId="{FF41D9C3-C005-421C-8EB9-04DB10D5D729}">
      <dgm:prSet/>
      <dgm:spPr/>
      <dgm:t>
        <a:bodyPr/>
        <a:lstStyle/>
        <a:p>
          <a:pPr rtl="1"/>
          <a:endParaRPr lang="ar-SA"/>
        </a:p>
      </dgm:t>
    </dgm:pt>
    <dgm:pt modelId="{4C5510C8-4EF9-4ED2-8B4E-659CE622E30B}" type="sibTrans" cxnId="{FF41D9C3-C005-421C-8EB9-04DB10D5D729}">
      <dgm:prSet/>
      <dgm:spPr/>
      <dgm:t>
        <a:bodyPr/>
        <a:lstStyle/>
        <a:p>
          <a:pPr rtl="1"/>
          <a:endParaRPr lang="ar-SA"/>
        </a:p>
      </dgm:t>
    </dgm:pt>
    <dgm:pt modelId="{16D8E84C-B654-4B0E-B282-033D52068DE2}">
      <dgm:prSet phldrT="[نص]"/>
      <dgm:spPr/>
      <dgm:t>
        <a:bodyPr/>
        <a:lstStyle/>
        <a:p>
          <a:pPr rtl="1"/>
          <a:r>
            <a:rPr lang="ar-SA" dirty="0" smtClean="0"/>
            <a:t>نوع النشاط الذي تمارس من أجله الرقابة</a:t>
          </a:r>
          <a:endParaRPr lang="ar-SA" dirty="0"/>
        </a:p>
      </dgm:t>
    </dgm:pt>
    <dgm:pt modelId="{84924588-AA9F-4F41-9B29-C4B2F645A2E3}" type="parTrans" cxnId="{FDE317D7-0BBB-4B6D-A5F9-0556E81BC1F3}">
      <dgm:prSet/>
      <dgm:spPr/>
      <dgm:t>
        <a:bodyPr/>
        <a:lstStyle/>
        <a:p>
          <a:pPr rtl="1"/>
          <a:endParaRPr lang="ar-SA"/>
        </a:p>
      </dgm:t>
    </dgm:pt>
    <dgm:pt modelId="{6A96F8F0-D399-4398-B910-E6AC2C7652C1}" type="sibTrans" cxnId="{FDE317D7-0BBB-4B6D-A5F9-0556E81BC1F3}">
      <dgm:prSet/>
      <dgm:spPr/>
      <dgm:t>
        <a:bodyPr/>
        <a:lstStyle/>
        <a:p>
          <a:pPr rtl="1"/>
          <a:endParaRPr lang="ar-SA"/>
        </a:p>
      </dgm:t>
    </dgm:pt>
    <dgm:pt modelId="{FC59857D-47C4-49C8-BDE4-D3BC99CEFF31}">
      <dgm:prSet phldrT="[نص]"/>
      <dgm:spPr/>
      <dgm:t>
        <a:bodyPr/>
        <a:lstStyle/>
        <a:p>
          <a:pPr rtl="1"/>
          <a:r>
            <a:rPr lang="ar-SA" dirty="0" smtClean="0"/>
            <a:t>التوقيت الزمني للرقابة</a:t>
          </a:r>
          <a:endParaRPr lang="ar-SA" dirty="0"/>
        </a:p>
      </dgm:t>
    </dgm:pt>
    <dgm:pt modelId="{876475A2-D3A9-46E2-A46A-092774A6F0AE}" type="parTrans" cxnId="{500A90E4-1BB7-4E52-934C-6DA13C69058C}">
      <dgm:prSet/>
      <dgm:spPr/>
      <dgm:t>
        <a:bodyPr/>
        <a:lstStyle/>
        <a:p>
          <a:pPr rtl="1"/>
          <a:endParaRPr lang="ar-SA"/>
        </a:p>
      </dgm:t>
    </dgm:pt>
    <dgm:pt modelId="{DAD53951-1566-48BF-95CE-3AE2C3EE5C55}" type="sibTrans" cxnId="{500A90E4-1BB7-4E52-934C-6DA13C69058C}">
      <dgm:prSet/>
      <dgm:spPr/>
      <dgm:t>
        <a:bodyPr/>
        <a:lstStyle/>
        <a:p>
          <a:pPr rtl="1"/>
          <a:endParaRPr lang="ar-SA"/>
        </a:p>
      </dgm:t>
    </dgm:pt>
    <dgm:pt modelId="{C5067977-2F44-403C-B5F6-8044ABB0D620}" type="pres">
      <dgm:prSet presAssocID="{7082CF67-8DF5-406C-8267-2DA832395C73}" presName="matrix" presStyleCnt="0">
        <dgm:presLayoutVars>
          <dgm:chMax val="1"/>
          <dgm:dir/>
          <dgm:resizeHandles val="exact"/>
        </dgm:presLayoutVars>
      </dgm:prSet>
      <dgm:spPr/>
    </dgm:pt>
    <dgm:pt modelId="{A94DC127-9411-4D10-997A-2598D8EE6A7B}" type="pres">
      <dgm:prSet presAssocID="{7082CF67-8DF5-406C-8267-2DA832395C73}" presName="axisShape" presStyleLbl="bgShp" presStyleIdx="0" presStyleCnt="1"/>
      <dgm:spPr/>
    </dgm:pt>
    <dgm:pt modelId="{701176CE-6CA7-4F35-8E68-8D8B5A908868}" type="pres">
      <dgm:prSet presAssocID="{7082CF67-8DF5-406C-8267-2DA832395C7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AADD1C-7BE5-41EB-9621-E0A9819FA431}" type="pres">
      <dgm:prSet presAssocID="{7082CF67-8DF5-406C-8267-2DA832395C7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D445A8-C6AA-4043-8734-D170E2AE4B01}" type="pres">
      <dgm:prSet presAssocID="{7082CF67-8DF5-406C-8267-2DA832395C7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ECD9BD-5189-4691-AD18-9156AF3DF16A}" type="pres">
      <dgm:prSet presAssocID="{7082CF67-8DF5-406C-8267-2DA832395C73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0CC9ECE-7733-4D68-8CE1-0B5CA88FBED4}" type="presOf" srcId="{16D8E84C-B654-4B0E-B282-033D52068DE2}" destId="{43D445A8-C6AA-4043-8734-D170E2AE4B01}" srcOrd="0" destOrd="0" presId="urn:microsoft.com/office/officeart/2005/8/layout/matrix2"/>
    <dgm:cxn modelId="{3712609E-9A28-4374-932F-CA398CC4C29E}" type="presOf" srcId="{7082CF67-8DF5-406C-8267-2DA832395C73}" destId="{C5067977-2F44-403C-B5F6-8044ABB0D620}" srcOrd="0" destOrd="0" presId="urn:microsoft.com/office/officeart/2005/8/layout/matrix2"/>
    <dgm:cxn modelId="{B542DE6D-F9F4-474B-9926-967F4E226978}" type="presOf" srcId="{FC59857D-47C4-49C8-BDE4-D3BC99CEFF31}" destId="{39ECD9BD-5189-4691-AD18-9156AF3DF16A}" srcOrd="0" destOrd="0" presId="urn:microsoft.com/office/officeart/2005/8/layout/matrix2"/>
    <dgm:cxn modelId="{4AF14DE2-D411-43D9-92FE-2D0268D8B241}" type="presOf" srcId="{AAB88503-AD81-496B-BB0C-B1D581B9F5FD}" destId="{701176CE-6CA7-4F35-8E68-8D8B5A908868}" srcOrd="0" destOrd="0" presId="urn:microsoft.com/office/officeart/2005/8/layout/matrix2"/>
    <dgm:cxn modelId="{D3EDD710-5411-48A2-817D-D41ABA23DF6D}" srcId="{7082CF67-8DF5-406C-8267-2DA832395C73}" destId="{AAB88503-AD81-496B-BB0C-B1D581B9F5FD}" srcOrd="0" destOrd="0" parTransId="{E0D6EC11-1AC1-43AC-9A9D-F37C917B713B}" sibTransId="{655C1E1E-E4F3-44E4-9EE3-7F3EE995163B}"/>
    <dgm:cxn modelId="{FDE317D7-0BBB-4B6D-A5F9-0556E81BC1F3}" srcId="{7082CF67-8DF5-406C-8267-2DA832395C73}" destId="{16D8E84C-B654-4B0E-B282-033D52068DE2}" srcOrd="2" destOrd="0" parTransId="{84924588-AA9F-4F41-9B29-C4B2F645A2E3}" sibTransId="{6A96F8F0-D399-4398-B910-E6AC2C7652C1}"/>
    <dgm:cxn modelId="{500A90E4-1BB7-4E52-934C-6DA13C69058C}" srcId="{7082CF67-8DF5-406C-8267-2DA832395C73}" destId="{FC59857D-47C4-49C8-BDE4-D3BC99CEFF31}" srcOrd="3" destOrd="0" parTransId="{876475A2-D3A9-46E2-A46A-092774A6F0AE}" sibTransId="{DAD53951-1566-48BF-95CE-3AE2C3EE5C55}"/>
    <dgm:cxn modelId="{FF41D9C3-C005-421C-8EB9-04DB10D5D729}" srcId="{7082CF67-8DF5-406C-8267-2DA832395C73}" destId="{8F5A2CE7-68D3-4926-BA6D-6A894E1515F7}" srcOrd="1" destOrd="0" parTransId="{6B1D9CA3-2B81-417F-9DA8-338018C1137E}" sibTransId="{4C5510C8-4EF9-4ED2-8B4E-659CE622E30B}"/>
    <dgm:cxn modelId="{0BBEFC0D-BC60-4466-BEBE-FDA13A91228E}" type="presOf" srcId="{8F5A2CE7-68D3-4926-BA6D-6A894E1515F7}" destId="{F7AADD1C-7BE5-41EB-9621-E0A9819FA431}" srcOrd="0" destOrd="0" presId="urn:microsoft.com/office/officeart/2005/8/layout/matrix2"/>
    <dgm:cxn modelId="{237213F0-63E4-4449-931A-32C5E01470CD}" type="presParOf" srcId="{C5067977-2F44-403C-B5F6-8044ABB0D620}" destId="{A94DC127-9411-4D10-997A-2598D8EE6A7B}" srcOrd="0" destOrd="0" presId="urn:microsoft.com/office/officeart/2005/8/layout/matrix2"/>
    <dgm:cxn modelId="{8F74865B-3C70-4579-876C-D1560A0636F9}" type="presParOf" srcId="{C5067977-2F44-403C-B5F6-8044ABB0D620}" destId="{701176CE-6CA7-4F35-8E68-8D8B5A908868}" srcOrd="1" destOrd="0" presId="urn:microsoft.com/office/officeart/2005/8/layout/matrix2"/>
    <dgm:cxn modelId="{A2E558BB-9949-41C9-A25C-5F71AC908A16}" type="presParOf" srcId="{C5067977-2F44-403C-B5F6-8044ABB0D620}" destId="{F7AADD1C-7BE5-41EB-9621-E0A9819FA431}" srcOrd="2" destOrd="0" presId="urn:microsoft.com/office/officeart/2005/8/layout/matrix2"/>
    <dgm:cxn modelId="{C8908F28-1A35-4801-9B94-22494283A386}" type="presParOf" srcId="{C5067977-2F44-403C-B5F6-8044ABB0D620}" destId="{43D445A8-C6AA-4043-8734-D170E2AE4B01}" srcOrd="3" destOrd="0" presId="urn:microsoft.com/office/officeart/2005/8/layout/matrix2"/>
    <dgm:cxn modelId="{E29BDED5-953D-43A3-887D-4DC80D6F832F}" type="presParOf" srcId="{C5067977-2F44-403C-B5F6-8044ABB0D620}" destId="{39ECD9BD-5189-4691-AD18-9156AF3DF16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5E9C66-C4B0-4C9C-B9C1-8180D7D30A26}">
      <dsp:nvSpPr>
        <dsp:cNvPr id="0" name=""/>
        <dsp:cNvSpPr/>
      </dsp:nvSpPr>
      <dsp:spPr>
        <a:xfrm>
          <a:off x="2458615" y="535"/>
          <a:ext cx="3312368" cy="62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وضع المعايير الرقابية </a:t>
          </a:r>
          <a:endParaRPr lang="ar-SA" sz="2000" b="1" kern="1200" dirty="0"/>
        </a:p>
      </dsp:txBody>
      <dsp:txXfrm>
        <a:off x="2458615" y="535"/>
        <a:ext cx="3312368" cy="626909"/>
      </dsp:txXfrm>
    </dsp:sp>
    <dsp:sp modelId="{347A6D07-E81C-4313-9BF7-8B715D04E06D}">
      <dsp:nvSpPr>
        <dsp:cNvPr id="0" name=""/>
        <dsp:cNvSpPr/>
      </dsp:nvSpPr>
      <dsp:spPr>
        <a:xfrm rot="5400000">
          <a:off x="3997254" y="643117"/>
          <a:ext cx="235091" cy="2821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/>
        </a:p>
      </dsp:txBody>
      <dsp:txXfrm rot="5400000">
        <a:off x="3997254" y="643117"/>
        <a:ext cx="235091" cy="282109"/>
      </dsp:txXfrm>
    </dsp:sp>
    <dsp:sp modelId="{FC51F692-3544-4B2F-9334-C1115DEF4C71}">
      <dsp:nvSpPr>
        <dsp:cNvPr id="0" name=""/>
        <dsp:cNvSpPr/>
      </dsp:nvSpPr>
      <dsp:spPr>
        <a:xfrm>
          <a:off x="2466723" y="940899"/>
          <a:ext cx="3296152" cy="62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قياس الأداء الفعلي</a:t>
          </a:r>
          <a:endParaRPr lang="ar-SA" sz="1900" b="1" kern="1200" dirty="0"/>
        </a:p>
      </dsp:txBody>
      <dsp:txXfrm>
        <a:off x="2466723" y="940899"/>
        <a:ext cx="3296152" cy="626909"/>
      </dsp:txXfrm>
    </dsp:sp>
    <dsp:sp modelId="{A10CEFC4-E17B-45E8-BA9F-7CBB99936BF6}">
      <dsp:nvSpPr>
        <dsp:cNvPr id="0" name=""/>
        <dsp:cNvSpPr/>
      </dsp:nvSpPr>
      <dsp:spPr>
        <a:xfrm rot="5400000">
          <a:off x="3997254" y="1583481"/>
          <a:ext cx="235091" cy="2821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/>
        </a:p>
      </dsp:txBody>
      <dsp:txXfrm rot="5400000">
        <a:off x="3997254" y="1583481"/>
        <a:ext cx="235091" cy="282109"/>
      </dsp:txXfrm>
    </dsp:sp>
    <dsp:sp modelId="{952E37AB-94F2-4459-9A94-83F65B0B4E0E}">
      <dsp:nvSpPr>
        <dsp:cNvPr id="0" name=""/>
        <dsp:cNvSpPr/>
      </dsp:nvSpPr>
      <dsp:spPr>
        <a:xfrm>
          <a:off x="2458615" y="1881263"/>
          <a:ext cx="3312368" cy="62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تصويب الانحرافات</a:t>
          </a:r>
          <a:endParaRPr lang="ar-SA" sz="1900" b="1" kern="1200" dirty="0"/>
        </a:p>
      </dsp:txBody>
      <dsp:txXfrm>
        <a:off x="2458615" y="1881263"/>
        <a:ext cx="3312368" cy="626909"/>
      </dsp:txXfrm>
    </dsp:sp>
    <dsp:sp modelId="{9C941061-CF49-431A-9B65-D07D02DCB206}">
      <dsp:nvSpPr>
        <dsp:cNvPr id="0" name=""/>
        <dsp:cNvSpPr/>
      </dsp:nvSpPr>
      <dsp:spPr>
        <a:xfrm rot="5400000">
          <a:off x="3997254" y="2523845"/>
          <a:ext cx="235091" cy="2821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/>
        </a:p>
      </dsp:txBody>
      <dsp:txXfrm rot="5400000">
        <a:off x="3997254" y="2523845"/>
        <a:ext cx="235091" cy="282109"/>
      </dsp:txXfrm>
    </dsp:sp>
    <dsp:sp modelId="{7CC612EB-B4A8-4D84-90B3-0EEC51B9E8E1}">
      <dsp:nvSpPr>
        <dsp:cNvPr id="0" name=""/>
        <dsp:cNvSpPr/>
      </dsp:nvSpPr>
      <dsp:spPr>
        <a:xfrm>
          <a:off x="2458615" y="2821627"/>
          <a:ext cx="3312368" cy="62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اقتراح الحلول البديلة</a:t>
          </a:r>
          <a:endParaRPr lang="ar-SA" sz="1800" b="1" kern="1200" dirty="0"/>
        </a:p>
      </dsp:txBody>
      <dsp:txXfrm>
        <a:off x="2458615" y="2821627"/>
        <a:ext cx="3312368" cy="626909"/>
      </dsp:txXfrm>
    </dsp:sp>
    <dsp:sp modelId="{44699EE2-55DB-4915-AD2E-111E46F0BFEE}">
      <dsp:nvSpPr>
        <dsp:cNvPr id="0" name=""/>
        <dsp:cNvSpPr/>
      </dsp:nvSpPr>
      <dsp:spPr>
        <a:xfrm rot="5400000">
          <a:off x="3997254" y="3464209"/>
          <a:ext cx="235091" cy="2821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/>
        </a:p>
      </dsp:txBody>
      <dsp:txXfrm rot="5400000">
        <a:off x="3997254" y="3464209"/>
        <a:ext cx="235091" cy="282109"/>
      </dsp:txXfrm>
    </dsp:sp>
    <dsp:sp modelId="{62A25400-7241-46C4-92F2-0F5BB210EF06}">
      <dsp:nvSpPr>
        <dsp:cNvPr id="0" name=""/>
        <dsp:cNvSpPr/>
      </dsp:nvSpPr>
      <dsp:spPr>
        <a:xfrm>
          <a:off x="2458615" y="3761991"/>
          <a:ext cx="3312368" cy="62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المتابعة</a:t>
          </a:r>
          <a:r>
            <a:rPr lang="ar-SA" sz="1800" kern="1200" dirty="0" smtClean="0"/>
            <a:t> </a:t>
          </a:r>
          <a:endParaRPr lang="ar-SA" sz="1800" kern="1200" dirty="0"/>
        </a:p>
      </dsp:txBody>
      <dsp:txXfrm>
        <a:off x="2458615" y="3761991"/>
        <a:ext cx="3312368" cy="6269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1EC8E2-6610-447A-A996-8BCB105530BC}">
      <dsp:nvSpPr>
        <dsp:cNvPr id="0" name=""/>
        <dsp:cNvSpPr/>
      </dsp:nvSpPr>
      <dsp:spPr>
        <a:xfrm rot="16200000">
          <a:off x="342" y="235768"/>
          <a:ext cx="3917900" cy="391790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نتائج سلبية</a:t>
          </a:r>
          <a:endParaRPr lang="ar-SA" sz="5100" kern="1200" dirty="0"/>
        </a:p>
      </dsp:txBody>
      <dsp:txXfrm rot="16200000">
        <a:off x="342" y="235768"/>
        <a:ext cx="3917900" cy="3917900"/>
      </dsp:txXfrm>
    </dsp:sp>
    <dsp:sp modelId="{B7A9F7A2-66D5-43C6-8894-5538582872DB}">
      <dsp:nvSpPr>
        <dsp:cNvPr id="0" name=""/>
        <dsp:cNvSpPr/>
      </dsp:nvSpPr>
      <dsp:spPr>
        <a:xfrm rot="5400000">
          <a:off x="4311357" y="235768"/>
          <a:ext cx="3917900" cy="391790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kern="1200" dirty="0" smtClean="0"/>
            <a:t>نتائج إيجابية </a:t>
          </a:r>
          <a:endParaRPr lang="ar-SA" sz="5100" kern="1200" dirty="0"/>
        </a:p>
      </dsp:txBody>
      <dsp:txXfrm rot="5400000">
        <a:off x="4311357" y="235768"/>
        <a:ext cx="3917900" cy="39179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4DC127-9411-4D10-997A-2598D8EE6A7B}">
      <dsp:nvSpPr>
        <dsp:cNvPr id="0" name=""/>
        <dsp:cNvSpPr/>
      </dsp:nvSpPr>
      <dsp:spPr>
        <a:xfrm>
          <a:off x="1016000" y="0"/>
          <a:ext cx="4064000" cy="4064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4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01176CE-6CA7-4F35-8E68-8D8B5A908868}">
      <dsp:nvSpPr>
        <dsp:cNvPr id="0" name=""/>
        <dsp:cNvSpPr/>
      </dsp:nvSpPr>
      <dsp:spPr>
        <a:xfrm>
          <a:off x="1280160" y="26416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الهدف من اكتشاف الأخطاء</a:t>
          </a:r>
          <a:endParaRPr lang="ar-SA" sz="2400" kern="1200" dirty="0"/>
        </a:p>
      </dsp:txBody>
      <dsp:txXfrm>
        <a:off x="1280160" y="264160"/>
        <a:ext cx="1625600" cy="1625600"/>
      </dsp:txXfrm>
    </dsp:sp>
    <dsp:sp modelId="{F7AADD1C-7BE5-41EB-9621-E0A9819FA431}">
      <dsp:nvSpPr>
        <dsp:cNvPr id="0" name=""/>
        <dsp:cNvSpPr/>
      </dsp:nvSpPr>
      <dsp:spPr>
        <a:xfrm>
          <a:off x="3190240" y="26416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نوع النظام</a:t>
          </a:r>
          <a:endParaRPr lang="ar-SA" sz="2400" kern="1200" dirty="0"/>
        </a:p>
      </dsp:txBody>
      <dsp:txXfrm>
        <a:off x="3190240" y="264160"/>
        <a:ext cx="1625600" cy="1625600"/>
      </dsp:txXfrm>
    </dsp:sp>
    <dsp:sp modelId="{43D445A8-C6AA-4043-8734-D170E2AE4B01}">
      <dsp:nvSpPr>
        <dsp:cNvPr id="0" name=""/>
        <dsp:cNvSpPr/>
      </dsp:nvSpPr>
      <dsp:spPr>
        <a:xfrm>
          <a:off x="1280160" y="217424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نوع النشاط الذي تمارس من أجله الرقابة</a:t>
          </a:r>
          <a:endParaRPr lang="ar-SA" sz="2400" kern="1200" dirty="0"/>
        </a:p>
      </dsp:txBody>
      <dsp:txXfrm>
        <a:off x="1280160" y="2174240"/>
        <a:ext cx="1625600" cy="1625600"/>
      </dsp:txXfrm>
    </dsp:sp>
    <dsp:sp modelId="{39ECD9BD-5189-4691-AD18-9156AF3DF16A}">
      <dsp:nvSpPr>
        <dsp:cNvPr id="0" name=""/>
        <dsp:cNvSpPr/>
      </dsp:nvSpPr>
      <dsp:spPr>
        <a:xfrm>
          <a:off x="3190240" y="217424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التوقيت الزمني للرقابة</a:t>
          </a:r>
          <a:endParaRPr lang="ar-SA" sz="2400" kern="1200" dirty="0"/>
        </a:p>
      </dsp:txBody>
      <dsp:txXfrm>
        <a:off x="3190240" y="2174240"/>
        <a:ext cx="1625600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ED9A77-F5C0-4A65-91D9-1E295A9A57C6}" type="datetimeFigureOut">
              <a:rPr lang="ar-SA" smtClean="0"/>
              <a:t>23/04/34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B56CA4-48D3-400E-9540-62E6A48A0F20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sz="9600" dirty="0" smtClean="0"/>
              <a:t>الرقابة</a:t>
            </a:r>
            <a:endParaRPr lang="ar-SA" sz="9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SA" dirty="0" smtClean="0"/>
              <a:t>الخطوة الثانية: </a:t>
            </a:r>
            <a:r>
              <a:rPr lang="ar-SA" b="1" dirty="0" smtClean="0"/>
              <a:t>قياس الأداء </a:t>
            </a:r>
            <a:r>
              <a:rPr lang="ar-SA" b="1" dirty="0" smtClean="0"/>
              <a:t>الفعلي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الاعتبارات الواجب </a:t>
            </a:r>
            <a:r>
              <a:rPr lang="ar-SA" dirty="0" err="1" smtClean="0"/>
              <a:t>إتباعها: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أ.</a:t>
            </a:r>
            <a:r>
              <a:rPr lang="ar-SA" dirty="0" smtClean="0"/>
              <a:t> مراعاة نطاق الإشراف</a:t>
            </a:r>
          </a:p>
          <a:p>
            <a:pPr>
              <a:buNone/>
            </a:pPr>
            <a:r>
              <a:rPr lang="ar-SA" dirty="0" smtClean="0"/>
              <a:t>مدى كفاءة ومهارة </a:t>
            </a:r>
            <a:r>
              <a:rPr lang="ar-SA" dirty="0" err="1" smtClean="0"/>
              <a:t>المرقب </a:t>
            </a:r>
            <a:r>
              <a:rPr lang="ar-SA" dirty="0" smtClean="0"/>
              <a:t>- مدى تمركز </a:t>
            </a:r>
            <a:r>
              <a:rPr lang="ar-SA" dirty="0" err="1" smtClean="0"/>
              <a:t>المرؤوسين </a:t>
            </a:r>
            <a:r>
              <a:rPr lang="ar-SA" dirty="0" smtClean="0"/>
              <a:t>- مدى درجة حداثة خبرة </a:t>
            </a:r>
            <a:r>
              <a:rPr lang="ar-SA" dirty="0" err="1" smtClean="0"/>
              <a:t>المرؤوس </a:t>
            </a:r>
            <a:r>
              <a:rPr lang="ar-SA" dirty="0" smtClean="0"/>
              <a:t>- مدى فعالية نظم </a:t>
            </a:r>
            <a:r>
              <a:rPr lang="ar-SA" dirty="0" err="1" smtClean="0"/>
              <a:t>الاتصال </a:t>
            </a:r>
            <a:r>
              <a:rPr lang="ar-SA" dirty="0" smtClean="0"/>
              <a:t>– مدى درجة تجانس المهام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/>
              <a:t>ب.</a:t>
            </a:r>
            <a:r>
              <a:rPr lang="ar-SA" dirty="0" smtClean="0"/>
              <a:t> مدى تفهم المرؤوسين مقدما لأهداف المراقبة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/>
              <a:t>ج.</a:t>
            </a:r>
            <a:r>
              <a:rPr lang="ar-SA" dirty="0" smtClean="0"/>
              <a:t> أن يكون هناك حد للخطاء مسموح </a:t>
            </a:r>
            <a:r>
              <a:rPr lang="ar-SA" dirty="0" err="1" smtClean="0"/>
              <a:t>به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أسلوب </a:t>
            </a:r>
            <a:r>
              <a:rPr lang="ar-SA" dirty="0" err="1" smtClean="0"/>
              <a:t>المراقبة: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المتابعة المباشرة الحية من خلال المشاهدة</a:t>
            </a:r>
          </a:p>
          <a:p>
            <a:pPr marL="514350" indent="-514350">
              <a:buNone/>
            </a:pPr>
            <a:r>
              <a:rPr lang="ar-SA" dirty="0" smtClean="0"/>
              <a:t>مميزاته المناقشة </a:t>
            </a:r>
            <a:r>
              <a:rPr lang="ar-SA" dirty="0" err="1" smtClean="0"/>
              <a:t>والاقناع</a:t>
            </a:r>
            <a:r>
              <a:rPr lang="ar-SA" dirty="0" smtClean="0"/>
              <a:t> – عيوبه طول الوقت</a:t>
            </a:r>
          </a:p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المتابعة المباشرة الآلية من خلال الكاميرات</a:t>
            </a:r>
          </a:p>
          <a:p>
            <a:pPr marL="514350" indent="-514350">
              <a:buNone/>
            </a:pPr>
            <a:r>
              <a:rPr lang="ar-SA" dirty="0" smtClean="0"/>
              <a:t>مميزاته </a:t>
            </a:r>
            <a:r>
              <a:rPr lang="ar-SA" dirty="0" err="1" smtClean="0"/>
              <a:t>إختصار</a:t>
            </a:r>
            <a:r>
              <a:rPr lang="ar-SA" dirty="0" smtClean="0"/>
              <a:t> الوقت والجهد </a:t>
            </a:r>
            <a:r>
              <a:rPr lang="ar-SA" dirty="0" err="1" smtClean="0"/>
              <a:t>وموثق </a:t>
            </a:r>
            <a:r>
              <a:rPr lang="ar-SA" dirty="0" smtClean="0"/>
              <a:t>– عيوبه </a:t>
            </a:r>
            <a:r>
              <a:rPr lang="ar-SA" dirty="0" err="1" smtClean="0"/>
              <a:t>إفتقاده</a:t>
            </a:r>
            <a:r>
              <a:rPr lang="ar-SA" dirty="0" smtClean="0"/>
              <a:t> لعنصر </a:t>
            </a:r>
            <a:r>
              <a:rPr lang="ar-SA" dirty="0" err="1" smtClean="0"/>
              <a:t>المناقشة.</a:t>
            </a:r>
            <a:r>
              <a:rPr lang="ar-SA" dirty="0" smtClean="0"/>
              <a:t>  </a:t>
            </a:r>
          </a:p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المراقبة غير المباشرة: تتم من </a:t>
            </a:r>
            <a:r>
              <a:rPr lang="ar-SA" dirty="0" err="1" smtClean="0"/>
              <a:t>خلال: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</a:t>
            </a:r>
            <a:r>
              <a:rPr lang="ar-SA" dirty="0" smtClean="0"/>
              <a:t>        </a:t>
            </a:r>
            <a:r>
              <a:rPr lang="ar-SA" dirty="0" err="1" smtClean="0"/>
              <a:t>أ.</a:t>
            </a:r>
            <a:r>
              <a:rPr lang="ar-SA" dirty="0" smtClean="0"/>
              <a:t> </a:t>
            </a:r>
            <a:r>
              <a:rPr lang="ar-SA" dirty="0" err="1" smtClean="0"/>
              <a:t>التقاير</a:t>
            </a:r>
            <a:r>
              <a:rPr lang="ar-SA" dirty="0" smtClean="0"/>
              <a:t> المكتوبة من قبل </a:t>
            </a:r>
            <a:r>
              <a:rPr lang="ar-SA" dirty="0" err="1" smtClean="0"/>
              <a:t>المرؤس.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</a:t>
            </a:r>
            <a:r>
              <a:rPr lang="ar-SA" dirty="0" smtClean="0"/>
              <a:t>        </a:t>
            </a:r>
            <a:r>
              <a:rPr lang="ar-SA" dirty="0" err="1" smtClean="0"/>
              <a:t>ب.</a:t>
            </a:r>
            <a:r>
              <a:rPr lang="ar-SA" dirty="0" smtClean="0"/>
              <a:t> التقارير لمكتوبة أو الشفهية من قبل المشرف.</a:t>
            </a:r>
          </a:p>
          <a:p>
            <a:pPr marL="514350" indent="-514350">
              <a:buNone/>
            </a:pPr>
            <a:r>
              <a:rPr lang="ar-SA" dirty="0" smtClean="0"/>
              <a:t>وهو أفضل من الأسلوبين السابقين لأن التقييم يكون متأني وأدق وأكثر واقعية وتعتبر المكتوبة أفضل من الشفهية لأنها موثقة ويمكن الاحتفاظ </a:t>
            </a:r>
            <a:r>
              <a:rPr lang="ar-SA" dirty="0" err="1" smtClean="0"/>
              <a:t>بها.</a:t>
            </a:r>
            <a:endParaRPr lang="ar-SA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نتائج المرحلة الثانية للرقابة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3995936" y="2204864"/>
            <a:ext cx="11521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أو</a:t>
            </a:r>
            <a:endParaRPr lang="ar-SA" sz="5400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SA" dirty="0" smtClean="0"/>
              <a:t>الخطوة الثالثة: </a:t>
            </a:r>
            <a:r>
              <a:rPr lang="ar-SA" b="1" dirty="0" smtClean="0"/>
              <a:t>تصويب </a:t>
            </a:r>
            <a:r>
              <a:rPr lang="ar-SA" b="1" dirty="0" smtClean="0"/>
              <a:t>الانحرافات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حصر أسباب الانحراف توصلاً للسبب الرئيس </a:t>
            </a:r>
          </a:p>
          <a:p>
            <a:r>
              <a:rPr lang="ar-SA" dirty="0" smtClean="0"/>
              <a:t>توفر الصلاحيات الإدارية التي تسمح بتصحيح الانحرافات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الخطوة الرابعة: اقتراح الحلول </a:t>
            </a:r>
            <a:r>
              <a:rPr lang="ar-SA" dirty="0" err="1" smtClean="0"/>
              <a:t>البديلة: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يجب أن تكون الحلول ممكنة </a:t>
            </a:r>
            <a:r>
              <a:rPr lang="ar-SA" dirty="0" err="1" smtClean="0"/>
              <a:t>وتتلائم</a:t>
            </a:r>
            <a:r>
              <a:rPr lang="ar-SA" dirty="0" smtClean="0"/>
              <a:t> مع الامكانات والظروف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الخطوة </a:t>
            </a:r>
            <a:r>
              <a:rPr lang="ar-SA" dirty="0" err="1" smtClean="0"/>
              <a:t>الخامسة: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مدى التزام المرؤوسين </a:t>
            </a:r>
          </a:p>
          <a:p>
            <a:r>
              <a:rPr lang="ar-SA" dirty="0" smtClean="0"/>
              <a:t>مدى مناسبة هذه المقترحات </a:t>
            </a:r>
            <a:r>
              <a:rPr lang="ar-SA" dirty="0" err="1" smtClean="0"/>
              <a:t>للامكانات</a:t>
            </a:r>
            <a:r>
              <a:rPr lang="ar-SA" dirty="0" smtClean="0"/>
              <a:t> المتاحة</a:t>
            </a:r>
          </a:p>
          <a:p>
            <a:r>
              <a:rPr lang="ar-SA" dirty="0" smtClean="0"/>
              <a:t>مدى ايجابية النتائج المحققة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</a:t>
            </a:r>
            <a:r>
              <a:rPr lang="ar-SA" dirty="0" err="1" smtClean="0"/>
              <a:t>الرقابة: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تصنف وفقاً لعدة </a:t>
            </a:r>
            <a:r>
              <a:rPr lang="ar-SA" dirty="0" err="1" smtClean="0"/>
              <a:t>معايير: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75656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المعيار الأول: بحسب نوع النظام الذي يطبق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الرقابة: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نظام الرقابة المغلق</a:t>
            </a:r>
          </a:p>
          <a:p>
            <a:pPr>
              <a:buNone/>
            </a:pPr>
            <a:r>
              <a:rPr lang="ar-SA" dirty="0" smtClean="0"/>
              <a:t>هي الرقابة الذاتية التي تتبع في نظم الإنتاج الآلي باستخدام اجهزة الحاسب الآلي.</a:t>
            </a:r>
          </a:p>
          <a:p>
            <a:r>
              <a:rPr lang="ar-SA" dirty="0" smtClean="0"/>
              <a:t>نظام الرقابة المفتوحة</a:t>
            </a:r>
          </a:p>
          <a:p>
            <a:pPr>
              <a:buNone/>
            </a:pPr>
            <a:r>
              <a:rPr lang="ar-SA" dirty="0" smtClean="0"/>
              <a:t>تعتمد على العنصر البشري بشكل كبير وتستخدم في محال تصنيع المنتجات التي لا يزال يغلب عليا الطابع اليدوي وأيضا تقديم الخدمات.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المعيار الثاني: بحسب الهدف من اكتشاف </a:t>
            </a:r>
            <a:r>
              <a:rPr lang="ar-SA" dirty="0" err="1" smtClean="0"/>
              <a:t>ألأخطاء: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الرقابة الإيجابية</a:t>
            </a:r>
          </a:p>
          <a:p>
            <a:pPr>
              <a:buNone/>
            </a:pPr>
            <a:r>
              <a:rPr lang="ar-SA" dirty="0" smtClean="0"/>
              <a:t>وهي التي تمارسها الادارة من خلال تتبع مراحل التنفيذ للسياسات </a:t>
            </a:r>
            <a:r>
              <a:rPr lang="ar-SA" dirty="0" err="1" smtClean="0"/>
              <a:t>والاجراءات</a:t>
            </a:r>
            <a:r>
              <a:rPr lang="ar-SA" dirty="0" smtClean="0"/>
              <a:t> (رقابة وقائية</a:t>
            </a:r>
            <a:r>
              <a:rPr lang="ar-SA" dirty="0" err="1" smtClean="0"/>
              <a:t>).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الرقابة السلبية</a:t>
            </a:r>
          </a:p>
          <a:p>
            <a:pPr>
              <a:buNone/>
            </a:pPr>
            <a:r>
              <a:rPr lang="ar-SA" dirty="0" smtClean="0"/>
              <a:t>تستخدم بعد الانتهاء من التنفيذ يودي إلى الخوف </a:t>
            </a:r>
            <a:r>
              <a:rPr lang="ar-SA" dirty="0" err="1" smtClean="0"/>
              <a:t>والاحباط</a:t>
            </a:r>
            <a:r>
              <a:rPr lang="ar-SA" dirty="0" err="1" smtClean="0"/>
              <a:t>.</a:t>
            </a:r>
            <a:endParaRPr lang="ar-SA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المعيار الثالث: بحسب التوقيت الزمني </a:t>
            </a:r>
            <a:r>
              <a:rPr lang="ar-SA" dirty="0" err="1" smtClean="0"/>
              <a:t>للرقابة: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الرقابة السابقة للتنفيذ</a:t>
            </a:r>
          </a:p>
          <a:p>
            <a:r>
              <a:rPr lang="ar-SA" dirty="0" smtClean="0"/>
              <a:t>الرقابة في أثناء التنفيذ</a:t>
            </a:r>
          </a:p>
          <a:p>
            <a:r>
              <a:rPr lang="ar-SA" dirty="0" smtClean="0"/>
              <a:t>الرقابة اللاحقة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</a:t>
            </a:r>
            <a:r>
              <a:rPr lang="ar-SA" dirty="0" err="1" smtClean="0"/>
              <a:t>الرقابة: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قياس الأداء الفعلي للأفراد وللتصرفات المبرمة بالمنظمة على حد سواء للتأكد من مدى الالتزام بالقرارات والتعليمات والتوجيهات التفصيلية المتعلقة بالخطة المعتمدة وتبعا لمعايير مناسبة محددة سلفاً 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89248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المعيار الرابع:بحسب نوع النشاط الذي تمارس من أجله </a:t>
            </a:r>
            <a:r>
              <a:rPr lang="ar-SA" dirty="0" err="1" smtClean="0"/>
              <a:t>الرقابة: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الرقابة على كفاءة أداء لمهام الإدارية</a:t>
            </a:r>
          </a:p>
          <a:p>
            <a:r>
              <a:rPr lang="ar-SA" dirty="0" smtClean="0"/>
              <a:t>الرقابة الحسابية</a:t>
            </a:r>
          </a:p>
          <a:p>
            <a:r>
              <a:rPr lang="ar-SA" dirty="0" smtClean="0"/>
              <a:t>الرقابة القضائية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الرقابة </a:t>
            </a:r>
            <a:r>
              <a:rPr lang="ar-SA" dirty="0" err="1" smtClean="0"/>
              <a:t>الفعالة: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تكون المعايير الرقابية والوسائل المستخدمة مناسبة</a:t>
            </a:r>
          </a:p>
          <a:p>
            <a:r>
              <a:rPr lang="ar-SA" dirty="0" smtClean="0"/>
              <a:t>أن تكون الوسائل الرقابية المطبقة اقتصادية</a:t>
            </a:r>
          </a:p>
          <a:p>
            <a:r>
              <a:rPr lang="ar-SA" dirty="0" smtClean="0"/>
              <a:t>أن يكون المراقب ملماً بكيفية استخدام هذه الوسائل </a:t>
            </a:r>
          </a:p>
          <a:p>
            <a:r>
              <a:rPr lang="ar-SA" dirty="0" smtClean="0"/>
              <a:t>أن تعدد وتتنوع الوسائل والأدوات الرقابية </a:t>
            </a:r>
          </a:p>
          <a:p>
            <a:r>
              <a:rPr lang="ar-SA" dirty="0" smtClean="0"/>
              <a:t>أن تكون النظم الرقابية مرنة </a:t>
            </a:r>
          </a:p>
          <a:p>
            <a:r>
              <a:rPr lang="ar-SA" dirty="0" smtClean="0"/>
              <a:t>أن يتم مراعاة التوازن بين كل من اعتباري الكم والنوع عند صياغة المعايير المخططة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</a:t>
            </a:r>
            <a:r>
              <a:rPr lang="ar-SA" dirty="0" err="1" smtClean="0"/>
              <a:t>الإنحرافات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سلبية</a:t>
            </a:r>
          </a:p>
          <a:p>
            <a:endParaRPr lang="ar-SA" dirty="0" smtClean="0"/>
          </a:p>
          <a:p>
            <a:r>
              <a:rPr lang="ar-SA" dirty="0" smtClean="0"/>
              <a:t>إيجابية غير مقبولة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الجهات التي تقوم بالرقابة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جهات رقابية داخلية</a:t>
            </a:r>
          </a:p>
          <a:p>
            <a:endParaRPr lang="ar-SA" dirty="0" smtClean="0"/>
          </a:p>
          <a:p>
            <a:r>
              <a:rPr lang="ar-SA" dirty="0" smtClean="0"/>
              <a:t>جهات رقابية </a:t>
            </a:r>
            <a:r>
              <a:rPr lang="ar-SA" dirty="0" smtClean="0"/>
              <a:t>خارجية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فوائد الرقابة </a:t>
            </a:r>
            <a:r>
              <a:rPr lang="ar-SA" dirty="0" err="1" smtClean="0"/>
              <a:t>للمنظمة: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التأكد من مدى تحقيق الأهداف العامة والفرعية للخطط</a:t>
            </a:r>
          </a:p>
          <a:p>
            <a:r>
              <a:rPr lang="ar-SA" dirty="0" smtClean="0"/>
              <a:t>التأكد من </a:t>
            </a:r>
            <a:r>
              <a:rPr lang="ar-SA" dirty="0" smtClean="0"/>
              <a:t>مدى مطابقة الأداء الفعلي للمسارات التي تفرضها الخطط</a:t>
            </a:r>
          </a:p>
          <a:p>
            <a:r>
              <a:rPr lang="ar-SA" dirty="0" smtClean="0"/>
              <a:t>اكتشاف الانحرافات السلبية والإيجابية غير المرغوبة</a:t>
            </a:r>
          </a:p>
          <a:p>
            <a:r>
              <a:rPr lang="ar-SA" dirty="0" smtClean="0"/>
              <a:t>التأكد من </a:t>
            </a:r>
            <a:r>
              <a:rPr lang="ar-SA" dirty="0" smtClean="0"/>
              <a:t>مدى مناسبة الموارد البشرية والمادية لمتطلبات الخطط</a:t>
            </a:r>
          </a:p>
          <a:p>
            <a:r>
              <a:rPr lang="ar-SA" dirty="0" smtClean="0"/>
              <a:t>التأكد من </a:t>
            </a:r>
            <a:r>
              <a:rPr lang="ar-SA" dirty="0" smtClean="0"/>
              <a:t>مدى الاستخدام الكفء لكل من الموارد المتاحة والمرتقبة بما يتفق مع متطلبات الخطة</a:t>
            </a:r>
          </a:p>
          <a:p>
            <a:r>
              <a:rPr lang="ar-SA" dirty="0" smtClean="0"/>
              <a:t>التأكد من </a:t>
            </a:r>
            <a:r>
              <a:rPr lang="ar-SA" dirty="0" smtClean="0"/>
              <a:t>أن الأداء التنفيذي يسير وفقا للسياسات والإجراءات التفصيلية المفسرة للخطة العامة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فوائد </a:t>
            </a:r>
            <a:r>
              <a:rPr lang="ar-SA" dirty="0" smtClean="0"/>
              <a:t>الرقابة </a:t>
            </a:r>
            <a:r>
              <a:rPr lang="ar-SA" dirty="0" err="1" smtClean="0"/>
              <a:t>للأفراد: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اطمئنان العامل الكفء لعدالة عملية الرقابة.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اطمئنان العامل المقصر لعدالة عملية المراقبة.</a:t>
            </a:r>
          </a:p>
          <a:p>
            <a:endParaRPr lang="ar-SA" dirty="0" smtClean="0"/>
          </a:p>
          <a:p>
            <a:r>
              <a:rPr lang="ar-SA" dirty="0" smtClean="0"/>
              <a:t>حفظ الحقوق لأفراد جمهور المتعاملين مع المنظمة.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الرقابة </a:t>
            </a:r>
            <a:r>
              <a:rPr lang="ar-SA" dirty="0" err="1" smtClean="0"/>
              <a:t>الإدارية: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SA" dirty="0" smtClean="0"/>
              <a:t>الخطوة الأولى: </a:t>
            </a:r>
            <a:r>
              <a:rPr lang="ar-SA" b="1" dirty="0" smtClean="0"/>
              <a:t>وضع المعايير </a:t>
            </a:r>
            <a:r>
              <a:rPr lang="ar-SA" b="1" dirty="0" err="1" smtClean="0"/>
              <a:t>الرقابية </a:t>
            </a:r>
            <a:r>
              <a:rPr lang="ar-SA" b="1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أنواع المعايير </a:t>
            </a:r>
            <a:r>
              <a:rPr lang="ar-SA" dirty="0" err="1" smtClean="0"/>
              <a:t>الرقابية: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معايير </a:t>
            </a:r>
            <a:r>
              <a:rPr lang="ar-SA" dirty="0" err="1" smtClean="0"/>
              <a:t>كمية </a:t>
            </a:r>
            <a:r>
              <a:rPr lang="ar-SA" dirty="0" smtClean="0"/>
              <a:t>(مادية ملموسة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معايير </a:t>
            </a:r>
            <a:r>
              <a:rPr lang="ar-SA" dirty="0" err="1" smtClean="0"/>
              <a:t>نوعية </a:t>
            </a:r>
            <a:r>
              <a:rPr lang="ar-SA" dirty="0" smtClean="0"/>
              <a:t>(غير مادية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SA" dirty="0" smtClean="0"/>
              <a:t>الخطوة الأولى: </a:t>
            </a:r>
            <a:r>
              <a:rPr lang="ar-SA" b="1" dirty="0" smtClean="0"/>
              <a:t>وضع المعايير </a:t>
            </a:r>
            <a:r>
              <a:rPr lang="ar-SA" b="1" dirty="0" err="1" smtClean="0"/>
              <a:t>الرقابية </a:t>
            </a:r>
            <a:r>
              <a:rPr lang="ar-SA" b="1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معايير مادية </a:t>
            </a:r>
            <a:r>
              <a:rPr lang="ar-SA" dirty="0" err="1" smtClean="0"/>
              <a:t>ملموسة: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err="1" smtClean="0"/>
              <a:t>أ.</a:t>
            </a:r>
            <a:r>
              <a:rPr lang="ar-SA" dirty="0" smtClean="0"/>
              <a:t> مقاييس كمية مثل معايير قياس كفاءة استغلال: طاقة الآلات, وقت العمل الرسمي، المواد الخام.</a:t>
            </a:r>
          </a:p>
          <a:p>
            <a:pPr>
              <a:buNone/>
            </a:pPr>
            <a:r>
              <a:rPr lang="ar-SA" dirty="0" smtClean="0"/>
              <a:t>مقاييس مالية مثل </a:t>
            </a:r>
            <a:r>
              <a:rPr lang="ar-SA" dirty="0" smtClean="0"/>
              <a:t>معايير قياس كفاءة </a:t>
            </a:r>
            <a:r>
              <a:rPr lang="ar-SA" dirty="0" smtClean="0"/>
              <a:t>استغلال رأس المال المستثمر, الانفاق, سياسة التحصيل لأوراق القبض.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معايير </a:t>
            </a:r>
            <a:r>
              <a:rPr lang="ar-SA" dirty="0" err="1" smtClean="0"/>
              <a:t>نوعية :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أ.</a:t>
            </a:r>
            <a:r>
              <a:rPr lang="ar-SA" dirty="0" smtClean="0"/>
              <a:t> فئة الموظفين مثل تقدير درجة ولائهم.</a:t>
            </a:r>
          </a:p>
          <a:p>
            <a:pPr>
              <a:buNone/>
            </a:pPr>
            <a:r>
              <a:rPr lang="ar-SA" dirty="0" err="1" smtClean="0"/>
              <a:t>ب.</a:t>
            </a:r>
            <a:r>
              <a:rPr lang="ar-SA" dirty="0" smtClean="0"/>
              <a:t> فئة المستهلكين مثل تقدير درجة رضاهم عن المنتج.</a:t>
            </a:r>
          </a:p>
          <a:p>
            <a:pPr>
              <a:buNone/>
            </a:pPr>
            <a:r>
              <a:rPr lang="ar-SA" dirty="0" err="1" smtClean="0"/>
              <a:t>ج.</a:t>
            </a:r>
            <a:r>
              <a:rPr lang="ar-SA" dirty="0" smtClean="0"/>
              <a:t> فئة الموردين مثل تقدير مدى حرصهم على التعامل مع المنظمة.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663</Words>
  <Application>Microsoft Office PowerPoint</Application>
  <PresentationFormat>عرض على الشاشة (3:4)‏</PresentationFormat>
  <Paragraphs>104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تدفق</vt:lpstr>
      <vt:lpstr>الرقابة</vt:lpstr>
      <vt:lpstr>مفهوم الرقابة: </vt:lpstr>
      <vt:lpstr>أنواع الإنحرافات</vt:lpstr>
      <vt:lpstr>الجهات التي تقوم بالرقابة </vt:lpstr>
      <vt:lpstr>فوائد الرقابة للمنظمة:</vt:lpstr>
      <vt:lpstr>فوائد الرقابة للأفراد:</vt:lpstr>
      <vt:lpstr>خطوات الرقابة الإدارية:</vt:lpstr>
      <vt:lpstr>الخطوة الأولى: وضع المعايير الرقابية :</vt:lpstr>
      <vt:lpstr>الخطوة الأولى: وضع المعايير الرقابية :</vt:lpstr>
      <vt:lpstr>الخطوة الثانية: قياس الأداء الفعلي</vt:lpstr>
      <vt:lpstr>أسلوب المراقبة: </vt:lpstr>
      <vt:lpstr>نتائج المرحلة الثانية للرقابة </vt:lpstr>
      <vt:lpstr>الخطوة الثالثة: تصويب الانحرافات</vt:lpstr>
      <vt:lpstr>الخطوة الرابعة: اقتراح الحلول البديلة:</vt:lpstr>
      <vt:lpstr>الخطوة الخامسة: </vt:lpstr>
      <vt:lpstr>أنواع الرقابة:</vt:lpstr>
      <vt:lpstr>المعيار الأول: بحسب نوع النظام الذي يطبق به الرقابة:</vt:lpstr>
      <vt:lpstr>المعيار الثاني: بحسب الهدف من اكتشاف ألأخطاء:</vt:lpstr>
      <vt:lpstr>المعيار الثالث: بحسب التوقيت الزمني للرقابة:</vt:lpstr>
      <vt:lpstr>المعيار الرابع:بحسب نوع النشاط الذي تمارس من أجله الرقابة:</vt:lpstr>
      <vt:lpstr>خصائص الرقابة الفعالة: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الرقابة</dc:title>
  <dc:creator>toshiba</dc:creator>
  <cp:lastModifiedBy>toshiba</cp:lastModifiedBy>
  <cp:revision>78</cp:revision>
  <dcterms:created xsi:type="dcterms:W3CDTF">2013-03-05T13:48:45Z</dcterms:created>
  <dcterms:modified xsi:type="dcterms:W3CDTF">2013-03-05T17:03:37Z</dcterms:modified>
</cp:coreProperties>
</file>