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8" r:id="rId2"/>
    <p:sldId id="259" r:id="rId3"/>
    <p:sldId id="260" r:id="rId4"/>
    <p:sldId id="309" r:id="rId5"/>
    <p:sldId id="261" r:id="rId6"/>
    <p:sldId id="262" r:id="rId7"/>
    <p:sldId id="358" r:id="rId8"/>
    <p:sldId id="263" r:id="rId9"/>
    <p:sldId id="344" r:id="rId10"/>
    <p:sldId id="345" r:id="rId11"/>
    <p:sldId id="346" r:id="rId12"/>
    <p:sldId id="347" r:id="rId13"/>
    <p:sldId id="264" r:id="rId14"/>
    <p:sldId id="339" r:id="rId15"/>
    <p:sldId id="356" r:id="rId16"/>
    <p:sldId id="349" r:id="rId17"/>
    <p:sldId id="350" r:id="rId18"/>
    <p:sldId id="351" r:id="rId19"/>
    <p:sldId id="352" r:id="rId20"/>
    <p:sldId id="353" r:id="rId21"/>
    <p:sldId id="354" r:id="rId22"/>
    <p:sldId id="355" r:id="rId23"/>
    <p:sldId id="266" r:id="rId24"/>
    <p:sldId id="360" r:id="rId25"/>
    <p:sldId id="267" r:id="rId26"/>
    <p:sldId id="340" r:id="rId27"/>
    <p:sldId id="26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368E"/>
    <a:srgbClr val="FF3399"/>
    <a:srgbClr val="FF99CC"/>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7" autoAdjust="0"/>
    <p:restoredTop sz="96441" autoAdjust="0"/>
  </p:normalViewPr>
  <p:slideViewPr>
    <p:cSldViewPr>
      <p:cViewPr varScale="1">
        <p:scale>
          <a:sx n="66" d="100"/>
          <a:sy n="66" d="100"/>
        </p:scale>
        <p:origin x="-1301"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3EC4FD-65D0-4A53-830C-EFFD599BA13A}" type="doc">
      <dgm:prSet loTypeId="urn:microsoft.com/office/officeart/2005/8/layout/matrix1" loCatId="matrix" qsTypeId="urn:microsoft.com/office/officeart/2005/8/quickstyle/3d4" qsCatId="3D" csTypeId="urn:microsoft.com/office/officeart/2005/8/colors/accent0_1" csCatId="mainScheme" phldr="1"/>
      <dgm:spPr/>
      <dgm:t>
        <a:bodyPr/>
        <a:lstStyle/>
        <a:p>
          <a:pPr rtl="1"/>
          <a:endParaRPr lang="ar-SA"/>
        </a:p>
      </dgm:t>
    </dgm:pt>
    <dgm:pt modelId="{0658B600-9940-41DD-BD76-B1D6F1C48D21}">
      <dgm:prSet phldrT="[نص]"/>
      <dgm:spPr/>
      <dgm:t>
        <a:bodyPr/>
        <a:lstStyle/>
        <a:p>
          <a:pPr rtl="1"/>
          <a:r>
            <a:rPr lang="ar-SA" b="1" dirty="0" smtClean="0">
              <a:solidFill>
                <a:srgbClr val="C00000"/>
              </a:solidFill>
              <a:effectLst>
                <a:outerShdw blurRad="50800" dist="38100" dir="18900000" algn="bl" rotWithShape="0">
                  <a:prstClr val="black">
                    <a:alpha val="40000"/>
                  </a:prstClr>
                </a:outerShdw>
              </a:effectLst>
            </a:rPr>
            <a:t>الحكمة في تحريم الربا : </a:t>
          </a:r>
          <a:endParaRPr lang="ar-SA" dirty="0">
            <a:solidFill>
              <a:srgbClr val="C00000"/>
            </a:solidFill>
            <a:effectLst>
              <a:outerShdw blurRad="50800" dist="38100" dir="18900000" algn="bl" rotWithShape="0">
                <a:prstClr val="black">
                  <a:alpha val="40000"/>
                </a:prstClr>
              </a:outerShdw>
            </a:effectLst>
          </a:endParaRPr>
        </a:p>
      </dgm:t>
    </dgm:pt>
    <dgm:pt modelId="{A16F1460-F310-4818-A5D2-E9741B5DB277}" type="parTrans" cxnId="{6B5CAF94-FEEC-4C63-A4FE-88C7A9694D02}">
      <dgm:prSet/>
      <dgm:spPr/>
      <dgm:t>
        <a:bodyPr/>
        <a:lstStyle/>
        <a:p>
          <a:pPr rtl="1"/>
          <a:endParaRPr lang="ar-SA"/>
        </a:p>
      </dgm:t>
    </dgm:pt>
    <dgm:pt modelId="{00905943-D367-4320-BCE4-2AADD8B34156}" type="sibTrans" cxnId="{6B5CAF94-FEEC-4C63-A4FE-88C7A9694D02}">
      <dgm:prSet/>
      <dgm:spPr/>
      <dgm:t>
        <a:bodyPr/>
        <a:lstStyle/>
        <a:p>
          <a:pPr rtl="1"/>
          <a:endParaRPr lang="ar-SA"/>
        </a:p>
      </dgm:t>
    </dgm:pt>
    <dgm:pt modelId="{F6D53520-215A-48A4-A43A-165D19566A82}">
      <dgm:prSet phldrT="[نص]"/>
      <dgm:spPr/>
      <dgm:t>
        <a:bodyPr/>
        <a:lstStyle/>
        <a:p>
          <a:pPr rtl="1"/>
          <a:r>
            <a:rPr lang="ar-SA" dirty="0" smtClean="0"/>
            <a:t>عن الظلم </a:t>
          </a:r>
          <a:r>
            <a:rPr lang="ar-SA" dirty="0" err="1" smtClean="0"/>
            <a:t>و</a:t>
          </a:r>
          <a:r>
            <a:rPr lang="ar-SA" dirty="0" smtClean="0"/>
            <a:t> أكل أموال الناس بالباطل . </a:t>
          </a:r>
          <a:endParaRPr lang="ar-SA" dirty="0"/>
        </a:p>
      </dgm:t>
    </dgm:pt>
    <dgm:pt modelId="{736ECB21-7B82-43B6-96C2-133BD4EB9C87}" type="parTrans" cxnId="{47C6A037-0FFF-48FB-B8F3-47EB3BC2B079}">
      <dgm:prSet/>
      <dgm:spPr/>
      <dgm:t>
        <a:bodyPr/>
        <a:lstStyle/>
        <a:p>
          <a:pPr rtl="1"/>
          <a:endParaRPr lang="ar-SA"/>
        </a:p>
      </dgm:t>
    </dgm:pt>
    <dgm:pt modelId="{32C827F1-B281-43BB-BDE2-FF7AD9BAD1E6}" type="sibTrans" cxnId="{47C6A037-0FFF-48FB-B8F3-47EB3BC2B079}">
      <dgm:prSet/>
      <dgm:spPr/>
      <dgm:t>
        <a:bodyPr/>
        <a:lstStyle/>
        <a:p>
          <a:pPr rtl="1"/>
          <a:endParaRPr lang="ar-SA"/>
        </a:p>
      </dgm:t>
    </dgm:pt>
    <dgm:pt modelId="{00C4C21C-CB89-4699-9429-270C1075B215}">
      <dgm:prSet phldrT="[نص]"/>
      <dgm:spPr/>
      <dgm:t>
        <a:bodyPr/>
        <a:lstStyle/>
        <a:p>
          <a:pPr rtl="1"/>
          <a:r>
            <a:rPr lang="ar-SA" dirty="0" smtClean="0"/>
            <a:t>الربا طريق للكسل </a:t>
          </a:r>
          <a:r>
            <a:rPr lang="ar-SA" dirty="0" err="1" smtClean="0"/>
            <a:t>و</a:t>
          </a:r>
          <a:r>
            <a:rPr lang="ar-SA" dirty="0" smtClean="0"/>
            <a:t> البطالة . </a:t>
          </a:r>
          <a:endParaRPr lang="ar-SA" dirty="0"/>
        </a:p>
      </dgm:t>
    </dgm:pt>
    <dgm:pt modelId="{C6806AEC-C6A1-433F-9CC7-2A0A65C476C1}" type="parTrans" cxnId="{5118CB7E-D763-4FDB-AC75-A75D550B630A}">
      <dgm:prSet/>
      <dgm:spPr/>
      <dgm:t>
        <a:bodyPr/>
        <a:lstStyle/>
        <a:p>
          <a:pPr rtl="1"/>
          <a:endParaRPr lang="ar-SA"/>
        </a:p>
      </dgm:t>
    </dgm:pt>
    <dgm:pt modelId="{2B3BB163-CEF4-4B70-A8EE-F0B68F5BA5AB}" type="sibTrans" cxnId="{5118CB7E-D763-4FDB-AC75-A75D550B630A}">
      <dgm:prSet/>
      <dgm:spPr/>
      <dgm:t>
        <a:bodyPr/>
        <a:lstStyle/>
        <a:p>
          <a:pPr rtl="1"/>
          <a:endParaRPr lang="ar-SA"/>
        </a:p>
      </dgm:t>
    </dgm:pt>
    <dgm:pt modelId="{46B7F989-0B5A-4A3E-BBA4-BB78278E0DF5}">
      <dgm:prSet phldrT="[نص]"/>
      <dgm:spPr/>
      <dgm:t>
        <a:bodyPr/>
        <a:lstStyle/>
        <a:p>
          <a:pPr rtl="1"/>
          <a:r>
            <a:rPr lang="ar-SA" dirty="0" smtClean="0"/>
            <a:t>يربي الإنسان على الجشع </a:t>
          </a:r>
          <a:r>
            <a:rPr lang="ar-SA" dirty="0" err="1" smtClean="0"/>
            <a:t>و</a:t>
          </a:r>
          <a:r>
            <a:rPr lang="ar-SA" dirty="0" smtClean="0"/>
            <a:t> الطمع , ويهدم الأخلاق الفاضلة . </a:t>
          </a:r>
          <a:endParaRPr lang="ar-SA" dirty="0"/>
        </a:p>
      </dgm:t>
    </dgm:pt>
    <dgm:pt modelId="{E2BDC087-941F-4126-B4C1-4E05F015746E}" type="parTrans" cxnId="{0F4F9DFA-BEAD-4748-9E42-AE298A7BDB0B}">
      <dgm:prSet/>
      <dgm:spPr/>
      <dgm:t>
        <a:bodyPr/>
        <a:lstStyle/>
        <a:p>
          <a:pPr rtl="1"/>
          <a:endParaRPr lang="ar-SA"/>
        </a:p>
      </dgm:t>
    </dgm:pt>
    <dgm:pt modelId="{AF25A4D8-34A5-4DB4-BCD4-18FFF1849C79}" type="sibTrans" cxnId="{0F4F9DFA-BEAD-4748-9E42-AE298A7BDB0B}">
      <dgm:prSet/>
      <dgm:spPr/>
      <dgm:t>
        <a:bodyPr/>
        <a:lstStyle/>
        <a:p>
          <a:pPr rtl="1"/>
          <a:endParaRPr lang="ar-SA"/>
        </a:p>
      </dgm:t>
    </dgm:pt>
    <dgm:pt modelId="{DAC0C19C-5E3A-48A1-AFD5-D39E7241D15B}">
      <dgm:prSet phldrT="[نص]"/>
      <dgm:spPr/>
      <dgm:t>
        <a:bodyPr/>
        <a:lstStyle/>
        <a:p>
          <a:pPr rtl="1"/>
          <a:r>
            <a:rPr lang="ar-SA" dirty="0" smtClean="0"/>
            <a:t>الربا طريق إلى الجريمة </a:t>
          </a:r>
          <a:r>
            <a:rPr lang="ar-SA" dirty="0" err="1" smtClean="0"/>
            <a:t>و</a:t>
          </a:r>
          <a:r>
            <a:rPr lang="ar-SA" dirty="0" smtClean="0"/>
            <a:t> توجيه الأموال نحو الاستثمار الضار . </a:t>
          </a:r>
          <a:endParaRPr lang="ar-SA" dirty="0"/>
        </a:p>
      </dgm:t>
    </dgm:pt>
    <dgm:pt modelId="{203F37C6-9995-4001-9279-EEBB5699F546}" type="parTrans" cxnId="{598510AA-6A3A-4346-A359-9A9D9B21BB79}">
      <dgm:prSet/>
      <dgm:spPr/>
      <dgm:t>
        <a:bodyPr/>
        <a:lstStyle/>
        <a:p>
          <a:pPr rtl="1"/>
          <a:endParaRPr lang="ar-SA"/>
        </a:p>
      </dgm:t>
    </dgm:pt>
    <dgm:pt modelId="{3F4EFECB-796D-471A-9236-D933D551116D}" type="sibTrans" cxnId="{598510AA-6A3A-4346-A359-9A9D9B21BB79}">
      <dgm:prSet/>
      <dgm:spPr/>
      <dgm:t>
        <a:bodyPr/>
        <a:lstStyle/>
        <a:p>
          <a:pPr rtl="1"/>
          <a:endParaRPr lang="ar-SA"/>
        </a:p>
      </dgm:t>
    </dgm:pt>
    <dgm:pt modelId="{165C81A0-D39B-4576-B2B0-719F10AD5337}" type="pres">
      <dgm:prSet presAssocID="{CC3EC4FD-65D0-4A53-830C-EFFD599BA13A}" presName="diagram" presStyleCnt="0">
        <dgm:presLayoutVars>
          <dgm:chMax val="1"/>
          <dgm:dir/>
          <dgm:animLvl val="ctr"/>
          <dgm:resizeHandles val="exact"/>
        </dgm:presLayoutVars>
      </dgm:prSet>
      <dgm:spPr/>
      <dgm:t>
        <a:bodyPr/>
        <a:lstStyle/>
        <a:p>
          <a:pPr rtl="1"/>
          <a:endParaRPr lang="ar-SA"/>
        </a:p>
      </dgm:t>
    </dgm:pt>
    <dgm:pt modelId="{B0847760-06EB-49A9-8F59-A258B491486C}" type="pres">
      <dgm:prSet presAssocID="{CC3EC4FD-65D0-4A53-830C-EFFD599BA13A}" presName="matrix" presStyleCnt="0"/>
      <dgm:spPr/>
    </dgm:pt>
    <dgm:pt modelId="{449AB9AB-27E4-4C93-9AF6-1C98122CE0EA}" type="pres">
      <dgm:prSet presAssocID="{CC3EC4FD-65D0-4A53-830C-EFFD599BA13A}" presName="tile1" presStyleLbl="node1" presStyleIdx="0" presStyleCnt="4"/>
      <dgm:spPr/>
      <dgm:t>
        <a:bodyPr/>
        <a:lstStyle/>
        <a:p>
          <a:pPr rtl="1"/>
          <a:endParaRPr lang="ar-SA"/>
        </a:p>
      </dgm:t>
    </dgm:pt>
    <dgm:pt modelId="{C182E194-9813-4A2C-ADB7-A32DD96C53BD}" type="pres">
      <dgm:prSet presAssocID="{CC3EC4FD-65D0-4A53-830C-EFFD599BA13A}" presName="tile1text" presStyleLbl="node1" presStyleIdx="0" presStyleCnt="4">
        <dgm:presLayoutVars>
          <dgm:chMax val="0"/>
          <dgm:chPref val="0"/>
          <dgm:bulletEnabled val="1"/>
        </dgm:presLayoutVars>
      </dgm:prSet>
      <dgm:spPr/>
      <dgm:t>
        <a:bodyPr/>
        <a:lstStyle/>
        <a:p>
          <a:pPr rtl="1"/>
          <a:endParaRPr lang="ar-SA"/>
        </a:p>
      </dgm:t>
    </dgm:pt>
    <dgm:pt modelId="{1171794F-A81E-47E0-AC85-050AA844801F}" type="pres">
      <dgm:prSet presAssocID="{CC3EC4FD-65D0-4A53-830C-EFFD599BA13A}" presName="tile2" presStyleLbl="node1" presStyleIdx="1" presStyleCnt="4"/>
      <dgm:spPr/>
      <dgm:t>
        <a:bodyPr/>
        <a:lstStyle/>
        <a:p>
          <a:pPr rtl="1"/>
          <a:endParaRPr lang="ar-SA"/>
        </a:p>
      </dgm:t>
    </dgm:pt>
    <dgm:pt modelId="{A70AF0DD-8E95-4F1B-8A22-16AEB5EF1595}" type="pres">
      <dgm:prSet presAssocID="{CC3EC4FD-65D0-4A53-830C-EFFD599BA13A}" presName="tile2text" presStyleLbl="node1" presStyleIdx="1" presStyleCnt="4">
        <dgm:presLayoutVars>
          <dgm:chMax val="0"/>
          <dgm:chPref val="0"/>
          <dgm:bulletEnabled val="1"/>
        </dgm:presLayoutVars>
      </dgm:prSet>
      <dgm:spPr/>
      <dgm:t>
        <a:bodyPr/>
        <a:lstStyle/>
        <a:p>
          <a:pPr rtl="1"/>
          <a:endParaRPr lang="ar-SA"/>
        </a:p>
      </dgm:t>
    </dgm:pt>
    <dgm:pt modelId="{D944C417-FF11-4AF7-B106-BC62EF1724AF}" type="pres">
      <dgm:prSet presAssocID="{CC3EC4FD-65D0-4A53-830C-EFFD599BA13A}" presName="tile3" presStyleLbl="node1" presStyleIdx="2" presStyleCnt="4"/>
      <dgm:spPr/>
      <dgm:t>
        <a:bodyPr/>
        <a:lstStyle/>
        <a:p>
          <a:pPr rtl="1"/>
          <a:endParaRPr lang="ar-SA"/>
        </a:p>
      </dgm:t>
    </dgm:pt>
    <dgm:pt modelId="{3EAECA8F-4CAE-407B-AC77-22F5CA3D0591}" type="pres">
      <dgm:prSet presAssocID="{CC3EC4FD-65D0-4A53-830C-EFFD599BA13A}" presName="tile3text" presStyleLbl="node1" presStyleIdx="2" presStyleCnt="4">
        <dgm:presLayoutVars>
          <dgm:chMax val="0"/>
          <dgm:chPref val="0"/>
          <dgm:bulletEnabled val="1"/>
        </dgm:presLayoutVars>
      </dgm:prSet>
      <dgm:spPr/>
      <dgm:t>
        <a:bodyPr/>
        <a:lstStyle/>
        <a:p>
          <a:pPr rtl="1"/>
          <a:endParaRPr lang="ar-SA"/>
        </a:p>
      </dgm:t>
    </dgm:pt>
    <dgm:pt modelId="{2F07B8E5-37A9-4A72-B786-29D73378A55F}" type="pres">
      <dgm:prSet presAssocID="{CC3EC4FD-65D0-4A53-830C-EFFD599BA13A}" presName="tile4" presStyleLbl="node1" presStyleIdx="3" presStyleCnt="4"/>
      <dgm:spPr/>
      <dgm:t>
        <a:bodyPr/>
        <a:lstStyle/>
        <a:p>
          <a:pPr rtl="1"/>
          <a:endParaRPr lang="ar-SA"/>
        </a:p>
      </dgm:t>
    </dgm:pt>
    <dgm:pt modelId="{D3F64BF9-330D-4B9B-902A-F19C9EADC6BE}" type="pres">
      <dgm:prSet presAssocID="{CC3EC4FD-65D0-4A53-830C-EFFD599BA13A}" presName="tile4text" presStyleLbl="node1" presStyleIdx="3" presStyleCnt="4">
        <dgm:presLayoutVars>
          <dgm:chMax val="0"/>
          <dgm:chPref val="0"/>
          <dgm:bulletEnabled val="1"/>
        </dgm:presLayoutVars>
      </dgm:prSet>
      <dgm:spPr/>
      <dgm:t>
        <a:bodyPr/>
        <a:lstStyle/>
        <a:p>
          <a:pPr rtl="1"/>
          <a:endParaRPr lang="ar-SA"/>
        </a:p>
      </dgm:t>
    </dgm:pt>
    <dgm:pt modelId="{CCFE32FA-5F93-4B00-BAA0-55664983083D}" type="pres">
      <dgm:prSet presAssocID="{CC3EC4FD-65D0-4A53-830C-EFFD599BA13A}" presName="centerTile" presStyleLbl="fgShp" presStyleIdx="0" presStyleCnt="1" custScaleX="131499" custScaleY="152113" custLinFactNeighborX="-3497" custLinFactNeighborY="5095">
        <dgm:presLayoutVars>
          <dgm:chMax val="0"/>
          <dgm:chPref val="0"/>
        </dgm:presLayoutVars>
      </dgm:prSet>
      <dgm:spPr/>
      <dgm:t>
        <a:bodyPr/>
        <a:lstStyle/>
        <a:p>
          <a:pPr rtl="1"/>
          <a:endParaRPr lang="ar-SA"/>
        </a:p>
      </dgm:t>
    </dgm:pt>
  </dgm:ptLst>
  <dgm:cxnLst>
    <dgm:cxn modelId="{47C6A037-0FFF-48FB-B8F3-47EB3BC2B079}" srcId="{0658B600-9940-41DD-BD76-B1D6F1C48D21}" destId="{F6D53520-215A-48A4-A43A-165D19566A82}" srcOrd="0" destOrd="0" parTransId="{736ECB21-7B82-43B6-96C2-133BD4EB9C87}" sibTransId="{32C827F1-B281-43BB-BDE2-FF7AD9BAD1E6}"/>
    <dgm:cxn modelId="{598510AA-6A3A-4346-A359-9A9D9B21BB79}" srcId="{0658B600-9940-41DD-BD76-B1D6F1C48D21}" destId="{DAC0C19C-5E3A-48A1-AFD5-D39E7241D15B}" srcOrd="3" destOrd="0" parTransId="{203F37C6-9995-4001-9279-EEBB5699F546}" sibTransId="{3F4EFECB-796D-471A-9236-D933D551116D}"/>
    <dgm:cxn modelId="{C5BD4820-DAE4-4CC5-A516-C3728DE4912F}" type="presOf" srcId="{DAC0C19C-5E3A-48A1-AFD5-D39E7241D15B}" destId="{2F07B8E5-37A9-4A72-B786-29D73378A55F}" srcOrd="0" destOrd="0" presId="urn:microsoft.com/office/officeart/2005/8/layout/matrix1"/>
    <dgm:cxn modelId="{B028EB96-E55E-4919-8F2E-098E530DD5D2}" type="presOf" srcId="{F6D53520-215A-48A4-A43A-165D19566A82}" destId="{C182E194-9813-4A2C-ADB7-A32DD96C53BD}" srcOrd="1" destOrd="0" presId="urn:microsoft.com/office/officeart/2005/8/layout/matrix1"/>
    <dgm:cxn modelId="{4022F04B-30CE-4A41-8159-E4CCD9FE3963}" type="presOf" srcId="{F6D53520-215A-48A4-A43A-165D19566A82}" destId="{449AB9AB-27E4-4C93-9AF6-1C98122CE0EA}" srcOrd="0" destOrd="0" presId="urn:microsoft.com/office/officeart/2005/8/layout/matrix1"/>
    <dgm:cxn modelId="{65040809-E5EE-4E23-BAA3-2336160D1CBC}" type="presOf" srcId="{00C4C21C-CB89-4699-9429-270C1075B215}" destId="{1171794F-A81E-47E0-AC85-050AA844801F}" srcOrd="0" destOrd="0" presId="urn:microsoft.com/office/officeart/2005/8/layout/matrix1"/>
    <dgm:cxn modelId="{CA17C096-1B0F-41EC-AD40-2667BE4EC47F}" type="presOf" srcId="{46B7F989-0B5A-4A3E-BBA4-BB78278E0DF5}" destId="{3EAECA8F-4CAE-407B-AC77-22F5CA3D0591}" srcOrd="1" destOrd="0" presId="urn:microsoft.com/office/officeart/2005/8/layout/matrix1"/>
    <dgm:cxn modelId="{6B5CAF94-FEEC-4C63-A4FE-88C7A9694D02}" srcId="{CC3EC4FD-65D0-4A53-830C-EFFD599BA13A}" destId="{0658B600-9940-41DD-BD76-B1D6F1C48D21}" srcOrd="0" destOrd="0" parTransId="{A16F1460-F310-4818-A5D2-E9741B5DB277}" sibTransId="{00905943-D367-4320-BCE4-2AADD8B34156}"/>
    <dgm:cxn modelId="{3C990F84-3AD0-4071-A31B-7259501C5296}" type="presOf" srcId="{00C4C21C-CB89-4699-9429-270C1075B215}" destId="{A70AF0DD-8E95-4F1B-8A22-16AEB5EF1595}" srcOrd="1" destOrd="0" presId="urn:microsoft.com/office/officeart/2005/8/layout/matrix1"/>
    <dgm:cxn modelId="{00CE13DD-BC75-458A-B659-6C951E260C0A}" type="presOf" srcId="{CC3EC4FD-65D0-4A53-830C-EFFD599BA13A}" destId="{165C81A0-D39B-4576-B2B0-719F10AD5337}" srcOrd="0" destOrd="0" presId="urn:microsoft.com/office/officeart/2005/8/layout/matrix1"/>
    <dgm:cxn modelId="{DD688A27-BBC2-443C-B2B4-75DD8930151E}" type="presOf" srcId="{DAC0C19C-5E3A-48A1-AFD5-D39E7241D15B}" destId="{D3F64BF9-330D-4B9B-902A-F19C9EADC6BE}" srcOrd="1" destOrd="0" presId="urn:microsoft.com/office/officeart/2005/8/layout/matrix1"/>
    <dgm:cxn modelId="{9BAB4B6E-54E6-4ABB-85E0-426DA3B0F229}" type="presOf" srcId="{46B7F989-0B5A-4A3E-BBA4-BB78278E0DF5}" destId="{D944C417-FF11-4AF7-B106-BC62EF1724AF}" srcOrd="0" destOrd="0" presId="urn:microsoft.com/office/officeart/2005/8/layout/matrix1"/>
    <dgm:cxn modelId="{EB7C53AA-1C55-4BFA-AE0B-CDAB39E893D1}" type="presOf" srcId="{0658B600-9940-41DD-BD76-B1D6F1C48D21}" destId="{CCFE32FA-5F93-4B00-BAA0-55664983083D}" srcOrd="0" destOrd="0" presId="urn:microsoft.com/office/officeart/2005/8/layout/matrix1"/>
    <dgm:cxn modelId="{5118CB7E-D763-4FDB-AC75-A75D550B630A}" srcId="{0658B600-9940-41DD-BD76-B1D6F1C48D21}" destId="{00C4C21C-CB89-4699-9429-270C1075B215}" srcOrd="1" destOrd="0" parTransId="{C6806AEC-C6A1-433F-9CC7-2A0A65C476C1}" sibTransId="{2B3BB163-CEF4-4B70-A8EE-F0B68F5BA5AB}"/>
    <dgm:cxn modelId="{0F4F9DFA-BEAD-4748-9E42-AE298A7BDB0B}" srcId="{0658B600-9940-41DD-BD76-B1D6F1C48D21}" destId="{46B7F989-0B5A-4A3E-BBA4-BB78278E0DF5}" srcOrd="2" destOrd="0" parTransId="{E2BDC087-941F-4126-B4C1-4E05F015746E}" sibTransId="{AF25A4D8-34A5-4DB4-BCD4-18FFF1849C79}"/>
    <dgm:cxn modelId="{CDA20926-A930-4305-9FFD-D05994A078DD}" type="presParOf" srcId="{165C81A0-D39B-4576-B2B0-719F10AD5337}" destId="{B0847760-06EB-49A9-8F59-A258B491486C}" srcOrd="0" destOrd="0" presId="urn:microsoft.com/office/officeart/2005/8/layout/matrix1"/>
    <dgm:cxn modelId="{4C2550BD-7561-4CE9-B08B-06296C0E4009}" type="presParOf" srcId="{B0847760-06EB-49A9-8F59-A258B491486C}" destId="{449AB9AB-27E4-4C93-9AF6-1C98122CE0EA}" srcOrd="0" destOrd="0" presId="urn:microsoft.com/office/officeart/2005/8/layout/matrix1"/>
    <dgm:cxn modelId="{6E98D5B3-D945-4330-9EFC-71CC4722698E}" type="presParOf" srcId="{B0847760-06EB-49A9-8F59-A258B491486C}" destId="{C182E194-9813-4A2C-ADB7-A32DD96C53BD}" srcOrd="1" destOrd="0" presId="urn:microsoft.com/office/officeart/2005/8/layout/matrix1"/>
    <dgm:cxn modelId="{D7B04838-22F9-43AB-B242-03B4C2E022E2}" type="presParOf" srcId="{B0847760-06EB-49A9-8F59-A258B491486C}" destId="{1171794F-A81E-47E0-AC85-050AA844801F}" srcOrd="2" destOrd="0" presId="urn:microsoft.com/office/officeart/2005/8/layout/matrix1"/>
    <dgm:cxn modelId="{30E15A1C-B010-4732-8D02-FE9115B0AC99}" type="presParOf" srcId="{B0847760-06EB-49A9-8F59-A258B491486C}" destId="{A70AF0DD-8E95-4F1B-8A22-16AEB5EF1595}" srcOrd="3" destOrd="0" presId="urn:microsoft.com/office/officeart/2005/8/layout/matrix1"/>
    <dgm:cxn modelId="{9779F37B-1433-49B0-B9ED-8EAA0A0E7383}" type="presParOf" srcId="{B0847760-06EB-49A9-8F59-A258B491486C}" destId="{D944C417-FF11-4AF7-B106-BC62EF1724AF}" srcOrd="4" destOrd="0" presId="urn:microsoft.com/office/officeart/2005/8/layout/matrix1"/>
    <dgm:cxn modelId="{4C4ACDD1-B6F8-4E95-8C0F-8A3BA8CF2346}" type="presParOf" srcId="{B0847760-06EB-49A9-8F59-A258B491486C}" destId="{3EAECA8F-4CAE-407B-AC77-22F5CA3D0591}" srcOrd="5" destOrd="0" presId="urn:microsoft.com/office/officeart/2005/8/layout/matrix1"/>
    <dgm:cxn modelId="{9C2DE2D1-42CB-4B48-B914-3AEAFC305508}" type="presParOf" srcId="{B0847760-06EB-49A9-8F59-A258B491486C}" destId="{2F07B8E5-37A9-4A72-B786-29D73378A55F}" srcOrd="6" destOrd="0" presId="urn:microsoft.com/office/officeart/2005/8/layout/matrix1"/>
    <dgm:cxn modelId="{A2B3C76B-B688-45CB-B8CB-1A9123A55459}" type="presParOf" srcId="{B0847760-06EB-49A9-8F59-A258B491486C}" destId="{D3F64BF9-330D-4B9B-902A-F19C9EADC6BE}" srcOrd="7" destOrd="0" presId="urn:microsoft.com/office/officeart/2005/8/layout/matrix1"/>
    <dgm:cxn modelId="{266D5DBB-D1FD-4B35-A157-EE27684D1ABC}" type="presParOf" srcId="{165C81A0-D39B-4576-B2B0-719F10AD5337}" destId="{CCFE32FA-5F93-4B00-BAA0-55664983083D}"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9AB9AB-27E4-4C93-9AF6-1C98122CE0EA}">
      <dsp:nvSpPr>
        <dsp:cNvPr id="0" name=""/>
        <dsp:cNvSpPr/>
      </dsp:nvSpPr>
      <dsp:spPr>
        <a:xfrm rot="16200000">
          <a:off x="678661" y="-678661"/>
          <a:ext cx="2536049" cy="3893371"/>
        </a:xfrm>
        <a:prstGeom prst="round1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rtl="1">
            <a:lnSpc>
              <a:spcPct val="90000"/>
            </a:lnSpc>
            <a:spcBef>
              <a:spcPct val="0"/>
            </a:spcBef>
            <a:spcAft>
              <a:spcPct val="35000"/>
            </a:spcAft>
          </a:pPr>
          <a:r>
            <a:rPr lang="ar-SA" sz="3400" kern="1200" dirty="0" smtClean="0"/>
            <a:t>عن الظلم </a:t>
          </a:r>
          <a:r>
            <a:rPr lang="ar-SA" sz="3400" kern="1200" dirty="0" err="1" smtClean="0"/>
            <a:t>و</a:t>
          </a:r>
          <a:r>
            <a:rPr lang="ar-SA" sz="3400" kern="1200" dirty="0" smtClean="0"/>
            <a:t> أكل أموال الناس بالباطل . </a:t>
          </a:r>
          <a:endParaRPr lang="ar-SA" sz="3400" kern="1200" dirty="0"/>
        </a:p>
      </dsp:txBody>
      <dsp:txXfrm rot="16200000">
        <a:off x="995667" y="-995667"/>
        <a:ext cx="1902036" cy="3893371"/>
      </dsp:txXfrm>
    </dsp:sp>
    <dsp:sp modelId="{1171794F-A81E-47E0-AC85-050AA844801F}">
      <dsp:nvSpPr>
        <dsp:cNvPr id="0" name=""/>
        <dsp:cNvSpPr/>
      </dsp:nvSpPr>
      <dsp:spPr>
        <a:xfrm>
          <a:off x="3893371" y="0"/>
          <a:ext cx="3893371" cy="2536049"/>
        </a:xfrm>
        <a:prstGeom prst="round1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rtl="1">
            <a:lnSpc>
              <a:spcPct val="90000"/>
            </a:lnSpc>
            <a:spcBef>
              <a:spcPct val="0"/>
            </a:spcBef>
            <a:spcAft>
              <a:spcPct val="35000"/>
            </a:spcAft>
          </a:pPr>
          <a:r>
            <a:rPr lang="ar-SA" sz="3400" kern="1200" dirty="0" smtClean="0"/>
            <a:t>الربا طريق للكسل </a:t>
          </a:r>
          <a:r>
            <a:rPr lang="ar-SA" sz="3400" kern="1200" dirty="0" err="1" smtClean="0"/>
            <a:t>و</a:t>
          </a:r>
          <a:r>
            <a:rPr lang="ar-SA" sz="3400" kern="1200" dirty="0" smtClean="0"/>
            <a:t> البطالة . </a:t>
          </a:r>
          <a:endParaRPr lang="ar-SA" sz="3400" kern="1200" dirty="0"/>
        </a:p>
      </dsp:txBody>
      <dsp:txXfrm>
        <a:off x="3893371" y="0"/>
        <a:ext cx="3893371" cy="1902036"/>
      </dsp:txXfrm>
    </dsp:sp>
    <dsp:sp modelId="{D944C417-FF11-4AF7-B106-BC62EF1724AF}">
      <dsp:nvSpPr>
        <dsp:cNvPr id="0" name=""/>
        <dsp:cNvSpPr/>
      </dsp:nvSpPr>
      <dsp:spPr>
        <a:xfrm rot="10800000">
          <a:off x="0" y="2536049"/>
          <a:ext cx="3893371" cy="2536049"/>
        </a:xfrm>
        <a:prstGeom prst="round1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rtl="1">
            <a:lnSpc>
              <a:spcPct val="90000"/>
            </a:lnSpc>
            <a:spcBef>
              <a:spcPct val="0"/>
            </a:spcBef>
            <a:spcAft>
              <a:spcPct val="35000"/>
            </a:spcAft>
          </a:pPr>
          <a:r>
            <a:rPr lang="ar-SA" sz="3400" kern="1200" dirty="0" smtClean="0"/>
            <a:t>يربي الإنسان على الجشع </a:t>
          </a:r>
          <a:r>
            <a:rPr lang="ar-SA" sz="3400" kern="1200" dirty="0" err="1" smtClean="0"/>
            <a:t>و</a:t>
          </a:r>
          <a:r>
            <a:rPr lang="ar-SA" sz="3400" kern="1200" dirty="0" smtClean="0"/>
            <a:t> الطمع , ويهدم الأخلاق الفاضلة . </a:t>
          </a:r>
          <a:endParaRPr lang="ar-SA" sz="3400" kern="1200" dirty="0"/>
        </a:p>
      </dsp:txBody>
      <dsp:txXfrm rot="10800000">
        <a:off x="0" y="3170061"/>
        <a:ext cx="3893371" cy="1902036"/>
      </dsp:txXfrm>
    </dsp:sp>
    <dsp:sp modelId="{2F07B8E5-37A9-4A72-B786-29D73378A55F}">
      <dsp:nvSpPr>
        <dsp:cNvPr id="0" name=""/>
        <dsp:cNvSpPr/>
      </dsp:nvSpPr>
      <dsp:spPr>
        <a:xfrm rot="5400000">
          <a:off x="4572032" y="1857387"/>
          <a:ext cx="2536049" cy="3893371"/>
        </a:xfrm>
        <a:prstGeom prst="round1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rtl="1">
            <a:lnSpc>
              <a:spcPct val="90000"/>
            </a:lnSpc>
            <a:spcBef>
              <a:spcPct val="0"/>
            </a:spcBef>
            <a:spcAft>
              <a:spcPct val="35000"/>
            </a:spcAft>
          </a:pPr>
          <a:r>
            <a:rPr lang="ar-SA" sz="3400" kern="1200" dirty="0" smtClean="0"/>
            <a:t>الربا طريق إلى الجريمة </a:t>
          </a:r>
          <a:r>
            <a:rPr lang="ar-SA" sz="3400" kern="1200" dirty="0" err="1" smtClean="0"/>
            <a:t>و</a:t>
          </a:r>
          <a:r>
            <a:rPr lang="ar-SA" sz="3400" kern="1200" dirty="0" smtClean="0"/>
            <a:t> توجيه الأموال نحو الاستثمار الضار . </a:t>
          </a:r>
          <a:endParaRPr lang="ar-SA" sz="3400" kern="1200" dirty="0"/>
        </a:p>
      </dsp:txBody>
      <dsp:txXfrm rot="5400000">
        <a:off x="4889038" y="2174394"/>
        <a:ext cx="1902036" cy="3893371"/>
      </dsp:txXfrm>
    </dsp:sp>
    <dsp:sp modelId="{CCFE32FA-5F93-4B00-BAA0-55664983083D}">
      <dsp:nvSpPr>
        <dsp:cNvPr id="0" name=""/>
        <dsp:cNvSpPr/>
      </dsp:nvSpPr>
      <dsp:spPr>
        <a:xfrm>
          <a:off x="2275757" y="1636239"/>
          <a:ext cx="3071846" cy="1928830"/>
        </a:xfrm>
        <a:prstGeom prst="roundRect">
          <a:avLst/>
        </a:prstGeom>
        <a:solidFill>
          <a:schemeClr val="dk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b="1" kern="1200" dirty="0" smtClean="0">
              <a:solidFill>
                <a:srgbClr val="C00000"/>
              </a:solidFill>
              <a:effectLst>
                <a:outerShdw blurRad="50800" dist="38100" dir="18900000" algn="bl" rotWithShape="0">
                  <a:prstClr val="black">
                    <a:alpha val="40000"/>
                  </a:prstClr>
                </a:outerShdw>
              </a:effectLst>
            </a:rPr>
            <a:t>الحكمة في تحريم الربا : </a:t>
          </a:r>
          <a:endParaRPr lang="ar-SA" sz="3400" kern="1200" dirty="0">
            <a:solidFill>
              <a:srgbClr val="C00000"/>
            </a:solidFill>
            <a:effectLst>
              <a:outerShdw blurRad="50800" dist="38100" dir="18900000" algn="bl" rotWithShape="0">
                <a:prstClr val="black">
                  <a:alpha val="40000"/>
                </a:prstClr>
              </a:outerShdw>
            </a:effectLst>
          </a:endParaRPr>
        </a:p>
      </dsp:txBody>
      <dsp:txXfrm>
        <a:off x="2275757" y="1636239"/>
        <a:ext cx="3071846" cy="192883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3AB5A-9FF8-42F7-8B9C-0DF4095739C1}" type="datetimeFigureOut">
              <a:rPr lang="en-US" smtClean="0"/>
              <a:pPr/>
              <a:t>11/26/2013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BC872-F4E3-4A11-B57B-86D822AC38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6AE41A-F95E-4361-8D3F-CF4F3CDD6F8F}"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3B77D-0DF6-485A-B6B4-DDC2B6206B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6AE41A-F95E-4361-8D3F-CF4F3CDD6F8F}"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3B77D-0DF6-485A-B6B4-DDC2B6206B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6AE41A-F95E-4361-8D3F-CF4F3CDD6F8F}"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3B77D-0DF6-485A-B6B4-DDC2B6206B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6AE41A-F95E-4361-8D3F-CF4F3CDD6F8F}"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3B77D-0DF6-485A-B6B4-DDC2B6206B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AE41A-F95E-4361-8D3F-CF4F3CDD6F8F}"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3B77D-0DF6-485A-B6B4-DDC2B6206B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6AE41A-F95E-4361-8D3F-CF4F3CDD6F8F}"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3B77D-0DF6-485A-B6B4-DDC2B6206B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6AE41A-F95E-4361-8D3F-CF4F3CDD6F8F}" type="datetimeFigureOut">
              <a:rPr lang="en-US" smtClean="0"/>
              <a:pPr/>
              <a:t>11/26/2013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3B77D-0DF6-485A-B6B4-DDC2B6206B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6AE41A-F95E-4361-8D3F-CF4F3CDD6F8F}" type="datetimeFigureOut">
              <a:rPr lang="en-US" smtClean="0"/>
              <a:pPr/>
              <a:t>11/26/2013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3B77D-0DF6-485A-B6B4-DDC2B6206B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E41A-F95E-4361-8D3F-CF4F3CDD6F8F}" type="datetimeFigureOut">
              <a:rPr lang="en-US" smtClean="0"/>
              <a:pPr/>
              <a:t>11/26/2013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3B77D-0DF6-485A-B6B4-DDC2B6206B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AE41A-F95E-4361-8D3F-CF4F3CDD6F8F}"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3B77D-0DF6-485A-B6B4-DDC2B6206B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AE41A-F95E-4361-8D3F-CF4F3CDD6F8F}"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3B77D-0DF6-485A-B6B4-DDC2B6206B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AE41A-F95E-4361-8D3F-CF4F3CDD6F8F}" type="datetimeFigureOut">
              <a:rPr lang="en-US" smtClean="0"/>
              <a:pPr/>
              <a:t>11/26/2013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3B77D-0DF6-485A-B6B4-DDC2B6206B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Users\wafa\Dropbox\&#1587;&#1575;&#1585;&#1577;\&#1578;&#1583;&#1585;&#1610;&#1587;%20&#1593;&#1575;&#1605;%201435\&#1605;&#1602;&#1585;&#1585;%20103%20&#1587;&#1604;&#1605;%20-%201435\&#1593;&#1585;&#1608;&#1590;%20&#1576;&#1608;&#1585;&#1576;&#1608;&#1610;&#1606;&#1578;-103&#1587;&#1604;&#1605;-1433\&#1575;&#1604;&#1571;&#1587;&#1576;&#1575;&#1576;%20&#1575;&#1604;&#1605;&#1581;&#1585;&#1605;&#1577;%20&#1601;&#1610;%20&#1575;&#1604;&#1605;&#1604;&#1603;&#1610;&#1577;%20&#1575;&#1604;&#1582;&#1575;&#1589;&#1577;\TaraweehPrayersM-Juhani-7(00h02m22s-00h02m54s).mp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C:\Users\wafa\Dropbox\&#1587;&#1575;&#1585;&#1577;\&#1578;&#1583;&#1585;&#1610;&#1587;%20&#1593;&#1575;&#1605;%201435\&#1605;&#1602;&#1585;&#1585;%20103%20&#1587;&#1604;&#1605;%20-%201435\&#1593;&#1585;&#1608;&#1590;%20&#1576;&#1608;&#1585;&#1576;&#1608;&#1610;&#1606;&#1578;-103&#1587;&#1604;&#1605;-1433\&#1575;&#1604;&#1571;&#1587;&#1576;&#1575;&#1576;%20&#1575;&#1604;&#1605;&#1581;&#1585;&#1605;&#1577;%20&#1601;&#1610;%20&#1575;&#1604;&#1605;&#1604;&#1603;&#1610;&#1577;%20&#1575;&#1604;&#1582;&#1575;&#1589;&#1577;\&#1605;&#1602;&#1591;&#1593;%20&#1605;&#1606;%20&#1587;&#1608;&#1585;&#1577;%20&#1575;&#1604;&#1576;&#1602;&#1585;&#1577;%20&#1593;&#1606;%20&#1575;&#1604;&#1585;&#1576;&#1575;%20&#1576;&#1589;&#1608;&#1578;%20&#1575;&#1604;&#1593;&#1580;&#1605;&#1610;(00h00m00s-00h00m47s).mp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C:\Users\wafa\Dropbox\&#1587;&#1575;&#1585;&#1577;\&#1578;&#1583;&#1585;&#1610;&#1587;%20&#1593;&#1575;&#1605;%201435\&#1605;&#1602;&#1585;&#1585;%20103%20&#1587;&#1604;&#1605;%20-%201435\&#1593;&#1585;&#1608;&#1590;%20&#1576;&#1608;&#1585;&#1576;&#1608;&#1610;&#1606;&#1578;-103&#1587;&#1604;&#1605;-1433\&#1575;&#1604;&#1571;&#1587;&#1576;&#1575;&#1576;%20&#1575;&#1604;&#1605;&#1581;&#1585;&#1605;&#1577;%20&#1601;&#1610;%20&#1575;&#1604;&#1605;&#1604;&#1603;&#1610;&#1577;%20&#1575;&#1604;&#1582;&#1575;&#1589;&#1577;\&#1575;&#1604;&#1571;&#1593;&#1585;&#1575;&#1601;_&#1605;&#1606;_&#1575;&#1604;&#1570;&#1610;&#1577;_157_&#1573;&#1604;&#1609;_&#1575;&#1604;&#1570;&#1610;&#1577;_158_&#1593;&#1576;&#1583;&#1575;&#1604;&#1585;&#1581;&#1605;&#1606;_&#1575;&#1604;&#1587;&#1583;&#1610;&#1587;(00h00m00s-00h00m55s).mp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C:\Users\wafa\Dropbox\&#1587;&#1575;&#1585;&#1577;\&#1578;&#1583;&#1585;&#1610;&#1587;%20&#1593;&#1575;&#1605;%201435\&#1605;&#1602;&#1585;&#1585;%20103%20&#1587;&#1604;&#1605;%20-%201435\&#1593;&#1585;&#1608;&#1590;%20&#1576;&#1608;&#1585;&#1576;&#1608;&#1610;&#1606;&#1578;-103&#1587;&#1604;&#1605;-1433\&#1575;&#1604;&#1571;&#1587;&#1576;&#1575;&#1576;%20&#1575;&#1604;&#1605;&#1581;&#1585;&#1605;&#1577;%20&#1601;&#1610;%20&#1575;&#1604;&#1605;&#1604;&#1603;&#1610;&#1577;%20&#1575;&#1604;&#1582;&#1575;&#1589;&#1577;\92(00h12m33s-00h13m00s).mp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752600"/>
            <a:ext cx="4191000" cy="2831544"/>
          </a:xfrm>
          <a:prstGeom prst="rect">
            <a:avLst/>
          </a:prstGeom>
          <a:noFill/>
        </p:spPr>
        <p:txBody>
          <a:bodyPr wrap="square" rtlCol="0">
            <a:spAutoFit/>
          </a:bodyPr>
          <a:lstStyle/>
          <a:p>
            <a:pPr algn="r"/>
            <a:r>
              <a:rPr lang="ar-SA" sz="4000" b="1" dirty="0" smtClean="0">
                <a:solidFill>
                  <a:srgbClr val="FF3399"/>
                </a:solidFill>
                <a:latin typeface="Traditional Arabic" pitchFamily="18" charset="-78"/>
                <a:cs typeface="Traditional Arabic" pitchFamily="18" charset="-78"/>
              </a:rPr>
              <a:t>أولا: </a:t>
            </a:r>
            <a:r>
              <a:rPr lang="ar-SA" sz="4000" b="1" dirty="0" smtClean="0">
                <a:latin typeface="Traditional Arabic" pitchFamily="18" charset="-78"/>
                <a:cs typeface="Traditional Arabic" pitchFamily="18" charset="-78"/>
              </a:rPr>
              <a:t>الربا</a:t>
            </a:r>
            <a:br>
              <a:rPr lang="ar-SA" sz="4000" b="1" dirty="0" smtClean="0">
                <a:latin typeface="Traditional Arabic" pitchFamily="18" charset="-78"/>
                <a:cs typeface="Traditional Arabic" pitchFamily="18" charset="-78"/>
              </a:rPr>
            </a:br>
            <a:r>
              <a:rPr lang="ar-SA" sz="4000" b="1" dirty="0" smtClean="0">
                <a:solidFill>
                  <a:srgbClr val="FF3399"/>
                </a:solidFill>
                <a:latin typeface="Traditional Arabic" pitchFamily="18" charset="-78"/>
                <a:cs typeface="Traditional Arabic" pitchFamily="18" charset="-78"/>
              </a:rPr>
              <a:t>ثانيا: </a:t>
            </a:r>
            <a:r>
              <a:rPr lang="ar-SA" sz="4000" b="1" dirty="0" smtClean="0">
                <a:latin typeface="Traditional Arabic" pitchFamily="18" charset="-78"/>
                <a:cs typeface="Traditional Arabic" pitchFamily="18" charset="-78"/>
              </a:rPr>
              <a:t>الميسر</a:t>
            </a:r>
            <a:br>
              <a:rPr lang="ar-SA" sz="4000" b="1" dirty="0" smtClean="0">
                <a:latin typeface="Traditional Arabic" pitchFamily="18" charset="-78"/>
                <a:cs typeface="Traditional Arabic" pitchFamily="18" charset="-78"/>
              </a:rPr>
            </a:br>
            <a:r>
              <a:rPr lang="ar-SA" sz="4000" b="1" dirty="0" smtClean="0">
                <a:solidFill>
                  <a:srgbClr val="FF3399"/>
                </a:solidFill>
                <a:latin typeface="Traditional Arabic" pitchFamily="18" charset="-78"/>
                <a:cs typeface="Traditional Arabic" pitchFamily="18" charset="-78"/>
              </a:rPr>
              <a:t>ثالثا: </a:t>
            </a:r>
            <a:r>
              <a:rPr lang="ar-SA" sz="4000" b="1" dirty="0" smtClean="0">
                <a:latin typeface="Traditional Arabic" pitchFamily="18" charset="-78"/>
                <a:cs typeface="Traditional Arabic" pitchFamily="18" charset="-78"/>
              </a:rPr>
              <a:t>الاتجار بالمحرمات</a:t>
            </a:r>
            <a:br>
              <a:rPr lang="ar-SA" sz="4000" b="1" dirty="0" smtClean="0">
                <a:latin typeface="Traditional Arabic" pitchFamily="18" charset="-78"/>
                <a:cs typeface="Traditional Arabic" pitchFamily="18" charset="-78"/>
              </a:rPr>
            </a:br>
            <a:r>
              <a:rPr lang="ar-SA" sz="4000" b="1" dirty="0" smtClean="0">
                <a:solidFill>
                  <a:srgbClr val="FF3399"/>
                </a:solidFill>
                <a:latin typeface="Traditional Arabic" pitchFamily="18" charset="-78"/>
                <a:cs typeface="Traditional Arabic" pitchFamily="18" charset="-78"/>
              </a:rPr>
              <a:t>رابعا: </a:t>
            </a:r>
            <a:r>
              <a:rPr lang="ar-SA" sz="4000" b="1" dirty="0" smtClean="0">
                <a:latin typeface="Traditional Arabic" pitchFamily="18" charset="-78"/>
                <a:cs typeface="Traditional Arabic" pitchFamily="18" charset="-78"/>
              </a:rPr>
              <a:t>الغرر</a:t>
            </a:r>
            <a:endParaRPr lang="en-US" sz="4000" b="1" dirty="0">
              <a:latin typeface="Traditional Arabic" pitchFamily="18" charset="-78"/>
              <a:cs typeface="Traditional Arabic" pitchFamily="18" charset="-78"/>
            </a:endParaRPr>
          </a:p>
          <a:p>
            <a:pPr algn="r"/>
            <a:endParaRPr lang="en-US" b="1" dirty="0">
              <a:latin typeface="Traditional Arabic" pitchFamily="18" charset="-78"/>
              <a:cs typeface="Traditional Arabic" pitchFamily="18" charset="-78"/>
            </a:endParaRPr>
          </a:p>
        </p:txBody>
      </p:sp>
      <p:sp>
        <p:nvSpPr>
          <p:cNvPr id="3" name="AutoShape 4">
            <a:hlinkClick r:id="" action="ppaction://hlinkshowjump?jump=firstslide" highlightClick="1"/>
          </p:cNvPr>
          <p:cNvSpPr>
            <a:spLocks noChangeArrowheads="1"/>
          </p:cNvSpPr>
          <p:nvPr/>
        </p:nvSpPr>
        <p:spPr bwMode="auto">
          <a:xfrm>
            <a:off x="457200" y="6172200"/>
            <a:ext cx="533400" cy="381000"/>
          </a:xfrm>
          <a:prstGeom prst="actionButtonHome">
            <a:avLst/>
          </a:prstGeom>
          <a:solidFill>
            <a:srgbClr val="FF3399"/>
          </a:solidFill>
          <a:ln w="12700">
            <a:solidFill>
              <a:schemeClr val="tx1"/>
            </a:solidFill>
            <a:miter lim="800000"/>
            <a:headEnd type="none" w="sm" len="sm"/>
            <a:tailEnd type="none" w="sm" len="sm"/>
          </a:ln>
          <a:effectLst/>
        </p:spPr>
        <p:txBody>
          <a:bodyPr wrap="none" anchor="ctr"/>
          <a:lstStyle/>
          <a:p>
            <a:endParaRPr lang="en-US"/>
          </a:p>
        </p:txBody>
      </p:sp>
      <p:sp>
        <p:nvSpPr>
          <p:cNvPr id="4" name="Rectangle 3"/>
          <p:cNvSpPr/>
          <p:nvPr/>
        </p:nvSpPr>
        <p:spPr>
          <a:xfrm>
            <a:off x="1142999" y="0"/>
            <a:ext cx="8001001" cy="1200329"/>
          </a:xfrm>
          <a:prstGeom prst="rect">
            <a:avLst/>
          </a:prstGeom>
          <a:noFill/>
        </p:spPr>
        <p:txBody>
          <a:bodyPr wrap="square" lIns="91440" tIns="45720" rIns="91440" bIns="45720">
            <a:spAutoFit/>
          </a:bodyPr>
          <a:lstStyle/>
          <a:p>
            <a:pPr algn="ctr"/>
            <a:r>
              <a:rPr lang="en-US" sz="3600" b="1" dirty="0" err="1" smtClean="0">
                <a:ln w="24500" cmpd="dbl">
                  <a:solidFill>
                    <a:schemeClr val="accent2">
                      <a:shade val="85000"/>
                      <a:satMod val="155000"/>
                    </a:schemeClr>
                  </a:solidFill>
                  <a:prstDash val="solid"/>
                  <a:miter lim="800000"/>
                </a:ln>
                <a:solidFill>
                  <a:srgbClr val="FF3399"/>
                </a:solidFill>
                <a:effectLst>
                  <a:outerShdw blurRad="38100" dist="38100" dir="7020000" algn="tl">
                    <a:srgbClr val="000000">
                      <a:alpha val="35000"/>
                    </a:srgbClr>
                  </a:outerShdw>
                </a:effectLst>
                <a:cs typeface="mohammad bold art 1" pitchFamily="2" charset="-78"/>
              </a:rPr>
              <a:t>الأسباب</a:t>
            </a:r>
            <a:r>
              <a:rPr lang="en-US" sz="3600" b="1" dirty="0" smtClean="0">
                <a:ln w="24500" cmpd="dbl">
                  <a:solidFill>
                    <a:schemeClr val="accent2">
                      <a:shade val="85000"/>
                      <a:satMod val="155000"/>
                    </a:schemeClr>
                  </a:solidFill>
                  <a:prstDash val="solid"/>
                  <a:miter lim="800000"/>
                </a:ln>
                <a:solidFill>
                  <a:srgbClr val="FF3399"/>
                </a:solidFill>
                <a:effectLst>
                  <a:outerShdw blurRad="38100" dist="38100" dir="7020000" algn="tl">
                    <a:srgbClr val="000000">
                      <a:alpha val="35000"/>
                    </a:srgbClr>
                  </a:outerShdw>
                </a:effectLst>
                <a:cs typeface="mohammad bold art 1" pitchFamily="2" charset="-78"/>
              </a:rPr>
              <a:t> </a:t>
            </a:r>
            <a:r>
              <a:rPr lang="en-US" sz="3600" b="1" dirty="0" err="1" smtClean="0">
                <a:ln w="24500" cmpd="dbl">
                  <a:solidFill>
                    <a:schemeClr val="accent2">
                      <a:shade val="85000"/>
                      <a:satMod val="155000"/>
                    </a:schemeClr>
                  </a:solidFill>
                  <a:prstDash val="solid"/>
                  <a:miter lim="800000"/>
                </a:ln>
                <a:solidFill>
                  <a:srgbClr val="FF3399"/>
                </a:solidFill>
                <a:effectLst>
                  <a:outerShdw blurRad="38100" dist="38100" dir="7020000" algn="tl">
                    <a:srgbClr val="000000">
                      <a:alpha val="35000"/>
                    </a:srgbClr>
                  </a:outerShdw>
                </a:effectLst>
                <a:cs typeface="mohammad bold art 1" pitchFamily="2" charset="-78"/>
              </a:rPr>
              <a:t>المحرمة</a:t>
            </a:r>
            <a:r>
              <a:rPr lang="en-US" sz="3600" b="1" dirty="0" smtClean="0">
                <a:ln w="24500" cmpd="dbl">
                  <a:solidFill>
                    <a:schemeClr val="accent2">
                      <a:shade val="85000"/>
                      <a:satMod val="155000"/>
                    </a:schemeClr>
                  </a:solidFill>
                  <a:prstDash val="solid"/>
                  <a:miter lim="800000"/>
                </a:ln>
                <a:solidFill>
                  <a:srgbClr val="FF3399"/>
                </a:solidFill>
                <a:effectLst>
                  <a:outerShdw blurRad="38100" dist="38100" dir="7020000" algn="tl">
                    <a:srgbClr val="000000">
                      <a:alpha val="35000"/>
                    </a:srgbClr>
                  </a:outerShdw>
                </a:effectLst>
                <a:cs typeface="mohammad bold art 1" pitchFamily="2" charset="-78"/>
              </a:rPr>
              <a:t> </a:t>
            </a:r>
            <a:r>
              <a:rPr lang="en-US" sz="3600" b="1" dirty="0" err="1" smtClean="0">
                <a:ln w="24500" cmpd="dbl">
                  <a:solidFill>
                    <a:schemeClr val="accent2">
                      <a:shade val="85000"/>
                      <a:satMod val="155000"/>
                    </a:schemeClr>
                  </a:solidFill>
                  <a:prstDash val="solid"/>
                  <a:miter lim="800000"/>
                </a:ln>
                <a:solidFill>
                  <a:srgbClr val="FF3399"/>
                </a:solidFill>
                <a:effectLst>
                  <a:outerShdw blurRad="38100" dist="38100" dir="7020000" algn="tl">
                    <a:srgbClr val="000000">
                      <a:alpha val="35000"/>
                    </a:srgbClr>
                  </a:outerShdw>
                </a:effectLst>
                <a:cs typeface="mohammad bold art 1" pitchFamily="2" charset="-78"/>
              </a:rPr>
              <a:t>في</a:t>
            </a:r>
            <a:r>
              <a:rPr lang="en-US" sz="3600" b="1" dirty="0" smtClean="0">
                <a:ln w="24500" cmpd="dbl">
                  <a:solidFill>
                    <a:schemeClr val="accent2">
                      <a:shade val="85000"/>
                      <a:satMod val="155000"/>
                    </a:schemeClr>
                  </a:solidFill>
                  <a:prstDash val="solid"/>
                  <a:miter lim="800000"/>
                </a:ln>
                <a:solidFill>
                  <a:srgbClr val="FF3399"/>
                </a:solidFill>
                <a:effectLst>
                  <a:outerShdw blurRad="38100" dist="38100" dir="7020000" algn="tl">
                    <a:srgbClr val="000000">
                      <a:alpha val="35000"/>
                    </a:srgbClr>
                  </a:outerShdw>
                </a:effectLst>
                <a:cs typeface="mohammad bold art 1" pitchFamily="2" charset="-78"/>
              </a:rPr>
              <a:t> </a:t>
            </a:r>
            <a:r>
              <a:rPr lang="en-US" sz="3600" b="1" dirty="0" err="1" smtClean="0">
                <a:ln w="24500" cmpd="dbl">
                  <a:solidFill>
                    <a:schemeClr val="accent2">
                      <a:shade val="85000"/>
                      <a:satMod val="155000"/>
                    </a:schemeClr>
                  </a:solidFill>
                  <a:prstDash val="solid"/>
                  <a:miter lim="800000"/>
                </a:ln>
                <a:solidFill>
                  <a:srgbClr val="FF3399"/>
                </a:solidFill>
                <a:effectLst>
                  <a:outerShdw blurRad="38100" dist="38100" dir="7020000" algn="tl">
                    <a:srgbClr val="000000">
                      <a:alpha val="35000"/>
                    </a:srgbClr>
                  </a:outerShdw>
                </a:effectLst>
                <a:cs typeface="mohammad bold art 1" pitchFamily="2" charset="-78"/>
              </a:rPr>
              <a:t>كسب</a:t>
            </a:r>
            <a:r>
              <a:rPr lang="en-US" sz="3600" b="1" dirty="0" smtClean="0">
                <a:ln w="24500" cmpd="dbl">
                  <a:solidFill>
                    <a:schemeClr val="accent2">
                      <a:shade val="85000"/>
                      <a:satMod val="155000"/>
                    </a:schemeClr>
                  </a:solidFill>
                  <a:prstDash val="solid"/>
                  <a:miter lim="800000"/>
                </a:ln>
                <a:solidFill>
                  <a:srgbClr val="FF3399"/>
                </a:solidFill>
                <a:effectLst>
                  <a:outerShdw blurRad="38100" dist="38100" dir="7020000" algn="tl">
                    <a:srgbClr val="000000">
                      <a:alpha val="35000"/>
                    </a:srgbClr>
                  </a:outerShdw>
                </a:effectLst>
                <a:cs typeface="mohammad bold art 1" pitchFamily="2" charset="-78"/>
              </a:rPr>
              <a:t> </a:t>
            </a:r>
            <a:r>
              <a:rPr lang="en-US" sz="3600" b="1" dirty="0" err="1" smtClean="0">
                <a:ln w="24500" cmpd="dbl">
                  <a:solidFill>
                    <a:schemeClr val="accent2">
                      <a:shade val="85000"/>
                      <a:satMod val="155000"/>
                    </a:schemeClr>
                  </a:solidFill>
                  <a:prstDash val="solid"/>
                  <a:miter lim="800000"/>
                </a:ln>
                <a:solidFill>
                  <a:srgbClr val="FF3399"/>
                </a:solidFill>
                <a:effectLst>
                  <a:outerShdw blurRad="38100" dist="38100" dir="7020000" algn="tl">
                    <a:srgbClr val="000000">
                      <a:alpha val="35000"/>
                    </a:srgbClr>
                  </a:outerShdw>
                </a:effectLst>
                <a:cs typeface="mohammad bold art 1" pitchFamily="2" charset="-78"/>
              </a:rPr>
              <a:t>الملكية</a:t>
            </a:r>
            <a:r>
              <a:rPr lang="en-US" sz="3600" b="1" dirty="0" smtClean="0">
                <a:ln w="24500" cmpd="dbl">
                  <a:solidFill>
                    <a:schemeClr val="accent2">
                      <a:shade val="85000"/>
                      <a:satMod val="155000"/>
                    </a:schemeClr>
                  </a:solidFill>
                  <a:prstDash val="solid"/>
                  <a:miter lim="800000"/>
                </a:ln>
                <a:solidFill>
                  <a:srgbClr val="FF3399"/>
                </a:solidFill>
                <a:effectLst>
                  <a:outerShdw blurRad="38100" dist="38100" dir="7020000" algn="tl">
                    <a:srgbClr val="000000">
                      <a:alpha val="35000"/>
                    </a:srgbClr>
                  </a:outerShdw>
                </a:effectLst>
                <a:cs typeface="mohammad bold art 1" pitchFamily="2" charset="-78"/>
              </a:rPr>
              <a:t> </a:t>
            </a:r>
            <a:r>
              <a:rPr lang="en-US" sz="3600" b="1" dirty="0" err="1" smtClean="0">
                <a:ln w="24500" cmpd="dbl">
                  <a:solidFill>
                    <a:schemeClr val="accent2">
                      <a:shade val="85000"/>
                      <a:satMod val="155000"/>
                    </a:schemeClr>
                  </a:solidFill>
                  <a:prstDash val="solid"/>
                  <a:miter lim="800000"/>
                </a:ln>
                <a:solidFill>
                  <a:srgbClr val="FF3399"/>
                </a:solidFill>
                <a:effectLst>
                  <a:outerShdw blurRad="38100" dist="38100" dir="7020000" algn="tl">
                    <a:srgbClr val="000000">
                      <a:alpha val="35000"/>
                    </a:srgbClr>
                  </a:outerShdw>
                </a:effectLst>
                <a:cs typeface="mohammad bold art 1" pitchFamily="2" charset="-78"/>
              </a:rPr>
              <a:t>الخاص</a:t>
            </a:r>
            <a:r>
              <a:rPr lang="ar-SA" sz="3600" b="1" dirty="0" smtClean="0">
                <a:ln w="24500" cmpd="dbl">
                  <a:solidFill>
                    <a:schemeClr val="accent2">
                      <a:shade val="85000"/>
                      <a:satMod val="155000"/>
                    </a:schemeClr>
                  </a:solidFill>
                  <a:prstDash val="solid"/>
                  <a:miter lim="800000"/>
                </a:ln>
                <a:solidFill>
                  <a:srgbClr val="FF3399"/>
                </a:solidFill>
                <a:effectLst>
                  <a:outerShdw blurRad="38100" dist="38100" dir="7020000" algn="tl">
                    <a:srgbClr val="000000">
                      <a:alpha val="35000"/>
                    </a:srgbClr>
                  </a:outerShdw>
                </a:effectLst>
                <a:cs typeface="mohammad bold art 1" pitchFamily="2" charset="-78"/>
              </a:rPr>
              <a:t>ة:</a:t>
            </a:r>
            <a:endParaRPr lang="en-US" sz="3600" b="1" dirty="0">
              <a:ln w="24500" cmpd="dbl">
                <a:solidFill>
                  <a:schemeClr val="accent2">
                    <a:shade val="85000"/>
                    <a:satMod val="155000"/>
                  </a:schemeClr>
                </a:solidFill>
                <a:prstDash val="solid"/>
                <a:miter lim="800000"/>
              </a:ln>
              <a:solidFill>
                <a:srgbClr val="FF3399"/>
              </a:solidFill>
              <a:effectLst>
                <a:outerShdw blurRad="38100" dist="38100" dir="7020000" algn="tl">
                  <a:srgbClr val="000000">
                    <a:alpha val="35000"/>
                  </a:srgbClr>
                </a:outerShdw>
              </a:effectLst>
              <a:cs typeface="mohammad bold art 1"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37" name="Picture 41"/>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0" y="-152400"/>
            <a:ext cx="9601200" cy="7010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304800" y="1"/>
            <a:ext cx="9448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600200"/>
            <a:ext cx="8458200" cy="5693866"/>
          </a:xfrm>
          <a:prstGeom prst="rect">
            <a:avLst/>
          </a:prstGeom>
          <a:noFill/>
        </p:spPr>
        <p:txBody>
          <a:bodyPr wrap="square" rtlCol="0">
            <a:spAutoFit/>
          </a:bodyPr>
          <a:lstStyle/>
          <a:p>
            <a:pPr algn="r" rtl="1"/>
            <a:r>
              <a:rPr lang="ar-SA" sz="2800" b="1" dirty="0" smtClean="0">
                <a:solidFill>
                  <a:srgbClr val="FF0066"/>
                </a:solidFill>
                <a:latin typeface="Sakkal Majalla" pitchFamily="2" charset="-78"/>
                <a:cs typeface="Sakkal Majalla" pitchFamily="2" charset="-78"/>
              </a:rPr>
              <a:t>"الميسر"</a:t>
            </a:r>
            <a:r>
              <a:rPr lang="ar-SA" sz="2800" b="1" dirty="0" smtClean="0">
                <a:latin typeface="Sakkal Majalla" pitchFamily="2" charset="-78"/>
                <a:cs typeface="Sakkal Majalla" pitchFamily="2" charset="-78"/>
              </a:rPr>
              <a:t>  ويسمى القمار وهو كل لعب بين متنافسين على مال يجمع منهم ويوزع على الفائز منهم ويحرم الخاسر. ويوجد الكثير من أشكال القمار من أشهرها ألعاب اليانصيب </a:t>
            </a:r>
            <a:r>
              <a:rPr lang="ar-SA" sz="2800" b="1" dirty="0" err="1" smtClean="0">
                <a:latin typeface="Sakkal Majalla" pitchFamily="2" charset="-78"/>
                <a:cs typeface="Sakkal Majalla" pitchFamily="2" charset="-78"/>
              </a:rPr>
              <a:t>واللوتري</a:t>
            </a:r>
            <a:r>
              <a:rPr lang="ar-SA" sz="2800" b="1" dirty="0" smtClean="0">
                <a:latin typeface="Sakkal Majalla" pitchFamily="2" charset="-78"/>
                <a:cs typeface="Sakkal Majalla" pitchFamily="2" charset="-78"/>
              </a:rPr>
              <a:t> وظهر مع بداية الإنترنت نوع جديد من القمار وهو القمار الإلكتروني.</a:t>
            </a:r>
            <a:br>
              <a:rPr lang="ar-SA" sz="2800" b="1" dirty="0" smtClean="0">
                <a:latin typeface="Sakkal Majalla" pitchFamily="2" charset="-78"/>
                <a:cs typeface="Sakkal Majalla" pitchFamily="2" charset="-78"/>
              </a:rPr>
            </a:br>
            <a:r>
              <a:rPr lang="ar-SA" sz="2800" b="1" dirty="0" smtClean="0">
                <a:latin typeface="Sakkal Majalla" pitchFamily="2" charset="-78"/>
                <a:cs typeface="Sakkal Majalla" pitchFamily="2" charset="-78"/>
              </a:rPr>
              <a:t/>
            </a:r>
            <a:br>
              <a:rPr lang="ar-SA" sz="2800" b="1" dirty="0" smtClean="0">
                <a:latin typeface="Sakkal Majalla" pitchFamily="2" charset="-78"/>
                <a:cs typeface="Sakkal Majalla" pitchFamily="2" charset="-78"/>
              </a:rPr>
            </a:br>
            <a:r>
              <a:rPr lang="ar-SA" sz="2800" b="1" dirty="0" smtClean="0">
                <a:solidFill>
                  <a:srgbClr val="FF0066"/>
                </a:solidFill>
                <a:latin typeface="Sakkal Majalla" pitchFamily="2" charset="-78"/>
                <a:cs typeface="Sakkal Majalla" pitchFamily="2" charset="-78"/>
              </a:rPr>
              <a:t>حكمه:</a:t>
            </a:r>
            <a:r>
              <a:rPr lang="ar-SA" sz="2800" b="1" dirty="0" smtClean="0">
                <a:latin typeface="Sakkal Majalla" pitchFamily="2" charset="-78"/>
                <a:cs typeface="Sakkal Majalla" pitchFamily="2" charset="-78"/>
              </a:rPr>
              <a:t/>
            </a:r>
            <a:br>
              <a:rPr lang="ar-SA" sz="2800" b="1" dirty="0" smtClean="0">
                <a:latin typeface="Sakkal Majalla" pitchFamily="2" charset="-78"/>
                <a:cs typeface="Sakkal Majalla" pitchFamily="2" charset="-78"/>
              </a:rPr>
            </a:br>
            <a:r>
              <a:rPr lang="ar-SA" sz="2800" b="1" dirty="0" smtClean="0">
                <a:latin typeface="Sakkal Majalla" pitchFamily="2" charset="-78"/>
                <a:cs typeface="Sakkal Majalla" pitchFamily="2" charset="-78"/>
              </a:rPr>
              <a:t>في الإسلام الميسر بكل أشكاله محرم لقول الله تعالى: </a:t>
            </a:r>
            <a:r>
              <a:rPr lang="ar-SA" sz="2800" b="1" dirty="0" smtClean="0">
                <a:solidFill>
                  <a:srgbClr val="7030A0"/>
                </a:solidFill>
                <a:latin typeface="Sakkal Majalla" pitchFamily="2" charset="-78"/>
                <a:cs typeface="Sakkal Majalla" pitchFamily="2" charset="-78"/>
              </a:rPr>
              <a:t>{يَا أَيُّهَا الَّذِينَ آمَنُواْ إِنَّمَا الْخَمْرُ وَالْمَيْسِرُ وَالأَنصَابُ وَالأَزْلاَمُ رِجْسٌ مِّنْ عَمَلِ الشَّيْطَانِ فَاجْتَنِبُوهُ لَعَلَّكُمْ تُفْلِحُونَ* إِنَّمَا يُرِيدُ الشَّيْطَانُ أَن يُوقِعَ بَيْنَكُمُ الْعَدَأوَةَ وَالْبَغْضَاء فِي الْخَمْرِ وَالْمَيْسِرِ وَيَصُدَّكُمْ عَن ذِكْرِ اللّهِ وَعَنِ الصَّلاَةِ فَهَلْ أَنتُم مُّنتَهُونَ }</a:t>
            </a:r>
            <a:r>
              <a:rPr lang="ar-SA" sz="2800" b="1" dirty="0" smtClean="0">
                <a:latin typeface="Sakkal Majalla" pitchFamily="2" charset="-78"/>
                <a:cs typeface="Sakkal Majalla" pitchFamily="2" charset="-78"/>
              </a:rPr>
              <a:t>المائدة90-91.</a:t>
            </a:r>
            <a:br>
              <a:rPr lang="ar-SA" sz="2800" b="1" dirty="0" smtClean="0">
                <a:latin typeface="Sakkal Majalla" pitchFamily="2" charset="-78"/>
                <a:cs typeface="Sakkal Majalla" pitchFamily="2" charset="-78"/>
              </a:rPr>
            </a:br>
            <a:r>
              <a:rPr lang="ar-SA" sz="2800" b="1" dirty="0" smtClean="0">
                <a:latin typeface="Sakkal Majalla" pitchFamily="2" charset="-78"/>
                <a:cs typeface="Sakkal Majalla" pitchFamily="2" charset="-78"/>
              </a:rPr>
              <a:t/>
            </a:r>
            <a:br>
              <a:rPr lang="ar-SA" sz="2800" b="1" dirty="0" smtClean="0">
                <a:latin typeface="Sakkal Majalla" pitchFamily="2" charset="-78"/>
                <a:cs typeface="Sakkal Majalla" pitchFamily="2" charset="-78"/>
              </a:rPr>
            </a:br>
            <a:r>
              <a:rPr lang="ar-SA" sz="2800" b="1" dirty="0" smtClean="0">
                <a:latin typeface="Sakkal Majalla" pitchFamily="2" charset="-78"/>
                <a:cs typeface="Sakkal Majalla" pitchFamily="2" charset="-78"/>
              </a:rPr>
              <a:t/>
            </a:r>
            <a:br>
              <a:rPr lang="ar-SA" sz="2800" b="1" dirty="0" smtClean="0">
                <a:latin typeface="Sakkal Majalla" pitchFamily="2" charset="-78"/>
                <a:cs typeface="Sakkal Majalla" pitchFamily="2" charset="-78"/>
              </a:rPr>
            </a:br>
            <a:endParaRPr lang="en-US" sz="2800" b="1" dirty="0">
              <a:latin typeface="Sakkal Majalla" pitchFamily="2" charset="-78"/>
              <a:cs typeface="Sakkal Majalla" pitchFamily="2" charset="-78"/>
            </a:endParaRPr>
          </a:p>
        </p:txBody>
      </p:sp>
      <p:sp>
        <p:nvSpPr>
          <p:cNvPr id="3" name="AutoShape 4">
            <a:hlinkClick r:id="" action="ppaction://hlinkshowjump?jump=firstslide" highlightClick="1"/>
          </p:cNvPr>
          <p:cNvSpPr>
            <a:spLocks noChangeArrowheads="1"/>
          </p:cNvSpPr>
          <p:nvPr/>
        </p:nvSpPr>
        <p:spPr bwMode="auto">
          <a:xfrm>
            <a:off x="457200" y="6172200"/>
            <a:ext cx="533400" cy="381000"/>
          </a:xfrm>
          <a:prstGeom prst="actionButtonHome">
            <a:avLst/>
          </a:prstGeom>
          <a:solidFill>
            <a:srgbClr val="FF3399"/>
          </a:solidFill>
          <a:ln w="12700">
            <a:solidFill>
              <a:schemeClr val="tx1"/>
            </a:solidFill>
            <a:miter lim="800000"/>
            <a:headEnd type="none" w="sm" len="sm"/>
            <a:tailEnd type="none" w="sm" len="sm"/>
          </a:ln>
          <a:effectLst/>
        </p:spPr>
        <p:txBody>
          <a:bodyPr wrap="none" anchor="ctr"/>
          <a:lstStyle/>
          <a:p>
            <a:endParaRPr lang="en-US"/>
          </a:p>
        </p:txBody>
      </p:sp>
      <p:sp>
        <p:nvSpPr>
          <p:cNvPr id="4" name="Title 3"/>
          <p:cNvSpPr>
            <a:spLocks noGrp="1"/>
          </p:cNvSpPr>
          <p:nvPr>
            <p:ph type="title"/>
          </p:nvPr>
        </p:nvSpPr>
        <p:spPr>
          <a:xfrm>
            <a:off x="457200" y="228600"/>
            <a:ext cx="8229600" cy="1143000"/>
          </a:xfrm>
        </p:spPr>
        <p:txBody>
          <a:bodyPr>
            <a:normAutofit fontScale="90000"/>
          </a:bodyPr>
          <a:lstStyle/>
          <a:p>
            <a:r>
              <a:rPr lang="ar-SA" dirty="0" smtClean="0">
                <a:solidFill>
                  <a:srgbClr val="FF99CC"/>
                </a:solidFill>
                <a:cs typeface="Simple Indust Shaded" pitchFamily="2" charset="-78"/>
              </a:rPr>
              <a:t>ثانيا: الميسر</a:t>
            </a:r>
            <a:r>
              <a:rPr lang="ar-SA" dirty="0" smtClean="0"/>
              <a:t/>
            </a:r>
            <a:br>
              <a:rPr lang="ar-SA" dirty="0" smtClean="0"/>
            </a:br>
            <a:endParaRPr lang="en-US" dirty="0"/>
          </a:p>
        </p:txBody>
      </p:sp>
      <p:pic>
        <p:nvPicPr>
          <p:cNvPr id="5" name="TaraweehPrayersM-Juhani-7(00h02m22s-00h02m54s).mp3">
            <a:hlinkClick r:id="" action="ppaction://media"/>
          </p:cNvPr>
          <p:cNvPicPr>
            <a:picLocks noRot="1" noChangeAspect="1"/>
          </p:cNvPicPr>
          <p:nvPr>
            <a:audioFile r:link="rId1"/>
          </p:nvPr>
        </p:nvPicPr>
        <p:blipFill>
          <a:blip r:embed="rId3" cstate="print"/>
          <a:stretch>
            <a:fillRect/>
          </a:stretch>
        </p:blipFill>
        <p:spPr>
          <a:xfrm>
            <a:off x="1219200" y="6248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4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rtl="1">
              <a:buNone/>
            </a:pPr>
            <a:r>
              <a:rPr lang="ar-SA" sz="2800" b="1" u="sng" dirty="0" smtClean="0">
                <a:solidFill>
                  <a:srgbClr val="002060"/>
                </a:solidFill>
                <a:effectLst>
                  <a:outerShdw blurRad="38100" dist="38100" dir="2700000" algn="tl">
                    <a:srgbClr val="000000">
                      <a:alpha val="43137"/>
                    </a:srgbClr>
                  </a:outerShdw>
                </a:effectLst>
                <a:latin typeface="Sakkal Majalla" pitchFamily="2" charset="-78"/>
                <a:cs typeface="Sakkal Majalla" pitchFamily="2" charset="-78"/>
              </a:rPr>
              <a:t>ألعاب المائدة</a:t>
            </a:r>
          </a:p>
          <a:p>
            <a:pPr algn="justLow" rtl="1">
              <a:buNone/>
            </a:pPr>
            <a:r>
              <a:rPr lang="ar-SA" sz="2800" b="1" dirty="0" smtClean="0">
                <a:latin typeface="Sakkal Majalla" pitchFamily="2" charset="-78"/>
                <a:cs typeface="Sakkal Majalla" pitchFamily="2" charset="-78"/>
              </a:rPr>
              <a:t>في الكازينوهات، يستخدم مصطلح ألعاب المائدة لوصف ألعاب مثل </a:t>
            </a:r>
            <a:r>
              <a:rPr lang="ar-SA" sz="2800" b="1" dirty="0" err="1" smtClean="0">
                <a:latin typeface="Sakkal Majalla" pitchFamily="2" charset="-78"/>
                <a:cs typeface="Sakkal Majalla" pitchFamily="2" charset="-78"/>
              </a:rPr>
              <a:t>البلاك</a:t>
            </a:r>
            <a:r>
              <a:rPr lang="ar-SA" sz="2800" b="1" dirty="0" smtClean="0">
                <a:latin typeface="Sakkal Majalla" pitchFamily="2" charset="-78"/>
                <a:cs typeface="Sakkal Majalla" pitchFamily="2" charset="-78"/>
              </a:rPr>
              <a:t> جاك، الروليت، وبوكر والتي تلعب على المائدة وتدار بواسطة شخص أو أكثر كمدير اللعبة أو الموزع في لعبة البوكر، فين حين أن ماكينة الحظ أو </a:t>
            </a:r>
            <a:r>
              <a:rPr lang="ar-SA" sz="2800" b="1" dirty="0" err="1" smtClean="0">
                <a:latin typeface="Sakkal Majalla" pitchFamily="2" charset="-78"/>
                <a:cs typeface="Sakkal Majalla" pitchFamily="2" charset="-78"/>
              </a:rPr>
              <a:t>السلوت</a:t>
            </a:r>
            <a:r>
              <a:rPr lang="ar-SA" sz="2800" b="1" dirty="0" smtClean="0">
                <a:latin typeface="Sakkal Majalla" pitchFamily="2" charset="-78"/>
                <a:cs typeface="Sakkal Majalla" pitchFamily="2" charset="-78"/>
              </a:rPr>
              <a:t> (آلة </a:t>
            </a:r>
            <a:r>
              <a:rPr lang="ar-SA" sz="2800" b="1" dirty="0" err="1" smtClean="0">
                <a:latin typeface="Sakkal Majalla" pitchFamily="2" charset="-78"/>
                <a:cs typeface="Sakkal Majalla" pitchFamily="2" charset="-78"/>
              </a:rPr>
              <a:t>بها</a:t>
            </a:r>
            <a:r>
              <a:rPr lang="ar-SA" sz="2800" b="1" dirty="0" smtClean="0">
                <a:latin typeface="Sakkal Majalla" pitchFamily="2" charset="-78"/>
                <a:cs typeface="Sakkal Majalla" pitchFamily="2" charset="-78"/>
              </a:rPr>
              <a:t> ذراع يتم تحريكه فتقوم بتحريك ثلاث بكرات </a:t>
            </a:r>
            <a:r>
              <a:rPr lang="ar-SA" sz="2800" b="1" dirty="0" err="1" smtClean="0">
                <a:latin typeface="Sakkal Majalla" pitchFamily="2" charset="-78"/>
                <a:cs typeface="Sakkal Majalla" pitchFamily="2" charset="-78"/>
              </a:rPr>
              <a:t>بها</a:t>
            </a:r>
            <a:r>
              <a:rPr lang="ar-SA" sz="2800" b="1" dirty="0" smtClean="0">
                <a:latin typeface="Sakkal Majalla" pitchFamily="2" charset="-78"/>
                <a:cs typeface="Sakkal Majalla" pitchFamily="2" charset="-78"/>
              </a:rPr>
              <a:t> أشكال مختلفة إذا تطابق أحد الأشكال فيتحقق الفوز) لا تستلزم سوى اللاعب فقط.</a:t>
            </a:r>
          </a:p>
          <a:p>
            <a:pPr algn="justLow" rtl="1">
              <a:buNone/>
            </a:pPr>
            <a:r>
              <a:rPr lang="ar-SA" sz="2800" b="1" u="sng" dirty="0" smtClean="0">
                <a:solidFill>
                  <a:srgbClr val="002060"/>
                </a:solidFill>
                <a:effectLst>
                  <a:outerShdw blurRad="38100" dist="38100" dir="2700000" algn="tl">
                    <a:srgbClr val="000000">
                      <a:alpha val="43137"/>
                    </a:srgbClr>
                  </a:outerShdw>
                </a:effectLst>
                <a:latin typeface="Sakkal Majalla" pitchFamily="2" charset="-78"/>
                <a:cs typeface="Sakkal Majalla" pitchFamily="2" charset="-78"/>
              </a:rPr>
              <a:t>الألعاب الإلكترونية</a:t>
            </a:r>
          </a:p>
          <a:p>
            <a:pPr algn="justLow" rtl="1">
              <a:buNone/>
            </a:pPr>
            <a:r>
              <a:rPr lang="ar-SA" sz="2800" b="1" dirty="0" smtClean="0">
                <a:latin typeface="Sakkal Majalla" pitchFamily="2" charset="-78"/>
                <a:cs typeface="Sakkal Majalla" pitchFamily="2" charset="-78"/>
              </a:rPr>
              <a:t>وتشمل </a:t>
            </a:r>
            <a:r>
              <a:rPr lang="ar-SA" sz="2800" b="1" dirty="0" err="1" smtClean="0">
                <a:latin typeface="Sakkal Majalla" pitchFamily="2" charset="-78"/>
                <a:cs typeface="Sakkal Majalla" pitchFamily="2" charset="-78"/>
              </a:rPr>
              <a:t>السلوت</a:t>
            </a:r>
            <a:r>
              <a:rPr lang="ar-SA" sz="2800" b="1" dirty="0" smtClean="0">
                <a:latin typeface="Sakkal Majalla" pitchFamily="2" charset="-78"/>
                <a:cs typeface="Sakkal Majalla" pitchFamily="2" charset="-78"/>
              </a:rPr>
              <a:t> والفيديو بوكر والقمار عبر الإنترنت.</a:t>
            </a:r>
            <a:endParaRPr lang="en-US" sz="2800" b="1" dirty="0" smtClean="0">
              <a:latin typeface="Sakkal Majalla" pitchFamily="2" charset="-78"/>
              <a:cs typeface="Sakkal Majalla" pitchFamily="2" charset="-78"/>
            </a:endParaRPr>
          </a:p>
          <a:p>
            <a:pPr algn="justLow">
              <a:buNone/>
            </a:pPr>
            <a:endParaRPr lang="en-US" sz="2800" b="1" dirty="0">
              <a:latin typeface="Sakkal Majalla" pitchFamily="2" charset="-78"/>
              <a:cs typeface="Sakkal Majalla" pitchFamily="2" charset="-78"/>
            </a:endParaRPr>
          </a:p>
        </p:txBody>
      </p:sp>
      <p:sp>
        <p:nvSpPr>
          <p:cNvPr id="4" name="AutoShape 4">
            <a:hlinkClick r:id="" action="ppaction://hlinkshowjump?jump=firstslide" highlightClick="1"/>
          </p:cNvPr>
          <p:cNvSpPr>
            <a:spLocks noChangeArrowheads="1"/>
          </p:cNvSpPr>
          <p:nvPr/>
        </p:nvSpPr>
        <p:spPr bwMode="auto">
          <a:xfrm>
            <a:off x="457200" y="6172200"/>
            <a:ext cx="533400" cy="381000"/>
          </a:xfrm>
          <a:prstGeom prst="actionButtonHome">
            <a:avLst/>
          </a:prstGeom>
          <a:solidFill>
            <a:srgbClr val="FF3399"/>
          </a:solidFill>
          <a:ln w="12700">
            <a:solidFill>
              <a:schemeClr val="tx1"/>
            </a:solidFill>
            <a:miter lim="800000"/>
            <a:headEnd type="none" w="sm" len="sm"/>
            <a:tailEnd type="none" w="sm" len="sm"/>
          </a:ln>
          <a:effectLst/>
        </p:spPr>
        <p:txBody>
          <a:bodyPr wrap="none" anchor="ctr"/>
          <a:lstStyle/>
          <a:p>
            <a:endParaRPr lang="en-US"/>
          </a:p>
        </p:txBody>
      </p:sp>
      <p:sp>
        <p:nvSpPr>
          <p:cNvPr id="5" name="Rectangle 4"/>
          <p:cNvSpPr/>
          <p:nvPr/>
        </p:nvSpPr>
        <p:spPr>
          <a:xfrm>
            <a:off x="2438400" y="304800"/>
            <a:ext cx="4038600" cy="707886"/>
          </a:xfrm>
          <a:prstGeom prst="rect">
            <a:avLst/>
          </a:prstGeom>
        </p:spPr>
        <p:txBody>
          <a:bodyPr wrap="square">
            <a:spAutoFit/>
          </a:bodyPr>
          <a:lstStyle/>
          <a:p>
            <a:pPr algn="ctr" rtl="1">
              <a:buNone/>
            </a:pPr>
            <a:r>
              <a:rPr lang="ar-SA" sz="4000" dirty="0" smtClean="0">
                <a:solidFill>
                  <a:srgbClr val="FF99CC"/>
                </a:solidFill>
                <a:cs typeface="Simple Indust Shaded" pitchFamily="2" charset="-78"/>
              </a:rPr>
              <a:t>أنواع القمار:</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676400"/>
            <a:ext cx="5486400" cy="4431983"/>
          </a:xfrm>
          <a:prstGeom prst="rect">
            <a:avLst/>
          </a:prstGeom>
          <a:noFill/>
        </p:spPr>
        <p:txBody>
          <a:bodyPr wrap="square" rtlCol="0">
            <a:spAutoFit/>
          </a:bodyPr>
          <a:lstStyle/>
          <a:p>
            <a:pPr algn="justLow" rtl="1"/>
            <a:r>
              <a:rPr lang="ar-SA" sz="2400" b="1" dirty="0" smtClean="0">
                <a:solidFill>
                  <a:srgbClr val="FF0000"/>
                </a:solidFill>
                <a:latin typeface="Sakkal Majalla" pitchFamily="2" charset="-78"/>
                <a:cs typeface="Sakkal Majalla" pitchFamily="2" charset="-78"/>
              </a:rPr>
              <a:t>لعب الورق "الشدة" والنرد "طاولة الزهر”: </a:t>
            </a:r>
            <a:r>
              <a:rPr lang="ar-SA" sz="2400" b="1" dirty="0" smtClean="0">
                <a:latin typeface="Sakkal Majalla" pitchFamily="2" charset="-78"/>
                <a:cs typeface="Sakkal Majalla" pitchFamily="2" charset="-78"/>
              </a:rPr>
              <a:t>على شرط، ويقصد بالشرط اشتراط اللاعبين أن يدفع الخاسر للفائز مبلغاً من المال كُلفة اللعب وما يتصل به من نفقات وثمن ما يطلب من طلبات ومن طعام وشراب. </a:t>
            </a:r>
          </a:p>
          <a:p>
            <a:pPr algn="justLow" rtl="1"/>
            <a:r>
              <a:rPr lang="ar-SA" sz="2400" b="1" dirty="0" smtClean="0">
                <a:solidFill>
                  <a:srgbClr val="FF0000"/>
                </a:solidFill>
                <a:latin typeface="Sakkal Majalla" pitchFamily="2" charset="-78"/>
                <a:cs typeface="Sakkal Majalla" pitchFamily="2" charset="-78"/>
              </a:rPr>
              <a:t>اليانصيب: </a:t>
            </a:r>
            <a:r>
              <a:rPr lang="ar-SA" sz="2400" b="1" dirty="0" smtClean="0">
                <a:latin typeface="Sakkal Majalla" pitchFamily="2" charset="-78"/>
                <a:cs typeface="Sakkal Majalla" pitchFamily="2" charset="-78"/>
              </a:rPr>
              <a:t>وهي أوراق متسلسلة من الأرقام تباع بأسعار زهيدة بحيث يحق لكل ورقة أن تشارك في عملية السحب لاختيار الأوراق الفائزة.</a:t>
            </a:r>
          </a:p>
          <a:p>
            <a:pPr algn="justLow" rtl="1"/>
            <a:r>
              <a:rPr lang="ar-SA" sz="2400" b="1" dirty="0" smtClean="0">
                <a:solidFill>
                  <a:srgbClr val="FF0000"/>
                </a:solidFill>
                <a:latin typeface="Sakkal Majalla" pitchFamily="2" charset="-78"/>
                <a:cs typeface="Sakkal Majalla" pitchFamily="2" charset="-78"/>
              </a:rPr>
              <a:t>المراهنة</a:t>
            </a:r>
            <a:r>
              <a:rPr lang="ar-SA" sz="2400" b="1" dirty="0" smtClean="0">
                <a:solidFill>
                  <a:srgbClr val="8C368E"/>
                </a:solidFill>
                <a:latin typeface="Sakkal Majalla" pitchFamily="2" charset="-78"/>
                <a:cs typeface="Sakkal Majalla" pitchFamily="2" charset="-78"/>
              </a:rPr>
              <a:t>: </a:t>
            </a:r>
            <a:r>
              <a:rPr lang="ar-SA" sz="2400" b="1" dirty="0" smtClean="0">
                <a:latin typeface="Sakkal Majalla" pitchFamily="2" charset="-78"/>
                <a:cs typeface="Sakkal Majalla" pitchFamily="2" charset="-78"/>
              </a:rPr>
              <a:t>التي تجري بين طرفين بحيث يدفع أحدهما للآخر مبلغاً من المال أو أي شيء آخر إن فاز فريق معين على فريق آخر سواء أكان ذلك في المباريات الرياضية أم في سباق السيارات أم في غيرها.</a:t>
            </a:r>
          </a:p>
          <a:p>
            <a:pPr algn="justLow" rtl="1"/>
            <a:endParaRPr lang="ar-SA" b="1" dirty="0" smtClean="0">
              <a:latin typeface="Sakkal Majalla" pitchFamily="2" charset="-78"/>
              <a:cs typeface="Sakkal Majalla" pitchFamily="2" charset="-78"/>
            </a:endParaRPr>
          </a:p>
        </p:txBody>
      </p:sp>
      <p:sp>
        <p:nvSpPr>
          <p:cNvPr id="3" name="AutoShape 4">
            <a:hlinkClick r:id="" action="ppaction://hlinkshowjump?jump=firstslide" highlightClick="1"/>
          </p:cNvPr>
          <p:cNvSpPr>
            <a:spLocks noChangeArrowheads="1"/>
          </p:cNvSpPr>
          <p:nvPr/>
        </p:nvSpPr>
        <p:spPr bwMode="auto">
          <a:xfrm>
            <a:off x="457200" y="6172200"/>
            <a:ext cx="533400" cy="381000"/>
          </a:xfrm>
          <a:prstGeom prst="actionButtonHome">
            <a:avLst/>
          </a:prstGeom>
          <a:solidFill>
            <a:srgbClr val="FF3399"/>
          </a:solidFill>
          <a:ln w="12700">
            <a:solidFill>
              <a:schemeClr val="tx1"/>
            </a:solidFill>
            <a:miter lim="800000"/>
            <a:headEnd type="none" w="sm" len="sm"/>
            <a:tailEnd type="none" w="sm" len="sm"/>
          </a:ln>
          <a:effectLst/>
        </p:spPr>
        <p:txBody>
          <a:bodyPr wrap="none" anchor="ctr"/>
          <a:lstStyle/>
          <a:p>
            <a:endParaRPr lang="en-US"/>
          </a:p>
        </p:txBody>
      </p:sp>
      <p:pic>
        <p:nvPicPr>
          <p:cNvPr id="5" name="صورة 7" descr="23576.jpg"/>
          <p:cNvPicPr>
            <a:picLocks noChangeAspect="1"/>
          </p:cNvPicPr>
          <p:nvPr/>
        </p:nvPicPr>
        <p:blipFill>
          <a:blip r:embed="rId2" cstate="print"/>
          <a:srcRect/>
          <a:stretch>
            <a:fillRect/>
          </a:stretch>
        </p:blipFill>
        <p:spPr bwMode="auto">
          <a:xfrm>
            <a:off x="5867400" y="1371601"/>
            <a:ext cx="3095625" cy="1447800"/>
          </a:xfrm>
          <a:prstGeom prst="rect">
            <a:avLst/>
          </a:prstGeom>
          <a:noFill/>
          <a:ln w="9525">
            <a:noFill/>
            <a:miter lim="800000"/>
            <a:headEnd/>
            <a:tailEnd/>
          </a:ln>
        </p:spPr>
      </p:pic>
      <p:pic>
        <p:nvPicPr>
          <p:cNvPr id="6" name="صورة 8" descr="127117077913.jpg"/>
          <p:cNvPicPr>
            <a:picLocks noChangeAspect="1"/>
          </p:cNvPicPr>
          <p:nvPr/>
        </p:nvPicPr>
        <p:blipFill>
          <a:blip r:embed="rId3" cstate="print"/>
          <a:srcRect/>
          <a:stretch>
            <a:fillRect/>
          </a:stretch>
        </p:blipFill>
        <p:spPr bwMode="auto">
          <a:xfrm>
            <a:off x="5867400" y="2971800"/>
            <a:ext cx="3124200" cy="1676400"/>
          </a:xfrm>
          <a:prstGeom prst="rect">
            <a:avLst/>
          </a:prstGeom>
          <a:noFill/>
          <a:ln w="9525">
            <a:noFill/>
            <a:miter lim="800000"/>
            <a:headEnd/>
            <a:tailEnd/>
          </a:ln>
        </p:spPr>
      </p:pic>
      <p:pic>
        <p:nvPicPr>
          <p:cNvPr id="7" name="Picture 2" descr="220px-Roulette_wheel"/>
          <p:cNvPicPr>
            <a:picLocks noChangeAspect="1" noChangeArrowheads="1"/>
          </p:cNvPicPr>
          <p:nvPr/>
        </p:nvPicPr>
        <p:blipFill>
          <a:blip r:embed="rId4" cstate="print"/>
          <a:srcRect/>
          <a:stretch>
            <a:fillRect/>
          </a:stretch>
        </p:blipFill>
        <p:spPr bwMode="auto">
          <a:xfrm>
            <a:off x="6019800" y="4572000"/>
            <a:ext cx="2971800" cy="19145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عنوان 1"/>
          <p:cNvSpPr>
            <a:spLocks noGrp="1"/>
          </p:cNvSpPr>
          <p:nvPr>
            <p:ph type="ctrTitle"/>
          </p:nvPr>
        </p:nvSpPr>
        <p:spPr/>
        <p:txBody>
          <a:bodyPr/>
          <a:lstStyle/>
          <a:p>
            <a:endParaRPr lang="ar-SA" smtClean="0"/>
          </a:p>
        </p:txBody>
      </p:sp>
      <p:sp>
        <p:nvSpPr>
          <p:cNvPr id="3" name="عنوان فرعي 2"/>
          <p:cNvSpPr>
            <a:spLocks noGrp="1"/>
          </p:cNvSpPr>
          <p:nvPr>
            <p:ph type="subTitle" idx="1"/>
          </p:nvPr>
        </p:nvSpPr>
        <p:spPr/>
        <p:txBody>
          <a:bodyPr rtlCol="1">
            <a:normAutofit/>
          </a:bodyPr>
          <a:lstStyle/>
          <a:p>
            <a:pPr fontAlgn="auto">
              <a:spcAft>
                <a:spcPts val="0"/>
              </a:spcAft>
              <a:defRPr/>
            </a:pPr>
            <a:endParaRPr lang="ar-SA"/>
          </a:p>
        </p:txBody>
      </p:sp>
      <p:pic>
        <p:nvPicPr>
          <p:cNvPr id="3076" name="صورة 3" descr="صورة1.jpg"/>
          <p:cNvPicPr>
            <a:picLocks noChangeAspect="1"/>
          </p:cNvPicPr>
          <p:nvPr/>
        </p:nvPicPr>
        <p:blipFill>
          <a:blip r:embed="rId2" cstate="print"/>
          <a:srcRect/>
          <a:stretch>
            <a:fillRect/>
          </a:stretch>
        </p:blipFill>
        <p:spPr bwMode="auto">
          <a:xfrm>
            <a:off x="53975" y="0"/>
            <a:ext cx="9090025" cy="6858000"/>
          </a:xfrm>
          <a:prstGeom prst="rect">
            <a:avLst/>
          </a:prstGeom>
          <a:noFill/>
          <a:ln w="9525">
            <a:noFill/>
            <a:miter lim="800000"/>
            <a:headEnd/>
            <a:tailEnd/>
          </a:ln>
        </p:spPr>
      </p:pic>
      <p:sp>
        <p:nvSpPr>
          <p:cNvPr id="3077" name="مربع نص 4"/>
          <p:cNvSpPr txBox="1">
            <a:spLocks noChangeArrowheads="1"/>
          </p:cNvSpPr>
          <p:nvPr/>
        </p:nvSpPr>
        <p:spPr bwMode="auto">
          <a:xfrm>
            <a:off x="3924300" y="188913"/>
            <a:ext cx="4968875" cy="708025"/>
          </a:xfrm>
          <a:prstGeom prst="rect">
            <a:avLst/>
          </a:prstGeom>
          <a:noFill/>
          <a:ln w="9525">
            <a:noFill/>
            <a:miter lim="800000"/>
            <a:headEnd/>
            <a:tailEnd/>
          </a:ln>
        </p:spPr>
        <p:txBody>
          <a:bodyPr>
            <a:spAutoFit/>
          </a:bodyPr>
          <a:lstStyle/>
          <a:p>
            <a:r>
              <a:rPr lang="ar-SA" sz="4000" b="1">
                <a:solidFill>
                  <a:srgbClr val="FFFF00"/>
                </a:solidFill>
                <a:latin typeface="Calibri" pitchFamily="34" charset="0"/>
              </a:rPr>
              <a:t>أنواع القمار :</a:t>
            </a:r>
          </a:p>
        </p:txBody>
      </p:sp>
      <p:sp>
        <p:nvSpPr>
          <p:cNvPr id="3078" name="مربع نص 5"/>
          <p:cNvSpPr txBox="1">
            <a:spLocks noChangeArrowheads="1"/>
          </p:cNvSpPr>
          <p:nvPr/>
        </p:nvSpPr>
        <p:spPr bwMode="auto">
          <a:xfrm>
            <a:off x="3563938" y="1125538"/>
            <a:ext cx="5400675" cy="4830762"/>
          </a:xfrm>
          <a:prstGeom prst="rect">
            <a:avLst/>
          </a:prstGeom>
          <a:noFill/>
          <a:ln w="9525">
            <a:noFill/>
            <a:miter lim="800000"/>
            <a:headEnd/>
            <a:tailEnd/>
          </a:ln>
        </p:spPr>
        <p:txBody>
          <a:bodyPr>
            <a:spAutoFit/>
          </a:bodyPr>
          <a:lstStyle/>
          <a:p>
            <a:pPr algn="justLow" rtl="1"/>
            <a:r>
              <a:rPr lang="ar-SA" sz="2800" b="1" dirty="0">
                <a:solidFill>
                  <a:schemeClr val="bg1"/>
                </a:solidFill>
                <a:latin typeface="Calibri" pitchFamily="34" charset="0"/>
              </a:rPr>
              <a:t>ومن هذه الأنواع ترويج السلع بأنواع من الدعايات المضللة التي يخدعون </a:t>
            </a:r>
            <a:r>
              <a:rPr lang="ar-SA" sz="2800" b="1" dirty="0" err="1">
                <a:solidFill>
                  <a:schemeClr val="bg1"/>
                </a:solidFill>
                <a:latin typeface="Calibri" pitchFamily="34" charset="0"/>
              </a:rPr>
              <a:t>بها</a:t>
            </a:r>
            <a:r>
              <a:rPr lang="ar-SA" sz="2800" b="1" dirty="0">
                <a:solidFill>
                  <a:schemeClr val="bg1"/>
                </a:solidFill>
                <a:latin typeface="Calibri" pitchFamily="34" charset="0"/>
              </a:rPr>
              <a:t> الناس ويوقعونهم فيها، وهي لا تستحق ذلك المدح، وهذا من </a:t>
            </a:r>
            <a:r>
              <a:rPr lang="ar-SA" sz="2800" b="1" dirty="0" err="1">
                <a:solidFill>
                  <a:schemeClr val="bg1"/>
                </a:solidFill>
                <a:latin typeface="Calibri" pitchFamily="34" charset="0"/>
              </a:rPr>
              <a:t>القمار!</a:t>
            </a:r>
            <a:r>
              <a:rPr lang="ar-SA" sz="2800" b="1" dirty="0">
                <a:solidFill>
                  <a:schemeClr val="bg1"/>
                </a:solidFill>
                <a:latin typeface="Calibri" pitchFamily="34" charset="0"/>
              </a:rPr>
              <a:t> لأنهم قامروا وخدعوا الناس حتى أوقعوهم فيها، واعتقد الناس أنها كما يقولون مع أنها ليست كذلك، فزادوا في قيمتها، فلهذا السبب كانت حراما، ولو لم يكن أخذ ذلك العوض عن </a:t>
            </a:r>
            <a:r>
              <a:rPr lang="ar-SA" sz="2800" b="1" dirty="0" err="1">
                <a:solidFill>
                  <a:schemeClr val="bg1"/>
                </a:solidFill>
                <a:latin typeface="Calibri" pitchFamily="34" charset="0"/>
              </a:rPr>
              <a:t>اللعب.</a:t>
            </a:r>
            <a:r>
              <a:rPr lang="ar-SA" sz="2800" b="1" dirty="0">
                <a:solidFill>
                  <a:schemeClr val="bg1"/>
                </a:solidFill>
                <a:latin typeface="Calibri" pitchFamily="34" charset="0"/>
              </a:rPr>
              <a:t> </a:t>
            </a:r>
            <a:br>
              <a:rPr lang="ar-SA" sz="2800" b="1" dirty="0">
                <a:solidFill>
                  <a:schemeClr val="bg1"/>
                </a:solidFill>
                <a:latin typeface="Calibri" pitchFamily="34" charset="0"/>
              </a:rPr>
            </a:br>
            <a:r>
              <a:rPr lang="ar-SA" sz="2800" b="1" dirty="0">
                <a:solidFill>
                  <a:schemeClr val="bg1"/>
                </a:solidFill>
                <a:latin typeface="Calibri" pitchFamily="34" charset="0"/>
              </a:rPr>
              <a:t>والذين يأتون بتلك الأفعال والدعايات يزعمون أنهم ناصحون عندما يدعون إلى تلك الأعمال، وبهذا يجمعون من الناس أموالا </a:t>
            </a:r>
            <a:r>
              <a:rPr lang="ar-SA" sz="2800" b="1" dirty="0" err="1">
                <a:solidFill>
                  <a:schemeClr val="bg1"/>
                </a:solidFill>
                <a:latin typeface="Calibri" pitchFamily="34" charset="0"/>
              </a:rPr>
              <a:t>كثيرة.</a:t>
            </a:r>
            <a:r>
              <a:rPr lang="ar-SA" sz="2800" b="1" dirty="0">
                <a:solidFill>
                  <a:schemeClr val="bg1"/>
                </a:solidFill>
                <a:latin typeface="Calibri" pitchFamily="34" charset="0"/>
              </a:rPr>
              <a:t> </a:t>
            </a:r>
          </a:p>
        </p:txBody>
      </p:sp>
      <p:pic>
        <p:nvPicPr>
          <p:cNvPr id="3079" name="صورة 6" descr="Tww40416.jpg"/>
          <p:cNvPicPr>
            <a:picLocks noChangeAspect="1"/>
          </p:cNvPicPr>
          <p:nvPr/>
        </p:nvPicPr>
        <p:blipFill>
          <a:blip r:embed="rId3" cstate="print"/>
          <a:srcRect/>
          <a:stretch>
            <a:fillRect/>
          </a:stretch>
        </p:blipFill>
        <p:spPr bwMode="auto">
          <a:xfrm>
            <a:off x="179388" y="333375"/>
            <a:ext cx="3384550" cy="62642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ctrTitle"/>
          </p:nvPr>
        </p:nvSpPr>
        <p:spPr/>
        <p:txBody>
          <a:bodyPr/>
          <a:lstStyle/>
          <a:p>
            <a:endParaRPr lang="ar-SA" smtClean="0"/>
          </a:p>
        </p:txBody>
      </p:sp>
      <p:sp>
        <p:nvSpPr>
          <p:cNvPr id="3" name="عنوان فرعي 2"/>
          <p:cNvSpPr>
            <a:spLocks noGrp="1"/>
          </p:cNvSpPr>
          <p:nvPr>
            <p:ph type="subTitle" idx="1"/>
          </p:nvPr>
        </p:nvSpPr>
        <p:spPr/>
        <p:txBody>
          <a:bodyPr rtlCol="1">
            <a:normAutofit/>
          </a:bodyPr>
          <a:lstStyle/>
          <a:p>
            <a:pPr fontAlgn="auto">
              <a:spcAft>
                <a:spcPts val="0"/>
              </a:spcAft>
              <a:defRPr/>
            </a:pPr>
            <a:endParaRPr lang="ar-SA"/>
          </a:p>
        </p:txBody>
      </p:sp>
      <p:pic>
        <p:nvPicPr>
          <p:cNvPr id="4100" name="صورة 3" descr="صورة1.jpg"/>
          <p:cNvPicPr>
            <a:picLocks noChangeAspect="1"/>
          </p:cNvPicPr>
          <p:nvPr/>
        </p:nvPicPr>
        <p:blipFill>
          <a:blip r:embed="rId2" cstate="print"/>
          <a:srcRect/>
          <a:stretch>
            <a:fillRect/>
          </a:stretch>
        </p:blipFill>
        <p:spPr bwMode="auto">
          <a:xfrm>
            <a:off x="26988" y="0"/>
            <a:ext cx="9090025" cy="6858000"/>
          </a:xfrm>
          <a:prstGeom prst="rect">
            <a:avLst/>
          </a:prstGeom>
          <a:noFill/>
          <a:ln w="9525">
            <a:noFill/>
            <a:miter lim="800000"/>
            <a:headEnd/>
            <a:tailEnd/>
          </a:ln>
        </p:spPr>
      </p:pic>
      <p:sp>
        <p:nvSpPr>
          <p:cNvPr id="4101" name="مربع نص 4"/>
          <p:cNvSpPr txBox="1">
            <a:spLocks noChangeArrowheads="1"/>
          </p:cNvSpPr>
          <p:nvPr/>
        </p:nvSpPr>
        <p:spPr bwMode="auto">
          <a:xfrm>
            <a:off x="179388" y="333375"/>
            <a:ext cx="8713787" cy="2676525"/>
          </a:xfrm>
          <a:prstGeom prst="rect">
            <a:avLst/>
          </a:prstGeom>
          <a:noFill/>
          <a:ln w="9525">
            <a:noFill/>
            <a:miter lim="800000"/>
            <a:headEnd/>
            <a:tailEnd/>
          </a:ln>
        </p:spPr>
        <p:txBody>
          <a:bodyPr>
            <a:spAutoFit/>
          </a:bodyPr>
          <a:lstStyle/>
          <a:p>
            <a:pPr algn="ctr"/>
            <a:r>
              <a:rPr lang="ar-SA" sz="2400" b="1" dirty="0">
                <a:solidFill>
                  <a:schemeClr val="bg1"/>
                </a:solidFill>
                <a:latin typeface="Calibri" pitchFamily="34" charset="0"/>
              </a:rPr>
              <a:t>ومن أنواع القمار ما يفعله بعض التجار الذين يجعلون جوائز مغرية لمن اشترى من بضاعتهم كذا ولمن أتاهم بكذا، فيظهرون مثلا عشر جوائز، ثم يجعلون عوضها أن يشتري الناس كذا وكذا من السلع وما أشبه </a:t>
            </a:r>
            <a:r>
              <a:rPr lang="ar-SA" sz="2400" b="1" dirty="0" err="1">
                <a:solidFill>
                  <a:schemeClr val="bg1"/>
                </a:solidFill>
                <a:latin typeface="Calibri" pitchFamily="34" charset="0"/>
              </a:rPr>
              <a:t>ذلك!</a:t>
            </a:r>
            <a:r>
              <a:rPr lang="ar-SA" sz="2400" b="1" dirty="0">
                <a:solidFill>
                  <a:schemeClr val="bg1"/>
                </a:solidFill>
                <a:latin typeface="Calibri" pitchFamily="34" charset="0"/>
              </a:rPr>
              <a:t> فتجد الناس يتهافتون على شراء تلك السلع رجاء أن يحصلوا على جائزة من تلك </a:t>
            </a:r>
            <a:r>
              <a:rPr lang="ar-SA" sz="2400" b="1" dirty="0" err="1">
                <a:solidFill>
                  <a:schemeClr val="bg1"/>
                </a:solidFill>
                <a:latin typeface="Calibri" pitchFamily="34" charset="0"/>
              </a:rPr>
              <a:t>العشر.</a:t>
            </a:r>
            <a:r>
              <a:rPr lang="ar-SA" sz="2400" b="1" dirty="0">
                <a:solidFill>
                  <a:schemeClr val="bg1"/>
                </a:solidFill>
                <a:latin typeface="Calibri" pitchFamily="34" charset="0"/>
              </a:rPr>
              <a:t> </a:t>
            </a:r>
            <a:br>
              <a:rPr lang="ar-SA" sz="2400" b="1" dirty="0">
                <a:solidFill>
                  <a:schemeClr val="bg1"/>
                </a:solidFill>
                <a:latin typeface="Calibri" pitchFamily="34" charset="0"/>
              </a:rPr>
            </a:br>
            <a:r>
              <a:rPr lang="ar-SA" sz="2400" b="1" dirty="0">
                <a:solidFill>
                  <a:schemeClr val="bg1"/>
                </a:solidFill>
                <a:latin typeface="Calibri" pitchFamily="34" charset="0"/>
              </a:rPr>
              <a:t>فإذا ظهرت النتيجة تبين أنهـم قد أخذوا من الأموال ومن الأرباح ما لا حق لهم فيه، وعند النهاية يعطون الجوائز بعض أصدقائهم، ويقولون فاز </a:t>
            </a:r>
            <a:r>
              <a:rPr lang="ar-SA" sz="2400" b="1" dirty="0" err="1">
                <a:solidFill>
                  <a:schemeClr val="bg1"/>
                </a:solidFill>
                <a:latin typeface="Calibri" pitchFamily="34" charset="0"/>
              </a:rPr>
              <a:t>بها</a:t>
            </a:r>
            <a:r>
              <a:rPr lang="ar-SA" sz="2400" b="1" dirty="0">
                <a:solidFill>
                  <a:schemeClr val="bg1"/>
                </a:solidFill>
                <a:latin typeface="Calibri" pitchFamily="34" charset="0"/>
              </a:rPr>
              <a:t> فلان </a:t>
            </a:r>
            <a:r>
              <a:rPr lang="ar-SA" sz="2400" b="1" dirty="0" err="1">
                <a:solidFill>
                  <a:schemeClr val="bg1"/>
                </a:solidFill>
                <a:latin typeface="Calibri" pitchFamily="34" charset="0"/>
              </a:rPr>
              <a:t>وفلان!!</a:t>
            </a:r>
            <a:r>
              <a:rPr lang="ar-SA" sz="2400" b="1" dirty="0">
                <a:solidFill>
                  <a:schemeClr val="bg1"/>
                </a:solidFill>
                <a:latin typeface="Calibri" pitchFamily="34" charset="0"/>
              </a:rPr>
              <a:t> وتذهب تلك الأشياء على أولئك الذين يسعون طوال أوقاتهم رجاء الفوز </a:t>
            </a:r>
            <a:r>
              <a:rPr lang="ar-SA" sz="2400" b="1" dirty="0" err="1">
                <a:solidFill>
                  <a:schemeClr val="bg1"/>
                </a:solidFill>
                <a:latin typeface="Calibri" pitchFamily="34" charset="0"/>
              </a:rPr>
              <a:t>بها!</a:t>
            </a:r>
            <a:r>
              <a:rPr lang="ar-SA" sz="2400" b="1" dirty="0">
                <a:solidFill>
                  <a:schemeClr val="bg1"/>
                </a:solidFill>
                <a:latin typeface="Calibri" pitchFamily="34" charset="0"/>
              </a:rPr>
              <a:t> </a:t>
            </a:r>
          </a:p>
        </p:txBody>
      </p:sp>
      <p:pic>
        <p:nvPicPr>
          <p:cNvPr id="4102" name="صورة 5" descr="Ks640416كك.jpg"/>
          <p:cNvPicPr>
            <a:picLocks noChangeAspect="1"/>
          </p:cNvPicPr>
          <p:nvPr/>
        </p:nvPicPr>
        <p:blipFill>
          <a:blip r:embed="rId3" cstate="print"/>
          <a:srcRect/>
          <a:stretch>
            <a:fillRect/>
          </a:stretch>
        </p:blipFill>
        <p:spPr bwMode="auto">
          <a:xfrm>
            <a:off x="539750" y="3141663"/>
            <a:ext cx="8064500" cy="35274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عنوان 1"/>
          <p:cNvSpPr>
            <a:spLocks noGrp="1"/>
          </p:cNvSpPr>
          <p:nvPr>
            <p:ph type="ctrTitle"/>
          </p:nvPr>
        </p:nvSpPr>
        <p:spPr/>
        <p:txBody>
          <a:bodyPr/>
          <a:lstStyle/>
          <a:p>
            <a:endParaRPr lang="ar-SA" smtClean="0"/>
          </a:p>
        </p:txBody>
      </p:sp>
      <p:sp>
        <p:nvSpPr>
          <p:cNvPr id="3" name="عنوان فرعي 2"/>
          <p:cNvSpPr>
            <a:spLocks noGrp="1"/>
          </p:cNvSpPr>
          <p:nvPr>
            <p:ph type="subTitle" idx="1"/>
          </p:nvPr>
        </p:nvSpPr>
        <p:spPr/>
        <p:txBody>
          <a:bodyPr rtlCol="1">
            <a:normAutofit/>
          </a:bodyPr>
          <a:lstStyle/>
          <a:p>
            <a:pPr fontAlgn="auto">
              <a:spcAft>
                <a:spcPts val="0"/>
              </a:spcAft>
              <a:defRPr/>
            </a:pPr>
            <a:endParaRPr lang="ar-SA"/>
          </a:p>
        </p:txBody>
      </p:sp>
      <p:pic>
        <p:nvPicPr>
          <p:cNvPr id="5124" name="صورة 3" descr="صورة1.jpg"/>
          <p:cNvPicPr>
            <a:picLocks noChangeAspect="1"/>
          </p:cNvPicPr>
          <p:nvPr/>
        </p:nvPicPr>
        <p:blipFill>
          <a:blip r:embed="rId2" cstate="print"/>
          <a:srcRect/>
          <a:stretch>
            <a:fillRect/>
          </a:stretch>
        </p:blipFill>
        <p:spPr bwMode="auto">
          <a:xfrm>
            <a:off x="26988" y="0"/>
            <a:ext cx="9090025" cy="6858000"/>
          </a:xfrm>
          <a:prstGeom prst="rect">
            <a:avLst/>
          </a:prstGeom>
          <a:noFill/>
          <a:ln w="9525">
            <a:noFill/>
            <a:miter lim="800000"/>
            <a:headEnd/>
            <a:tailEnd/>
          </a:ln>
        </p:spPr>
      </p:pic>
      <p:sp>
        <p:nvSpPr>
          <p:cNvPr id="5125" name="مربع نص 4"/>
          <p:cNvSpPr txBox="1">
            <a:spLocks noChangeArrowheads="1"/>
          </p:cNvSpPr>
          <p:nvPr/>
        </p:nvSpPr>
        <p:spPr bwMode="auto">
          <a:xfrm>
            <a:off x="0" y="333375"/>
            <a:ext cx="9144000" cy="3168650"/>
          </a:xfrm>
          <a:prstGeom prst="rect">
            <a:avLst/>
          </a:prstGeom>
          <a:noFill/>
          <a:ln w="9525">
            <a:noFill/>
            <a:miter lim="800000"/>
            <a:headEnd/>
            <a:tailEnd/>
          </a:ln>
        </p:spPr>
        <p:txBody>
          <a:bodyPr>
            <a:spAutoFit/>
          </a:bodyPr>
          <a:lstStyle/>
          <a:p>
            <a:pPr algn="ctr"/>
            <a:r>
              <a:rPr lang="ar-SA" sz="2000" b="1">
                <a:solidFill>
                  <a:srgbClr val="FFFF00"/>
                </a:solidFill>
                <a:latin typeface="Calibri" pitchFamily="34" charset="0"/>
              </a:rPr>
              <a:t>وقد فعلوا مثل ذلك حتى في الأعمال المحرمة مثل الدعاية إلى شرب الدخان ونحو ذلك؛ لأن تُجَّاره وسماسرته أرادوا من الناس أن يتهافتوا على شرب الدخان! وجعلوا لمن جمع لهم من الباكتات كذا وكذا جائزة، أو جعلوا لمن أتاهم بعلامة في بعض الباكتات جائزة، وأرادوا من الناس أن يقعوا في مثل هذا الحرام! وأرادوا كذلك من الناس أن يشتروا سلعتهم بثمن باهظ، وأن يأخذوا أموالهم بذلك، وأغووهم بهذه الجوائز التي قد تصل إلى سيارة مثلا، كل ذلك من أجل أن يحثوا الناس على أن يفعلوا هذه الأفعال ليكتسبوا أموالهم فتربوا بذلك تجارتهم، وتكثر أموالهم على حساب المستهلكين وعلى حساب ضعفاء الناس، فيقول الواحد: ما عليَّ لو دفعت ريالا أو خمسة أو ما أشبه ذلك؟! ربما أدفع هذه الخمسة فلا تضر بي، فأكسب من ورائها ألفا أو سلعة بألفين أو عشرة آلاف!! فيدفعها، ويقول: لا تضر، وما يدري أن هذه الخمسة التي دفعها قد أعان بها على المنكر، وأنه لو أمسكها على نفسه لوجد لها مصرفا يصرفها فيه؛ فإن ذلك أجدى من أن يعين بها هؤلاء الطغاة والبغاة الذين حرصوا على اكتساح واكتساب أموال الناس بالباطل! </a:t>
            </a:r>
          </a:p>
        </p:txBody>
      </p:sp>
      <p:pic>
        <p:nvPicPr>
          <p:cNvPr id="5126" name="صورة 5" descr="G.jpg"/>
          <p:cNvPicPr>
            <a:picLocks noChangeAspect="1"/>
          </p:cNvPicPr>
          <p:nvPr/>
        </p:nvPicPr>
        <p:blipFill>
          <a:blip r:embed="rId3" cstate="print"/>
          <a:srcRect/>
          <a:stretch>
            <a:fillRect/>
          </a:stretch>
        </p:blipFill>
        <p:spPr bwMode="auto">
          <a:xfrm>
            <a:off x="4787900" y="3644900"/>
            <a:ext cx="4013200" cy="2752725"/>
          </a:xfrm>
          <a:prstGeom prst="rect">
            <a:avLst/>
          </a:prstGeom>
          <a:noFill/>
          <a:ln w="9525">
            <a:noFill/>
            <a:miter lim="800000"/>
            <a:headEnd/>
            <a:tailEnd/>
          </a:ln>
        </p:spPr>
      </p:pic>
      <p:pic>
        <p:nvPicPr>
          <p:cNvPr id="5127" name="صورة 6" descr="eng2all.com-3475907ae5.gif"/>
          <p:cNvPicPr>
            <a:picLocks noChangeAspect="1"/>
          </p:cNvPicPr>
          <p:nvPr/>
        </p:nvPicPr>
        <p:blipFill>
          <a:blip r:embed="rId4" cstate="print"/>
          <a:srcRect/>
          <a:stretch>
            <a:fillRect/>
          </a:stretch>
        </p:blipFill>
        <p:spPr bwMode="auto">
          <a:xfrm>
            <a:off x="611188" y="3644900"/>
            <a:ext cx="3889375" cy="27590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p:cNvSpPr>
            <a:spLocks noGrp="1"/>
          </p:cNvSpPr>
          <p:nvPr>
            <p:ph type="ctrTitle"/>
          </p:nvPr>
        </p:nvSpPr>
        <p:spPr/>
        <p:txBody>
          <a:bodyPr/>
          <a:lstStyle/>
          <a:p>
            <a:endParaRPr lang="ar-SA" smtClean="0"/>
          </a:p>
        </p:txBody>
      </p:sp>
      <p:sp>
        <p:nvSpPr>
          <p:cNvPr id="3" name="عنوان فرعي 2"/>
          <p:cNvSpPr>
            <a:spLocks noGrp="1"/>
          </p:cNvSpPr>
          <p:nvPr>
            <p:ph type="subTitle" idx="1"/>
          </p:nvPr>
        </p:nvSpPr>
        <p:spPr/>
        <p:txBody>
          <a:bodyPr rtlCol="1">
            <a:normAutofit/>
          </a:bodyPr>
          <a:lstStyle/>
          <a:p>
            <a:pPr fontAlgn="auto">
              <a:spcAft>
                <a:spcPts val="0"/>
              </a:spcAft>
              <a:defRPr/>
            </a:pPr>
            <a:endParaRPr lang="ar-SA"/>
          </a:p>
        </p:txBody>
      </p:sp>
      <p:pic>
        <p:nvPicPr>
          <p:cNvPr id="6148" name="صورة 3" descr="صورة1.jpg"/>
          <p:cNvPicPr>
            <a:picLocks noChangeAspect="1"/>
          </p:cNvPicPr>
          <p:nvPr/>
        </p:nvPicPr>
        <p:blipFill>
          <a:blip r:embed="rId2" cstate="print"/>
          <a:srcRect/>
          <a:stretch>
            <a:fillRect/>
          </a:stretch>
        </p:blipFill>
        <p:spPr bwMode="auto">
          <a:xfrm>
            <a:off x="26988" y="0"/>
            <a:ext cx="9090025" cy="6858000"/>
          </a:xfrm>
          <a:prstGeom prst="rect">
            <a:avLst/>
          </a:prstGeom>
          <a:noFill/>
          <a:ln w="9525">
            <a:noFill/>
            <a:miter lim="800000"/>
            <a:headEnd/>
            <a:tailEnd/>
          </a:ln>
        </p:spPr>
      </p:pic>
      <p:sp>
        <p:nvSpPr>
          <p:cNvPr id="6149" name="مربع نص 4"/>
          <p:cNvSpPr txBox="1">
            <a:spLocks noChangeArrowheads="1"/>
          </p:cNvSpPr>
          <p:nvPr/>
        </p:nvSpPr>
        <p:spPr bwMode="auto">
          <a:xfrm>
            <a:off x="5076825" y="404813"/>
            <a:ext cx="3743325" cy="5694362"/>
          </a:xfrm>
          <a:prstGeom prst="rect">
            <a:avLst/>
          </a:prstGeom>
          <a:noFill/>
          <a:ln w="9525">
            <a:noFill/>
            <a:miter lim="800000"/>
            <a:headEnd/>
            <a:tailEnd/>
          </a:ln>
        </p:spPr>
        <p:txBody>
          <a:bodyPr>
            <a:spAutoFit/>
          </a:bodyPr>
          <a:lstStyle/>
          <a:p>
            <a:pPr algn="justLow" rtl="1"/>
            <a:r>
              <a:rPr lang="ar-SA" sz="2800" b="1" dirty="0">
                <a:solidFill>
                  <a:srgbClr val="FF0066"/>
                </a:solidFill>
                <a:latin typeface="Calibri" pitchFamily="34" charset="0"/>
              </a:rPr>
              <a:t>ويدخل في القمار أيضا ما يسمى في هذا الزمان باليانصيب وله صور وأشكال </a:t>
            </a:r>
            <a:r>
              <a:rPr lang="ar-SA" sz="2800" b="1" dirty="0" err="1">
                <a:solidFill>
                  <a:srgbClr val="FF0066"/>
                </a:solidFill>
                <a:latin typeface="Calibri" pitchFamily="34" charset="0"/>
              </a:rPr>
              <a:t>كثيرة.</a:t>
            </a:r>
            <a:r>
              <a:rPr lang="ar-SA" sz="2800" b="1" dirty="0">
                <a:solidFill>
                  <a:srgbClr val="FF0066"/>
                </a:solidFill>
                <a:latin typeface="Calibri" pitchFamily="34" charset="0"/>
              </a:rPr>
              <a:t> ولقد صدرت فتوى من هيئة كبار العلماء ومن اللجنة الدائمة للإفتاء بتحريمه وأنه من أنواع </a:t>
            </a:r>
            <a:r>
              <a:rPr lang="ar-SA" sz="2800" b="1" dirty="0" err="1">
                <a:solidFill>
                  <a:srgbClr val="FF0066"/>
                </a:solidFill>
                <a:latin typeface="Calibri" pitchFamily="34" charset="0"/>
              </a:rPr>
              <a:t>القمار.</a:t>
            </a:r>
            <a:r>
              <a:rPr lang="ar-SA" sz="2800" b="1" dirty="0">
                <a:solidFill>
                  <a:srgbClr val="FF0066"/>
                </a:solidFill>
                <a:latin typeface="Calibri" pitchFamily="34" charset="0"/>
              </a:rPr>
              <a:t> </a:t>
            </a:r>
            <a:br>
              <a:rPr lang="ar-SA" sz="2800" b="1" dirty="0">
                <a:solidFill>
                  <a:srgbClr val="FF0066"/>
                </a:solidFill>
                <a:latin typeface="Calibri" pitchFamily="34" charset="0"/>
              </a:rPr>
            </a:br>
            <a:r>
              <a:rPr lang="ar-SA" sz="2800" b="1" dirty="0">
                <a:solidFill>
                  <a:srgbClr val="FF0066"/>
                </a:solidFill>
                <a:latin typeface="Calibri" pitchFamily="34" charset="0"/>
              </a:rPr>
              <a:t>ويدخل أيضا في أنواع القمار ما يفعله المشعوذون، وهذا أيضا عمل شيطاني، وهو للأسف قد انتشر في هذه البلاد، وفي بلاد أخرى تنتمي إلى الإسلام، أو </a:t>
            </a:r>
            <a:r>
              <a:rPr lang="ar-SA" sz="2800" b="1" dirty="0" err="1">
                <a:solidFill>
                  <a:srgbClr val="FF0066"/>
                </a:solidFill>
                <a:latin typeface="Calibri" pitchFamily="34" charset="0"/>
              </a:rPr>
              <a:t>غيره!</a:t>
            </a:r>
            <a:r>
              <a:rPr lang="ar-SA" sz="2800" b="1" dirty="0">
                <a:solidFill>
                  <a:srgbClr val="FF0066"/>
                </a:solidFill>
                <a:latin typeface="Calibri" pitchFamily="34" charset="0"/>
              </a:rPr>
              <a:t> </a:t>
            </a:r>
          </a:p>
        </p:txBody>
      </p:sp>
      <p:pic>
        <p:nvPicPr>
          <p:cNvPr id="6150" name="صورة 5" descr="0,,2197862_4,00.jpg"/>
          <p:cNvPicPr>
            <a:picLocks noChangeAspect="1"/>
          </p:cNvPicPr>
          <p:nvPr/>
        </p:nvPicPr>
        <p:blipFill>
          <a:blip r:embed="rId3" cstate="print"/>
          <a:srcRect/>
          <a:stretch>
            <a:fillRect/>
          </a:stretch>
        </p:blipFill>
        <p:spPr bwMode="auto">
          <a:xfrm>
            <a:off x="395288" y="188913"/>
            <a:ext cx="4105275" cy="2808287"/>
          </a:xfrm>
          <a:prstGeom prst="rect">
            <a:avLst/>
          </a:prstGeom>
          <a:noFill/>
          <a:ln w="9525">
            <a:noFill/>
            <a:miter lim="800000"/>
            <a:headEnd/>
            <a:tailEnd/>
          </a:ln>
        </p:spPr>
      </p:pic>
      <p:pic>
        <p:nvPicPr>
          <p:cNvPr id="6151" name="صورة 6" descr="lottery5.jpg"/>
          <p:cNvPicPr>
            <a:picLocks noChangeAspect="1"/>
          </p:cNvPicPr>
          <p:nvPr/>
        </p:nvPicPr>
        <p:blipFill>
          <a:blip r:embed="rId4" cstate="print"/>
          <a:srcRect/>
          <a:stretch>
            <a:fillRect/>
          </a:stretch>
        </p:blipFill>
        <p:spPr bwMode="auto">
          <a:xfrm>
            <a:off x="395288" y="3068638"/>
            <a:ext cx="4105275" cy="3556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229600" cy="1892826"/>
          </a:xfrm>
          <a:prstGeom prst="rect">
            <a:avLst/>
          </a:prstGeom>
          <a:noFill/>
        </p:spPr>
        <p:txBody>
          <a:bodyPr wrap="square" rtlCol="0">
            <a:spAutoFit/>
          </a:bodyPr>
          <a:lstStyle/>
          <a:p>
            <a:pPr algn="r" rtl="1"/>
            <a:r>
              <a:rPr lang="en-US" sz="4000" b="1" dirty="0" err="1" smtClean="0">
                <a:solidFill>
                  <a:srgbClr val="FF3399"/>
                </a:solidFill>
                <a:latin typeface="Sakkal Majalla" pitchFamily="2" charset="-78"/>
                <a:cs typeface="Sakkal Majalla" pitchFamily="2" charset="-78"/>
              </a:rPr>
              <a:t>أول</a:t>
            </a:r>
            <a:r>
              <a:rPr lang="ar-SA" sz="4000" b="1" dirty="0" smtClean="0">
                <a:solidFill>
                  <a:srgbClr val="FF3399"/>
                </a:solidFill>
                <a:latin typeface="Sakkal Majalla" pitchFamily="2" charset="-78"/>
                <a:cs typeface="Sakkal Majalla" pitchFamily="2" charset="-78"/>
              </a:rPr>
              <a:t>ا: </a:t>
            </a:r>
            <a:r>
              <a:rPr lang="en-US" sz="4000" b="1" dirty="0" smtClean="0">
                <a:solidFill>
                  <a:srgbClr val="FF3399"/>
                </a:solidFill>
                <a:latin typeface="Sakkal Majalla" pitchFamily="2" charset="-78"/>
                <a:cs typeface="Sakkal Majalla" pitchFamily="2" charset="-78"/>
              </a:rPr>
              <a:t> </a:t>
            </a:r>
            <a:r>
              <a:rPr lang="en-US" sz="4000" b="1" dirty="0" err="1" smtClean="0">
                <a:solidFill>
                  <a:srgbClr val="00B050"/>
                </a:solidFill>
                <a:latin typeface="Sakkal Majalla" pitchFamily="2" charset="-78"/>
                <a:cs typeface="Sakkal Majalla" pitchFamily="2" charset="-78"/>
              </a:rPr>
              <a:t>الربا</a:t>
            </a:r>
            <a:r>
              <a:rPr lang="ar-SA" sz="1600" b="1" dirty="0">
                <a:solidFill>
                  <a:srgbClr val="FF99CC"/>
                </a:solidFill>
                <a:latin typeface="Sakkal Majalla" pitchFamily="2" charset="-78"/>
                <a:cs typeface="Sakkal Majalla" pitchFamily="2" charset="-78"/>
              </a:rPr>
              <a:t>  </a:t>
            </a:r>
            <a:r>
              <a:rPr lang="ar-SA" sz="1050" b="1" dirty="0" smtClean="0">
                <a:solidFill>
                  <a:srgbClr val="FF99CC"/>
                </a:solidFill>
                <a:latin typeface="Sakkal Majalla" pitchFamily="2" charset="-78"/>
                <a:cs typeface="Sakkal Majalla" pitchFamily="2" charset="-78"/>
              </a:rPr>
              <a:t> </a:t>
            </a:r>
          </a:p>
          <a:p>
            <a:pPr algn="r" rtl="1"/>
            <a:endParaRPr lang="ar-SA" sz="1600" b="1" dirty="0" smtClean="0">
              <a:solidFill>
                <a:srgbClr val="FF99CC"/>
              </a:solidFill>
              <a:latin typeface="Sakkal Majalla" pitchFamily="2" charset="-78"/>
              <a:cs typeface="Sakkal Majalla" pitchFamily="2" charset="-78"/>
            </a:endParaRPr>
          </a:p>
          <a:p>
            <a:pPr algn="r" rtl="1"/>
            <a:endParaRPr lang="en-US" sz="900" b="1" dirty="0">
              <a:latin typeface="Sakkal Majalla" pitchFamily="2" charset="-78"/>
              <a:cs typeface="Sakkal Majalla" pitchFamily="2" charset="-78"/>
            </a:endParaRPr>
          </a:p>
          <a:p>
            <a:pPr algn="r"/>
            <a:r>
              <a:rPr lang="en-US" sz="2800" b="1" dirty="0" err="1">
                <a:solidFill>
                  <a:srgbClr val="00B050"/>
                </a:solidFill>
                <a:latin typeface="Sakkal Majalla" pitchFamily="2" charset="-78"/>
                <a:cs typeface="Sakkal Majalla" pitchFamily="2" charset="-78"/>
              </a:rPr>
              <a:t>الربا</a:t>
            </a:r>
            <a:r>
              <a:rPr lang="en-US" sz="2800" b="1" dirty="0">
                <a:latin typeface="Sakkal Majalla" pitchFamily="2" charset="-78"/>
                <a:cs typeface="Sakkal Majalla" pitchFamily="2" charset="-78"/>
              </a:rPr>
              <a:t> </a:t>
            </a:r>
            <a:r>
              <a:rPr lang="en-US" sz="2400" b="1" dirty="0" err="1">
                <a:latin typeface="Sakkal Majalla" pitchFamily="2" charset="-78"/>
                <a:cs typeface="Sakkal Majalla" pitchFamily="2" charset="-78"/>
              </a:rPr>
              <a:t>هو</a:t>
            </a:r>
            <a:r>
              <a:rPr lang="en-US" sz="2400" b="1" dirty="0">
                <a:latin typeface="Sakkal Majalla" pitchFamily="2" charset="-78"/>
                <a:cs typeface="Sakkal Majalla" pitchFamily="2" charset="-78"/>
              </a:rPr>
              <a:t> كل </a:t>
            </a:r>
            <a:r>
              <a:rPr lang="en-US" sz="2400" b="1" dirty="0" err="1">
                <a:latin typeface="Sakkal Majalla" pitchFamily="2" charset="-78"/>
                <a:cs typeface="Sakkal Majalla" pitchFamily="2" charset="-78"/>
              </a:rPr>
              <a:t>زيادة</a:t>
            </a:r>
            <a:r>
              <a:rPr lang="en-US" sz="2400" b="1" dirty="0">
                <a:latin typeface="Sakkal Majalla" pitchFamily="2" charset="-78"/>
                <a:cs typeface="Sakkal Majalla" pitchFamily="2" charset="-78"/>
              </a:rPr>
              <a:t> </a:t>
            </a:r>
            <a:r>
              <a:rPr lang="en-US" sz="2400" b="1" dirty="0" err="1">
                <a:latin typeface="Sakkal Majalla" pitchFamily="2" charset="-78"/>
                <a:cs typeface="Sakkal Majalla" pitchFamily="2" charset="-78"/>
              </a:rPr>
              <a:t>مشروطة</a:t>
            </a:r>
            <a:r>
              <a:rPr lang="en-US" sz="2400" b="1" dirty="0">
                <a:latin typeface="Sakkal Majalla" pitchFamily="2" charset="-78"/>
                <a:cs typeface="Sakkal Majalla" pitchFamily="2" charset="-78"/>
              </a:rPr>
              <a:t> </a:t>
            </a:r>
            <a:r>
              <a:rPr lang="en-US" sz="2400" b="1" dirty="0" err="1">
                <a:latin typeface="Sakkal Majalla" pitchFamily="2" charset="-78"/>
                <a:cs typeface="Sakkal Majalla" pitchFamily="2" charset="-78"/>
              </a:rPr>
              <a:t>مقدماً</a:t>
            </a:r>
            <a:r>
              <a:rPr lang="en-US" sz="2400" b="1" dirty="0">
                <a:latin typeface="Sakkal Majalla" pitchFamily="2" charset="-78"/>
                <a:cs typeface="Sakkal Majalla" pitchFamily="2" charset="-78"/>
              </a:rPr>
              <a:t> </a:t>
            </a:r>
            <a:r>
              <a:rPr lang="en-US" sz="2400" b="1" dirty="0" err="1">
                <a:latin typeface="Sakkal Majalla" pitchFamily="2" charset="-78"/>
                <a:cs typeface="Sakkal Majalla" pitchFamily="2" charset="-78"/>
              </a:rPr>
              <a:t>على</a:t>
            </a:r>
            <a:r>
              <a:rPr lang="en-US" sz="2400" b="1" dirty="0">
                <a:latin typeface="Sakkal Majalla" pitchFamily="2" charset="-78"/>
                <a:cs typeface="Sakkal Majalla" pitchFamily="2" charset="-78"/>
              </a:rPr>
              <a:t> رأس المال </a:t>
            </a:r>
            <a:r>
              <a:rPr lang="en-US" sz="2400" b="1" dirty="0" err="1">
                <a:latin typeface="Sakkal Majalla" pitchFamily="2" charset="-78"/>
                <a:cs typeface="Sakkal Majalla" pitchFamily="2" charset="-78"/>
              </a:rPr>
              <a:t>مقابل</a:t>
            </a:r>
            <a:r>
              <a:rPr lang="en-US" sz="2400" b="1" dirty="0">
                <a:latin typeface="Sakkal Majalla" pitchFamily="2" charset="-78"/>
                <a:cs typeface="Sakkal Majalla" pitchFamily="2" charset="-78"/>
              </a:rPr>
              <a:t> </a:t>
            </a:r>
            <a:r>
              <a:rPr lang="en-US" sz="2400" b="1" dirty="0" err="1">
                <a:latin typeface="Sakkal Majalla" pitchFamily="2" charset="-78"/>
                <a:cs typeface="Sakkal Majalla" pitchFamily="2" charset="-78"/>
              </a:rPr>
              <a:t>الأجل</a:t>
            </a:r>
            <a:r>
              <a:rPr lang="en-US" sz="2400" b="1" dirty="0">
                <a:latin typeface="Sakkal Majalla" pitchFamily="2" charset="-78"/>
                <a:cs typeface="Sakkal Majalla" pitchFamily="2" charset="-78"/>
              </a:rPr>
              <a:t> </a:t>
            </a:r>
            <a:r>
              <a:rPr lang="en-US" sz="2400" b="1" dirty="0" err="1">
                <a:latin typeface="Sakkal Majalla" pitchFamily="2" charset="-78"/>
                <a:cs typeface="Sakkal Majalla" pitchFamily="2" charset="-78"/>
              </a:rPr>
              <a:t>وحده</a:t>
            </a:r>
            <a:r>
              <a:rPr lang="en-US" sz="2400" b="1" dirty="0">
                <a:latin typeface="Sakkal Majalla" pitchFamily="2" charset="-78"/>
                <a:cs typeface="Sakkal Majalla" pitchFamily="2" charset="-78"/>
              </a:rPr>
              <a:t> ، </a:t>
            </a:r>
            <a:r>
              <a:rPr lang="en-US" sz="2400" b="1" dirty="0" err="1">
                <a:latin typeface="Sakkal Majalla" pitchFamily="2" charset="-78"/>
                <a:cs typeface="Sakkal Majalla" pitchFamily="2" charset="-78"/>
              </a:rPr>
              <a:t>أو</a:t>
            </a:r>
            <a:r>
              <a:rPr lang="en-US" sz="2400" b="1" dirty="0">
                <a:latin typeface="Sakkal Majalla" pitchFamily="2" charset="-78"/>
                <a:cs typeface="Sakkal Majalla" pitchFamily="2" charset="-78"/>
              </a:rPr>
              <a:t> </a:t>
            </a:r>
            <a:r>
              <a:rPr lang="en-US" sz="2400" b="1" dirty="0" err="1">
                <a:latin typeface="Sakkal Majalla" pitchFamily="2" charset="-78"/>
                <a:cs typeface="Sakkal Majalla" pitchFamily="2" charset="-78"/>
              </a:rPr>
              <a:t>بمعنى</a:t>
            </a:r>
            <a:r>
              <a:rPr lang="en-US" sz="2400" b="1" dirty="0">
                <a:latin typeface="Sakkal Majalla" pitchFamily="2" charset="-78"/>
                <a:cs typeface="Sakkal Majalla" pitchFamily="2" charset="-78"/>
              </a:rPr>
              <a:t> </a:t>
            </a:r>
            <a:r>
              <a:rPr lang="en-US" sz="2400" b="1" dirty="0" err="1">
                <a:latin typeface="Sakkal Majalla" pitchFamily="2" charset="-78"/>
                <a:cs typeface="Sakkal Majalla" pitchFamily="2" charset="-78"/>
              </a:rPr>
              <a:t>آخر</a:t>
            </a:r>
            <a:r>
              <a:rPr lang="en-US" sz="2400" b="1" dirty="0">
                <a:latin typeface="Sakkal Majalla" pitchFamily="2" charset="-78"/>
                <a:cs typeface="Sakkal Majalla" pitchFamily="2" charset="-78"/>
              </a:rPr>
              <a:t> </a:t>
            </a:r>
            <a:r>
              <a:rPr lang="en-US" sz="2400" b="1" dirty="0" err="1">
                <a:latin typeface="Sakkal Majalla" pitchFamily="2" charset="-78"/>
                <a:cs typeface="Sakkal Majalla" pitchFamily="2" charset="-78"/>
              </a:rPr>
              <a:t>هو</a:t>
            </a:r>
            <a:r>
              <a:rPr lang="en-US" sz="2400" b="1" dirty="0">
                <a:latin typeface="Sakkal Majalla" pitchFamily="2" charset="-78"/>
                <a:cs typeface="Sakkal Majalla" pitchFamily="2" charset="-78"/>
              </a:rPr>
              <a:t> </a:t>
            </a:r>
            <a:r>
              <a:rPr lang="en-US" sz="2400" b="1" dirty="0" err="1">
                <a:latin typeface="Sakkal Majalla" pitchFamily="2" charset="-78"/>
                <a:cs typeface="Sakkal Majalla" pitchFamily="2" charset="-78"/>
              </a:rPr>
              <a:t>أخذ</a:t>
            </a:r>
            <a:r>
              <a:rPr lang="en-US" sz="2400" b="1" dirty="0">
                <a:latin typeface="Sakkal Majalla" pitchFamily="2" charset="-78"/>
                <a:cs typeface="Sakkal Majalla" pitchFamily="2" charset="-78"/>
              </a:rPr>
              <a:t> </a:t>
            </a:r>
            <a:r>
              <a:rPr lang="en-US" sz="2400" b="1" dirty="0" err="1">
                <a:latin typeface="Sakkal Majalla" pitchFamily="2" charset="-78"/>
                <a:cs typeface="Sakkal Majalla" pitchFamily="2" charset="-78"/>
              </a:rPr>
              <a:t>مقدار</a:t>
            </a:r>
            <a:r>
              <a:rPr lang="en-US" sz="2400" b="1" dirty="0">
                <a:latin typeface="Sakkal Majalla" pitchFamily="2" charset="-78"/>
                <a:cs typeface="Sakkal Majalla" pitchFamily="2" charset="-78"/>
              </a:rPr>
              <a:t> </a:t>
            </a:r>
            <a:r>
              <a:rPr lang="en-US" sz="2400" b="1" dirty="0" err="1">
                <a:latin typeface="Sakkal Majalla" pitchFamily="2" charset="-78"/>
                <a:cs typeface="Sakkal Majalla" pitchFamily="2" charset="-78"/>
              </a:rPr>
              <a:t>من</a:t>
            </a:r>
            <a:r>
              <a:rPr lang="en-US" sz="2400" b="1" dirty="0">
                <a:latin typeface="Sakkal Majalla" pitchFamily="2" charset="-78"/>
                <a:cs typeface="Sakkal Majalla" pitchFamily="2" charset="-78"/>
              </a:rPr>
              <a:t> المال </a:t>
            </a:r>
            <a:r>
              <a:rPr lang="en-US" sz="2400" b="1" dirty="0" err="1">
                <a:latin typeface="Sakkal Majalla" pitchFamily="2" charset="-78"/>
                <a:cs typeface="Sakkal Majalla" pitchFamily="2" charset="-78"/>
              </a:rPr>
              <a:t>يسمى</a:t>
            </a:r>
            <a:r>
              <a:rPr lang="en-US" sz="2400" b="1" dirty="0">
                <a:latin typeface="Sakkal Majalla" pitchFamily="2" charset="-78"/>
                <a:cs typeface="Sakkal Majalla" pitchFamily="2" charset="-78"/>
              </a:rPr>
              <a:t> </a:t>
            </a:r>
            <a:r>
              <a:rPr lang="en-US" sz="2400" b="1" dirty="0" err="1" smtClean="0">
                <a:latin typeface="Sakkal Majalla" pitchFamily="2" charset="-78"/>
                <a:cs typeface="Sakkal Majalla" pitchFamily="2" charset="-78"/>
              </a:rPr>
              <a:t>فائد</a:t>
            </a:r>
            <a:r>
              <a:rPr lang="ar-SA" sz="2400" b="1" dirty="0" smtClean="0">
                <a:latin typeface="Sakkal Majalla" pitchFamily="2" charset="-78"/>
                <a:cs typeface="Sakkal Majalla" pitchFamily="2" charset="-78"/>
              </a:rPr>
              <a:t>ة</a:t>
            </a:r>
            <a:r>
              <a:rPr lang="en-US" sz="2400" b="1" dirty="0" smtClean="0">
                <a:latin typeface="Sakkal Majalla" pitchFamily="2" charset="-78"/>
                <a:cs typeface="Sakkal Majalla" pitchFamily="2" charset="-78"/>
              </a:rPr>
              <a:t> </a:t>
            </a:r>
            <a:r>
              <a:rPr lang="en-US" sz="2400" b="1" dirty="0" err="1">
                <a:latin typeface="Sakkal Majalla" pitchFamily="2" charset="-78"/>
                <a:cs typeface="Sakkal Majalla" pitchFamily="2" charset="-78"/>
              </a:rPr>
              <a:t>على</a:t>
            </a:r>
            <a:r>
              <a:rPr lang="en-US" sz="2400" b="1" dirty="0">
                <a:latin typeface="Sakkal Majalla" pitchFamily="2" charset="-78"/>
                <a:cs typeface="Sakkal Majalla" pitchFamily="2" charset="-78"/>
              </a:rPr>
              <a:t> </a:t>
            </a:r>
            <a:r>
              <a:rPr lang="en-US" sz="2400" b="1" dirty="0" err="1">
                <a:latin typeface="Sakkal Majalla" pitchFamily="2" charset="-78"/>
                <a:cs typeface="Sakkal Majalla" pitchFamily="2" charset="-78"/>
              </a:rPr>
              <a:t>القروض</a:t>
            </a:r>
            <a:endParaRPr lang="en-US" sz="2400" b="1" dirty="0">
              <a:latin typeface="Sakkal Majalla" pitchFamily="2" charset="-78"/>
              <a:cs typeface="Sakkal Majalla" pitchFamily="2" charset="-78"/>
            </a:endParaRPr>
          </a:p>
        </p:txBody>
      </p:sp>
      <p:sp>
        <p:nvSpPr>
          <p:cNvPr id="3" name="TextBox 2"/>
          <p:cNvSpPr txBox="1"/>
          <p:nvPr/>
        </p:nvSpPr>
        <p:spPr>
          <a:xfrm>
            <a:off x="609600" y="2514600"/>
            <a:ext cx="8153400" cy="3785652"/>
          </a:xfrm>
          <a:prstGeom prst="rect">
            <a:avLst/>
          </a:prstGeom>
          <a:noFill/>
        </p:spPr>
        <p:txBody>
          <a:bodyPr wrap="square" rtlCol="0">
            <a:spAutoFit/>
          </a:bodyPr>
          <a:lstStyle/>
          <a:p>
            <a:pPr algn="r" rtl="1"/>
            <a:r>
              <a:rPr lang="ar-SA" sz="2400" b="1" dirty="0" smtClean="0">
                <a:solidFill>
                  <a:srgbClr val="00B050"/>
                </a:solidFill>
                <a:latin typeface="Sakkal Majalla" pitchFamily="2" charset="-78"/>
                <a:cs typeface="Sakkal Majalla" pitchFamily="2" charset="-78"/>
              </a:rPr>
              <a:t>حكم </a:t>
            </a:r>
            <a:r>
              <a:rPr lang="ar-SA" sz="2400" b="1" dirty="0">
                <a:solidFill>
                  <a:srgbClr val="00B050"/>
                </a:solidFill>
                <a:latin typeface="Sakkal Majalla" pitchFamily="2" charset="-78"/>
                <a:cs typeface="Sakkal Majalla" pitchFamily="2" charset="-78"/>
              </a:rPr>
              <a:t>الربا في </a:t>
            </a:r>
            <a:r>
              <a:rPr lang="ar-SA" sz="2400" b="1" dirty="0" err="1">
                <a:solidFill>
                  <a:srgbClr val="00B050"/>
                </a:solidFill>
                <a:latin typeface="Sakkal Majalla" pitchFamily="2" charset="-78"/>
                <a:cs typeface="Sakkal Majalla" pitchFamily="2" charset="-78"/>
              </a:rPr>
              <a:t>الاسلام</a:t>
            </a:r>
            <a:r>
              <a:rPr lang="ar-SA" sz="2400" b="1" dirty="0" smtClean="0">
                <a:solidFill>
                  <a:srgbClr val="00B050"/>
                </a:solidFill>
                <a:latin typeface="Sakkal Majalla" pitchFamily="2" charset="-78"/>
                <a:cs typeface="Sakkal Majalla" pitchFamily="2" charset="-78"/>
              </a:rPr>
              <a:t>:</a:t>
            </a:r>
          </a:p>
          <a:p>
            <a:pPr algn="r" rtl="1"/>
            <a:r>
              <a:rPr lang="ar-SA" sz="2400" b="1" dirty="0">
                <a:latin typeface="Sakkal Majalla" pitchFamily="2" charset="-78"/>
                <a:cs typeface="Sakkal Majalla" pitchFamily="2" charset="-78"/>
              </a:rPr>
              <a:t/>
            </a:r>
            <a:br>
              <a:rPr lang="ar-SA" sz="2400" b="1" dirty="0">
                <a:latin typeface="Sakkal Majalla" pitchFamily="2" charset="-78"/>
                <a:cs typeface="Sakkal Majalla" pitchFamily="2" charset="-78"/>
              </a:rPr>
            </a:br>
            <a:r>
              <a:rPr lang="ar-SA" sz="2400" b="1" dirty="0" smtClean="0">
                <a:solidFill>
                  <a:srgbClr val="FF3399"/>
                </a:solidFill>
                <a:latin typeface="Sakkal Majalla" pitchFamily="2" charset="-78"/>
                <a:cs typeface="Sakkal Majalla" pitchFamily="2" charset="-78"/>
              </a:rPr>
              <a:t>قوله </a:t>
            </a:r>
            <a:r>
              <a:rPr lang="ar-SA" sz="2400" b="1" dirty="0">
                <a:solidFill>
                  <a:srgbClr val="FF3399"/>
                </a:solidFill>
                <a:latin typeface="Sakkal Majalla" pitchFamily="2" charset="-78"/>
                <a:cs typeface="Sakkal Majalla" pitchFamily="2" charset="-78"/>
              </a:rPr>
              <a:t>تعالى</a:t>
            </a:r>
            <a:r>
              <a:rPr lang="ar-SA" sz="2400" b="1" dirty="0">
                <a:latin typeface="Sakkal Majalla" pitchFamily="2" charset="-78"/>
                <a:cs typeface="Sakkal Majalla" pitchFamily="2" charset="-78"/>
              </a:rPr>
              <a:t>:-</a:t>
            </a:r>
            <a:r>
              <a:rPr lang="ar-SA" sz="2400" b="1" dirty="0">
                <a:solidFill>
                  <a:srgbClr val="FF0066"/>
                </a:solidFill>
                <a:latin typeface="Sakkal Majalla" pitchFamily="2" charset="-78"/>
                <a:cs typeface="Sakkal Majalla" pitchFamily="2" charset="-78"/>
              </a:rPr>
              <a:t>"</a:t>
            </a:r>
            <a:r>
              <a:rPr lang="ar-SA" sz="2400" b="1" dirty="0">
                <a:latin typeface="Sakkal Majalla" pitchFamily="2" charset="-78"/>
                <a:cs typeface="Sakkal Majalla" pitchFamily="2" charset="-78"/>
              </a:rPr>
              <a:t> الذين يأكلون الربا لا يقومون إلا كما يقوم الذي يتخبطه الشيطان من المسِّ ذلك بأنهم قالوا إنما البيع مثل الربا وأحل الله البيع وحرم الربا فمن جاءه موعظة من ربه فانتهى فله ما سلف وأمره إلى الله ومن عاد فأولئك أصحاب النار هم فيها خالدون</a:t>
            </a:r>
            <a:r>
              <a:rPr lang="ar-SA" sz="2400" b="1" dirty="0">
                <a:solidFill>
                  <a:srgbClr val="FF0066"/>
                </a:solidFill>
                <a:latin typeface="Sakkal Majalla" pitchFamily="2" charset="-78"/>
                <a:cs typeface="Sakkal Majalla" pitchFamily="2" charset="-78"/>
              </a:rPr>
              <a:t>"</a:t>
            </a:r>
            <a:r>
              <a:rPr lang="ar-SA" sz="2400" b="1" dirty="0">
                <a:latin typeface="Sakkal Majalla" pitchFamily="2" charset="-78"/>
                <a:cs typeface="Sakkal Majalla" pitchFamily="2" charset="-78"/>
              </a:rPr>
              <a:t>  </a:t>
            </a:r>
            <a:r>
              <a:rPr lang="ar-SA" sz="2400" b="1" dirty="0">
                <a:solidFill>
                  <a:schemeClr val="bg1">
                    <a:lumMod val="50000"/>
                  </a:schemeClr>
                </a:solidFill>
                <a:latin typeface="Sakkal Majalla" pitchFamily="2" charset="-78"/>
                <a:cs typeface="Sakkal Majalla" pitchFamily="2" charset="-78"/>
              </a:rPr>
              <a:t>[ البقرة : 275 ] .</a:t>
            </a:r>
            <a:r>
              <a:rPr lang="ar-SA" sz="2400" b="1" dirty="0">
                <a:latin typeface="Sakkal Majalla" pitchFamily="2" charset="-78"/>
                <a:cs typeface="Sakkal Majalla" pitchFamily="2" charset="-78"/>
              </a:rPr>
              <a:t/>
            </a:r>
            <a:br>
              <a:rPr lang="ar-SA" sz="2400" b="1" dirty="0">
                <a:latin typeface="Sakkal Majalla" pitchFamily="2" charset="-78"/>
                <a:cs typeface="Sakkal Majalla" pitchFamily="2" charset="-78"/>
              </a:rPr>
            </a:br>
            <a:r>
              <a:rPr lang="ar-SA" sz="2400" b="1" dirty="0">
                <a:latin typeface="Sakkal Majalla" pitchFamily="2" charset="-78"/>
                <a:cs typeface="Sakkal Majalla" pitchFamily="2" charset="-78"/>
              </a:rPr>
              <a:t/>
            </a:r>
            <a:br>
              <a:rPr lang="ar-SA" sz="2400" b="1" dirty="0">
                <a:latin typeface="Sakkal Majalla" pitchFamily="2" charset="-78"/>
                <a:cs typeface="Sakkal Majalla" pitchFamily="2" charset="-78"/>
              </a:rPr>
            </a:br>
            <a:r>
              <a:rPr lang="ar-SA" sz="2400" b="1" dirty="0">
                <a:latin typeface="Sakkal Majalla" pitchFamily="2" charset="-78"/>
                <a:cs typeface="Sakkal Majalla" pitchFamily="2" charset="-78"/>
              </a:rPr>
              <a:t>قال صلى الله عليه وسلم : </a:t>
            </a:r>
            <a:r>
              <a:rPr lang="ar-SA" sz="2400" b="1" dirty="0">
                <a:solidFill>
                  <a:srgbClr val="FF0066"/>
                </a:solidFill>
                <a:latin typeface="Sakkal Majalla" pitchFamily="2" charset="-78"/>
                <a:cs typeface="Sakkal Majalla" pitchFamily="2" charset="-78"/>
              </a:rPr>
              <a:t>(</a:t>
            </a:r>
            <a:r>
              <a:rPr lang="ar-SA" sz="2400" b="1" dirty="0">
                <a:latin typeface="Sakkal Majalla" pitchFamily="2" charset="-78"/>
                <a:cs typeface="Sakkal Majalla" pitchFamily="2" charset="-78"/>
              </a:rPr>
              <a:t> لعن الله آكل الربا وموكله وكاتبه وشاهديه </a:t>
            </a:r>
            <a:r>
              <a:rPr lang="ar-SA" sz="2400" b="1" dirty="0">
                <a:solidFill>
                  <a:srgbClr val="FF0066"/>
                </a:solidFill>
                <a:latin typeface="Sakkal Majalla" pitchFamily="2" charset="-78"/>
                <a:cs typeface="Sakkal Majalla" pitchFamily="2" charset="-78"/>
              </a:rPr>
              <a:t>)</a:t>
            </a:r>
            <a:r>
              <a:rPr lang="ar-SA" sz="2400" b="1" dirty="0">
                <a:latin typeface="Sakkal Majalla" pitchFamily="2" charset="-78"/>
                <a:cs typeface="Sakkal Majalla" pitchFamily="2" charset="-78"/>
              </a:rPr>
              <a:t> </a:t>
            </a:r>
            <a:r>
              <a:rPr lang="ar-SA" sz="2400" b="1" dirty="0">
                <a:solidFill>
                  <a:schemeClr val="bg1">
                    <a:lumMod val="50000"/>
                  </a:schemeClr>
                </a:solidFill>
                <a:latin typeface="Sakkal Majalla" pitchFamily="2" charset="-78"/>
                <a:cs typeface="Sakkal Majalla" pitchFamily="2" charset="-78"/>
              </a:rPr>
              <a:t>رواه مسلم </a:t>
            </a:r>
            <a:r>
              <a:rPr lang="en-US" sz="2400" b="1" dirty="0">
                <a:latin typeface="Sakkal Majalla" pitchFamily="2" charset="-78"/>
                <a:cs typeface="Sakkal Majalla" pitchFamily="2" charset="-78"/>
              </a:rPr>
              <a:t/>
            </a:r>
            <a:br>
              <a:rPr lang="en-US" sz="2400" b="1" dirty="0">
                <a:latin typeface="Sakkal Majalla" pitchFamily="2" charset="-78"/>
                <a:cs typeface="Sakkal Majalla" pitchFamily="2" charset="-78"/>
              </a:rPr>
            </a:br>
            <a:r>
              <a:rPr lang="en-US" sz="2400" b="1" dirty="0">
                <a:latin typeface="Sakkal Majalla" pitchFamily="2" charset="-78"/>
                <a:cs typeface="Sakkal Majalla" pitchFamily="2" charset="-78"/>
              </a:rPr>
              <a:t/>
            </a:r>
            <a:br>
              <a:rPr lang="en-US" sz="2400" b="1" dirty="0">
                <a:latin typeface="Sakkal Majalla" pitchFamily="2" charset="-78"/>
                <a:cs typeface="Sakkal Majalla" pitchFamily="2" charset="-78"/>
              </a:rPr>
            </a:br>
            <a:endParaRPr lang="en-US" sz="2400" b="1" dirty="0">
              <a:latin typeface="Sakkal Majalla" pitchFamily="2" charset="-78"/>
              <a:cs typeface="Sakkal Majalla" pitchFamily="2" charset="-78"/>
            </a:endParaRPr>
          </a:p>
        </p:txBody>
      </p:sp>
      <p:pic>
        <p:nvPicPr>
          <p:cNvPr id="4" name="مقطع من سورة البقرة عن الربا بصوت العجمي(00h00m00s-00h00m47s).mp3">
            <a:hlinkClick r:id="" action="ppaction://media"/>
          </p:cNvPr>
          <p:cNvPicPr>
            <a:picLocks noRot="1" noChangeAspect="1"/>
          </p:cNvPicPr>
          <p:nvPr>
            <a:audioFile r:link="rId1"/>
          </p:nvPr>
        </p:nvPicPr>
        <p:blipFill>
          <a:blip r:embed="rId3" cstate="print"/>
          <a:stretch>
            <a:fillRect/>
          </a:stretch>
        </p:blipFill>
        <p:spPr>
          <a:xfrm>
            <a:off x="1219200" y="6248400"/>
            <a:ext cx="304800" cy="304800"/>
          </a:xfrm>
          <a:prstGeom prst="rect">
            <a:avLst/>
          </a:prstGeom>
        </p:spPr>
      </p:pic>
      <p:sp>
        <p:nvSpPr>
          <p:cNvPr id="5" name="AutoShape 4">
            <a:hlinkClick r:id="" action="ppaction://hlinkshowjump?jump=firstslide" highlightClick="1"/>
          </p:cNvPr>
          <p:cNvSpPr>
            <a:spLocks noChangeArrowheads="1"/>
          </p:cNvSpPr>
          <p:nvPr/>
        </p:nvSpPr>
        <p:spPr bwMode="auto">
          <a:xfrm>
            <a:off x="457200" y="6172200"/>
            <a:ext cx="533400" cy="381000"/>
          </a:xfrm>
          <a:prstGeom prst="actionButtonHome">
            <a:avLst/>
          </a:prstGeom>
          <a:solidFill>
            <a:srgbClr val="FF3399"/>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2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وان 1"/>
          <p:cNvSpPr>
            <a:spLocks noGrp="1"/>
          </p:cNvSpPr>
          <p:nvPr>
            <p:ph type="ctrTitle"/>
          </p:nvPr>
        </p:nvSpPr>
        <p:spPr/>
        <p:txBody>
          <a:bodyPr/>
          <a:lstStyle/>
          <a:p>
            <a:endParaRPr lang="ar-SA" smtClean="0"/>
          </a:p>
        </p:txBody>
      </p:sp>
      <p:sp>
        <p:nvSpPr>
          <p:cNvPr id="3" name="عنوان فرعي 2"/>
          <p:cNvSpPr>
            <a:spLocks noGrp="1"/>
          </p:cNvSpPr>
          <p:nvPr>
            <p:ph type="subTitle" idx="1"/>
          </p:nvPr>
        </p:nvSpPr>
        <p:spPr/>
        <p:txBody>
          <a:bodyPr rtlCol="1">
            <a:normAutofit/>
          </a:bodyPr>
          <a:lstStyle/>
          <a:p>
            <a:pPr fontAlgn="auto">
              <a:spcAft>
                <a:spcPts val="0"/>
              </a:spcAft>
              <a:defRPr/>
            </a:pPr>
            <a:endParaRPr lang="ar-SA"/>
          </a:p>
        </p:txBody>
      </p:sp>
      <p:pic>
        <p:nvPicPr>
          <p:cNvPr id="7172" name="صورة 3" descr="صورة1.jpg"/>
          <p:cNvPicPr>
            <a:picLocks noChangeAspect="1"/>
          </p:cNvPicPr>
          <p:nvPr/>
        </p:nvPicPr>
        <p:blipFill>
          <a:blip r:embed="rId2" cstate="print"/>
          <a:srcRect/>
          <a:stretch>
            <a:fillRect/>
          </a:stretch>
        </p:blipFill>
        <p:spPr bwMode="auto">
          <a:xfrm>
            <a:off x="26988" y="0"/>
            <a:ext cx="9090025" cy="6858000"/>
          </a:xfrm>
          <a:prstGeom prst="rect">
            <a:avLst/>
          </a:prstGeom>
          <a:noFill/>
          <a:ln w="9525">
            <a:noFill/>
            <a:miter lim="800000"/>
            <a:headEnd/>
            <a:tailEnd/>
          </a:ln>
        </p:spPr>
      </p:pic>
      <p:sp>
        <p:nvSpPr>
          <p:cNvPr id="7173" name="مربع نص 4"/>
          <p:cNvSpPr txBox="1">
            <a:spLocks noChangeArrowheads="1"/>
          </p:cNvSpPr>
          <p:nvPr/>
        </p:nvSpPr>
        <p:spPr bwMode="auto">
          <a:xfrm>
            <a:off x="395288" y="260350"/>
            <a:ext cx="8137525" cy="2678113"/>
          </a:xfrm>
          <a:prstGeom prst="rect">
            <a:avLst/>
          </a:prstGeom>
          <a:noFill/>
          <a:ln w="9525">
            <a:noFill/>
            <a:miter lim="800000"/>
            <a:headEnd/>
            <a:tailEnd/>
          </a:ln>
        </p:spPr>
        <p:txBody>
          <a:bodyPr>
            <a:spAutoFit/>
          </a:bodyPr>
          <a:lstStyle/>
          <a:p>
            <a:pPr algn="ctr"/>
            <a:r>
              <a:rPr lang="ar-SA" sz="2400" b="1">
                <a:solidFill>
                  <a:schemeClr val="bg1"/>
                </a:solidFill>
                <a:latin typeface="Calibri" pitchFamily="34" charset="0"/>
              </a:rPr>
              <a:t>ذلك أن هناك أناس يستخدمون الشياطين فإذا استخدموا الشيطان استطاعوا أن يدوروا على الإنسان ويمثلوا له الشيء بغير صورته، وأن يغشوا على بصره ويلبسوا عليه فيخيل إليه الشيء بغير ما هو عليه، وجميع حِيَلهم شيطانية، وبعدها يكتسحون ما معه من مال فيأخذون الأشياء التي معه دون أن يشعر هو بشيء؛ حيث يفعلون ذلك وهو في غفلة كشبه المغمى عليه. </a:t>
            </a:r>
            <a:br>
              <a:rPr lang="ar-SA" sz="2400" b="1">
                <a:solidFill>
                  <a:schemeClr val="bg1"/>
                </a:solidFill>
                <a:latin typeface="Calibri" pitchFamily="34" charset="0"/>
              </a:rPr>
            </a:br>
            <a:r>
              <a:rPr lang="ar-SA" sz="2400" b="1">
                <a:solidFill>
                  <a:schemeClr val="bg1"/>
                </a:solidFill>
                <a:latin typeface="Calibri" pitchFamily="34" charset="0"/>
              </a:rPr>
              <a:t>فهذا قمار شيطاني يفعله هؤلاء المشعوذون فيحتالون على أموال الناس ليأكلوها بالباطل. </a:t>
            </a:r>
          </a:p>
        </p:txBody>
      </p:sp>
      <p:pic>
        <p:nvPicPr>
          <p:cNvPr id="7174" name="صورة 5" descr="34dfc5fe94609e0dcc15f7b8046cbfa8.jpg"/>
          <p:cNvPicPr>
            <a:picLocks noChangeAspect="1"/>
          </p:cNvPicPr>
          <p:nvPr/>
        </p:nvPicPr>
        <p:blipFill>
          <a:blip r:embed="rId3" cstate="print"/>
          <a:srcRect/>
          <a:stretch>
            <a:fillRect/>
          </a:stretch>
        </p:blipFill>
        <p:spPr bwMode="auto">
          <a:xfrm>
            <a:off x="4284663" y="2997200"/>
            <a:ext cx="4564062" cy="3648075"/>
          </a:xfrm>
          <a:prstGeom prst="rect">
            <a:avLst/>
          </a:prstGeom>
          <a:noFill/>
          <a:ln w="9525">
            <a:noFill/>
            <a:miter lim="800000"/>
            <a:headEnd/>
            <a:tailEnd/>
          </a:ln>
        </p:spPr>
      </p:pic>
      <p:pic>
        <p:nvPicPr>
          <p:cNvPr id="7175" name="صورة 6" descr="311346.jpg"/>
          <p:cNvPicPr>
            <a:picLocks noChangeAspect="1"/>
          </p:cNvPicPr>
          <p:nvPr/>
        </p:nvPicPr>
        <p:blipFill>
          <a:blip r:embed="rId4" cstate="print"/>
          <a:srcRect/>
          <a:stretch>
            <a:fillRect/>
          </a:stretch>
        </p:blipFill>
        <p:spPr bwMode="auto">
          <a:xfrm>
            <a:off x="323850" y="2924175"/>
            <a:ext cx="3743325" cy="36734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ctrTitle"/>
          </p:nvPr>
        </p:nvSpPr>
        <p:spPr/>
        <p:txBody>
          <a:bodyPr/>
          <a:lstStyle/>
          <a:p>
            <a:endParaRPr lang="ar-SA" smtClean="0"/>
          </a:p>
        </p:txBody>
      </p:sp>
      <p:sp>
        <p:nvSpPr>
          <p:cNvPr id="3" name="عنوان فرعي 2"/>
          <p:cNvSpPr>
            <a:spLocks noGrp="1"/>
          </p:cNvSpPr>
          <p:nvPr>
            <p:ph type="subTitle" idx="1"/>
          </p:nvPr>
        </p:nvSpPr>
        <p:spPr/>
        <p:txBody>
          <a:bodyPr rtlCol="1">
            <a:normAutofit/>
          </a:bodyPr>
          <a:lstStyle/>
          <a:p>
            <a:pPr fontAlgn="auto">
              <a:spcAft>
                <a:spcPts val="0"/>
              </a:spcAft>
              <a:defRPr/>
            </a:pPr>
            <a:endParaRPr lang="ar-SA"/>
          </a:p>
        </p:txBody>
      </p:sp>
      <p:pic>
        <p:nvPicPr>
          <p:cNvPr id="8196" name="صورة 3" descr="صورة1.jpg"/>
          <p:cNvPicPr>
            <a:picLocks noChangeAspect="1"/>
          </p:cNvPicPr>
          <p:nvPr/>
        </p:nvPicPr>
        <p:blipFill>
          <a:blip r:embed="rId2" cstate="print"/>
          <a:srcRect/>
          <a:stretch>
            <a:fillRect/>
          </a:stretch>
        </p:blipFill>
        <p:spPr bwMode="auto">
          <a:xfrm>
            <a:off x="53975" y="0"/>
            <a:ext cx="9090025" cy="6858000"/>
          </a:xfrm>
          <a:prstGeom prst="rect">
            <a:avLst/>
          </a:prstGeom>
          <a:noFill/>
          <a:ln w="9525">
            <a:noFill/>
            <a:miter lim="800000"/>
            <a:headEnd/>
            <a:tailEnd/>
          </a:ln>
        </p:spPr>
      </p:pic>
      <p:sp>
        <p:nvSpPr>
          <p:cNvPr id="8197" name="مربع نص 5"/>
          <p:cNvSpPr txBox="1">
            <a:spLocks noChangeArrowheads="1"/>
          </p:cNvSpPr>
          <p:nvPr/>
        </p:nvSpPr>
        <p:spPr bwMode="auto">
          <a:xfrm>
            <a:off x="395288" y="404813"/>
            <a:ext cx="8280400" cy="2678112"/>
          </a:xfrm>
          <a:prstGeom prst="rect">
            <a:avLst/>
          </a:prstGeom>
          <a:noFill/>
          <a:ln w="9525">
            <a:noFill/>
            <a:miter lim="800000"/>
            <a:headEnd/>
            <a:tailEnd/>
          </a:ln>
        </p:spPr>
        <p:txBody>
          <a:bodyPr>
            <a:spAutoFit/>
          </a:bodyPr>
          <a:lstStyle/>
          <a:p>
            <a:pPr algn="ctr"/>
            <a:r>
              <a:rPr lang="ar-SA" sz="2400" b="1">
                <a:solidFill>
                  <a:schemeClr val="bg1"/>
                </a:solidFill>
                <a:latin typeface="Calibri" pitchFamily="34" charset="0"/>
              </a:rPr>
              <a:t>وهؤلاء ينبغي الحذر منهم، وينبغي أن نعرف حيلهم الشيطانية، ونعرف أولا أنهم شيطانيون سحرة! </a:t>
            </a:r>
            <a:br>
              <a:rPr lang="ar-SA" sz="2400" b="1">
                <a:solidFill>
                  <a:schemeClr val="bg1"/>
                </a:solidFill>
                <a:latin typeface="Calibri" pitchFamily="34" charset="0"/>
              </a:rPr>
            </a:br>
            <a:r>
              <a:rPr lang="ar-SA" sz="2400" b="1">
                <a:solidFill>
                  <a:schemeClr val="bg1"/>
                </a:solidFill>
                <a:latin typeface="Calibri" pitchFamily="34" charset="0"/>
              </a:rPr>
              <a:t>فهم لا يفعلون ذلك إلا بعدما تساعدهم الشياطين، فهم يتقربون إلى الشيطان، وينادونه باسمه، وقد يعبدونه وقد يركعون له، ويسجدون له، وقد يتركون لأجله شيئا من العبادات، وقد يفعلون شيئا من النجاسات ويطيعونه، وما أشبه ذلك!! </a:t>
            </a:r>
            <a:br>
              <a:rPr lang="ar-SA" sz="2400" b="1">
                <a:solidFill>
                  <a:schemeClr val="bg1"/>
                </a:solidFill>
                <a:latin typeface="Calibri" pitchFamily="34" charset="0"/>
              </a:rPr>
            </a:br>
            <a:r>
              <a:rPr lang="ar-SA" sz="2400" b="1">
                <a:solidFill>
                  <a:schemeClr val="bg1"/>
                </a:solidFill>
                <a:latin typeface="Calibri" pitchFamily="34" charset="0"/>
              </a:rPr>
              <a:t>فالشيطان يقدر أن يتمثل للإنسان في صورة غير صورته؛ لأن الله أعطاه قوة التشكل، وما أعطاه أعطى الجان مثله! </a:t>
            </a:r>
          </a:p>
        </p:txBody>
      </p:sp>
      <p:pic>
        <p:nvPicPr>
          <p:cNvPr id="8198" name="صورة 6" descr="7726.imgcache.png"/>
          <p:cNvPicPr>
            <a:picLocks noChangeAspect="1"/>
          </p:cNvPicPr>
          <p:nvPr/>
        </p:nvPicPr>
        <p:blipFill>
          <a:blip r:embed="rId3" cstate="print"/>
          <a:srcRect/>
          <a:stretch>
            <a:fillRect/>
          </a:stretch>
        </p:blipFill>
        <p:spPr bwMode="auto">
          <a:xfrm>
            <a:off x="4572000" y="3284538"/>
            <a:ext cx="4229100" cy="3228975"/>
          </a:xfrm>
          <a:prstGeom prst="rect">
            <a:avLst/>
          </a:prstGeom>
          <a:noFill/>
          <a:ln w="9525">
            <a:noFill/>
            <a:miter lim="800000"/>
            <a:headEnd/>
            <a:tailEnd/>
          </a:ln>
        </p:spPr>
      </p:pic>
      <p:pic>
        <p:nvPicPr>
          <p:cNvPr id="8199" name="صورة 7" descr="67shmo5k.gif.jpg"/>
          <p:cNvPicPr>
            <a:picLocks noChangeAspect="1"/>
          </p:cNvPicPr>
          <p:nvPr/>
        </p:nvPicPr>
        <p:blipFill>
          <a:blip r:embed="rId4" cstate="print"/>
          <a:srcRect/>
          <a:stretch>
            <a:fillRect/>
          </a:stretch>
        </p:blipFill>
        <p:spPr bwMode="auto">
          <a:xfrm>
            <a:off x="323850" y="3284538"/>
            <a:ext cx="3816350" cy="32400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وان 1"/>
          <p:cNvSpPr>
            <a:spLocks noGrp="1"/>
          </p:cNvSpPr>
          <p:nvPr>
            <p:ph type="ctrTitle"/>
          </p:nvPr>
        </p:nvSpPr>
        <p:spPr/>
        <p:txBody>
          <a:bodyPr/>
          <a:lstStyle/>
          <a:p>
            <a:endParaRPr lang="ar-SA" smtClean="0"/>
          </a:p>
        </p:txBody>
      </p:sp>
      <p:sp>
        <p:nvSpPr>
          <p:cNvPr id="3" name="عنوان فرعي 2"/>
          <p:cNvSpPr>
            <a:spLocks noGrp="1"/>
          </p:cNvSpPr>
          <p:nvPr>
            <p:ph type="subTitle" idx="1"/>
          </p:nvPr>
        </p:nvSpPr>
        <p:spPr/>
        <p:txBody>
          <a:bodyPr rtlCol="1">
            <a:normAutofit/>
          </a:bodyPr>
          <a:lstStyle/>
          <a:p>
            <a:pPr fontAlgn="auto">
              <a:spcAft>
                <a:spcPts val="0"/>
              </a:spcAft>
              <a:defRPr/>
            </a:pPr>
            <a:endParaRPr lang="ar-SA"/>
          </a:p>
        </p:txBody>
      </p:sp>
      <p:pic>
        <p:nvPicPr>
          <p:cNvPr id="9220" name="صورة 3" descr="صورة1.jpg"/>
          <p:cNvPicPr>
            <a:picLocks noChangeAspect="1"/>
          </p:cNvPicPr>
          <p:nvPr/>
        </p:nvPicPr>
        <p:blipFill>
          <a:blip r:embed="rId2" cstate="print"/>
          <a:srcRect/>
          <a:stretch>
            <a:fillRect/>
          </a:stretch>
        </p:blipFill>
        <p:spPr bwMode="auto">
          <a:xfrm>
            <a:off x="26988" y="0"/>
            <a:ext cx="9090025" cy="6858000"/>
          </a:xfrm>
          <a:prstGeom prst="rect">
            <a:avLst/>
          </a:prstGeom>
          <a:noFill/>
          <a:ln w="9525">
            <a:noFill/>
            <a:miter lim="800000"/>
            <a:headEnd/>
            <a:tailEnd/>
          </a:ln>
        </p:spPr>
      </p:pic>
      <p:sp>
        <p:nvSpPr>
          <p:cNvPr id="9221" name="مربع نص 4"/>
          <p:cNvSpPr txBox="1">
            <a:spLocks noChangeArrowheads="1"/>
          </p:cNvSpPr>
          <p:nvPr/>
        </p:nvSpPr>
        <p:spPr bwMode="auto">
          <a:xfrm>
            <a:off x="0" y="188913"/>
            <a:ext cx="9144000" cy="2678112"/>
          </a:xfrm>
          <a:prstGeom prst="rect">
            <a:avLst/>
          </a:prstGeom>
          <a:noFill/>
          <a:ln w="9525">
            <a:noFill/>
            <a:miter lim="800000"/>
            <a:headEnd/>
            <a:tailEnd/>
          </a:ln>
        </p:spPr>
        <p:txBody>
          <a:bodyPr>
            <a:spAutoFit/>
          </a:bodyPr>
          <a:lstStyle/>
          <a:p>
            <a:pPr algn="ctr"/>
            <a:r>
              <a:rPr lang="ar-SA" sz="2800" b="1">
                <a:solidFill>
                  <a:srgbClr val="FF0066"/>
                </a:solidFill>
                <a:latin typeface="Calibri" pitchFamily="34" charset="0"/>
              </a:rPr>
              <a:t>فإذا وصل إلى هذه الحالة يستطيع أن يُزَوِّر على الناس، فيظهر مثلا الورقة التي يظنها الإنسان من فئة المائة ريال، وهي من فئة الريال مثلا، فيعطيه إياها، ويقول: هذه المائة أعطني بها كذا وكذا!! </a:t>
            </a:r>
            <a:br>
              <a:rPr lang="ar-SA" sz="2800" b="1">
                <a:solidFill>
                  <a:srgbClr val="FF0066"/>
                </a:solidFill>
                <a:latin typeface="Calibri" pitchFamily="34" charset="0"/>
              </a:rPr>
            </a:br>
            <a:r>
              <a:rPr lang="ar-SA" sz="2800" b="1">
                <a:solidFill>
                  <a:srgbClr val="FF0066"/>
                </a:solidFill>
                <a:latin typeface="Calibri" pitchFamily="34" charset="0"/>
              </a:rPr>
              <a:t>وكذلك قد يأخذ النقود التي في جيبه دون أن يشعر ذلك الإنسان به! </a:t>
            </a:r>
            <a:br>
              <a:rPr lang="ar-SA" sz="2800" b="1">
                <a:solidFill>
                  <a:srgbClr val="FF0066"/>
                </a:solidFill>
                <a:latin typeface="Calibri" pitchFamily="34" charset="0"/>
              </a:rPr>
            </a:br>
            <a:r>
              <a:rPr lang="ar-SA" sz="2800" b="1">
                <a:solidFill>
                  <a:srgbClr val="FF0066"/>
                </a:solidFill>
                <a:latin typeface="Calibri" pitchFamily="34" charset="0"/>
              </a:rPr>
              <a:t>فهؤلاء الذين كثرت حيلهم وأعمالهم الشيطانية هم من المقامرين، فأفعالهم هذه قمار يأخذون بها أموال الإنسان بحيل شيطانية! </a:t>
            </a:r>
          </a:p>
        </p:txBody>
      </p:sp>
      <p:pic>
        <p:nvPicPr>
          <p:cNvPr id="9222" name="صورة 5" descr="0777669_935597106.jpg"/>
          <p:cNvPicPr>
            <a:picLocks noChangeAspect="1"/>
          </p:cNvPicPr>
          <p:nvPr/>
        </p:nvPicPr>
        <p:blipFill>
          <a:blip r:embed="rId3" cstate="print"/>
          <a:srcRect/>
          <a:stretch>
            <a:fillRect/>
          </a:stretch>
        </p:blipFill>
        <p:spPr bwMode="auto">
          <a:xfrm>
            <a:off x="4787900" y="3213100"/>
            <a:ext cx="3965575" cy="3311525"/>
          </a:xfrm>
          <a:prstGeom prst="rect">
            <a:avLst/>
          </a:prstGeom>
          <a:noFill/>
          <a:ln w="9525">
            <a:noFill/>
            <a:miter lim="800000"/>
            <a:headEnd/>
            <a:tailEnd/>
          </a:ln>
        </p:spPr>
      </p:pic>
      <p:pic>
        <p:nvPicPr>
          <p:cNvPr id="9223" name="صورة 6" descr="اموال.jpg"/>
          <p:cNvPicPr>
            <a:picLocks noChangeAspect="1"/>
          </p:cNvPicPr>
          <p:nvPr/>
        </p:nvPicPr>
        <p:blipFill>
          <a:blip r:embed="rId4" cstate="print"/>
          <a:srcRect/>
          <a:stretch>
            <a:fillRect/>
          </a:stretch>
        </p:blipFill>
        <p:spPr bwMode="auto">
          <a:xfrm>
            <a:off x="611188" y="3284538"/>
            <a:ext cx="3600450" cy="31686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0"/>
            <a:ext cx="8305800" cy="5693866"/>
          </a:xfrm>
          <a:prstGeom prst="rect">
            <a:avLst/>
          </a:prstGeom>
          <a:noFill/>
        </p:spPr>
        <p:txBody>
          <a:bodyPr wrap="square" rtlCol="0">
            <a:spAutoFit/>
          </a:bodyPr>
          <a:lstStyle/>
          <a:p>
            <a:pPr algn="r"/>
            <a:r>
              <a:rPr lang="ar-SA" sz="2800" b="1" dirty="0">
                <a:latin typeface="Sakkal Majalla" pitchFamily="2" charset="-78"/>
                <a:cs typeface="Sakkal Majalla" pitchFamily="2" charset="-78"/>
              </a:rPr>
              <a:t/>
            </a:r>
            <a:br>
              <a:rPr lang="ar-SA" sz="2800" b="1" dirty="0">
                <a:latin typeface="Sakkal Majalla" pitchFamily="2" charset="-78"/>
                <a:cs typeface="Sakkal Majalla" pitchFamily="2" charset="-78"/>
              </a:rPr>
            </a:br>
            <a:r>
              <a:rPr lang="ar-SA" sz="2800" b="1" dirty="0">
                <a:latin typeface="Sakkal Majalla" pitchFamily="2" charset="-78"/>
                <a:cs typeface="Sakkal Majalla" pitchFamily="2" charset="-78"/>
              </a:rPr>
              <a:t> </a:t>
            </a:r>
            <a:r>
              <a:rPr lang="ar-SA" sz="2800" b="1" dirty="0">
                <a:solidFill>
                  <a:srgbClr val="0070C0"/>
                </a:solidFill>
                <a:latin typeface="Sakkal Majalla" pitchFamily="2" charset="-78"/>
                <a:cs typeface="Sakkal Majalla" pitchFamily="2" charset="-78"/>
              </a:rPr>
              <a:t>فلا يجوز </a:t>
            </a:r>
            <a:r>
              <a:rPr lang="ar-SA" sz="2800" b="1" dirty="0">
                <a:latin typeface="Sakkal Majalla" pitchFamily="2" charset="-78"/>
                <a:cs typeface="Sakkal Majalla" pitchFamily="2" charset="-78"/>
              </a:rPr>
              <a:t>التربح من </a:t>
            </a:r>
            <a:r>
              <a:rPr lang="ar-SA" sz="2800" b="1" dirty="0" smtClean="0">
                <a:latin typeface="Sakkal Majalla" pitchFamily="2" charset="-78"/>
                <a:cs typeface="Sakkal Majalla" pitchFamily="2" charset="-78"/>
              </a:rPr>
              <a:t>ما حرّم </a:t>
            </a:r>
            <a:r>
              <a:rPr lang="ar-SA" sz="2800" b="1" dirty="0">
                <a:latin typeface="Sakkal Majalla" pitchFamily="2" charset="-78"/>
                <a:cs typeface="Sakkal Majalla" pitchFamily="2" charset="-78"/>
              </a:rPr>
              <a:t>الله عز وجل، من التجارة في الخمور أو المخدرات أو الدعارة أو المواد الإباحية المختلفة، وغيرها من المحرمات</a:t>
            </a:r>
            <a:br>
              <a:rPr lang="ar-SA" sz="2800" b="1" dirty="0">
                <a:latin typeface="Sakkal Majalla" pitchFamily="2" charset="-78"/>
                <a:cs typeface="Sakkal Majalla" pitchFamily="2" charset="-78"/>
              </a:rPr>
            </a:br>
            <a:r>
              <a:rPr lang="ar-SA" sz="2800" b="1" dirty="0">
                <a:latin typeface="Sakkal Majalla" pitchFamily="2" charset="-78"/>
                <a:cs typeface="Sakkal Majalla" pitchFamily="2" charset="-78"/>
              </a:rPr>
              <a:t/>
            </a:r>
            <a:br>
              <a:rPr lang="ar-SA" sz="2800" b="1" dirty="0">
                <a:latin typeface="Sakkal Majalla" pitchFamily="2" charset="-78"/>
                <a:cs typeface="Sakkal Majalla" pitchFamily="2" charset="-78"/>
              </a:rPr>
            </a:br>
            <a:r>
              <a:rPr lang="en-US" sz="2800" b="1" dirty="0" smtClean="0">
                <a:latin typeface="Sakkal Majalla" pitchFamily="2" charset="-78"/>
                <a:cs typeface="Sakkal Majalla" pitchFamily="2" charset="-78"/>
              </a:rPr>
              <a:t>    </a:t>
            </a:r>
            <a:r>
              <a:rPr lang="ar-SA" sz="2800" b="1" u="sng" dirty="0" smtClean="0">
                <a:latin typeface="Sakkal Majalla" pitchFamily="2" charset="-78"/>
                <a:cs typeface="Sakkal Majalla" pitchFamily="2" charset="-78"/>
              </a:rPr>
              <a:t>قال تعالى:</a:t>
            </a:r>
            <a:r>
              <a:rPr lang="ar-SA" sz="2800" b="1" dirty="0" smtClean="0">
                <a:latin typeface="Sakkal Majalla" pitchFamily="2" charset="-78"/>
                <a:cs typeface="Sakkal Majalla" pitchFamily="2" charset="-78"/>
              </a:rPr>
              <a:t/>
            </a:r>
            <a:br>
              <a:rPr lang="ar-SA" sz="2800" b="1" dirty="0" smtClean="0">
                <a:latin typeface="Sakkal Majalla" pitchFamily="2" charset="-78"/>
                <a:cs typeface="Sakkal Majalla" pitchFamily="2" charset="-78"/>
              </a:rPr>
            </a:br>
            <a:r>
              <a:rPr lang="ar-SA" sz="2800" b="1" dirty="0" smtClean="0">
                <a:latin typeface="Sakkal Majalla" pitchFamily="2" charset="-78"/>
                <a:cs typeface="Sakkal Majalla" pitchFamily="2" charset="-78"/>
              </a:rPr>
              <a:t> </a:t>
            </a:r>
            <a:endParaRPr lang="en-US" sz="2800" b="1" dirty="0" smtClean="0">
              <a:latin typeface="Sakkal Majalla" pitchFamily="2" charset="-78"/>
              <a:cs typeface="Sakkal Majalla" pitchFamily="2" charset="-78"/>
            </a:endParaRPr>
          </a:p>
          <a:p>
            <a:pPr algn="r"/>
            <a:r>
              <a:rPr lang="ar-SA" sz="2800" b="1" dirty="0" smtClean="0">
                <a:solidFill>
                  <a:srgbClr val="FF0066"/>
                </a:solidFill>
                <a:latin typeface="Sakkal Majalla" pitchFamily="2" charset="-78"/>
                <a:cs typeface="Sakkal Majalla" pitchFamily="2" charset="-78"/>
              </a:rPr>
              <a:t>(</a:t>
            </a:r>
            <a:r>
              <a:rPr lang="ar-SA" sz="2800" b="1" dirty="0">
                <a:latin typeface="Sakkal Majalla" pitchFamily="2" charset="-78"/>
                <a:cs typeface="Sakkal Majalla" pitchFamily="2" charset="-78"/>
              </a:rPr>
              <a:t>الَّذِينَ يَتَّبِعُونَ الرَّسُولَ النَّبِيَّ الْأُمِّيَّ الَّذِي يَجِدُونَهُ مَكْتُوبًا عِنْدَهُمْ فِي التَّوْرَاةِ وَالْإِنْجِيلِ يَأْمُرُهُمْ بِالْمَعْرُوفِ </a:t>
            </a:r>
            <a:r>
              <a:rPr lang="ar-SA" sz="2800" b="1" dirty="0" smtClean="0">
                <a:latin typeface="Sakkal Majalla" pitchFamily="2" charset="-78"/>
                <a:cs typeface="Sakkal Majalla" pitchFamily="2" charset="-78"/>
              </a:rPr>
              <a:t/>
            </a:r>
            <a:br>
              <a:rPr lang="ar-SA" sz="2800" b="1" dirty="0" smtClean="0">
                <a:latin typeface="Sakkal Majalla" pitchFamily="2" charset="-78"/>
                <a:cs typeface="Sakkal Majalla" pitchFamily="2" charset="-78"/>
              </a:rPr>
            </a:br>
            <a:r>
              <a:rPr lang="ar-SA" sz="2800" b="1" dirty="0" smtClean="0">
                <a:latin typeface="Sakkal Majalla" pitchFamily="2" charset="-78"/>
                <a:cs typeface="Sakkal Majalla" pitchFamily="2" charset="-78"/>
              </a:rPr>
              <a:t>وَيَنْهَاهُمْ </a:t>
            </a:r>
            <a:r>
              <a:rPr lang="ar-SA" sz="2800" b="1" dirty="0">
                <a:latin typeface="Sakkal Majalla" pitchFamily="2" charset="-78"/>
                <a:cs typeface="Sakkal Majalla" pitchFamily="2" charset="-78"/>
              </a:rPr>
              <a:t>عَنِ الْمُنْكَرِ وَيُحِلُّ لَهُمُ الطَّيِّبَاتِ وَيُحَرِّمُ عَلَيْهِمُ الْخَبَائِثَ وَيَضَعُ عَنْهُمْ إِصْرَهُمْ وَالْأَغْلَالَ الَّتِي كَانَتْ </a:t>
            </a:r>
            <a:r>
              <a:rPr lang="ar-SA" sz="2800" b="1" dirty="0" smtClean="0">
                <a:latin typeface="Sakkal Majalla" pitchFamily="2" charset="-78"/>
                <a:cs typeface="Sakkal Majalla" pitchFamily="2" charset="-78"/>
              </a:rPr>
              <a:t/>
            </a:r>
            <a:br>
              <a:rPr lang="ar-SA" sz="2800" b="1" dirty="0" smtClean="0">
                <a:latin typeface="Sakkal Majalla" pitchFamily="2" charset="-78"/>
                <a:cs typeface="Sakkal Majalla" pitchFamily="2" charset="-78"/>
              </a:rPr>
            </a:br>
            <a:r>
              <a:rPr lang="ar-SA" sz="2800" b="1" dirty="0" smtClean="0">
                <a:latin typeface="Sakkal Majalla" pitchFamily="2" charset="-78"/>
                <a:cs typeface="Sakkal Majalla" pitchFamily="2" charset="-78"/>
              </a:rPr>
              <a:t>عَلَيْهِمْ </a:t>
            </a:r>
            <a:r>
              <a:rPr lang="ar-SA" sz="2800" b="1" dirty="0">
                <a:latin typeface="Sakkal Majalla" pitchFamily="2" charset="-78"/>
                <a:cs typeface="Sakkal Majalla" pitchFamily="2" charset="-78"/>
              </a:rPr>
              <a:t>فَالَّذِينَ آمَنُوا بِهِ وَعَزَّرُوهُ وَنَصَرُوهُ وَاتَّبَعُوا النُّورَ الَّذِي أُنْزِلَ مَعَهُ أُولَئِكَ هُمُ الْمُفْلِحُونَ</a:t>
            </a:r>
            <a:r>
              <a:rPr lang="ar-SA" sz="2800" b="1" dirty="0">
                <a:solidFill>
                  <a:srgbClr val="FF0066"/>
                </a:solidFill>
                <a:latin typeface="Sakkal Majalla" pitchFamily="2" charset="-78"/>
                <a:cs typeface="Sakkal Majalla" pitchFamily="2" charset="-78"/>
              </a:rPr>
              <a:t>).</a:t>
            </a:r>
            <a:r>
              <a:rPr lang="ar-SA" sz="2800" b="1" dirty="0">
                <a:latin typeface="Sakkal Majalla" pitchFamily="2" charset="-78"/>
                <a:cs typeface="Sakkal Majalla" pitchFamily="2" charset="-78"/>
              </a:rPr>
              <a:t/>
            </a:r>
            <a:br>
              <a:rPr lang="ar-SA" sz="2800" b="1" dirty="0">
                <a:latin typeface="Sakkal Majalla" pitchFamily="2" charset="-78"/>
                <a:cs typeface="Sakkal Majalla" pitchFamily="2" charset="-78"/>
              </a:rPr>
            </a:br>
            <a:endParaRPr lang="en-US" sz="2800" b="1" dirty="0">
              <a:latin typeface="Sakkal Majalla" pitchFamily="2" charset="-78"/>
              <a:cs typeface="Sakkal Majalla" pitchFamily="2" charset="-78"/>
            </a:endParaRPr>
          </a:p>
        </p:txBody>
      </p:sp>
      <p:sp>
        <p:nvSpPr>
          <p:cNvPr id="3" name="AutoShape 4">
            <a:hlinkClick r:id="" action="ppaction://hlinkshowjump?jump=firstslide" highlightClick="1"/>
          </p:cNvPr>
          <p:cNvSpPr>
            <a:spLocks noChangeArrowheads="1"/>
          </p:cNvSpPr>
          <p:nvPr/>
        </p:nvSpPr>
        <p:spPr bwMode="auto">
          <a:xfrm>
            <a:off x="457200" y="6172200"/>
            <a:ext cx="533400" cy="381000"/>
          </a:xfrm>
          <a:prstGeom prst="actionButtonHome">
            <a:avLst/>
          </a:prstGeom>
          <a:solidFill>
            <a:srgbClr val="FF3399"/>
          </a:solidFill>
          <a:ln w="12700">
            <a:solidFill>
              <a:schemeClr val="tx1"/>
            </a:solidFill>
            <a:miter lim="800000"/>
            <a:headEnd type="none" w="sm" len="sm"/>
            <a:tailEnd type="none" w="sm" len="sm"/>
          </a:ln>
          <a:effectLst/>
        </p:spPr>
        <p:txBody>
          <a:bodyPr wrap="none" anchor="ctr"/>
          <a:lstStyle/>
          <a:p>
            <a:endParaRPr lang="en-US"/>
          </a:p>
        </p:txBody>
      </p:sp>
      <p:sp>
        <p:nvSpPr>
          <p:cNvPr id="4" name="TextBox 3"/>
          <p:cNvSpPr txBox="1"/>
          <p:nvPr/>
        </p:nvSpPr>
        <p:spPr>
          <a:xfrm>
            <a:off x="1143000" y="533400"/>
            <a:ext cx="6477000" cy="523220"/>
          </a:xfrm>
          <a:prstGeom prst="rect">
            <a:avLst/>
          </a:prstGeom>
          <a:noFill/>
        </p:spPr>
        <p:txBody>
          <a:bodyPr wrap="square" rtlCol="0">
            <a:spAutoFit/>
          </a:bodyPr>
          <a:lstStyle/>
          <a:p>
            <a:pPr algn="r" rtl="1"/>
            <a:r>
              <a:rPr lang="ar-SA" sz="2800" b="1" dirty="0" smtClean="0">
                <a:ln>
                  <a:solidFill>
                    <a:srgbClr val="8C368E"/>
                  </a:solidFill>
                </a:ln>
                <a:solidFill>
                  <a:srgbClr val="0070C0"/>
                </a:solidFill>
                <a:effectLst>
                  <a:glow rad="139700">
                    <a:schemeClr val="accent2">
                      <a:satMod val="175000"/>
                      <a:alpha val="40000"/>
                    </a:schemeClr>
                  </a:glow>
                </a:effectLst>
                <a:cs typeface="mohammad bold art 1" pitchFamily="2" charset="-78"/>
              </a:rPr>
              <a:t>ثالثا: تحريم الاتجار في المحرمات</a:t>
            </a:r>
            <a:endParaRPr lang="en-US" sz="2800" dirty="0">
              <a:ln>
                <a:solidFill>
                  <a:srgbClr val="8C368E"/>
                </a:solidFill>
              </a:ln>
              <a:solidFill>
                <a:srgbClr val="0070C0"/>
              </a:solidFill>
              <a:effectLst>
                <a:glow rad="139700">
                  <a:schemeClr val="accent2">
                    <a:satMod val="175000"/>
                    <a:alpha val="40000"/>
                  </a:schemeClr>
                </a:glow>
              </a:effectLst>
              <a:cs typeface="mohammad bold art 1" pitchFamily="2" charset="-78"/>
            </a:endParaRPr>
          </a:p>
        </p:txBody>
      </p:sp>
      <p:pic>
        <p:nvPicPr>
          <p:cNvPr id="7" name="الأعراف_من_الآية_157_إلى_الآية_158_عبدالرحمن_السديس(00h00m00s-00h00m55s).mp3">
            <a:hlinkClick r:id="" action="ppaction://media"/>
          </p:cNvPr>
          <p:cNvPicPr>
            <a:picLocks noRot="1" noChangeAspect="1"/>
          </p:cNvPicPr>
          <p:nvPr>
            <a:audioFile r:link="rId1"/>
          </p:nvPr>
        </p:nvPicPr>
        <p:blipFill>
          <a:blip r:embed="rId3" cstate="print"/>
          <a:stretch>
            <a:fillRect/>
          </a:stretch>
        </p:blipFill>
        <p:spPr>
          <a:xfrm>
            <a:off x="1143000" y="6248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01"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914400" y="2535198"/>
            <a:ext cx="7440345"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Monotype Koufi" pitchFamily="2" charset="-78"/>
                <a:ea typeface="Monotype Koufi" pitchFamily="2" charset="-78"/>
                <a:cs typeface="Monotype Koufi" pitchFamily="2" charset="-78"/>
              </a:rPr>
              <a:t>ما حكم بيع الأطعمة المنتهية الصلاحية </a:t>
            </a:r>
            <a:r>
              <a:rPr kumimoji="0" lang="ar-SA" sz="2400" b="1" i="0" u="none" strike="noStrike" cap="none" normalizeH="0" baseline="0" dirty="0" err="1" smtClean="0">
                <a:ln>
                  <a:noFill/>
                </a:ln>
                <a:solidFill>
                  <a:schemeClr val="tx1"/>
                </a:solidFill>
                <a:effectLst/>
                <a:latin typeface="Monotype Koufi" pitchFamily="2" charset="-78"/>
                <a:ea typeface="Monotype Koufi" pitchFamily="2" charset="-78"/>
                <a:cs typeface="Monotype Koufi" pitchFamily="2" charset="-78"/>
              </a:rPr>
              <a:t>ولماذا؟</a:t>
            </a:r>
            <a:endParaRPr kumimoji="0" lang="ar-SA" sz="2400" b="1" i="0" u="none" strike="noStrike" cap="none" normalizeH="0" baseline="0" dirty="0" smtClean="0">
              <a:ln>
                <a:noFill/>
              </a:ln>
              <a:solidFill>
                <a:schemeClr val="tx1"/>
              </a:solidFill>
              <a:effectLst/>
              <a:latin typeface="Monotype Koufi" pitchFamily="2" charset="-78"/>
              <a:ea typeface="Monotype Koufi" pitchFamily="2" charset="-78"/>
              <a:cs typeface="Monotype Koufi"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lang="ar-SA" sz="2400" b="1" dirty="0" smtClean="0">
              <a:latin typeface="Monotype Koufi" pitchFamily="2" charset="-78"/>
              <a:ea typeface="Monotype Koufi" pitchFamily="2" charset="-78"/>
              <a:cs typeface="Monotype Koufi"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400" b="1" i="0" u="none" strike="noStrike" cap="none" normalizeH="0" baseline="0" dirty="0" smtClean="0">
              <a:ln>
                <a:noFill/>
              </a:ln>
              <a:solidFill>
                <a:schemeClr val="tx1"/>
              </a:solidFill>
              <a:effectLst/>
              <a:latin typeface="Monotype Koufi" pitchFamily="2" charset="-78"/>
              <a:ea typeface="Monotype Koufi" pitchFamily="2" charset="-78"/>
              <a:cs typeface="Monotype Koufi"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lang="ar-SA" sz="2400" b="1" dirty="0" smtClean="0">
              <a:latin typeface="Monotype Koufi" pitchFamily="2" charset="-78"/>
              <a:ea typeface="Monotype Koufi" pitchFamily="2" charset="-78"/>
              <a:cs typeface="Monotype Koufi" pitchFamily="2" charset="-78"/>
            </a:endParaRPr>
          </a:p>
          <a:p>
            <a:pPr algn="ctr" rtl="1" fontAlgn="base">
              <a:spcBef>
                <a:spcPct val="0"/>
              </a:spcBef>
              <a:spcAft>
                <a:spcPct val="0"/>
              </a:spcAft>
            </a:pPr>
            <a:r>
              <a:rPr lang="ar-SA" sz="2400" b="1" dirty="0" smtClean="0">
                <a:latin typeface="Monotype Koufi" pitchFamily="2" charset="-78"/>
                <a:ea typeface="Monotype Koufi" pitchFamily="2" charset="-78"/>
                <a:cs typeface="Monotype Koufi" pitchFamily="2" charset="-78"/>
              </a:rPr>
              <a:t>بناءا </a:t>
            </a:r>
            <a:r>
              <a:rPr lang="ar-SA" sz="2400" b="1" dirty="0" smtClean="0">
                <a:latin typeface="Monotype Koufi" pitchFamily="2" charset="-78"/>
                <a:ea typeface="Monotype Koufi" pitchFamily="2" charset="-78"/>
                <a:cs typeface="Monotype Koufi" pitchFamily="2" charset="-78"/>
              </a:rPr>
              <a:t>على جوابك السابق ما حكم بيع وشراء الكتب الإلحادية والتي تحمل هدما </a:t>
            </a:r>
            <a:r>
              <a:rPr lang="ar-SA" sz="2400" b="1" dirty="0" err="1" smtClean="0">
                <a:latin typeface="Monotype Koufi" pitchFamily="2" charset="-78"/>
                <a:ea typeface="Monotype Koufi" pitchFamily="2" charset="-78"/>
                <a:cs typeface="Monotype Koufi" pitchFamily="2" charset="-78"/>
              </a:rPr>
              <a:t>للعقيدة </a:t>
            </a:r>
            <a:r>
              <a:rPr lang="ar-SA" sz="2400" b="1" dirty="0" smtClean="0">
                <a:latin typeface="Monotype Koufi" pitchFamily="2" charset="-78"/>
                <a:ea typeface="Monotype Koufi" pitchFamily="2" charset="-78"/>
                <a:cs typeface="Monotype Koufi" pitchFamily="2" charset="-78"/>
              </a:rPr>
              <a:t>؟ولماذا؟</a:t>
            </a:r>
            <a:endParaRPr lang="en-US" sz="2400" b="1" dirty="0" smtClean="0">
              <a:ea typeface="Monotype Koufi" pitchFamily="2" charset="-78"/>
              <a:cs typeface="Monotype Koufi"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400" b="1" i="0" u="none" strike="noStrike" cap="none" normalizeH="0" baseline="0" dirty="0" smtClean="0">
              <a:ln>
                <a:noFill/>
              </a:ln>
              <a:solidFill>
                <a:schemeClr val="tx1"/>
              </a:solidFill>
              <a:effectLst/>
              <a:latin typeface="Monotype Koufi" pitchFamily="2" charset="-78"/>
              <a:ea typeface="Monotype Koufi" pitchFamily="2" charset="-78"/>
              <a:cs typeface="Monotype Koufi" pitchFamily="2" charset="-78"/>
            </a:endParaRPr>
          </a:p>
        </p:txBody>
      </p:sp>
      <p:sp>
        <p:nvSpPr>
          <p:cNvPr id="5" name="مربع نص 4"/>
          <p:cNvSpPr txBox="1"/>
          <p:nvPr/>
        </p:nvSpPr>
        <p:spPr>
          <a:xfrm>
            <a:off x="2133600" y="152400"/>
            <a:ext cx="6019800" cy="1015663"/>
          </a:xfrm>
          <a:prstGeom prst="rect">
            <a:avLst/>
          </a:prstGeom>
          <a:noFill/>
        </p:spPr>
        <p:txBody>
          <a:bodyPr wrap="square" rtlCol="1">
            <a:spAutoFit/>
          </a:bodyPr>
          <a:lstStyle/>
          <a:p>
            <a:r>
              <a:rPr lang="ar-SA" sz="6000" b="1" dirty="0" err="1" smtClean="0">
                <a:solidFill>
                  <a:srgbClr val="8C368E"/>
                </a:solidFill>
                <a:effectLst>
                  <a:outerShdw blurRad="38100" dist="38100" dir="2700000" algn="tl">
                    <a:srgbClr val="000000">
                      <a:alpha val="43137"/>
                    </a:srgbClr>
                  </a:outerShdw>
                </a:effectLst>
                <a:latin typeface="Sakkal Majalla" pitchFamily="2" charset="-78"/>
                <a:cs typeface="Sakkal Majalla" pitchFamily="2" charset="-78"/>
              </a:rPr>
              <a:t>استفسار؟</a:t>
            </a:r>
            <a:r>
              <a:rPr lang="ar-SA" sz="6000" b="1" dirty="0" smtClean="0">
                <a:solidFill>
                  <a:srgbClr val="8C368E"/>
                </a:solidFill>
                <a:effectLst>
                  <a:outerShdw blurRad="38100" dist="38100" dir="2700000" algn="tl">
                    <a:srgbClr val="000000">
                      <a:alpha val="43137"/>
                    </a:srgbClr>
                  </a:outerShdw>
                </a:effectLst>
                <a:latin typeface="Sakkal Majalla" pitchFamily="2" charset="-78"/>
                <a:cs typeface="Sakkal Majalla" pitchFamily="2" charset="-78"/>
              </a:rPr>
              <a:t> </a:t>
            </a:r>
            <a:endParaRPr lang="ar-SA" sz="6000" b="1" dirty="0">
              <a:solidFill>
                <a:srgbClr val="8C368E"/>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8382000" cy="5632311"/>
          </a:xfrm>
          <a:prstGeom prst="rect">
            <a:avLst/>
          </a:prstGeom>
          <a:noFill/>
        </p:spPr>
        <p:txBody>
          <a:bodyPr wrap="square" rtlCol="0">
            <a:spAutoFit/>
          </a:bodyPr>
          <a:lstStyle/>
          <a:p>
            <a:pPr algn="justLow" rtl="1"/>
            <a:r>
              <a:rPr lang="ar-SA" sz="2400" b="1" dirty="0" smtClean="0">
                <a:latin typeface="Sakkal Majalla" pitchFamily="2" charset="-78"/>
                <a:cs typeface="Sakkal Majalla" pitchFamily="2" charset="-78"/>
              </a:rPr>
              <a:t>الغرر</a:t>
            </a:r>
            <a:endParaRPr lang="en-US" sz="2400" b="1" dirty="0">
              <a:latin typeface="Sakkal Majalla" pitchFamily="2" charset="-78"/>
              <a:cs typeface="Sakkal Majalla" pitchFamily="2" charset="-78"/>
            </a:endParaRPr>
          </a:p>
          <a:p>
            <a:pPr algn="justLow" rtl="1"/>
            <a:r>
              <a:rPr lang="ar-SA" sz="2400" b="1" dirty="0">
                <a:latin typeface="Sakkal Majalla" pitchFamily="2" charset="-78"/>
                <a:cs typeface="Sakkal Majalla" pitchFamily="2" charset="-78"/>
              </a:rPr>
              <a:t> </a:t>
            </a:r>
            <a:endParaRPr lang="en-US" sz="2400" b="1" dirty="0">
              <a:latin typeface="Sakkal Majalla" pitchFamily="2" charset="-78"/>
              <a:cs typeface="Sakkal Majalla" pitchFamily="2" charset="-78"/>
            </a:endParaRPr>
          </a:p>
          <a:p>
            <a:pPr algn="justLow" rtl="1"/>
            <a:r>
              <a:rPr lang="ar-SA" sz="2400" b="1" dirty="0">
                <a:latin typeface="Sakkal Majalla" pitchFamily="2" charset="-78"/>
                <a:cs typeface="Sakkal Majalla" pitchFamily="2" charset="-78"/>
              </a:rPr>
              <a:t>الغرر هو الخطر والتغرير, والتعريض للهلاك، وأصل الغرر هو ما له ظاهر محبوب وباطن مكروه؛ أي أنه مستور العاقبة، ويعرف الغرر بأنه الجهالة الفاحشة، كما عرفه بعض العلماء بأنه الخطر الذي استوى فيه طرفا الوجود والعدم؛ كأن تبيع السمك في البحر أو الثمر في الشجر قبل نضوجه</a:t>
            </a:r>
            <a:r>
              <a:rPr lang="ar-SA" sz="2400" b="1" dirty="0" smtClean="0">
                <a:latin typeface="Sakkal Majalla" pitchFamily="2" charset="-78"/>
                <a:cs typeface="Sakkal Majalla" pitchFamily="2" charset="-78"/>
              </a:rPr>
              <a:t>.</a:t>
            </a:r>
          </a:p>
          <a:p>
            <a:pPr algn="justLow" rtl="1"/>
            <a:r>
              <a:rPr lang="ar-SA" sz="2400" b="1" dirty="0">
                <a:latin typeface="Sakkal Majalla" pitchFamily="2" charset="-78"/>
                <a:cs typeface="Sakkal Majalla" pitchFamily="2" charset="-78"/>
              </a:rPr>
              <a:t/>
            </a:r>
            <a:br>
              <a:rPr lang="ar-SA" sz="2400" b="1" dirty="0">
                <a:latin typeface="Sakkal Majalla" pitchFamily="2" charset="-78"/>
                <a:cs typeface="Sakkal Majalla" pitchFamily="2" charset="-78"/>
              </a:rPr>
            </a:br>
            <a:r>
              <a:rPr lang="ar-SA" sz="2400" b="1" u="sng" dirty="0" smtClean="0">
                <a:solidFill>
                  <a:srgbClr val="7030A0"/>
                </a:solidFill>
                <a:latin typeface="Sakkal Majalla" pitchFamily="2" charset="-78"/>
                <a:cs typeface="Sakkal Majalla" pitchFamily="2" charset="-78"/>
              </a:rPr>
              <a:t>وقال </a:t>
            </a:r>
            <a:r>
              <a:rPr lang="ar-SA" sz="2400" b="1" u="sng" dirty="0">
                <a:solidFill>
                  <a:srgbClr val="7030A0"/>
                </a:solidFill>
                <a:latin typeface="Sakkal Majalla" pitchFamily="2" charset="-78"/>
                <a:cs typeface="Sakkal Majalla" pitchFamily="2" charset="-78"/>
              </a:rPr>
              <a:t>ابن تيمية: </a:t>
            </a:r>
            <a:r>
              <a:rPr lang="ar-SA" sz="2400" b="1" dirty="0">
                <a:latin typeface="Sakkal Majalla" pitchFamily="2" charset="-78"/>
                <a:cs typeface="Sakkal Majalla" pitchFamily="2" charset="-78"/>
              </a:rPr>
              <a:t>الغرر ما لا يقدر على تسليمه سواء كان موجودا أو معدوما؛ كبيع البعير الشارد، فإن موجب البيع تسليم </a:t>
            </a:r>
            <a:r>
              <a:rPr lang="ar-SA" sz="2400" b="1" dirty="0" err="1">
                <a:latin typeface="Sakkal Majalla" pitchFamily="2" charset="-78"/>
                <a:cs typeface="Sakkal Majalla" pitchFamily="2" charset="-78"/>
              </a:rPr>
              <a:t>المبيع</a:t>
            </a:r>
            <a:r>
              <a:rPr lang="ar-SA" sz="2400" b="1" dirty="0">
                <a:latin typeface="Sakkal Majalla" pitchFamily="2" charset="-78"/>
                <a:cs typeface="Sakkal Majalla" pitchFamily="2" charset="-78"/>
              </a:rPr>
              <a:t> والبائع عاجز عنه، والمشتري إنما يشتريه مخاطرة ومقامرة، فإن أمكنه أخذه كان المشتري قد قمر البائع، وإن لم يمكنه أخذه كان البائع قد قمر المشتري</a:t>
            </a:r>
            <a:r>
              <a:rPr lang="ar-SA" sz="2400" b="1" dirty="0" smtClean="0">
                <a:latin typeface="Sakkal Majalla" pitchFamily="2" charset="-78"/>
                <a:cs typeface="Sakkal Majalla" pitchFamily="2" charset="-78"/>
              </a:rPr>
              <a:t>.</a:t>
            </a:r>
          </a:p>
          <a:p>
            <a:pPr algn="justLow" rtl="1"/>
            <a:r>
              <a:rPr lang="ar-SA" sz="2400" b="1" dirty="0" smtClean="0">
                <a:latin typeface="Sakkal Majalla" pitchFamily="2" charset="-78"/>
                <a:cs typeface="Sakkal Majalla" pitchFamily="2" charset="-78"/>
              </a:rPr>
              <a:t/>
            </a:r>
            <a:br>
              <a:rPr lang="ar-SA" sz="2400" b="1" dirty="0" smtClean="0">
                <a:latin typeface="Sakkal Majalla" pitchFamily="2" charset="-78"/>
                <a:cs typeface="Sakkal Majalla" pitchFamily="2" charset="-78"/>
              </a:rPr>
            </a:br>
            <a:r>
              <a:rPr lang="ar-SA" sz="2400" b="1" dirty="0" smtClean="0">
                <a:latin typeface="Sakkal Majalla" pitchFamily="2" charset="-78"/>
                <a:cs typeface="Sakkal Majalla" pitchFamily="2" charset="-78"/>
              </a:rPr>
              <a:t> وعرفه </a:t>
            </a:r>
            <a:r>
              <a:rPr lang="ar-SA" sz="2400" b="1" i="1" u="sng" dirty="0" smtClean="0">
                <a:solidFill>
                  <a:srgbClr val="7030A0"/>
                </a:solidFill>
                <a:latin typeface="Sakkal Majalla" pitchFamily="2" charset="-78"/>
                <a:cs typeface="Sakkal Majalla" pitchFamily="2" charset="-78"/>
              </a:rPr>
              <a:t>ابن القيم</a:t>
            </a:r>
            <a:r>
              <a:rPr lang="ar-SA" sz="2400" b="1" dirty="0" smtClean="0">
                <a:solidFill>
                  <a:srgbClr val="7030A0"/>
                </a:solidFill>
                <a:latin typeface="Sakkal Majalla" pitchFamily="2" charset="-78"/>
                <a:cs typeface="Sakkal Majalla" pitchFamily="2" charset="-78"/>
              </a:rPr>
              <a:t> </a:t>
            </a:r>
            <a:r>
              <a:rPr lang="ar-SA" sz="2400" b="1" dirty="0" smtClean="0">
                <a:latin typeface="Sakkal Majalla" pitchFamily="2" charset="-78"/>
                <a:cs typeface="Sakkal Majalla" pitchFamily="2" charset="-78"/>
              </a:rPr>
              <a:t>بتعريف جامع فقال: بأنه مالا يعلم حصوله، أو لا تعرف حقيقته </a:t>
            </a:r>
            <a:r>
              <a:rPr lang="ar-SA" sz="2400" b="1" dirty="0" err="1" smtClean="0">
                <a:latin typeface="Sakkal Majalla" pitchFamily="2" charset="-78"/>
                <a:cs typeface="Sakkal Majalla" pitchFamily="2" charset="-78"/>
              </a:rPr>
              <a:t>ومقداره.</a:t>
            </a:r>
            <a:r>
              <a:rPr lang="ar-SA" sz="2400" b="1" dirty="0" smtClean="0">
                <a:latin typeface="Sakkal Majalla" pitchFamily="2" charset="-78"/>
                <a:cs typeface="Sakkal Majalla" pitchFamily="2" charset="-78"/>
              </a:rPr>
              <a:t> </a:t>
            </a:r>
            <a:r>
              <a:rPr lang="ar-SA" sz="2400" b="1" dirty="0">
                <a:latin typeface="Sakkal Majalla" pitchFamily="2" charset="-78"/>
                <a:cs typeface="Sakkal Majalla" pitchFamily="2" charset="-78"/>
              </a:rPr>
              <a:t/>
            </a:r>
            <a:br>
              <a:rPr lang="ar-SA" sz="2400" b="1" dirty="0">
                <a:latin typeface="Sakkal Majalla" pitchFamily="2" charset="-78"/>
                <a:cs typeface="Sakkal Majalla" pitchFamily="2" charset="-78"/>
              </a:rPr>
            </a:br>
            <a:r>
              <a:rPr lang="ar-SA" sz="2400" b="1" i="1" dirty="0">
                <a:solidFill>
                  <a:srgbClr val="7030A0"/>
                </a:solidFill>
                <a:latin typeface="Sakkal Majalla" pitchFamily="2" charset="-78"/>
                <a:cs typeface="Sakkal Majalla" pitchFamily="2" charset="-78"/>
              </a:rPr>
              <a:t>والخلاصة</a:t>
            </a:r>
            <a:r>
              <a:rPr lang="ar-SA" sz="2400" b="1" dirty="0">
                <a:latin typeface="Sakkal Majalla" pitchFamily="2" charset="-78"/>
                <a:cs typeface="Sakkal Majalla" pitchFamily="2" charset="-78"/>
              </a:rPr>
              <a:t> أن بيع الغرر هو البيع الذي يتضمن خطرا يلحق أحد المتعاقدين فيؤدي إلى ضياع ماله</a:t>
            </a:r>
            <a:r>
              <a:rPr lang="ar-SA" sz="2400" b="1" dirty="0" smtClean="0">
                <a:latin typeface="Sakkal Majalla" pitchFamily="2" charset="-78"/>
                <a:cs typeface="Sakkal Majalla" pitchFamily="2" charset="-78"/>
              </a:rPr>
              <a:t>.</a:t>
            </a:r>
            <a:endParaRPr lang="en-US" sz="2400" b="1" dirty="0">
              <a:latin typeface="Sakkal Majalla" pitchFamily="2" charset="-78"/>
              <a:cs typeface="Sakkal Majalla" pitchFamily="2" charset="-78"/>
            </a:endParaRPr>
          </a:p>
        </p:txBody>
      </p:sp>
      <p:sp>
        <p:nvSpPr>
          <p:cNvPr id="3" name="AutoShape 4">
            <a:hlinkClick r:id="" action="ppaction://hlinkshowjump?jump=firstslide" highlightClick="1"/>
          </p:cNvPr>
          <p:cNvSpPr>
            <a:spLocks noChangeArrowheads="1"/>
          </p:cNvSpPr>
          <p:nvPr/>
        </p:nvSpPr>
        <p:spPr bwMode="auto">
          <a:xfrm>
            <a:off x="457200" y="6172200"/>
            <a:ext cx="533400" cy="381000"/>
          </a:xfrm>
          <a:prstGeom prst="actionButtonHome">
            <a:avLst/>
          </a:prstGeom>
          <a:solidFill>
            <a:srgbClr val="FF3399"/>
          </a:solidFill>
          <a:ln w="12700">
            <a:solidFill>
              <a:schemeClr val="tx1"/>
            </a:solidFill>
            <a:miter lim="800000"/>
            <a:headEnd type="none" w="sm" len="sm"/>
            <a:tailEnd type="none" w="sm" len="sm"/>
          </a:ln>
          <a:effectLst/>
        </p:spPr>
        <p:txBody>
          <a:bodyPr wrap="none" anchor="ctr"/>
          <a:lstStyle/>
          <a:p>
            <a:endParaRPr lang="en-US"/>
          </a:p>
        </p:txBody>
      </p:sp>
      <p:sp>
        <p:nvSpPr>
          <p:cNvPr id="4" name="TextBox 3"/>
          <p:cNvSpPr txBox="1"/>
          <p:nvPr/>
        </p:nvSpPr>
        <p:spPr>
          <a:xfrm>
            <a:off x="1524000" y="228600"/>
            <a:ext cx="7239000" cy="707886"/>
          </a:xfrm>
          <a:prstGeom prst="rect">
            <a:avLst/>
          </a:prstGeom>
          <a:noFill/>
        </p:spPr>
        <p:txBody>
          <a:bodyPr wrap="square" rtlCol="0">
            <a:spAutoFit/>
          </a:bodyPr>
          <a:lstStyle/>
          <a:p>
            <a:pPr algn="r"/>
            <a:r>
              <a:rPr lang="ar-SA" sz="4000" b="1" dirty="0" smtClean="0">
                <a:solidFill>
                  <a:srgbClr val="8C368E"/>
                </a:solidFill>
                <a:effectLst>
                  <a:glow rad="228600">
                    <a:schemeClr val="accent6">
                      <a:satMod val="175000"/>
                      <a:alpha val="40000"/>
                    </a:schemeClr>
                  </a:glow>
                </a:effectLst>
                <a:cs typeface="mohammad bold art 1" pitchFamily="2" charset="-78"/>
              </a:rPr>
              <a:t>رابعا: الغرر</a:t>
            </a:r>
            <a:endParaRPr lang="en-US" sz="4000" dirty="0">
              <a:solidFill>
                <a:srgbClr val="8C368E"/>
              </a:solidFill>
              <a:effectLst>
                <a:glow rad="228600">
                  <a:schemeClr val="accent6">
                    <a:satMod val="175000"/>
                    <a:alpha val="40000"/>
                  </a:schemeClr>
                </a:glow>
              </a:effectLst>
              <a:cs typeface="mohammad bold art 1"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47800"/>
            <a:ext cx="8534400" cy="5262979"/>
          </a:xfrm>
          <a:prstGeom prst="rect">
            <a:avLst/>
          </a:prstGeom>
        </p:spPr>
        <p:txBody>
          <a:bodyPr wrap="square">
            <a:spAutoFit/>
          </a:bodyPr>
          <a:lstStyle/>
          <a:p>
            <a:pPr algn="r"/>
            <a:r>
              <a:rPr lang="ar-SA" sz="2800" b="1" dirty="0" smtClean="0">
                <a:latin typeface="Sakkal Majalla" pitchFamily="2" charset="-78"/>
                <a:cs typeface="Sakkal Majalla" pitchFamily="2" charset="-78"/>
              </a:rPr>
              <a:t>الغرر الذي يتضمن خديعة حرام ومنهي عنه، </a:t>
            </a:r>
            <a:br>
              <a:rPr lang="ar-SA" sz="2800" b="1" dirty="0" smtClean="0">
                <a:latin typeface="Sakkal Majalla" pitchFamily="2" charset="-78"/>
                <a:cs typeface="Sakkal Majalla" pitchFamily="2" charset="-78"/>
              </a:rPr>
            </a:br>
            <a:r>
              <a:rPr lang="ar-SA" sz="2800" b="1" u="sng" dirty="0" smtClean="0">
                <a:latin typeface="Sakkal Majalla" pitchFamily="2" charset="-78"/>
                <a:cs typeface="Sakkal Majalla" pitchFamily="2" charset="-78"/>
              </a:rPr>
              <a:t>وقال أبو هريرة</a:t>
            </a:r>
            <a:r>
              <a:rPr lang="ar-SA" sz="2800" b="1" dirty="0" smtClean="0">
                <a:latin typeface="Sakkal Majalla" pitchFamily="2" charset="-78"/>
                <a:cs typeface="Sakkal Majalla" pitchFamily="2" charset="-78"/>
              </a:rPr>
              <a:t>: "</a:t>
            </a:r>
            <a:r>
              <a:rPr lang="ar-SA" sz="2800" b="1" dirty="0" smtClean="0">
                <a:solidFill>
                  <a:srgbClr val="00B050"/>
                </a:solidFill>
                <a:latin typeface="Sakkal Majalla" pitchFamily="2" charset="-78"/>
                <a:cs typeface="Sakkal Majalla" pitchFamily="2" charset="-78"/>
              </a:rPr>
              <a:t>نهى رسول الله -صلى الله عليه وسلم- عن بيع الحصاة وعن بيع الغرر</a:t>
            </a:r>
            <a:r>
              <a:rPr lang="ar-SA" sz="2800" b="1" dirty="0" smtClean="0">
                <a:latin typeface="Sakkal Majalla" pitchFamily="2" charset="-78"/>
                <a:cs typeface="Sakkal Majalla" pitchFamily="2" charset="-78"/>
              </a:rPr>
              <a:t>". </a:t>
            </a:r>
            <a:br>
              <a:rPr lang="ar-SA" sz="2800" b="1" dirty="0" smtClean="0">
                <a:latin typeface="Sakkal Majalla" pitchFamily="2" charset="-78"/>
                <a:cs typeface="Sakkal Majalla" pitchFamily="2" charset="-78"/>
              </a:rPr>
            </a:br>
            <a:r>
              <a:rPr lang="ar-SA" sz="2800" b="1" u="sng" dirty="0" smtClean="0">
                <a:latin typeface="Sakkal Majalla" pitchFamily="2" charset="-78"/>
                <a:cs typeface="Sakkal Majalla" pitchFamily="2" charset="-78"/>
              </a:rPr>
              <a:t>وقال النووي:</a:t>
            </a:r>
            <a:r>
              <a:rPr lang="ar-SA" sz="2800" b="1" dirty="0" smtClean="0">
                <a:latin typeface="Sakkal Majalla" pitchFamily="2" charset="-78"/>
                <a:cs typeface="Sakkal Majalla" pitchFamily="2" charset="-78"/>
              </a:rPr>
              <a:t> النهي عن بيع الغرر أصل عظيم من أصول كتاب البيوع يدخل فيه مسائل كثيرة غير منحصرة، كبيع الآبق، والمعدوم، والمجهول، وما لا يقدر على تسليمه ونظائر ذلك، وكل هذا بيعه باطل، لأنه غرر من غير حاجه تدعو إليه.</a:t>
            </a:r>
            <a:br>
              <a:rPr lang="ar-SA" sz="2800" b="1" dirty="0" smtClean="0">
                <a:latin typeface="Sakkal Majalla" pitchFamily="2" charset="-78"/>
                <a:cs typeface="Sakkal Majalla" pitchFamily="2" charset="-78"/>
              </a:rPr>
            </a:br>
            <a:r>
              <a:rPr lang="ar-SA" sz="2800" b="1" u="sng" dirty="0" smtClean="0">
                <a:latin typeface="Sakkal Majalla" pitchFamily="2" charset="-78"/>
                <a:cs typeface="Sakkal Majalla" pitchFamily="2" charset="-78"/>
              </a:rPr>
              <a:t>قال تعالى: </a:t>
            </a:r>
            <a:r>
              <a:rPr lang="ar-SA" sz="2800" b="1" dirty="0" smtClean="0">
                <a:latin typeface="Sakkal Majalla" pitchFamily="2" charset="-78"/>
                <a:cs typeface="Sakkal Majalla" pitchFamily="2" charset="-78"/>
              </a:rPr>
              <a:t>(</a:t>
            </a:r>
            <a:r>
              <a:rPr lang="ar-SA" sz="2800" b="1" dirty="0" smtClean="0">
                <a:solidFill>
                  <a:srgbClr val="8C368E"/>
                </a:solidFill>
                <a:latin typeface="Sakkal Majalla" pitchFamily="2" charset="-78"/>
                <a:cs typeface="Sakkal Majalla" pitchFamily="2" charset="-78"/>
              </a:rPr>
              <a:t>يَا أَيُّهَا الَّذِينَ آمَنُوا لَا تَأْكُلُوا أَمْوَالَكُمْ بَيْنَكُمْ بِالْبَاطِلِ إِلَّا أَنْ تَكُونَ تِجَارَةً عَنْ تَرَاضٍ مِنْكُمْ وَلَا تَقْتُلُوا أَنْفُسَكُمْ إِنَّ اللَّهَ كَانَ بِكُمْ</a:t>
            </a:r>
            <a:r>
              <a:rPr lang="ar-SA" sz="2800" b="1" dirty="0" smtClean="0">
                <a:latin typeface="Sakkal Majalla" pitchFamily="2" charset="-78"/>
                <a:cs typeface="Sakkal Majalla" pitchFamily="2" charset="-78"/>
              </a:rPr>
              <a:t>).</a:t>
            </a:r>
            <a:br>
              <a:rPr lang="ar-SA" sz="2800" b="1" dirty="0" smtClean="0">
                <a:latin typeface="Sakkal Majalla" pitchFamily="2" charset="-78"/>
                <a:cs typeface="Sakkal Majalla" pitchFamily="2" charset="-78"/>
              </a:rPr>
            </a:br>
            <a:r>
              <a:rPr lang="ar-SA" sz="2800" b="1" dirty="0" smtClean="0">
                <a:latin typeface="Sakkal Majalla" pitchFamily="2" charset="-78"/>
                <a:cs typeface="Sakkal Majalla" pitchFamily="2" charset="-78"/>
              </a:rPr>
              <a:t>واتفق العلّماء على أن الغرر ينقسم إلى مؤثر في البيوع وغير مؤثر، ويشترط في الغرر حتى يكون مؤثرا أن يكون كثيرا، أما إذا كان يسيرا أو تدعو إليه الضرورة فإنه لا تأثير له على العقد.</a:t>
            </a:r>
            <a:br>
              <a:rPr lang="ar-SA" sz="2800" b="1" dirty="0" smtClean="0">
                <a:latin typeface="Sakkal Majalla" pitchFamily="2" charset="-78"/>
                <a:cs typeface="Sakkal Majalla" pitchFamily="2" charset="-78"/>
              </a:rPr>
            </a:br>
            <a:endParaRPr lang="en-US" sz="2800" b="1" dirty="0">
              <a:latin typeface="Sakkal Majalla" pitchFamily="2" charset="-78"/>
              <a:cs typeface="Sakkal Majalla" pitchFamily="2" charset="-78"/>
            </a:endParaRPr>
          </a:p>
        </p:txBody>
      </p:sp>
      <p:sp>
        <p:nvSpPr>
          <p:cNvPr id="3" name="Rectangle 2"/>
          <p:cNvSpPr/>
          <p:nvPr/>
        </p:nvSpPr>
        <p:spPr>
          <a:xfrm>
            <a:off x="4876800" y="381000"/>
            <a:ext cx="3659350" cy="584775"/>
          </a:xfrm>
          <a:prstGeom prst="rect">
            <a:avLst/>
          </a:prstGeom>
        </p:spPr>
        <p:txBody>
          <a:bodyPr wrap="square">
            <a:prstTxWarp prst="textChevron">
              <a:avLst/>
            </a:prstTxWarp>
            <a:spAutoFit/>
          </a:bodyPr>
          <a:lstStyle/>
          <a:p>
            <a:r>
              <a:rPr lang="ar-SA" sz="3200" b="1" dirty="0" smtClean="0">
                <a:solidFill>
                  <a:srgbClr val="00B050"/>
                </a:solidFill>
                <a:effectLst>
                  <a:glow rad="63500">
                    <a:schemeClr val="accent2">
                      <a:satMod val="175000"/>
                      <a:alpha val="40000"/>
                    </a:schemeClr>
                  </a:glow>
                  <a:reflection blurRad="6350" stA="55000" endA="300" endPos="45500" dir="5400000" sy="-100000" algn="bl" rotWithShape="0"/>
                </a:effectLst>
              </a:rPr>
              <a:t>حكم بيع الغرر:</a:t>
            </a:r>
            <a:endParaRPr lang="en-US" sz="3200" dirty="0">
              <a:solidFill>
                <a:srgbClr val="00B050"/>
              </a:solidFill>
              <a:effectLst>
                <a:glow rad="63500">
                  <a:schemeClr val="accent2">
                    <a:satMod val="175000"/>
                    <a:alpha val="40000"/>
                  </a:schemeClr>
                </a:glow>
                <a:reflection blurRad="6350" stA="55000" endA="300" endPos="45500" dir="5400000" sy="-100000" algn="bl" rotWithShape="0"/>
              </a:effectLst>
            </a:endParaRPr>
          </a:p>
        </p:txBody>
      </p:sp>
      <p:pic>
        <p:nvPicPr>
          <p:cNvPr id="4" name="92(00h12m33s-00h13m00s).mp3">
            <a:hlinkClick r:id="" action="ppaction://media"/>
          </p:cNvPr>
          <p:cNvPicPr>
            <a:picLocks noRot="1" noChangeAspect="1"/>
          </p:cNvPicPr>
          <p:nvPr>
            <a:audioFile r:link="rId1"/>
          </p:nvPr>
        </p:nvPicPr>
        <p:blipFill>
          <a:blip r:embed="rId3" cstate="print"/>
          <a:stretch>
            <a:fillRect/>
          </a:stretch>
        </p:blipFill>
        <p:spPr>
          <a:xfrm>
            <a:off x="1143000" y="6248400"/>
            <a:ext cx="304800" cy="304800"/>
          </a:xfrm>
          <a:prstGeom prst="rect">
            <a:avLst/>
          </a:prstGeom>
        </p:spPr>
      </p:pic>
      <p:sp>
        <p:nvSpPr>
          <p:cNvPr id="5" name="AutoShape 4">
            <a:hlinkClick r:id="" action="ppaction://hlinkshowjump?jump=firstslide" highlightClick="1"/>
          </p:cNvPr>
          <p:cNvSpPr>
            <a:spLocks noChangeArrowheads="1"/>
          </p:cNvSpPr>
          <p:nvPr/>
        </p:nvSpPr>
        <p:spPr bwMode="auto">
          <a:xfrm>
            <a:off x="457200" y="6172200"/>
            <a:ext cx="533400" cy="381000"/>
          </a:xfrm>
          <a:prstGeom prst="actionButtonHome">
            <a:avLst/>
          </a:prstGeom>
          <a:solidFill>
            <a:srgbClr val="FF3399"/>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9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0"/>
            <a:ext cx="8305800" cy="4524315"/>
          </a:xfrm>
          <a:prstGeom prst="rect">
            <a:avLst/>
          </a:prstGeom>
          <a:noFill/>
        </p:spPr>
        <p:txBody>
          <a:bodyPr wrap="square" rtlCol="0">
            <a:spAutoFit/>
          </a:bodyPr>
          <a:lstStyle/>
          <a:p>
            <a:pPr algn="r"/>
            <a:r>
              <a:rPr lang="ar-SA" sz="3600" b="1" dirty="0">
                <a:latin typeface="Sakkal Majalla" pitchFamily="2" charset="-78"/>
                <a:cs typeface="Sakkal Majalla" pitchFamily="2" charset="-78"/>
              </a:rPr>
              <a:t/>
            </a:r>
            <a:br>
              <a:rPr lang="ar-SA" sz="3600" b="1" dirty="0">
                <a:latin typeface="Sakkal Majalla" pitchFamily="2" charset="-78"/>
                <a:cs typeface="Sakkal Majalla" pitchFamily="2" charset="-78"/>
              </a:rPr>
            </a:br>
            <a:r>
              <a:rPr lang="ar-SA" sz="3600" b="1" dirty="0">
                <a:solidFill>
                  <a:schemeClr val="tx2">
                    <a:lumMod val="60000"/>
                    <a:lumOff val="40000"/>
                  </a:schemeClr>
                </a:solidFill>
                <a:latin typeface="Sakkal Majalla" pitchFamily="2" charset="-78"/>
                <a:cs typeface="Sakkal Majalla" pitchFamily="2" charset="-78"/>
              </a:rPr>
              <a:t>وأما ضابط الغرر الممنوع في المعاملات، فيشترط فيه شروط:</a:t>
            </a:r>
            <a:br>
              <a:rPr lang="ar-SA" sz="3600" b="1" dirty="0">
                <a:solidFill>
                  <a:schemeClr val="tx2">
                    <a:lumMod val="60000"/>
                    <a:lumOff val="40000"/>
                  </a:schemeClr>
                </a:solidFill>
                <a:latin typeface="Sakkal Majalla" pitchFamily="2" charset="-78"/>
                <a:cs typeface="Sakkal Majalla" pitchFamily="2" charset="-78"/>
              </a:rPr>
            </a:br>
            <a:r>
              <a:rPr lang="ar-SA" sz="3600" b="1" dirty="0">
                <a:latin typeface="Sakkal Majalla" pitchFamily="2" charset="-78"/>
                <a:cs typeface="Sakkal Majalla" pitchFamily="2" charset="-78"/>
              </a:rPr>
              <a:t>1- أن يكون الغرر كثيرًا غالبًا على العقد.</a:t>
            </a:r>
            <a:br>
              <a:rPr lang="ar-SA" sz="3600" b="1" dirty="0">
                <a:latin typeface="Sakkal Majalla" pitchFamily="2" charset="-78"/>
                <a:cs typeface="Sakkal Majalla" pitchFamily="2" charset="-78"/>
              </a:rPr>
            </a:br>
            <a:r>
              <a:rPr lang="ar-SA" sz="3600" b="1" dirty="0">
                <a:latin typeface="Sakkal Majalla" pitchFamily="2" charset="-78"/>
                <a:cs typeface="Sakkal Majalla" pitchFamily="2" charset="-78"/>
              </a:rPr>
              <a:t>2- أن يمكن </a:t>
            </a:r>
            <a:r>
              <a:rPr lang="ar-SA" sz="3600" b="1" dirty="0" err="1">
                <a:latin typeface="Sakkal Majalla" pitchFamily="2" charset="-78"/>
                <a:cs typeface="Sakkal Majalla" pitchFamily="2" charset="-78"/>
              </a:rPr>
              <a:t>التحرز</a:t>
            </a:r>
            <a:r>
              <a:rPr lang="ar-SA" sz="3600" b="1" dirty="0">
                <a:latin typeface="Sakkal Majalla" pitchFamily="2" charset="-78"/>
                <a:cs typeface="Sakkal Majalla" pitchFamily="2" charset="-78"/>
              </a:rPr>
              <a:t> منه دون حرج ومشقة.</a:t>
            </a:r>
            <a:br>
              <a:rPr lang="ar-SA" sz="3600" b="1" dirty="0">
                <a:latin typeface="Sakkal Majalla" pitchFamily="2" charset="-78"/>
                <a:cs typeface="Sakkal Majalla" pitchFamily="2" charset="-78"/>
              </a:rPr>
            </a:br>
            <a:r>
              <a:rPr lang="ar-SA" sz="3600" b="1" dirty="0">
                <a:latin typeface="Sakkal Majalla" pitchFamily="2" charset="-78"/>
                <a:cs typeface="Sakkal Majalla" pitchFamily="2" charset="-78"/>
              </a:rPr>
              <a:t>3- ألاَّ تدعو إلى الغرر حاجة عامة.</a:t>
            </a:r>
            <a:br>
              <a:rPr lang="ar-SA" sz="3600" b="1" dirty="0">
                <a:latin typeface="Sakkal Majalla" pitchFamily="2" charset="-78"/>
                <a:cs typeface="Sakkal Majalla" pitchFamily="2" charset="-78"/>
              </a:rPr>
            </a:br>
            <a:r>
              <a:rPr lang="ar-SA" sz="3600" b="1" dirty="0">
                <a:latin typeface="Sakkal Majalla" pitchFamily="2" charset="-78"/>
                <a:cs typeface="Sakkal Majalla" pitchFamily="2" charset="-78"/>
              </a:rPr>
              <a:t>4- أن يكون في عقود </a:t>
            </a:r>
            <a:r>
              <a:rPr lang="ar-SA" sz="3600" b="1" dirty="0" err="1">
                <a:latin typeface="Sakkal Majalla" pitchFamily="2" charset="-78"/>
                <a:cs typeface="Sakkal Majalla" pitchFamily="2" charset="-78"/>
              </a:rPr>
              <a:t>المعاوضات</a:t>
            </a:r>
            <a:r>
              <a:rPr lang="ar-SA" sz="3600" b="1" dirty="0">
                <a:latin typeface="Sakkal Majalla" pitchFamily="2" charset="-78"/>
                <a:cs typeface="Sakkal Majalla" pitchFamily="2" charset="-78"/>
              </a:rPr>
              <a:t>، وما فيه شائبة </a:t>
            </a:r>
            <a:r>
              <a:rPr lang="ar-SA" sz="3600" b="1" dirty="0" err="1">
                <a:latin typeface="Sakkal Majalla" pitchFamily="2" charset="-78"/>
                <a:cs typeface="Sakkal Majalla" pitchFamily="2" charset="-78"/>
              </a:rPr>
              <a:t>معاوضة</a:t>
            </a:r>
            <a:r>
              <a:rPr lang="ar-SA" sz="3600" b="1" dirty="0">
                <a:latin typeface="Sakkal Majalla" pitchFamily="2" charset="-78"/>
                <a:cs typeface="Sakkal Majalla" pitchFamily="2" charset="-78"/>
              </a:rPr>
              <a:t>.</a:t>
            </a:r>
            <a:br>
              <a:rPr lang="ar-SA" sz="3600" b="1" dirty="0">
                <a:latin typeface="Sakkal Majalla" pitchFamily="2" charset="-78"/>
                <a:cs typeface="Sakkal Majalla" pitchFamily="2" charset="-78"/>
              </a:rPr>
            </a:br>
            <a:r>
              <a:rPr lang="ar-SA" sz="3600" b="1" dirty="0">
                <a:latin typeface="Sakkal Majalla" pitchFamily="2" charset="-78"/>
                <a:cs typeface="Sakkal Majalla" pitchFamily="2" charset="-78"/>
              </a:rPr>
              <a:t>والله أعلم.</a:t>
            </a:r>
            <a:br>
              <a:rPr lang="ar-SA" sz="3600" b="1" dirty="0">
                <a:latin typeface="Sakkal Majalla" pitchFamily="2" charset="-78"/>
                <a:cs typeface="Sakkal Majalla" pitchFamily="2" charset="-78"/>
              </a:rPr>
            </a:br>
            <a:endParaRPr lang="en-US" sz="3600" b="1" dirty="0">
              <a:latin typeface="Sakkal Majalla" pitchFamily="2" charset="-78"/>
              <a:cs typeface="Sakkal Majalla" pitchFamily="2" charset="-78"/>
            </a:endParaRPr>
          </a:p>
        </p:txBody>
      </p:sp>
      <p:sp>
        <p:nvSpPr>
          <p:cNvPr id="3" name="AutoShape 4">
            <a:hlinkClick r:id="" action="ppaction://hlinkshowjump?jump=firstslide" highlightClick="1"/>
          </p:cNvPr>
          <p:cNvSpPr>
            <a:spLocks noChangeArrowheads="1"/>
          </p:cNvSpPr>
          <p:nvPr/>
        </p:nvSpPr>
        <p:spPr bwMode="auto">
          <a:xfrm>
            <a:off x="457200" y="6172200"/>
            <a:ext cx="533400" cy="381000"/>
          </a:xfrm>
          <a:prstGeom prst="actionButtonHome">
            <a:avLst/>
          </a:prstGeom>
          <a:solidFill>
            <a:srgbClr val="FF3399"/>
          </a:solidFill>
          <a:ln w="12700">
            <a:solidFill>
              <a:schemeClr val="tx1"/>
            </a:solidFill>
            <a:miter lim="800000"/>
            <a:headEnd type="none" w="sm" len="sm"/>
            <a:tailEnd type="none" w="sm" len="sm"/>
          </a:ln>
          <a:effectLst/>
        </p:spPr>
        <p:txBody>
          <a:bodyPr wrap="none" anchor="ctr"/>
          <a:lstStyle/>
          <a:p>
            <a:endParaRPr lang="en-US"/>
          </a:p>
        </p:txBody>
      </p:sp>
      <p:sp>
        <p:nvSpPr>
          <p:cNvPr id="4" name="Rectangle 3"/>
          <p:cNvSpPr/>
          <p:nvPr/>
        </p:nvSpPr>
        <p:spPr>
          <a:xfrm>
            <a:off x="4343400" y="152400"/>
            <a:ext cx="3414717" cy="923330"/>
          </a:xfrm>
          <a:prstGeom prst="rect">
            <a:avLst/>
          </a:prstGeom>
        </p:spPr>
        <p:txBody>
          <a:bodyPr wrap="none">
            <a:spAutoFit/>
          </a:bodyPr>
          <a:lstStyle/>
          <a:p>
            <a:pPr algn="r" rtl="1"/>
            <a:r>
              <a:rPr lang="ar-SA" sz="5400" dirty="0" smtClean="0">
                <a:solidFill>
                  <a:srgbClr val="FF3399"/>
                </a:solidFill>
                <a:effectLst>
                  <a:glow rad="63500">
                    <a:schemeClr val="accent3">
                      <a:satMod val="175000"/>
                      <a:alpha val="40000"/>
                    </a:schemeClr>
                  </a:glow>
                </a:effectLst>
                <a:cs typeface="mohammad bold art 1" pitchFamily="2" charset="-78"/>
              </a:rPr>
              <a:t>ضوابط الغرر</a:t>
            </a:r>
            <a:endParaRPr lang="en-US" sz="5400" dirty="0">
              <a:solidFill>
                <a:srgbClr val="FF3399"/>
              </a:solidFill>
              <a:effectLst>
                <a:glow rad="63500">
                  <a:schemeClr val="accent3">
                    <a:satMod val="175000"/>
                    <a:alpha val="40000"/>
                  </a:schemeClr>
                </a:glow>
              </a:effectLst>
              <a:cs typeface="mohammad bold art 1"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7693"/>
            <a:ext cx="8458200" cy="7478970"/>
          </a:xfrm>
          <a:prstGeom prst="rect">
            <a:avLst/>
          </a:prstGeom>
          <a:noFill/>
        </p:spPr>
        <p:txBody>
          <a:bodyPr wrap="square" rtlCol="0">
            <a:spAutoFit/>
          </a:bodyPr>
          <a:lstStyle/>
          <a:p>
            <a:pPr marL="457200" indent="-457200" algn="r"/>
            <a:r>
              <a:rPr lang="ar-SA" sz="2400" b="1" dirty="0">
                <a:solidFill>
                  <a:schemeClr val="tx2">
                    <a:lumMod val="75000"/>
                  </a:schemeClr>
                </a:solidFill>
                <a:latin typeface="Sakkal Majalla" pitchFamily="2" charset="-78"/>
                <a:cs typeface="Sakkal Majalla" pitchFamily="2" charset="-78"/>
              </a:rPr>
              <a:t>ينقسم</a:t>
            </a:r>
            <a:r>
              <a:rPr lang="en-US" sz="2400" b="1" dirty="0">
                <a:solidFill>
                  <a:schemeClr val="tx2">
                    <a:lumMod val="75000"/>
                  </a:schemeClr>
                </a:solidFill>
                <a:latin typeface="Sakkal Majalla" pitchFamily="2" charset="-78"/>
                <a:cs typeface="Sakkal Majalla" pitchFamily="2" charset="-78"/>
              </a:rPr>
              <a:t> </a:t>
            </a:r>
            <a:r>
              <a:rPr lang="en-US" sz="2400" b="1" dirty="0" err="1">
                <a:solidFill>
                  <a:schemeClr val="tx2">
                    <a:lumMod val="75000"/>
                  </a:schemeClr>
                </a:solidFill>
                <a:latin typeface="Sakkal Majalla" pitchFamily="2" charset="-78"/>
                <a:cs typeface="Sakkal Majalla" pitchFamily="2" charset="-78"/>
              </a:rPr>
              <a:t>الربا</a:t>
            </a:r>
            <a:r>
              <a:rPr lang="en-US" sz="2400" b="1" dirty="0">
                <a:solidFill>
                  <a:schemeClr val="tx2">
                    <a:lumMod val="75000"/>
                  </a:schemeClr>
                </a:solidFill>
                <a:latin typeface="Sakkal Majalla" pitchFamily="2" charset="-78"/>
                <a:cs typeface="Sakkal Majalla" pitchFamily="2" charset="-78"/>
              </a:rPr>
              <a:t> </a:t>
            </a:r>
            <a:r>
              <a:rPr lang="en-US" sz="2400" b="1" dirty="0" err="1">
                <a:solidFill>
                  <a:schemeClr val="tx2">
                    <a:lumMod val="75000"/>
                  </a:schemeClr>
                </a:solidFill>
                <a:latin typeface="Sakkal Majalla" pitchFamily="2" charset="-78"/>
                <a:cs typeface="Sakkal Majalla" pitchFamily="2" charset="-78"/>
              </a:rPr>
              <a:t>إلى</a:t>
            </a:r>
            <a:r>
              <a:rPr lang="en-US" sz="2400" b="1" dirty="0">
                <a:solidFill>
                  <a:schemeClr val="tx2">
                    <a:lumMod val="75000"/>
                  </a:schemeClr>
                </a:solidFill>
                <a:latin typeface="Sakkal Majalla" pitchFamily="2" charset="-78"/>
                <a:cs typeface="Sakkal Majalla" pitchFamily="2" charset="-78"/>
              </a:rPr>
              <a:t> </a:t>
            </a:r>
            <a:r>
              <a:rPr lang="en-US" sz="2400" b="1" dirty="0" err="1" smtClean="0">
                <a:solidFill>
                  <a:schemeClr val="tx2">
                    <a:lumMod val="75000"/>
                  </a:schemeClr>
                </a:solidFill>
                <a:latin typeface="Sakkal Majalla" pitchFamily="2" charset="-78"/>
                <a:cs typeface="Sakkal Majalla" pitchFamily="2" charset="-78"/>
              </a:rPr>
              <a:t>قسمين</a:t>
            </a:r>
            <a:r>
              <a:rPr lang="ar-SA" sz="2400" b="1" dirty="0" smtClean="0">
                <a:solidFill>
                  <a:schemeClr val="tx2">
                    <a:lumMod val="75000"/>
                  </a:schemeClr>
                </a:solidFill>
                <a:latin typeface="Sakkal Majalla" pitchFamily="2" charset="-78"/>
                <a:cs typeface="Sakkal Majalla" pitchFamily="2" charset="-78"/>
              </a:rPr>
              <a:t>:</a:t>
            </a:r>
            <a:r>
              <a:rPr lang="en-US" sz="2400" b="1" dirty="0">
                <a:latin typeface="Sakkal Majalla" pitchFamily="2" charset="-78"/>
                <a:cs typeface="Sakkal Majalla" pitchFamily="2" charset="-78"/>
              </a:rPr>
              <a:t/>
            </a:r>
            <a:br>
              <a:rPr lang="en-US" sz="2400" b="1" dirty="0">
                <a:latin typeface="Sakkal Majalla" pitchFamily="2" charset="-78"/>
                <a:cs typeface="Sakkal Majalla" pitchFamily="2" charset="-78"/>
              </a:rPr>
            </a:br>
            <a:r>
              <a:rPr lang="ar-SA" sz="2400" b="1" dirty="0" smtClean="0">
                <a:solidFill>
                  <a:srgbClr val="0070C0"/>
                </a:solidFill>
                <a:latin typeface="Sakkal Majalla" pitchFamily="2" charset="-78"/>
                <a:cs typeface="Sakkal Majalla" pitchFamily="2" charset="-78"/>
              </a:rPr>
              <a:t>ربا </a:t>
            </a:r>
            <a:r>
              <a:rPr lang="ar-SA" sz="2400" b="1" dirty="0">
                <a:solidFill>
                  <a:srgbClr val="0070C0"/>
                </a:solidFill>
                <a:latin typeface="Sakkal Majalla" pitchFamily="2" charset="-78"/>
                <a:cs typeface="Sakkal Majalla" pitchFamily="2" charset="-78"/>
              </a:rPr>
              <a:t>الديون وربا </a:t>
            </a:r>
            <a:r>
              <a:rPr lang="ar-SA" sz="2400" b="1" dirty="0" smtClean="0">
                <a:solidFill>
                  <a:srgbClr val="0070C0"/>
                </a:solidFill>
                <a:latin typeface="Sakkal Majalla" pitchFamily="2" charset="-78"/>
                <a:cs typeface="Sakkal Majalla" pitchFamily="2" charset="-78"/>
              </a:rPr>
              <a:t>البيوع</a:t>
            </a:r>
            <a:r>
              <a:rPr lang="en-US" sz="2400" b="1" dirty="0">
                <a:latin typeface="Sakkal Majalla" pitchFamily="2" charset="-78"/>
                <a:cs typeface="Sakkal Majalla" pitchFamily="2" charset="-78"/>
              </a:rPr>
              <a:t/>
            </a:r>
            <a:br>
              <a:rPr lang="en-US" sz="2400" b="1" dirty="0">
                <a:latin typeface="Sakkal Majalla" pitchFamily="2" charset="-78"/>
                <a:cs typeface="Sakkal Majalla" pitchFamily="2" charset="-78"/>
              </a:rPr>
            </a:br>
            <a:r>
              <a:rPr lang="ar-SA" sz="2400" b="1" dirty="0" smtClean="0">
                <a:latin typeface="Sakkal Majalla" pitchFamily="2" charset="-78"/>
                <a:cs typeface="Sakkal Majalla" pitchFamily="2" charset="-78"/>
              </a:rPr>
              <a:t/>
            </a:r>
            <a:br>
              <a:rPr lang="ar-SA" sz="2400" b="1" dirty="0" smtClean="0">
                <a:latin typeface="Sakkal Majalla" pitchFamily="2" charset="-78"/>
                <a:cs typeface="Sakkal Majalla" pitchFamily="2" charset="-78"/>
              </a:rPr>
            </a:br>
            <a:r>
              <a:rPr lang="ar-SA" sz="2400" b="1" dirty="0" smtClean="0">
                <a:solidFill>
                  <a:srgbClr val="002060"/>
                </a:solidFill>
                <a:latin typeface="Sakkal Majalla" pitchFamily="2" charset="-78"/>
                <a:cs typeface="Sakkal Majalla" pitchFamily="2" charset="-78"/>
              </a:rPr>
              <a:t>1- ربا الديون</a:t>
            </a:r>
            <a:r>
              <a:rPr lang="ar-SA" sz="2400" b="1" dirty="0">
                <a:solidFill>
                  <a:srgbClr val="002060"/>
                </a:solidFill>
                <a:latin typeface="Sakkal Majalla" pitchFamily="2" charset="-78"/>
                <a:cs typeface="Sakkal Majalla" pitchFamily="2" charset="-78"/>
              </a:rPr>
              <a:t/>
            </a:r>
            <a:br>
              <a:rPr lang="ar-SA" sz="2400" b="1" dirty="0">
                <a:solidFill>
                  <a:srgbClr val="002060"/>
                </a:solidFill>
                <a:latin typeface="Sakkal Majalla" pitchFamily="2" charset="-78"/>
                <a:cs typeface="Sakkal Majalla" pitchFamily="2" charset="-78"/>
              </a:rPr>
            </a:br>
            <a:r>
              <a:rPr lang="ar-SA" sz="2400" b="1" dirty="0" smtClean="0">
                <a:latin typeface="Sakkal Majalla" pitchFamily="2" charset="-78"/>
                <a:cs typeface="Sakkal Majalla" pitchFamily="2" charset="-78"/>
              </a:rPr>
              <a:t>وهو </a:t>
            </a:r>
            <a:r>
              <a:rPr lang="ar-SA" sz="2400" b="1" dirty="0">
                <a:latin typeface="Sakkal Majalla" pitchFamily="2" charset="-78"/>
                <a:cs typeface="Sakkal Majalla" pitchFamily="2" charset="-78"/>
              </a:rPr>
              <a:t>الذي تمارسه البنوك </a:t>
            </a:r>
            <a:r>
              <a:rPr lang="ar-SA" sz="2400" b="1" dirty="0" err="1">
                <a:latin typeface="Sakkal Majalla" pitchFamily="2" charset="-78"/>
                <a:cs typeface="Sakkal Majalla" pitchFamily="2" charset="-78"/>
              </a:rPr>
              <a:t>الربوية</a:t>
            </a:r>
            <a:r>
              <a:rPr lang="ar-SA" sz="2400" b="1" dirty="0">
                <a:latin typeface="Sakkal Majalla" pitchFamily="2" charset="-78"/>
                <a:cs typeface="Sakkal Majalla" pitchFamily="2" charset="-78"/>
              </a:rPr>
              <a:t> ، وهو القرض الذي يجر منفعة ، وتقوم عليه البنوك الكبرى ، والقاعدة العامة في الشريعة </a:t>
            </a:r>
            <a:r>
              <a:rPr lang="ar-SA" sz="2400" b="1" dirty="0">
                <a:solidFill>
                  <a:schemeClr val="tx2">
                    <a:lumMod val="75000"/>
                  </a:schemeClr>
                </a:solidFill>
                <a:latin typeface="Sakkal Majalla" pitchFamily="2" charset="-78"/>
                <a:cs typeface="Sakkal Majalla" pitchFamily="2" charset="-78"/>
              </a:rPr>
              <a:t>"</a:t>
            </a:r>
            <a:r>
              <a:rPr lang="ar-SA" sz="2400" b="1" dirty="0">
                <a:solidFill>
                  <a:srgbClr val="FF0066"/>
                </a:solidFill>
                <a:latin typeface="Sakkal Majalla" pitchFamily="2" charset="-78"/>
                <a:cs typeface="Sakkal Majalla" pitchFamily="2" charset="-78"/>
              </a:rPr>
              <a:t> </a:t>
            </a:r>
            <a:r>
              <a:rPr lang="ar-SA" sz="2400" b="1" i="1" u="sng" dirty="0">
                <a:solidFill>
                  <a:srgbClr val="FF0066"/>
                </a:solidFill>
                <a:latin typeface="Sakkal Majalla" pitchFamily="2" charset="-78"/>
                <a:cs typeface="Sakkal Majalla" pitchFamily="2" charset="-78"/>
              </a:rPr>
              <a:t>كل قرض جر نفعا فهو ربا </a:t>
            </a:r>
            <a:r>
              <a:rPr lang="ar-SA" sz="2400" b="1" dirty="0">
                <a:solidFill>
                  <a:schemeClr val="tx2">
                    <a:lumMod val="75000"/>
                  </a:schemeClr>
                </a:solidFill>
                <a:latin typeface="Sakkal Majalla" pitchFamily="2" charset="-78"/>
                <a:cs typeface="Sakkal Majalla" pitchFamily="2" charset="-78"/>
              </a:rPr>
              <a:t>" </a:t>
            </a:r>
            <a:r>
              <a:rPr lang="ar-SA" sz="2400" b="1" dirty="0">
                <a:latin typeface="Sakkal Majalla" pitchFamily="2" charset="-78"/>
                <a:cs typeface="Sakkal Majalla" pitchFamily="2" charset="-78"/>
              </a:rPr>
              <a:t>، والقرض يجب أن لا يكون معه أي نفع بل بذل مجاني ، ومحض إحسان ، حتى لو كان النفع بعقد ثان مقرون بعقد القرض ، فإنه ربا ، </a:t>
            </a:r>
            <a:r>
              <a:rPr lang="ar-SA" sz="2400" b="1" dirty="0" smtClean="0">
                <a:solidFill>
                  <a:srgbClr val="0070C0"/>
                </a:solidFill>
                <a:latin typeface="Sakkal Majalla" pitchFamily="2" charset="-78"/>
                <a:cs typeface="Sakkal Majalla" pitchFamily="2" charset="-78"/>
              </a:rPr>
              <a:t>ومثاله</a:t>
            </a:r>
            <a:r>
              <a:rPr lang="ar-SA" sz="2400" b="1" dirty="0" smtClean="0">
                <a:latin typeface="Sakkal Majalla" pitchFamily="2" charset="-78"/>
                <a:cs typeface="Sakkal Majalla" pitchFamily="2" charset="-78"/>
              </a:rPr>
              <a:t> :</a:t>
            </a:r>
            <a:br>
              <a:rPr lang="ar-SA" sz="2400" b="1" dirty="0" smtClean="0">
                <a:latin typeface="Sakkal Majalla" pitchFamily="2" charset="-78"/>
                <a:cs typeface="Sakkal Majalla" pitchFamily="2" charset="-78"/>
              </a:rPr>
            </a:br>
            <a:r>
              <a:rPr lang="ar-SA" sz="2400" b="1" dirty="0" smtClean="0">
                <a:solidFill>
                  <a:srgbClr val="FF0066"/>
                </a:solidFill>
                <a:latin typeface="Sakkal Majalla" pitchFamily="2" charset="-78"/>
                <a:cs typeface="Sakkal Majalla" pitchFamily="2" charset="-78"/>
              </a:rPr>
              <a:t>-</a:t>
            </a:r>
            <a:r>
              <a:rPr lang="ar-SA" sz="2400" b="1" dirty="0" smtClean="0">
                <a:latin typeface="Sakkal Majalla" pitchFamily="2" charset="-78"/>
                <a:cs typeface="Sakkal Majalla" pitchFamily="2" charset="-78"/>
              </a:rPr>
              <a:t> نبيعك </a:t>
            </a:r>
            <a:r>
              <a:rPr lang="ar-SA" sz="2400" b="1" dirty="0">
                <a:latin typeface="Sakkal Majalla" pitchFamily="2" charset="-78"/>
                <a:cs typeface="Sakkal Majalla" pitchFamily="2" charset="-78"/>
              </a:rPr>
              <a:t>الأرض بالدين بشرط أن نكون نحن الذين نبنيها لك ، وهذا لا يجوز لأنه </a:t>
            </a:r>
            <a:r>
              <a:rPr lang="ar-SA" sz="2400" b="1" u="sng" dirty="0">
                <a:latin typeface="Sakkal Majalla" pitchFamily="2" charset="-78"/>
                <a:cs typeface="Sakkal Majalla" pitchFamily="2" charset="-78"/>
              </a:rPr>
              <a:t>جر </a:t>
            </a:r>
            <a:r>
              <a:rPr lang="ar-SA" sz="2400" b="1" u="sng" dirty="0" smtClean="0">
                <a:latin typeface="Sakkal Majalla" pitchFamily="2" charset="-78"/>
                <a:cs typeface="Sakkal Majalla" pitchFamily="2" charset="-78"/>
              </a:rPr>
              <a:t>نفعا</a:t>
            </a:r>
            <a:r>
              <a:rPr lang="en-US" sz="2400" b="1" u="sng" dirty="0" smtClean="0">
                <a:latin typeface="Sakkal Majalla" pitchFamily="2" charset="-78"/>
                <a:cs typeface="Sakkal Majalla" pitchFamily="2" charset="-78"/>
              </a:rPr>
              <a:t> </a:t>
            </a:r>
            <a:r>
              <a:rPr lang="en-US" sz="2400" b="1" dirty="0">
                <a:latin typeface="Sakkal Majalla" pitchFamily="2" charset="-78"/>
                <a:cs typeface="Sakkal Majalla" pitchFamily="2" charset="-78"/>
              </a:rPr>
              <a:t/>
            </a:r>
            <a:br>
              <a:rPr lang="en-US" sz="2400" b="1" dirty="0">
                <a:latin typeface="Sakkal Majalla" pitchFamily="2" charset="-78"/>
                <a:cs typeface="Sakkal Majalla" pitchFamily="2" charset="-78"/>
              </a:rPr>
            </a:br>
            <a:r>
              <a:rPr lang="ar-SA" sz="2400" b="1" dirty="0" smtClean="0">
                <a:solidFill>
                  <a:srgbClr val="FF0066"/>
                </a:solidFill>
                <a:latin typeface="Sakkal Majalla" pitchFamily="2" charset="-78"/>
                <a:cs typeface="Sakkal Majalla" pitchFamily="2" charset="-78"/>
              </a:rPr>
              <a:t>-</a:t>
            </a:r>
            <a:r>
              <a:rPr lang="ar-SA" sz="2400" b="1" dirty="0" smtClean="0">
                <a:latin typeface="Sakkal Majalla" pitchFamily="2" charset="-78"/>
                <a:cs typeface="Sakkal Majalla" pitchFamily="2" charset="-78"/>
              </a:rPr>
              <a:t> ومن </a:t>
            </a:r>
            <a:r>
              <a:rPr lang="ar-SA" sz="2400" b="1" dirty="0">
                <a:solidFill>
                  <a:srgbClr val="0070C0"/>
                </a:solidFill>
                <a:latin typeface="Sakkal Majalla" pitchFamily="2" charset="-78"/>
                <a:cs typeface="Sakkal Majalla" pitchFamily="2" charset="-78"/>
              </a:rPr>
              <a:t>الأمثلة</a:t>
            </a:r>
            <a:r>
              <a:rPr lang="ar-SA" sz="2400" b="1" dirty="0">
                <a:latin typeface="Sakkal Majalla" pitchFamily="2" charset="-78"/>
                <a:cs typeface="Sakkal Majalla" pitchFamily="2" charset="-78"/>
              </a:rPr>
              <a:t> المعاصرة المثيرة للجدل ، بطاقة الائتمان التي فيها سحب على المكشوف بمعنى أنه لا يكون ثمة رصيد عندك ، فهم يدينونك من مال البنك ، إذا سحبت في حال لم يكن رصيدك فيه شيء ـ أو يكون لديك رصيد ولكن السحب لا يكون من رصيدك فورا وإنما من شركة الفيزا بالتعاون مع البنك ـ ثم إذا نزل راتبك ، أو لاحقا ، سحبوا منه ما أقرضوك ، وأخذوا زيادة وقالوا هذه </a:t>
            </a:r>
            <a:r>
              <a:rPr lang="ar-SA" sz="2400" b="1" dirty="0" smtClean="0">
                <a:latin typeface="Sakkal Majalla" pitchFamily="2" charset="-78"/>
                <a:cs typeface="Sakkal Majalla" pitchFamily="2" charset="-78"/>
              </a:rPr>
              <a:t>عمولة.</a:t>
            </a:r>
            <a:r>
              <a:rPr lang="en-US" sz="2400" b="1" dirty="0">
                <a:latin typeface="Sakkal Majalla" pitchFamily="2" charset="-78"/>
                <a:cs typeface="Sakkal Majalla" pitchFamily="2" charset="-78"/>
              </a:rPr>
              <a:t/>
            </a:r>
            <a:br>
              <a:rPr lang="en-US" sz="2400" b="1" dirty="0">
                <a:latin typeface="Sakkal Majalla" pitchFamily="2" charset="-78"/>
                <a:cs typeface="Sakkal Majalla" pitchFamily="2" charset="-78"/>
              </a:rPr>
            </a:br>
            <a:r>
              <a:rPr lang="ar-SA" sz="2400" b="1" dirty="0" smtClean="0">
                <a:solidFill>
                  <a:srgbClr val="002060"/>
                </a:solidFill>
                <a:latin typeface="Sakkal Majalla" pitchFamily="2" charset="-78"/>
                <a:cs typeface="Sakkal Majalla" pitchFamily="2" charset="-78"/>
              </a:rPr>
              <a:t>2- ربا البيوع</a:t>
            </a:r>
            <a:br>
              <a:rPr lang="ar-SA" sz="2400" b="1" dirty="0" smtClean="0">
                <a:solidFill>
                  <a:srgbClr val="002060"/>
                </a:solidFill>
                <a:latin typeface="Sakkal Majalla" pitchFamily="2" charset="-78"/>
                <a:cs typeface="Sakkal Majalla" pitchFamily="2" charset="-78"/>
              </a:rPr>
            </a:br>
            <a:r>
              <a:rPr lang="ar-SA" sz="2400" b="1" dirty="0" smtClean="0">
                <a:latin typeface="Sakkal Majalla" pitchFamily="2" charset="-78"/>
                <a:cs typeface="Sakkal Majalla" pitchFamily="2" charset="-78"/>
              </a:rPr>
              <a:t>وينقسم </a:t>
            </a:r>
            <a:r>
              <a:rPr lang="ar-SA" sz="2400" b="1" dirty="0">
                <a:latin typeface="Sakkal Majalla" pitchFamily="2" charset="-78"/>
                <a:cs typeface="Sakkal Majalla" pitchFamily="2" charset="-78"/>
              </a:rPr>
              <a:t>إلى قسمين </a:t>
            </a:r>
            <a:r>
              <a:rPr lang="ar-SA" sz="2400" b="1" dirty="0" smtClean="0">
                <a:latin typeface="Sakkal Majalla" pitchFamily="2" charset="-78"/>
                <a:cs typeface="Sakkal Majalla" pitchFamily="2" charset="-78"/>
              </a:rPr>
              <a:t>:</a:t>
            </a:r>
            <a:br>
              <a:rPr lang="ar-SA" sz="2400" b="1" dirty="0" smtClean="0">
                <a:latin typeface="Sakkal Majalla" pitchFamily="2" charset="-78"/>
                <a:cs typeface="Sakkal Majalla" pitchFamily="2" charset="-78"/>
              </a:rPr>
            </a:br>
            <a:r>
              <a:rPr lang="ar-SA" sz="2400" b="1" dirty="0" smtClean="0">
                <a:latin typeface="Sakkal Majalla" pitchFamily="2" charset="-78"/>
                <a:cs typeface="Sakkal Majalla" pitchFamily="2" charset="-78"/>
              </a:rPr>
              <a:t> </a:t>
            </a:r>
            <a:r>
              <a:rPr lang="ar-SA" sz="2400" b="1" dirty="0">
                <a:solidFill>
                  <a:srgbClr val="FF0066"/>
                </a:solidFill>
                <a:latin typeface="Sakkal Majalla" pitchFamily="2" charset="-78"/>
                <a:cs typeface="Sakkal Majalla" pitchFamily="2" charset="-78"/>
              </a:rPr>
              <a:t>ربا الفضل </a:t>
            </a:r>
            <a:r>
              <a:rPr lang="ar-SA" sz="2400" b="1" dirty="0">
                <a:latin typeface="Sakkal Majalla" pitchFamily="2" charset="-78"/>
                <a:cs typeface="Sakkal Majalla" pitchFamily="2" charset="-78"/>
              </a:rPr>
              <a:t>، </a:t>
            </a:r>
            <a:r>
              <a:rPr lang="ar-SA" sz="2400" b="1" dirty="0">
                <a:solidFill>
                  <a:srgbClr val="002060"/>
                </a:solidFill>
                <a:latin typeface="Sakkal Majalla" pitchFamily="2" charset="-78"/>
                <a:cs typeface="Sakkal Majalla" pitchFamily="2" charset="-78"/>
              </a:rPr>
              <a:t>وربا </a:t>
            </a:r>
            <a:r>
              <a:rPr lang="ar-SA" sz="2400" b="1" dirty="0" smtClean="0">
                <a:solidFill>
                  <a:srgbClr val="002060"/>
                </a:solidFill>
                <a:latin typeface="Sakkal Majalla" pitchFamily="2" charset="-78"/>
                <a:cs typeface="Sakkal Majalla" pitchFamily="2" charset="-78"/>
              </a:rPr>
              <a:t>النسيئة</a:t>
            </a:r>
            <a:r>
              <a:rPr lang="ar-SA" sz="2400" b="1" dirty="0">
                <a:latin typeface="Sakkal Majalla" pitchFamily="2" charset="-78"/>
                <a:cs typeface="Sakkal Majalla" pitchFamily="2" charset="-78"/>
              </a:rPr>
              <a:t>.</a:t>
            </a:r>
            <a:r>
              <a:rPr lang="en-US" sz="2400" b="1" dirty="0">
                <a:latin typeface="Sakkal Majalla" pitchFamily="2" charset="-78"/>
                <a:cs typeface="Sakkal Majalla" pitchFamily="2" charset="-78"/>
              </a:rPr>
              <a:t/>
            </a:r>
            <a:br>
              <a:rPr lang="en-US" sz="2400" b="1" dirty="0">
                <a:latin typeface="Sakkal Majalla" pitchFamily="2" charset="-78"/>
                <a:cs typeface="Sakkal Majalla" pitchFamily="2" charset="-78"/>
              </a:rPr>
            </a:br>
            <a:r>
              <a:rPr lang="ar-SA" sz="2400" b="1" dirty="0" smtClean="0">
                <a:latin typeface="Sakkal Majalla" pitchFamily="2" charset="-78"/>
                <a:cs typeface="Sakkal Majalla" pitchFamily="2" charset="-78"/>
              </a:rPr>
              <a:t>ولابد </a:t>
            </a:r>
            <a:r>
              <a:rPr lang="ar-SA" sz="2400" b="1" dirty="0">
                <a:latin typeface="Sakkal Majalla" pitchFamily="2" charset="-78"/>
                <a:cs typeface="Sakkal Majalla" pitchFamily="2" charset="-78"/>
              </a:rPr>
              <a:t>أن نقدم هذه المقدمة حتى نفهم ربا البيوع </a:t>
            </a:r>
            <a:r>
              <a:rPr lang="ar-SA" sz="2400" b="1" dirty="0" smtClean="0">
                <a:latin typeface="Sakkal Majalla" pitchFamily="2" charset="-78"/>
                <a:cs typeface="Sakkal Majalla" pitchFamily="2" charset="-78"/>
              </a:rPr>
              <a:t>بقسميه</a:t>
            </a:r>
            <a:r>
              <a:rPr lang="ar-SA" sz="2400" b="1" dirty="0">
                <a:latin typeface="Sakkal Majalla" pitchFamily="2" charset="-78"/>
                <a:cs typeface="Sakkal Majalla" pitchFamily="2" charset="-78"/>
              </a:rPr>
              <a:t>.</a:t>
            </a:r>
            <a:r>
              <a:rPr lang="en-US" sz="2400" b="1" dirty="0">
                <a:latin typeface="Sakkal Majalla" pitchFamily="2" charset="-78"/>
                <a:cs typeface="Sakkal Majalla" pitchFamily="2" charset="-78"/>
              </a:rPr>
              <a:t/>
            </a:r>
            <a:br>
              <a:rPr lang="en-US" sz="2400" b="1" dirty="0">
                <a:latin typeface="Sakkal Majalla" pitchFamily="2" charset="-78"/>
                <a:cs typeface="Sakkal Majalla" pitchFamily="2" charset="-78"/>
              </a:rPr>
            </a:br>
            <a:r>
              <a:rPr lang="en-US" sz="2400" b="1" dirty="0">
                <a:latin typeface="Sakkal Majalla" pitchFamily="2" charset="-78"/>
                <a:cs typeface="Sakkal Majalla" pitchFamily="2" charset="-78"/>
              </a:rPr>
              <a:t/>
            </a:r>
            <a:br>
              <a:rPr lang="en-US" sz="2400" b="1" dirty="0">
                <a:latin typeface="Sakkal Majalla" pitchFamily="2" charset="-78"/>
                <a:cs typeface="Sakkal Majalla" pitchFamily="2" charset="-78"/>
              </a:rPr>
            </a:br>
            <a:endParaRPr lang="en-US" sz="2400" b="1" dirty="0">
              <a:latin typeface="Sakkal Majalla" pitchFamily="2" charset="-78"/>
              <a:cs typeface="Sakkal Majalla" pitchFamily="2" charset="-78"/>
            </a:endParaRPr>
          </a:p>
        </p:txBody>
      </p:sp>
      <p:sp>
        <p:nvSpPr>
          <p:cNvPr id="3" name="AutoShape 4">
            <a:hlinkClick r:id="" action="ppaction://hlinkshowjump?jump=firstslide" highlightClick="1"/>
          </p:cNvPr>
          <p:cNvSpPr>
            <a:spLocks noChangeArrowheads="1"/>
          </p:cNvSpPr>
          <p:nvPr/>
        </p:nvSpPr>
        <p:spPr bwMode="auto">
          <a:xfrm>
            <a:off x="457200" y="6172200"/>
            <a:ext cx="533400" cy="381000"/>
          </a:xfrm>
          <a:prstGeom prst="actionButtonHome">
            <a:avLst/>
          </a:prstGeom>
          <a:solidFill>
            <a:srgbClr val="FF3399"/>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19200"/>
            <a:ext cx="8001000" cy="5262979"/>
          </a:xfrm>
          <a:prstGeom prst="rect">
            <a:avLst/>
          </a:prstGeom>
          <a:noFill/>
        </p:spPr>
        <p:txBody>
          <a:bodyPr wrap="square" rtlCol="0">
            <a:spAutoFit/>
          </a:bodyPr>
          <a:lstStyle/>
          <a:p>
            <a:pPr algn="r"/>
            <a:r>
              <a:rPr lang="ar-SA" sz="2400" b="1" i="1" dirty="0" smtClean="0">
                <a:solidFill>
                  <a:srgbClr val="002060"/>
                </a:solidFill>
                <a:latin typeface="Sakkal Majalla" pitchFamily="2" charset="-78"/>
                <a:cs typeface="Sakkal Majalla" pitchFamily="2" charset="-78"/>
              </a:rPr>
              <a:t>ربا البيوع : </a:t>
            </a:r>
            <a:r>
              <a:rPr lang="ar-SA" sz="2400" b="1" dirty="0" smtClean="0">
                <a:latin typeface="Sakkal Majalla" pitchFamily="2" charset="-78"/>
                <a:cs typeface="Sakkal Majalla" pitchFamily="2" charset="-78"/>
              </a:rPr>
              <a:t>هو ربا يجري عند التبايع بين أصناف محددة من الأموال ، تسمى الأموال الربوية ، وليس معنى الأموال الربوية هنا ، أي المحرمة لأنها كسب ربوي ، بل المعنى أن ربا البيوع يجري فيها إن تم التبايع فيما بينها بطريقة غير شرعية ، وحتى نعرف الطرق الشرعية للتبايع بين هذه السلع التي هي الأموال </a:t>
            </a:r>
            <a:r>
              <a:rPr lang="ar-SA" sz="2400" b="1" dirty="0" err="1" smtClean="0">
                <a:latin typeface="Sakkal Majalla" pitchFamily="2" charset="-78"/>
                <a:cs typeface="Sakkal Majalla" pitchFamily="2" charset="-78"/>
              </a:rPr>
              <a:t>الربوية.</a:t>
            </a:r>
            <a:endParaRPr lang="ar-SA" sz="2400" b="1" dirty="0" smtClean="0">
              <a:latin typeface="Sakkal Majalla" pitchFamily="2" charset="-78"/>
              <a:cs typeface="Sakkal Majalla" pitchFamily="2" charset="-78"/>
            </a:endParaRPr>
          </a:p>
          <a:p>
            <a:pPr algn="r"/>
            <a:r>
              <a:rPr lang="ar-SA" sz="2400" b="1" dirty="0" smtClean="0">
                <a:latin typeface="Sakkal Majalla" pitchFamily="2" charset="-78"/>
                <a:cs typeface="Sakkal Majalla" pitchFamily="2" charset="-78"/>
              </a:rPr>
              <a:t> </a:t>
            </a:r>
            <a:r>
              <a:rPr lang="ar-SA" sz="2400" b="1" u="sng" dirty="0" smtClean="0">
                <a:solidFill>
                  <a:srgbClr val="0070C0"/>
                </a:solidFill>
                <a:latin typeface="Sakkal Majalla" pitchFamily="2" charset="-78"/>
                <a:cs typeface="Sakkal Majalla" pitchFamily="2" charset="-78"/>
              </a:rPr>
              <a:t>أولا نقسم الأموال إلى قسمين: </a:t>
            </a:r>
            <a:r>
              <a:rPr lang="en-US" sz="2400" b="1" u="sng" dirty="0" smtClean="0">
                <a:solidFill>
                  <a:srgbClr val="0070C0"/>
                </a:solidFill>
                <a:latin typeface="Sakkal Majalla" pitchFamily="2" charset="-78"/>
                <a:cs typeface="Sakkal Majalla" pitchFamily="2" charset="-78"/>
              </a:rPr>
              <a:t> </a:t>
            </a:r>
            <a:r>
              <a:rPr lang="en-US" sz="2400" b="1" dirty="0" smtClean="0">
                <a:latin typeface="Sakkal Majalla" pitchFamily="2" charset="-78"/>
                <a:cs typeface="Sakkal Majalla" pitchFamily="2" charset="-78"/>
              </a:rPr>
              <a:t/>
            </a:r>
            <a:br>
              <a:rPr lang="en-US" sz="2400" b="1" dirty="0" smtClean="0">
                <a:latin typeface="Sakkal Majalla" pitchFamily="2" charset="-78"/>
                <a:cs typeface="Sakkal Majalla" pitchFamily="2" charset="-78"/>
              </a:rPr>
            </a:br>
            <a:r>
              <a:rPr lang="ar-SA" sz="2400" b="1" dirty="0" err="1" smtClean="0">
                <a:solidFill>
                  <a:srgbClr val="0070C0"/>
                </a:solidFill>
                <a:latin typeface="Sakkal Majalla" pitchFamily="2" charset="-78"/>
                <a:cs typeface="Sakkal Majalla" pitchFamily="2" charset="-78"/>
              </a:rPr>
              <a:t>أحدهما </a:t>
            </a:r>
            <a:r>
              <a:rPr lang="ar-SA" sz="2400" b="1" dirty="0" smtClean="0">
                <a:solidFill>
                  <a:srgbClr val="0070C0"/>
                </a:solidFill>
                <a:latin typeface="Sakkal Majalla" pitchFamily="2" charset="-78"/>
                <a:cs typeface="Sakkal Majalla" pitchFamily="2" charset="-78"/>
              </a:rPr>
              <a:t>: </a:t>
            </a:r>
            <a:r>
              <a:rPr lang="ar-SA" sz="2400" b="1" i="1" u="sng" dirty="0" smtClean="0">
                <a:solidFill>
                  <a:srgbClr val="7030A0"/>
                </a:solidFill>
                <a:latin typeface="Sakkal Majalla" pitchFamily="2" charset="-78"/>
                <a:cs typeface="Sakkal Majalla" pitchFamily="2" charset="-78"/>
              </a:rPr>
              <a:t>الأموال الربوية : </a:t>
            </a:r>
            <a:r>
              <a:rPr lang="ar-SA" sz="2400" b="1" dirty="0" smtClean="0">
                <a:solidFill>
                  <a:srgbClr val="FF0066"/>
                </a:solidFill>
                <a:latin typeface="Sakkal Majalla" pitchFamily="2" charset="-78"/>
                <a:cs typeface="Sakkal Majalla" pitchFamily="2" charset="-78"/>
              </a:rPr>
              <a:t>وهي التي يجري فيها ربا البيوع.</a:t>
            </a:r>
            <a:r>
              <a:rPr lang="en-US" sz="2400" b="1" dirty="0" smtClean="0">
                <a:latin typeface="Sakkal Majalla" pitchFamily="2" charset="-78"/>
                <a:cs typeface="Sakkal Majalla" pitchFamily="2" charset="-78"/>
              </a:rPr>
              <a:t/>
            </a:r>
            <a:br>
              <a:rPr lang="en-US" sz="2400" b="1" dirty="0" smtClean="0">
                <a:latin typeface="Sakkal Majalla" pitchFamily="2" charset="-78"/>
                <a:cs typeface="Sakkal Majalla" pitchFamily="2" charset="-78"/>
              </a:rPr>
            </a:br>
            <a:r>
              <a:rPr lang="ar-SA" sz="2400" b="1" dirty="0" err="1" smtClean="0">
                <a:solidFill>
                  <a:srgbClr val="0070C0"/>
                </a:solidFill>
                <a:latin typeface="Sakkal Majalla" pitchFamily="2" charset="-78"/>
                <a:cs typeface="Sakkal Majalla" pitchFamily="2" charset="-78"/>
              </a:rPr>
              <a:t>الثاني </a:t>
            </a:r>
            <a:r>
              <a:rPr lang="ar-SA" sz="2400" b="1" dirty="0" smtClean="0">
                <a:solidFill>
                  <a:srgbClr val="0070C0"/>
                </a:solidFill>
                <a:latin typeface="Sakkal Majalla" pitchFamily="2" charset="-78"/>
                <a:cs typeface="Sakkal Majalla" pitchFamily="2" charset="-78"/>
              </a:rPr>
              <a:t>: </a:t>
            </a:r>
            <a:r>
              <a:rPr lang="ar-SA" sz="2400" b="1" i="1" u="sng" dirty="0" smtClean="0">
                <a:solidFill>
                  <a:srgbClr val="7030A0"/>
                </a:solidFill>
                <a:latin typeface="Sakkal Majalla" pitchFamily="2" charset="-78"/>
                <a:cs typeface="Sakkal Majalla" pitchFamily="2" charset="-78"/>
              </a:rPr>
              <a:t>الأموال غير الربوية : </a:t>
            </a:r>
            <a:r>
              <a:rPr lang="ar-SA" sz="2400" b="1" dirty="0" smtClean="0">
                <a:solidFill>
                  <a:srgbClr val="FF0066"/>
                </a:solidFill>
                <a:latin typeface="Sakkal Majalla" pitchFamily="2" charset="-78"/>
                <a:cs typeface="Sakkal Majalla" pitchFamily="2" charset="-78"/>
              </a:rPr>
              <a:t>وهي التي لا يجري فيها ربا البيوع ، وهي كل ما عدا الأموال الربوية.</a:t>
            </a:r>
            <a:r>
              <a:rPr lang="en-US" sz="2400" b="1" dirty="0" smtClean="0">
                <a:latin typeface="Sakkal Majalla" pitchFamily="2" charset="-78"/>
                <a:cs typeface="Sakkal Majalla" pitchFamily="2" charset="-78"/>
              </a:rPr>
              <a:t/>
            </a:r>
            <a:br>
              <a:rPr lang="en-US" sz="2400" b="1" dirty="0" smtClean="0">
                <a:latin typeface="Sakkal Majalla" pitchFamily="2" charset="-78"/>
                <a:cs typeface="Sakkal Majalla" pitchFamily="2" charset="-78"/>
              </a:rPr>
            </a:br>
            <a:r>
              <a:rPr lang="ar-SA" sz="2400" b="1" dirty="0" smtClean="0">
                <a:latin typeface="Sakkal Majalla" pitchFamily="2" charset="-78"/>
                <a:cs typeface="Sakkal Majalla" pitchFamily="2" charset="-78"/>
              </a:rPr>
              <a:t>وتنقسم الأموال </a:t>
            </a:r>
            <a:r>
              <a:rPr lang="ar-SA" sz="2400" b="1" dirty="0" err="1" smtClean="0">
                <a:latin typeface="Sakkal Majalla" pitchFamily="2" charset="-78"/>
                <a:cs typeface="Sakkal Majalla" pitchFamily="2" charset="-78"/>
              </a:rPr>
              <a:t>الربوية</a:t>
            </a:r>
            <a:r>
              <a:rPr lang="ar-SA" sz="2400" b="1" dirty="0" smtClean="0">
                <a:latin typeface="Sakkal Majalla" pitchFamily="2" charset="-78"/>
                <a:cs typeface="Sakkal Majalla" pitchFamily="2" charset="-78"/>
              </a:rPr>
              <a:t> إلى </a:t>
            </a:r>
            <a:r>
              <a:rPr lang="ar-SA" sz="2400" b="1" i="1" u="sng" dirty="0" smtClean="0">
                <a:latin typeface="Sakkal Majalla" pitchFamily="2" charset="-78"/>
                <a:cs typeface="Sakkal Majalla" pitchFamily="2" charset="-78"/>
              </a:rPr>
              <a:t>مجموعتين.</a:t>
            </a:r>
            <a:r>
              <a:rPr lang="en-US" sz="2400" b="1" dirty="0" smtClean="0">
                <a:latin typeface="Sakkal Majalla" pitchFamily="2" charset="-78"/>
                <a:cs typeface="Sakkal Majalla" pitchFamily="2" charset="-78"/>
              </a:rPr>
              <a:t/>
            </a:r>
            <a:br>
              <a:rPr lang="en-US" sz="2400" b="1" dirty="0" smtClean="0">
                <a:latin typeface="Sakkal Majalla" pitchFamily="2" charset="-78"/>
                <a:cs typeface="Sakkal Majalla" pitchFamily="2" charset="-78"/>
              </a:rPr>
            </a:br>
            <a:r>
              <a:rPr lang="ar-SA" sz="2400" b="1" dirty="0" smtClean="0">
                <a:latin typeface="Sakkal Majalla" pitchFamily="2" charset="-78"/>
                <a:cs typeface="Sakkal Majalla" pitchFamily="2" charset="-78"/>
              </a:rPr>
              <a:t>فلنسم المجموعة الأولى مجموعة ( أ )</a:t>
            </a:r>
            <a:r>
              <a:rPr lang="en-US" sz="2400" b="1" dirty="0" smtClean="0">
                <a:latin typeface="Sakkal Majalla" pitchFamily="2" charset="-78"/>
                <a:cs typeface="Sakkal Majalla" pitchFamily="2" charset="-78"/>
              </a:rPr>
              <a:t/>
            </a:r>
            <a:br>
              <a:rPr lang="en-US" sz="2400" b="1" dirty="0" smtClean="0">
                <a:latin typeface="Sakkal Majalla" pitchFamily="2" charset="-78"/>
                <a:cs typeface="Sakkal Majalla" pitchFamily="2" charset="-78"/>
              </a:rPr>
            </a:br>
            <a:r>
              <a:rPr lang="ar-SA" sz="2400" b="1" u="sng" dirty="0" err="1" smtClean="0">
                <a:solidFill>
                  <a:srgbClr val="7030A0"/>
                </a:solidFill>
                <a:latin typeface="Sakkal Majalla" pitchFamily="2" charset="-78"/>
                <a:cs typeface="Sakkal Majalla" pitchFamily="2" charset="-78"/>
              </a:rPr>
              <a:t>أ </a:t>
            </a:r>
            <a:r>
              <a:rPr lang="ar-SA" sz="2400" b="1" u="sng" dirty="0" smtClean="0">
                <a:solidFill>
                  <a:srgbClr val="7030A0"/>
                </a:solidFill>
                <a:latin typeface="Sakkal Majalla" pitchFamily="2" charset="-78"/>
                <a:cs typeface="Sakkal Majalla" pitchFamily="2" charset="-78"/>
              </a:rPr>
              <a:t>– وهي تضم ما يلي:</a:t>
            </a:r>
            <a:r>
              <a:rPr lang="en-US" sz="2400" b="1" u="sng" dirty="0" smtClean="0">
                <a:solidFill>
                  <a:srgbClr val="7030A0"/>
                </a:solidFill>
                <a:latin typeface="Sakkal Majalla" pitchFamily="2" charset="-78"/>
                <a:cs typeface="Sakkal Majalla" pitchFamily="2" charset="-78"/>
              </a:rPr>
              <a:t> </a:t>
            </a:r>
            <a:r>
              <a:rPr lang="en-US" sz="2400" b="1" dirty="0" smtClean="0">
                <a:latin typeface="Sakkal Majalla" pitchFamily="2" charset="-78"/>
                <a:cs typeface="Sakkal Majalla" pitchFamily="2" charset="-78"/>
              </a:rPr>
              <a:t/>
            </a:r>
            <a:br>
              <a:rPr lang="en-US" sz="2400" b="1" dirty="0" smtClean="0">
                <a:latin typeface="Sakkal Majalla" pitchFamily="2" charset="-78"/>
                <a:cs typeface="Sakkal Majalla" pitchFamily="2" charset="-78"/>
              </a:rPr>
            </a:br>
            <a:r>
              <a:rPr lang="ar-SA" sz="2400" b="1" dirty="0" err="1" smtClean="0">
                <a:latin typeface="Sakkal Majalla" pitchFamily="2" charset="-78"/>
                <a:cs typeface="Sakkal Majalla" pitchFamily="2" charset="-78"/>
              </a:rPr>
              <a:t>الذهب </a:t>
            </a:r>
            <a:r>
              <a:rPr lang="ar-SA" sz="2400" b="1" dirty="0" smtClean="0">
                <a:latin typeface="Sakkal Majalla" pitchFamily="2" charset="-78"/>
                <a:cs typeface="Sakkal Majalla" pitchFamily="2" charset="-78"/>
              </a:rPr>
              <a:t>، الفضة ، الأوراق النقدية ، والعلة التي جمعت بين هذه الأصناف هي الثمنية أي كونها أثمانا للسلع ، ولهذا فكل عملة هي صنف مستقل ، فهذه المجموعة كبيرة العدد.</a:t>
            </a:r>
            <a:r>
              <a:rPr lang="en-US" sz="2400" b="1" dirty="0" smtClean="0">
                <a:latin typeface="Sakkal Majalla" pitchFamily="2" charset="-78"/>
                <a:cs typeface="Sakkal Majalla" pitchFamily="2" charset="-78"/>
              </a:rPr>
              <a:t/>
            </a:r>
            <a:br>
              <a:rPr lang="en-US" sz="2400" b="1" dirty="0" smtClean="0">
                <a:latin typeface="Sakkal Majalla" pitchFamily="2" charset="-78"/>
                <a:cs typeface="Sakkal Majalla" pitchFamily="2" charset="-78"/>
              </a:rPr>
            </a:br>
            <a:endParaRPr lang="en-US" sz="2400" b="1" dirty="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401"/>
            <a:ext cx="9144000" cy="6740307"/>
          </a:xfrm>
          <a:prstGeom prst="rect">
            <a:avLst/>
          </a:prstGeom>
          <a:noFill/>
        </p:spPr>
        <p:txBody>
          <a:bodyPr wrap="square" rtlCol="0">
            <a:spAutoFit/>
          </a:bodyPr>
          <a:lstStyle/>
          <a:p>
            <a:pPr algn="r"/>
            <a:r>
              <a:rPr lang="ar-SA" sz="2400" dirty="0" smtClean="0">
                <a:latin typeface="Sakkal Majalla" pitchFamily="2" charset="-78"/>
                <a:cs typeface="Sakkal Majalla" pitchFamily="2" charset="-78"/>
              </a:rPr>
              <a:t>أنه إذا كان البيع بين نفس الصنف ( </a:t>
            </a:r>
            <a:r>
              <a:rPr lang="ar-SA" sz="2400" dirty="0" smtClean="0">
                <a:solidFill>
                  <a:srgbClr val="FF0066"/>
                </a:solidFill>
                <a:latin typeface="Sakkal Majalla" pitchFamily="2" charset="-78"/>
                <a:cs typeface="Sakkal Majalla" pitchFamily="2" charset="-78"/>
              </a:rPr>
              <a:t>ذهب بذهب </a:t>
            </a:r>
            <a:r>
              <a:rPr lang="ar-SA" sz="2400" dirty="0" smtClean="0">
                <a:latin typeface="Sakkal Majalla" pitchFamily="2" charset="-78"/>
                <a:cs typeface="Sakkal Majalla" pitchFamily="2" charset="-78"/>
              </a:rPr>
              <a:t>، </a:t>
            </a:r>
            <a:r>
              <a:rPr lang="ar-SA" sz="2400" dirty="0" smtClean="0">
                <a:solidFill>
                  <a:srgbClr val="0070C0"/>
                </a:solidFill>
                <a:latin typeface="Sakkal Majalla" pitchFamily="2" charset="-78"/>
                <a:cs typeface="Sakkal Majalla" pitchFamily="2" charset="-78"/>
              </a:rPr>
              <a:t>فضة بفضة </a:t>
            </a:r>
            <a:r>
              <a:rPr lang="ar-SA" sz="2400" dirty="0" smtClean="0">
                <a:latin typeface="Sakkal Majalla" pitchFamily="2" charset="-78"/>
                <a:cs typeface="Sakkal Majalla" pitchFamily="2" charset="-78"/>
              </a:rPr>
              <a:t>) وجب أن يكون الطرفان ، متماثلين بالوزن ، ووجب أيضا </a:t>
            </a:r>
            <a:r>
              <a:rPr lang="ar-SA" sz="2400" i="1" u="sng" dirty="0" smtClean="0">
                <a:latin typeface="Sakkal Majalla" pitchFamily="2" charset="-78"/>
                <a:cs typeface="Sakkal Majalla" pitchFamily="2" charset="-78"/>
              </a:rPr>
              <a:t>التقابض يدا بيد </a:t>
            </a:r>
            <a:r>
              <a:rPr lang="ar-SA" sz="2400" dirty="0" smtClean="0">
                <a:latin typeface="Sakkal Majalla" pitchFamily="2" charset="-78"/>
                <a:cs typeface="Sakkal Majalla" pitchFamily="2" charset="-78"/>
              </a:rPr>
              <a:t>أيضا.</a:t>
            </a:r>
            <a:r>
              <a:rPr lang="en-US" sz="2400" dirty="0" smtClean="0">
                <a:latin typeface="Sakkal Majalla" pitchFamily="2" charset="-78"/>
                <a:cs typeface="Sakkal Majalla" pitchFamily="2" charset="-78"/>
              </a:rPr>
              <a:t/>
            </a:r>
            <a:br>
              <a:rPr lang="en-US" sz="2400" dirty="0" smtClean="0">
                <a:latin typeface="Sakkal Majalla" pitchFamily="2" charset="-78"/>
                <a:cs typeface="Sakkal Majalla" pitchFamily="2" charset="-78"/>
              </a:rPr>
            </a:br>
            <a:r>
              <a:rPr lang="en-US" sz="2400" b="1" i="1" dirty="0" smtClean="0">
                <a:latin typeface="Sakkal Majalla" pitchFamily="2" charset="-78"/>
                <a:cs typeface="Sakkal Majalla" pitchFamily="2" charset="-78"/>
              </a:rPr>
              <a:t> </a:t>
            </a:r>
            <a:r>
              <a:rPr lang="ar-SA" sz="2400" dirty="0" smtClean="0">
                <a:latin typeface="Sakkal Majalla" pitchFamily="2" charset="-78"/>
                <a:cs typeface="Sakkal Majalla" pitchFamily="2" charset="-78"/>
              </a:rPr>
              <a:t>فإن </a:t>
            </a:r>
            <a:r>
              <a:rPr lang="ar-SA" sz="2400" b="1" i="1" u="sng" dirty="0" smtClean="0">
                <a:latin typeface="Sakkal Majalla" pitchFamily="2" charset="-78"/>
                <a:cs typeface="Sakkal Majalla" pitchFamily="2" charset="-78"/>
              </a:rPr>
              <a:t>عدم شرط التماثل ، سمى البيع ربا الفضل</a:t>
            </a:r>
            <a:r>
              <a:rPr lang="en-US" sz="2400" b="1" i="1" u="sng" dirty="0" smtClean="0">
                <a:latin typeface="Sakkal Majalla" pitchFamily="2" charset="-78"/>
                <a:cs typeface="Sakkal Majalla" pitchFamily="2" charset="-78"/>
              </a:rPr>
              <a:t> </a:t>
            </a:r>
            <a:r>
              <a:rPr lang="ar-SA" sz="2400" b="1" i="1" u="sng" dirty="0" smtClean="0">
                <a:latin typeface="Sakkal Majalla" pitchFamily="2" charset="-78"/>
                <a:cs typeface="Sakkal Majalla" pitchFamily="2" charset="-78"/>
              </a:rPr>
              <a:t/>
            </a:r>
            <a:br>
              <a:rPr lang="ar-SA" sz="2400" b="1" i="1" u="sng" dirty="0" smtClean="0">
                <a:latin typeface="Sakkal Majalla" pitchFamily="2" charset="-78"/>
                <a:cs typeface="Sakkal Majalla" pitchFamily="2" charset="-78"/>
              </a:rPr>
            </a:br>
            <a:r>
              <a:rPr lang="ar-SA" sz="2400" dirty="0" smtClean="0">
                <a:latin typeface="Sakkal Majalla" pitchFamily="2" charset="-78"/>
                <a:cs typeface="Sakkal Majalla" pitchFamily="2" charset="-78"/>
              </a:rPr>
              <a:t>وأما </a:t>
            </a:r>
            <a:r>
              <a:rPr lang="ar-SA" sz="2400" dirty="0">
                <a:latin typeface="Sakkal Majalla" pitchFamily="2" charset="-78"/>
                <a:cs typeface="Sakkal Majalla" pitchFamily="2" charset="-78"/>
              </a:rPr>
              <a:t>إذا كان البيع بين صنفين مختلفين لكنهما من داخل المجموعة ( </a:t>
            </a:r>
            <a:r>
              <a:rPr lang="ar-SA" sz="2400" dirty="0">
                <a:solidFill>
                  <a:srgbClr val="FF0066"/>
                </a:solidFill>
                <a:latin typeface="Sakkal Majalla" pitchFamily="2" charset="-78"/>
                <a:cs typeface="Sakkal Majalla" pitchFamily="2" charset="-78"/>
              </a:rPr>
              <a:t>ذهب بفضة </a:t>
            </a:r>
            <a:r>
              <a:rPr lang="ar-SA" sz="2400" dirty="0">
                <a:latin typeface="Sakkal Majalla" pitchFamily="2" charset="-78"/>
                <a:cs typeface="Sakkal Majalla" pitchFamily="2" charset="-78"/>
              </a:rPr>
              <a:t>، </a:t>
            </a:r>
            <a:r>
              <a:rPr lang="ar-SA" sz="2400" dirty="0">
                <a:solidFill>
                  <a:srgbClr val="0070C0"/>
                </a:solidFill>
                <a:latin typeface="Sakkal Majalla" pitchFamily="2" charset="-78"/>
                <a:cs typeface="Sakkal Majalla" pitchFamily="2" charset="-78"/>
              </a:rPr>
              <a:t>دينار بجنيه </a:t>
            </a:r>
            <a:r>
              <a:rPr lang="ar-SA" sz="2400" dirty="0">
                <a:latin typeface="Sakkal Majalla" pitchFamily="2" charset="-78"/>
                <a:cs typeface="Sakkal Majalla" pitchFamily="2" charset="-78"/>
              </a:rPr>
              <a:t>، </a:t>
            </a:r>
            <a:r>
              <a:rPr lang="ar-SA" sz="2400" dirty="0">
                <a:solidFill>
                  <a:srgbClr val="FF0066"/>
                </a:solidFill>
                <a:latin typeface="Sakkal Majalla" pitchFamily="2" charset="-78"/>
                <a:cs typeface="Sakkal Majalla" pitchFamily="2" charset="-78"/>
              </a:rPr>
              <a:t>ذهب بدينار </a:t>
            </a:r>
            <a:r>
              <a:rPr lang="ar-SA" sz="2400" dirty="0">
                <a:latin typeface="Sakkal Majalla" pitchFamily="2" charset="-78"/>
                <a:cs typeface="Sakkal Majalla" pitchFamily="2" charset="-78"/>
              </a:rPr>
              <a:t>، </a:t>
            </a:r>
            <a:r>
              <a:rPr lang="ar-SA" sz="2400" dirty="0">
                <a:solidFill>
                  <a:srgbClr val="0070C0"/>
                </a:solidFill>
                <a:latin typeface="Sakkal Majalla" pitchFamily="2" charset="-78"/>
                <a:cs typeface="Sakkal Majalla" pitchFamily="2" charset="-78"/>
              </a:rPr>
              <a:t>فضة بجنيه </a:t>
            </a:r>
            <a:r>
              <a:rPr lang="ar-SA" sz="2400" dirty="0">
                <a:latin typeface="Sakkal Majalla" pitchFamily="2" charset="-78"/>
                <a:cs typeface="Sakkal Majalla" pitchFamily="2" charset="-78"/>
              </a:rPr>
              <a:t>) وجب التقابض يدا بيد ، ولا يشترط التماثل</a:t>
            </a:r>
            <a:r>
              <a:rPr lang="en-US" sz="2400" dirty="0">
                <a:latin typeface="Sakkal Majalla" pitchFamily="2" charset="-78"/>
                <a:cs typeface="Sakkal Majalla" pitchFamily="2" charset="-78"/>
              </a:rPr>
              <a:t> </a:t>
            </a:r>
            <a:br>
              <a:rPr lang="en-US" sz="2400" dirty="0">
                <a:latin typeface="Sakkal Majalla" pitchFamily="2" charset="-78"/>
                <a:cs typeface="Sakkal Majalla" pitchFamily="2" charset="-78"/>
              </a:rPr>
            </a:br>
            <a:r>
              <a:rPr lang="en-US" sz="2400" dirty="0" smtClean="0">
                <a:latin typeface="Sakkal Majalla" pitchFamily="2" charset="-78"/>
                <a:cs typeface="Sakkal Majalla" pitchFamily="2" charset="-78"/>
              </a:rPr>
              <a:t> </a:t>
            </a:r>
            <a:r>
              <a:rPr lang="ar-SA" sz="2400" dirty="0">
                <a:latin typeface="Sakkal Majalla" pitchFamily="2" charset="-78"/>
                <a:cs typeface="Sakkal Majalla" pitchFamily="2" charset="-78"/>
              </a:rPr>
              <a:t>وإن </a:t>
            </a:r>
            <a:r>
              <a:rPr lang="ar-SA" sz="2400" b="1" i="1" u="sng" dirty="0">
                <a:latin typeface="Sakkal Majalla" pitchFamily="2" charset="-78"/>
                <a:cs typeface="Sakkal Majalla" pitchFamily="2" charset="-78"/>
              </a:rPr>
              <a:t>عدم شرط </a:t>
            </a:r>
            <a:r>
              <a:rPr lang="ar-SA" sz="2400" b="1" i="1" u="sng" dirty="0" err="1">
                <a:latin typeface="Sakkal Majalla" pitchFamily="2" charset="-78"/>
                <a:cs typeface="Sakkal Majalla" pitchFamily="2" charset="-78"/>
              </a:rPr>
              <a:t>التقابض</a:t>
            </a:r>
            <a:r>
              <a:rPr lang="ar-SA" sz="2400" b="1" i="1" u="sng" dirty="0">
                <a:latin typeface="Sakkal Majalla" pitchFamily="2" charset="-78"/>
                <a:cs typeface="Sakkal Majalla" pitchFamily="2" charset="-78"/>
              </a:rPr>
              <a:t> سمي البيع ربا </a:t>
            </a:r>
            <a:r>
              <a:rPr lang="ar-SA" sz="2400" b="1" i="1" u="sng" dirty="0" smtClean="0">
                <a:latin typeface="Sakkal Majalla" pitchFamily="2" charset="-78"/>
                <a:cs typeface="Sakkal Majalla" pitchFamily="2" charset="-78"/>
              </a:rPr>
              <a:t>النسيئة</a:t>
            </a:r>
            <a:r>
              <a:rPr lang="ar-SA" sz="2400" dirty="0">
                <a:latin typeface="Sakkal Majalla" pitchFamily="2" charset="-78"/>
                <a:cs typeface="Sakkal Majalla" pitchFamily="2" charset="-78"/>
              </a:rPr>
              <a:t>.</a:t>
            </a:r>
            <a:r>
              <a:rPr lang="en-US" sz="2400" dirty="0">
                <a:latin typeface="Sakkal Majalla" pitchFamily="2" charset="-78"/>
                <a:cs typeface="Sakkal Majalla" pitchFamily="2" charset="-78"/>
              </a:rPr>
              <a:t/>
            </a:r>
            <a:br>
              <a:rPr lang="en-US" sz="2400" dirty="0">
                <a:latin typeface="Sakkal Majalla" pitchFamily="2" charset="-78"/>
                <a:cs typeface="Sakkal Majalla" pitchFamily="2" charset="-78"/>
              </a:rPr>
            </a:br>
            <a:r>
              <a:rPr lang="ar-SA" sz="2400" dirty="0" smtClean="0">
                <a:latin typeface="Sakkal Majalla" pitchFamily="2" charset="-78"/>
                <a:cs typeface="Sakkal Majalla" pitchFamily="2" charset="-78"/>
              </a:rPr>
              <a:t>ولنسم </a:t>
            </a:r>
            <a:r>
              <a:rPr lang="ar-SA" sz="2400" dirty="0">
                <a:latin typeface="Sakkal Majalla" pitchFamily="2" charset="-78"/>
                <a:cs typeface="Sakkal Majalla" pitchFamily="2" charset="-78"/>
              </a:rPr>
              <a:t>المجموعة الثانية </a:t>
            </a:r>
            <a:r>
              <a:rPr lang="ar-SA" sz="2400" dirty="0" smtClean="0">
                <a:latin typeface="Sakkal Majalla" pitchFamily="2" charset="-78"/>
                <a:cs typeface="Sakkal Majalla" pitchFamily="2" charset="-78"/>
              </a:rPr>
              <a:t>مجموعة</a:t>
            </a:r>
            <a:r>
              <a:rPr lang="ar-SA" sz="2400" dirty="0">
                <a:latin typeface="Sakkal Majalla" pitchFamily="2" charset="-78"/>
                <a:cs typeface="Sakkal Majalla" pitchFamily="2" charset="-78"/>
              </a:rPr>
              <a:t> </a:t>
            </a:r>
            <a:r>
              <a:rPr lang="ar-SA" sz="2400" dirty="0" smtClean="0">
                <a:latin typeface="Sakkal Majalla" pitchFamily="2" charset="-78"/>
                <a:cs typeface="Sakkal Majalla" pitchFamily="2" charset="-78"/>
              </a:rPr>
              <a:t>(ب)</a:t>
            </a:r>
            <a:r>
              <a:rPr lang="en-US" sz="2400" dirty="0" smtClean="0">
                <a:latin typeface="Sakkal Majalla" pitchFamily="2" charset="-78"/>
                <a:cs typeface="Sakkal Majalla" pitchFamily="2" charset="-78"/>
              </a:rPr>
              <a:t> </a:t>
            </a:r>
            <a:r>
              <a:rPr lang="en-US" sz="2400" dirty="0">
                <a:latin typeface="Sakkal Majalla" pitchFamily="2" charset="-78"/>
                <a:cs typeface="Sakkal Majalla" pitchFamily="2" charset="-78"/>
              </a:rPr>
              <a:t/>
            </a:r>
            <a:br>
              <a:rPr lang="en-US" sz="2400" dirty="0">
                <a:latin typeface="Sakkal Majalla" pitchFamily="2" charset="-78"/>
                <a:cs typeface="Sakkal Majalla" pitchFamily="2" charset="-78"/>
              </a:rPr>
            </a:br>
            <a:r>
              <a:rPr lang="ar-SA" sz="2400" dirty="0" smtClean="0">
                <a:latin typeface="Sakkal Majalla" pitchFamily="2" charset="-78"/>
                <a:cs typeface="Sakkal Majalla" pitchFamily="2" charset="-78"/>
              </a:rPr>
              <a:t>وهي تضم:</a:t>
            </a:r>
            <a:r>
              <a:rPr lang="en-US" sz="2400" dirty="0" smtClean="0">
                <a:latin typeface="Sakkal Majalla" pitchFamily="2" charset="-78"/>
                <a:cs typeface="Sakkal Majalla" pitchFamily="2" charset="-78"/>
              </a:rPr>
              <a:t> </a:t>
            </a:r>
            <a:r>
              <a:rPr lang="en-US" sz="2400" dirty="0">
                <a:latin typeface="Sakkal Majalla" pitchFamily="2" charset="-78"/>
                <a:cs typeface="Sakkal Majalla" pitchFamily="2" charset="-78"/>
              </a:rPr>
              <a:t/>
            </a:r>
            <a:br>
              <a:rPr lang="en-US" sz="2400" dirty="0">
                <a:latin typeface="Sakkal Majalla" pitchFamily="2" charset="-78"/>
                <a:cs typeface="Sakkal Majalla" pitchFamily="2" charset="-78"/>
              </a:rPr>
            </a:br>
            <a:r>
              <a:rPr lang="ar-SA" sz="2400" b="1" dirty="0" err="1" smtClean="0">
                <a:latin typeface="Sakkal Majalla" pitchFamily="2" charset="-78"/>
                <a:cs typeface="Sakkal Majalla" pitchFamily="2" charset="-78"/>
              </a:rPr>
              <a:t>الملح </a:t>
            </a:r>
            <a:r>
              <a:rPr lang="ar-SA" sz="2400" b="1" dirty="0">
                <a:latin typeface="Sakkal Majalla" pitchFamily="2" charset="-78"/>
                <a:cs typeface="Sakkal Majalla" pitchFamily="2" charset="-78"/>
              </a:rPr>
              <a:t>، التمر ، البر ، الشعير </a:t>
            </a:r>
            <a:r>
              <a:rPr lang="ar-SA" sz="2400" dirty="0">
                <a:latin typeface="Sakkal Majalla" pitchFamily="2" charset="-78"/>
                <a:cs typeface="Sakkal Majalla" pitchFamily="2" charset="-78"/>
              </a:rPr>
              <a:t>( والعلة هي مجموع الكيل أو الوزن مع الطعم ، فكل ما تنبته الأرض مما يكون فيه هذه العلة فهو داخل في هذه </a:t>
            </a:r>
            <a:r>
              <a:rPr lang="ar-SA" sz="2400" dirty="0" smtClean="0">
                <a:latin typeface="Sakkal Majalla" pitchFamily="2" charset="-78"/>
                <a:cs typeface="Sakkal Majalla" pitchFamily="2" charset="-78"/>
              </a:rPr>
              <a:t>المجموعة</a:t>
            </a:r>
            <a:r>
              <a:rPr lang="ar-SA" sz="2400" dirty="0">
                <a:latin typeface="Sakkal Majalla" pitchFamily="2" charset="-78"/>
                <a:cs typeface="Sakkal Majalla" pitchFamily="2" charset="-78"/>
              </a:rPr>
              <a:t>)</a:t>
            </a:r>
            <a:r>
              <a:rPr lang="en-US" sz="2400" dirty="0">
                <a:latin typeface="Sakkal Majalla" pitchFamily="2" charset="-78"/>
                <a:cs typeface="Sakkal Majalla" pitchFamily="2" charset="-78"/>
              </a:rPr>
              <a:t/>
            </a:r>
            <a:br>
              <a:rPr lang="en-US" sz="2400" dirty="0">
                <a:latin typeface="Sakkal Majalla" pitchFamily="2" charset="-78"/>
                <a:cs typeface="Sakkal Majalla" pitchFamily="2" charset="-78"/>
              </a:rPr>
            </a:br>
            <a:r>
              <a:rPr lang="en-US" sz="2400" dirty="0">
                <a:latin typeface="Sakkal Majalla" pitchFamily="2" charset="-78"/>
                <a:cs typeface="Sakkal Majalla" pitchFamily="2" charset="-78"/>
              </a:rPr>
              <a:t/>
            </a:r>
            <a:br>
              <a:rPr lang="en-US" sz="2400" dirty="0">
                <a:latin typeface="Sakkal Majalla" pitchFamily="2" charset="-78"/>
                <a:cs typeface="Sakkal Majalla" pitchFamily="2" charset="-78"/>
              </a:rPr>
            </a:br>
            <a:r>
              <a:rPr lang="ar-SA" sz="2400" dirty="0">
                <a:latin typeface="Sakkal Majalla" pitchFamily="2" charset="-78"/>
                <a:cs typeface="Sakkal Majalla" pitchFamily="2" charset="-78"/>
              </a:rPr>
              <a:t>وتجري هنا القاعدتان السابقتان في </a:t>
            </a:r>
            <a:r>
              <a:rPr lang="ar-SA" sz="2400" dirty="0" err="1">
                <a:latin typeface="Sakkal Majalla" pitchFamily="2" charset="-78"/>
                <a:cs typeface="Sakkal Majalla" pitchFamily="2" charset="-78"/>
              </a:rPr>
              <a:t>التبايع</a:t>
            </a:r>
            <a:r>
              <a:rPr lang="ar-SA" sz="2400" dirty="0">
                <a:latin typeface="Sakkal Majalla" pitchFamily="2" charset="-78"/>
                <a:cs typeface="Sakkal Majalla" pitchFamily="2" charset="-78"/>
              </a:rPr>
              <a:t> داخل هذه المجموعة </a:t>
            </a:r>
            <a:r>
              <a:rPr lang="ar-SA" sz="2400" dirty="0" smtClean="0">
                <a:latin typeface="Sakkal Majalla" pitchFamily="2" charset="-78"/>
                <a:cs typeface="Sakkal Majalla" pitchFamily="2" charset="-78"/>
              </a:rPr>
              <a:t>أيضا</a:t>
            </a:r>
            <a:r>
              <a:rPr lang="ar-SA" sz="2400" dirty="0">
                <a:latin typeface="Sakkal Majalla" pitchFamily="2" charset="-78"/>
                <a:cs typeface="Sakkal Majalla" pitchFamily="2" charset="-78"/>
              </a:rPr>
              <a:t>.</a:t>
            </a:r>
            <a:r>
              <a:rPr lang="en-US" sz="2400" dirty="0">
                <a:latin typeface="Sakkal Majalla" pitchFamily="2" charset="-78"/>
                <a:cs typeface="Sakkal Majalla" pitchFamily="2" charset="-78"/>
              </a:rPr>
              <a:t/>
            </a:r>
            <a:br>
              <a:rPr lang="en-US" sz="2400" dirty="0">
                <a:latin typeface="Sakkal Majalla" pitchFamily="2" charset="-78"/>
                <a:cs typeface="Sakkal Majalla" pitchFamily="2" charset="-78"/>
              </a:rPr>
            </a:br>
            <a:r>
              <a:rPr lang="en-US" sz="2400" dirty="0">
                <a:latin typeface="Sakkal Majalla" pitchFamily="2" charset="-78"/>
                <a:cs typeface="Sakkal Majalla" pitchFamily="2" charset="-78"/>
              </a:rPr>
              <a:t/>
            </a:r>
            <a:br>
              <a:rPr lang="en-US" sz="2400" dirty="0">
                <a:latin typeface="Sakkal Majalla" pitchFamily="2" charset="-78"/>
                <a:cs typeface="Sakkal Majalla" pitchFamily="2" charset="-78"/>
              </a:rPr>
            </a:br>
            <a:r>
              <a:rPr lang="en-US" sz="2400" dirty="0">
                <a:latin typeface="Sakkal Majalla" pitchFamily="2" charset="-78"/>
                <a:cs typeface="Sakkal Majalla" pitchFamily="2" charset="-78"/>
              </a:rPr>
              <a:t/>
            </a:r>
            <a:br>
              <a:rPr lang="en-US" sz="2400" dirty="0">
                <a:latin typeface="Sakkal Majalla" pitchFamily="2" charset="-78"/>
                <a:cs typeface="Sakkal Majalla" pitchFamily="2" charset="-78"/>
              </a:rPr>
            </a:br>
            <a:r>
              <a:rPr lang="en-US" sz="2400" dirty="0">
                <a:latin typeface="Sakkal Majalla" pitchFamily="2" charset="-78"/>
                <a:cs typeface="Sakkal Majalla" pitchFamily="2" charset="-78"/>
              </a:rPr>
              <a:t/>
            </a:r>
            <a:br>
              <a:rPr lang="en-US" sz="2400" dirty="0">
                <a:latin typeface="Sakkal Majalla" pitchFamily="2" charset="-78"/>
                <a:cs typeface="Sakkal Majalla" pitchFamily="2" charset="-78"/>
              </a:rPr>
            </a:br>
            <a:r>
              <a:rPr lang="en-US" sz="2400" dirty="0">
                <a:latin typeface="Sakkal Majalla" pitchFamily="2" charset="-78"/>
                <a:cs typeface="Sakkal Majalla" pitchFamily="2" charset="-78"/>
              </a:rPr>
              <a:t/>
            </a:r>
            <a:br>
              <a:rPr lang="en-US" sz="2400" dirty="0">
                <a:latin typeface="Sakkal Majalla" pitchFamily="2" charset="-78"/>
                <a:cs typeface="Sakkal Majalla" pitchFamily="2" charset="-78"/>
              </a:rPr>
            </a:br>
            <a:r>
              <a:rPr lang="en-US" sz="2400" dirty="0">
                <a:latin typeface="Sakkal Majalla" pitchFamily="2" charset="-78"/>
                <a:cs typeface="Sakkal Majalla" pitchFamily="2" charset="-78"/>
              </a:rPr>
              <a:t/>
            </a:r>
            <a:br>
              <a:rPr lang="en-US" sz="2400" dirty="0">
                <a:latin typeface="Sakkal Majalla" pitchFamily="2" charset="-78"/>
                <a:cs typeface="Sakkal Majalla" pitchFamily="2" charset="-78"/>
              </a:rPr>
            </a:br>
            <a:endParaRPr lang="en-US" sz="2400" dirty="0">
              <a:latin typeface="Sakkal Majalla" pitchFamily="2" charset="-78"/>
              <a:cs typeface="Sakkal Majalla" pitchFamily="2" charset="-78"/>
            </a:endParaRPr>
          </a:p>
        </p:txBody>
      </p:sp>
      <p:sp>
        <p:nvSpPr>
          <p:cNvPr id="3" name="AutoShape 4">
            <a:hlinkClick r:id="" action="ppaction://hlinkshowjump?jump=firstslide" highlightClick="1"/>
          </p:cNvPr>
          <p:cNvSpPr>
            <a:spLocks noChangeArrowheads="1"/>
          </p:cNvSpPr>
          <p:nvPr/>
        </p:nvSpPr>
        <p:spPr bwMode="auto">
          <a:xfrm>
            <a:off x="457200" y="6172200"/>
            <a:ext cx="533400" cy="381000"/>
          </a:xfrm>
          <a:prstGeom prst="actionButtonHome">
            <a:avLst/>
          </a:prstGeom>
          <a:solidFill>
            <a:srgbClr val="FF3399"/>
          </a:solidFill>
          <a:ln w="12700">
            <a:solidFill>
              <a:schemeClr val="tx1"/>
            </a:solidFill>
            <a:miter lim="800000"/>
            <a:headEnd type="none" w="sm" len="sm"/>
            <a:tailEnd type="none" w="sm" len="sm"/>
          </a:ln>
          <a:effectLst/>
        </p:spPr>
        <p:txBody>
          <a:bodyPr wrap="none" anchor="ctr"/>
          <a:lstStyle/>
          <a:p>
            <a:endParaRPr lang="en-US"/>
          </a:p>
        </p:txBody>
      </p:sp>
      <p:sp>
        <p:nvSpPr>
          <p:cNvPr id="5" name="Rectangle 4"/>
          <p:cNvSpPr/>
          <p:nvPr/>
        </p:nvSpPr>
        <p:spPr>
          <a:xfrm>
            <a:off x="1066800" y="228600"/>
            <a:ext cx="8077200" cy="707886"/>
          </a:xfrm>
          <a:prstGeom prst="rect">
            <a:avLst/>
          </a:prstGeom>
          <a:noFill/>
        </p:spPr>
        <p:txBody>
          <a:bodyPr wrap="square" lIns="91440" tIns="45720" rIns="91440" bIns="45720">
            <a:spAutoFit/>
          </a:bodyPr>
          <a:lstStyle/>
          <a:p>
            <a:pPr algn="ctr"/>
            <a:r>
              <a:rPr lang="ar-SA" sz="4000" b="1" cap="none" spc="300" dirty="0" smtClean="0">
                <a:ln w="11430" cmpd="sng">
                  <a:solidFill>
                    <a:srgbClr val="8C368E"/>
                  </a:solidFill>
                  <a:prstDash val="solid"/>
                  <a:miter lim="800000"/>
                </a:ln>
                <a:solidFill>
                  <a:srgbClr val="FF0066"/>
                </a:solidFill>
                <a:effectLst>
                  <a:glow rad="45500">
                    <a:schemeClr val="accent1">
                      <a:satMod val="220000"/>
                      <a:alpha val="35000"/>
                    </a:schemeClr>
                  </a:glow>
                </a:effectLst>
                <a:latin typeface="Traditional Arabic" pitchFamily="18" charset="-78"/>
                <a:cs typeface="mohammad bold art 1" pitchFamily="2" charset="-78"/>
              </a:rPr>
              <a:t>والقاعدة التي يجب أن تتبع هنا هي:</a:t>
            </a:r>
            <a:r>
              <a:rPr lang="en-US" sz="4000" b="1" cap="none" spc="300" dirty="0" smtClean="0">
                <a:ln w="11430" cmpd="sng">
                  <a:solidFill>
                    <a:srgbClr val="8C368E"/>
                  </a:solidFill>
                  <a:prstDash val="solid"/>
                  <a:miter lim="800000"/>
                </a:ln>
                <a:solidFill>
                  <a:srgbClr val="FF0066"/>
                </a:solidFill>
                <a:effectLst>
                  <a:glow rad="45500">
                    <a:schemeClr val="accent1">
                      <a:satMod val="220000"/>
                      <a:alpha val="35000"/>
                    </a:schemeClr>
                  </a:glow>
                </a:effectLst>
                <a:latin typeface="Traditional Arabic" pitchFamily="18" charset="-78"/>
                <a:cs typeface="mohammad bold art 1" pitchFamily="2" charset="-78"/>
              </a:rPr>
              <a:t> </a:t>
            </a:r>
            <a:endParaRPr lang="en-US" sz="4000" b="1" cap="none" spc="300" dirty="0">
              <a:ln w="11430" cmpd="sng">
                <a:solidFill>
                  <a:srgbClr val="8C368E"/>
                </a:solidFill>
                <a:prstDash val="solid"/>
                <a:miter lim="800000"/>
              </a:ln>
              <a:solidFill>
                <a:srgbClr val="FF0066"/>
              </a:solidFill>
              <a:effectLst>
                <a:glow rad="45500">
                  <a:schemeClr val="accent1">
                    <a:satMod val="220000"/>
                    <a:alpha val="35000"/>
                  </a:schemeClr>
                </a:glow>
              </a:effectLst>
              <a:cs typeface="mohammad bold art 1"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219200"/>
            <a:ext cx="8305800" cy="5262979"/>
          </a:xfrm>
          <a:prstGeom prst="rect">
            <a:avLst/>
          </a:prstGeom>
          <a:noFill/>
        </p:spPr>
        <p:txBody>
          <a:bodyPr wrap="square" rtlCol="0">
            <a:spAutoFit/>
          </a:bodyPr>
          <a:lstStyle/>
          <a:p>
            <a:pPr algn="r"/>
            <a:r>
              <a:rPr lang="ar-SA" sz="2400" b="1" dirty="0" smtClean="0">
                <a:latin typeface="Sakkal Majalla" pitchFamily="2" charset="-78"/>
                <a:cs typeface="Sakkal Majalla" pitchFamily="2" charset="-78"/>
              </a:rPr>
              <a:t>أما عند </a:t>
            </a:r>
            <a:r>
              <a:rPr lang="ar-SA" sz="2400" b="1" dirty="0" err="1" smtClean="0">
                <a:latin typeface="Sakkal Majalla" pitchFamily="2" charset="-78"/>
                <a:cs typeface="Sakkal Majalla" pitchFamily="2" charset="-78"/>
              </a:rPr>
              <a:t>التبايع</a:t>
            </a:r>
            <a:r>
              <a:rPr lang="ar-SA" sz="2400" b="1" dirty="0" smtClean="0">
                <a:latin typeface="Sakkal Majalla" pitchFamily="2" charset="-78"/>
                <a:cs typeface="Sakkal Majalla" pitchFamily="2" charset="-78"/>
              </a:rPr>
              <a:t> بين أصناف المجموعتين ، أي صنف </a:t>
            </a:r>
            <a:r>
              <a:rPr lang="ar-SA" sz="2400" b="1" dirty="0" smtClean="0">
                <a:ln>
                  <a:solidFill>
                    <a:srgbClr val="8C368E"/>
                  </a:solidFill>
                </a:ln>
                <a:latin typeface="Sakkal Majalla" pitchFamily="2" charset="-78"/>
                <a:cs typeface="Sakkal Majalla" pitchFamily="2" charset="-78"/>
              </a:rPr>
              <a:t>من المجموعـــــة ( أ) </a:t>
            </a:r>
            <a:r>
              <a:rPr lang="ar-SA" sz="2400" b="1" dirty="0" smtClean="0">
                <a:latin typeface="Sakkal Majalla" pitchFamily="2" charset="-78"/>
                <a:cs typeface="Sakkal Majalla" pitchFamily="2" charset="-78"/>
              </a:rPr>
              <a:t>وصنف </a:t>
            </a:r>
            <a:r>
              <a:rPr lang="ar-SA" sz="2400" b="1" dirty="0" smtClean="0">
                <a:ln>
                  <a:solidFill>
                    <a:srgbClr val="8C368E"/>
                  </a:solidFill>
                </a:ln>
                <a:latin typeface="Sakkal Majalla" pitchFamily="2" charset="-78"/>
                <a:cs typeface="Sakkal Majalla" pitchFamily="2" charset="-78"/>
              </a:rPr>
              <a:t>من المجموعة (ب) </a:t>
            </a:r>
            <a:br>
              <a:rPr lang="ar-SA" sz="2400" b="1" dirty="0" smtClean="0">
                <a:ln>
                  <a:solidFill>
                    <a:srgbClr val="8C368E"/>
                  </a:solidFill>
                </a:ln>
                <a:latin typeface="Sakkal Majalla" pitchFamily="2" charset="-78"/>
                <a:cs typeface="Sakkal Majalla" pitchFamily="2" charset="-78"/>
              </a:rPr>
            </a:br>
            <a:r>
              <a:rPr lang="ar-SA" sz="2400" b="1" i="1" u="sng" dirty="0" smtClean="0">
                <a:solidFill>
                  <a:schemeClr val="accent5">
                    <a:lumMod val="75000"/>
                  </a:schemeClr>
                </a:solidFill>
                <a:latin typeface="Sakkal Majalla" pitchFamily="2" charset="-78"/>
                <a:cs typeface="Sakkal Majalla" pitchFamily="2" charset="-78"/>
              </a:rPr>
              <a:t>فلا يشترط التماثل في الوزن ، ولا يشترط التقابض في المجلس.</a:t>
            </a:r>
            <a:r>
              <a:rPr lang="en-US" sz="2400" b="1" dirty="0" smtClean="0">
                <a:latin typeface="Sakkal Majalla" pitchFamily="2" charset="-78"/>
                <a:cs typeface="Sakkal Majalla" pitchFamily="2" charset="-78"/>
              </a:rPr>
              <a:t/>
            </a:r>
            <a:br>
              <a:rPr lang="en-US" sz="2400" b="1" dirty="0" smtClean="0">
                <a:latin typeface="Sakkal Majalla" pitchFamily="2" charset="-78"/>
                <a:cs typeface="Sakkal Majalla" pitchFamily="2" charset="-78"/>
              </a:rPr>
            </a:br>
            <a:endParaRPr lang="en-US" sz="2400" b="1" dirty="0" smtClean="0">
              <a:latin typeface="Sakkal Majalla" pitchFamily="2" charset="-78"/>
              <a:cs typeface="Sakkal Majalla" pitchFamily="2" charset="-78"/>
            </a:endParaRPr>
          </a:p>
          <a:p>
            <a:pPr algn="r"/>
            <a:r>
              <a:rPr lang="ar-SA" sz="2400" b="1" dirty="0" smtClean="0">
                <a:latin typeface="Sakkal Majalla" pitchFamily="2" charset="-78"/>
                <a:cs typeface="Sakkal Majalla" pitchFamily="2" charset="-78"/>
              </a:rPr>
              <a:t>نوع</a:t>
            </a:r>
            <a:r>
              <a:rPr lang="en-US" sz="2400" b="1" dirty="0" smtClean="0">
                <a:latin typeface="Sakkal Majalla" pitchFamily="2" charset="-78"/>
                <a:cs typeface="Sakkal Majalla" pitchFamily="2" charset="-78"/>
              </a:rPr>
              <a:t> ”</a:t>
            </a:r>
            <a:r>
              <a:rPr lang="ar-SA" sz="2400" b="1" dirty="0" smtClean="0">
                <a:latin typeface="Sakkal Majalla" pitchFamily="2" charset="-78"/>
                <a:cs typeface="Sakkal Majalla" pitchFamily="2" charset="-78"/>
              </a:rPr>
              <a:t>كمن يشتري تمر ”خلاص“ مثلا بتمر رديء ، فلابد أن يختلف الوزن أو فإن قال قائل : إذا أردت أن تشتري تمرا من الكيل في هذه الحالة ، فنقول : بع الأول بالأوراق النقدية ، ثم ابتع الصنف الثاني بالثمن الذي قبضته من بيع الصنف الأول الجيد حتى تخرج من </a:t>
            </a:r>
            <a:r>
              <a:rPr lang="en-US" sz="2400" b="1" dirty="0" smtClean="0">
                <a:latin typeface="Sakkal Majalla" pitchFamily="2" charset="-78"/>
                <a:cs typeface="Sakkal Majalla" pitchFamily="2" charset="-78"/>
              </a:rPr>
              <a:t> </a:t>
            </a:r>
            <a:r>
              <a:rPr lang="ar-SA" sz="2400" b="1" dirty="0" smtClean="0">
                <a:latin typeface="Sakkal Majalla" pitchFamily="2" charset="-78"/>
                <a:cs typeface="Sakkal Majalla" pitchFamily="2" charset="-78"/>
              </a:rPr>
              <a:t>الربا.</a:t>
            </a:r>
            <a:r>
              <a:rPr lang="en-US" sz="2400" b="1" dirty="0" smtClean="0">
                <a:latin typeface="Sakkal Majalla" pitchFamily="2" charset="-78"/>
                <a:cs typeface="Sakkal Majalla" pitchFamily="2" charset="-78"/>
              </a:rPr>
              <a:t/>
            </a:r>
            <a:br>
              <a:rPr lang="en-US" sz="2400" b="1" dirty="0" smtClean="0">
                <a:latin typeface="Sakkal Majalla" pitchFamily="2" charset="-78"/>
                <a:cs typeface="Sakkal Majalla" pitchFamily="2" charset="-78"/>
              </a:rPr>
            </a:br>
            <a:r>
              <a:rPr lang="en-US" sz="2400" b="1" dirty="0" smtClean="0">
                <a:latin typeface="Sakkal Majalla" pitchFamily="2" charset="-78"/>
                <a:cs typeface="Sakkal Majalla" pitchFamily="2" charset="-78"/>
              </a:rPr>
              <a:t/>
            </a:r>
            <a:br>
              <a:rPr lang="en-US" sz="2400" b="1" dirty="0" smtClean="0">
                <a:latin typeface="Sakkal Majalla" pitchFamily="2" charset="-78"/>
                <a:cs typeface="Sakkal Majalla" pitchFamily="2" charset="-78"/>
              </a:rPr>
            </a:br>
            <a:r>
              <a:rPr lang="en-US" sz="2400" b="1" dirty="0" smtClean="0">
                <a:latin typeface="Sakkal Majalla" pitchFamily="2" charset="-78"/>
                <a:cs typeface="Sakkal Majalla" pitchFamily="2" charset="-78"/>
              </a:rPr>
              <a:t> </a:t>
            </a:r>
            <a:r>
              <a:rPr lang="ar-SA" sz="2400" b="1" dirty="0" smtClean="0">
                <a:latin typeface="Sakkal Majalla" pitchFamily="2" charset="-78"/>
                <a:cs typeface="Sakkal Majalla" pitchFamily="2" charset="-78"/>
              </a:rPr>
              <a:t>وقد يقول قائل عندي ذهب قديم وأريد جديدا ، فنقول لا يصح التبايع بين الذهب والذهب إلا بالتساوي ، أو تبيع القديم بنقد ثم تشتري بالنقد الجديد ، ولو شرط البائع أن لا تشتري إلا من عنده لم يصح أيضا.</a:t>
            </a:r>
            <a:r>
              <a:rPr lang="en-US" sz="2400" b="1" dirty="0" smtClean="0">
                <a:latin typeface="Sakkal Majalla" pitchFamily="2" charset="-78"/>
                <a:cs typeface="Sakkal Majalla" pitchFamily="2" charset="-78"/>
              </a:rPr>
              <a:t/>
            </a:r>
            <a:br>
              <a:rPr lang="en-US" sz="2400" b="1" dirty="0" smtClean="0">
                <a:latin typeface="Sakkal Majalla" pitchFamily="2" charset="-78"/>
                <a:cs typeface="Sakkal Majalla" pitchFamily="2" charset="-78"/>
              </a:rPr>
            </a:br>
            <a:r>
              <a:rPr lang="en-US" sz="2400" b="1" dirty="0" smtClean="0">
                <a:latin typeface="Sakkal Majalla" pitchFamily="2" charset="-78"/>
                <a:cs typeface="Sakkal Majalla" pitchFamily="2" charset="-78"/>
              </a:rPr>
              <a:t/>
            </a:r>
            <a:br>
              <a:rPr lang="en-US" sz="2400" b="1" dirty="0" smtClean="0">
                <a:latin typeface="Sakkal Majalla" pitchFamily="2" charset="-78"/>
                <a:cs typeface="Sakkal Majalla" pitchFamily="2" charset="-78"/>
              </a:rPr>
            </a:br>
            <a:r>
              <a:rPr lang="en-US" sz="2400" b="1" dirty="0" smtClean="0">
                <a:latin typeface="Sakkal Majalla" pitchFamily="2" charset="-78"/>
                <a:cs typeface="Sakkal Majalla" pitchFamily="2" charset="-78"/>
              </a:rPr>
              <a:t> </a:t>
            </a:r>
            <a:r>
              <a:rPr lang="ar-SA" sz="2400" b="1" dirty="0" smtClean="0">
                <a:latin typeface="Sakkal Majalla" pitchFamily="2" charset="-78"/>
                <a:cs typeface="Sakkal Majalla" pitchFamily="2" charset="-78"/>
              </a:rPr>
              <a:t>وهنا مسألة مشهورة : وهي هل يجوز شراء الذهب بالفيزا إذا كانت القيمة تخصم فورا من حساب المشتري ، فنقول : نعم إذا كان يخصم فورا ، فكأنه تقابض.</a:t>
            </a:r>
            <a:endParaRPr lang="en-US" sz="2400" b="1" dirty="0">
              <a:latin typeface="Sakkal Majalla" pitchFamily="2" charset="-78"/>
              <a:cs typeface="Sakkal Majalla" pitchFamily="2" charset="-78"/>
            </a:endParaRPr>
          </a:p>
        </p:txBody>
      </p:sp>
      <p:sp>
        <p:nvSpPr>
          <p:cNvPr id="4" name="AutoShape 4">
            <a:hlinkClick r:id="" action="ppaction://hlinkshowjump?jump=firstslide" highlightClick="1"/>
          </p:cNvPr>
          <p:cNvSpPr>
            <a:spLocks noChangeArrowheads="1"/>
          </p:cNvSpPr>
          <p:nvPr/>
        </p:nvSpPr>
        <p:spPr bwMode="auto">
          <a:xfrm>
            <a:off x="457200" y="6172200"/>
            <a:ext cx="533400" cy="381000"/>
          </a:xfrm>
          <a:prstGeom prst="actionButtonHome">
            <a:avLst/>
          </a:prstGeom>
          <a:solidFill>
            <a:srgbClr val="FF3399"/>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kjhg.jpg"/>
          <p:cNvPicPr>
            <a:picLocks noChangeAspect="1"/>
          </p:cNvPicPr>
          <p:nvPr/>
        </p:nvPicPr>
        <p:blipFill>
          <a:blip r:embed="rId2" cstate="print"/>
          <a:stretch>
            <a:fillRect/>
          </a:stretch>
        </p:blipFill>
        <p:spPr>
          <a:xfrm flipH="1">
            <a:off x="0" y="0"/>
            <a:ext cx="9144000" cy="6857999"/>
          </a:xfrm>
          <a:prstGeom prst="rect">
            <a:avLst/>
          </a:prstGeom>
        </p:spPr>
      </p:pic>
      <p:graphicFrame>
        <p:nvGraphicFramePr>
          <p:cNvPr id="5" name="رسم تخطيطي 4"/>
          <p:cNvGraphicFramePr/>
          <p:nvPr>
            <p:extLst>
              <p:ext uri="{D42A27DB-BD31-4B8C-83A1-F6EECF244321}">
                <p14:modId xmlns:p14="http://schemas.microsoft.com/office/powerpoint/2010/main" xmlns="" val="332470315"/>
              </p:ext>
            </p:extLst>
          </p:nvPr>
        </p:nvGraphicFramePr>
        <p:xfrm>
          <a:off x="1000100" y="928670"/>
          <a:ext cx="7786742"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71600"/>
            <a:ext cx="8763000" cy="5262979"/>
          </a:xfrm>
          <a:prstGeom prst="rect">
            <a:avLst/>
          </a:prstGeom>
          <a:noFill/>
        </p:spPr>
        <p:txBody>
          <a:bodyPr wrap="square" rtlCol="0">
            <a:spAutoFit/>
          </a:bodyPr>
          <a:lstStyle/>
          <a:p>
            <a:pPr algn="r"/>
            <a:r>
              <a:rPr lang="ar-SA" sz="2400" b="1" u="sng" dirty="0" smtClean="0">
                <a:solidFill>
                  <a:srgbClr val="002060"/>
                </a:solidFill>
                <a:latin typeface="Sakkal Majalla" pitchFamily="2" charset="-78"/>
                <a:cs typeface="Sakkal Majalla" pitchFamily="2" charset="-78"/>
              </a:rPr>
              <a:t>أحدها</a:t>
            </a:r>
            <a:r>
              <a:rPr lang="ar-SA" sz="2400" b="1" u="sng" dirty="0">
                <a:solidFill>
                  <a:srgbClr val="002060"/>
                </a:solidFill>
                <a:latin typeface="Sakkal Majalla" pitchFamily="2" charset="-78"/>
                <a:cs typeface="Sakkal Majalla" pitchFamily="2" charset="-78"/>
              </a:rPr>
              <a:t>: </a:t>
            </a:r>
            <a:r>
              <a:rPr lang="ar-SA" sz="2400" b="1" dirty="0">
                <a:latin typeface="Sakkal Majalla" pitchFamily="2" charset="-78"/>
                <a:cs typeface="Sakkal Majalla" pitchFamily="2" charset="-78"/>
              </a:rPr>
              <a:t>الربا يقتضي أخذ مال الإنسان من غير عوض، لأن من يبيع الدرهم بالدرهمين نقداً أو نسيئة، فيحصل له زيادة درهم من غير عوض، ومال الإنسان متعلق حاجته، وله حرمة عظيمة، </a:t>
            </a:r>
            <a:r>
              <a:rPr lang="ar-SA" sz="2400" b="1" dirty="0" smtClean="0">
                <a:latin typeface="Sakkal Majalla" pitchFamily="2" charset="-78"/>
                <a:cs typeface="Sakkal Majalla" pitchFamily="2" charset="-78"/>
              </a:rPr>
              <a:t/>
            </a:r>
            <a:br>
              <a:rPr lang="ar-SA" sz="2400" b="1" dirty="0" smtClean="0">
                <a:latin typeface="Sakkal Majalla" pitchFamily="2" charset="-78"/>
                <a:cs typeface="Sakkal Majalla" pitchFamily="2" charset="-78"/>
              </a:rPr>
            </a:br>
            <a:r>
              <a:rPr lang="ar-SA" sz="2400" b="1" dirty="0" smtClean="0">
                <a:solidFill>
                  <a:srgbClr val="8C368E"/>
                </a:solidFill>
                <a:latin typeface="Sakkal Majalla" pitchFamily="2" charset="-78"/>
                <a:cs typeface="Sakkal Majalla" pitchFamily="2" charset="-78"/>
              </a:rPr>
              <a:t>قال </a:t>
            </a:r>
            <a:r>
              <a:rPr lang="ar-SA" sz="2400" b="1" dirty="0">
                <a:solidFill>
                  <a:srgbClr val="8C368E"/>
                </a:solidFill>
                <a:latin typeface="Sakkal Majalla" pitchFamily="2" charset="-78"/>
                <a:cs typeface="Sakkal Majalla" pitchFamily="2" charset="-78"/>
              </a:rPr>
              <a:t>عليه الصلاة والسلام: "</a:t>
            </a:r>
            <a:r>
              <a:rPr lang="ar-SA" sz="2400" b="1" i="1" dirty="0">
                <a:effectLst>
                  <a:glow rad="63500">
                    <a:schemeClr val="accent2">
                      <a:satMod val="175000"/>
                      <a:alpha val="40000"/>
                    </a:schemeClr>
                  </a:glow>
                </a:effectLst>
                <a:latin typeface="Sakkal Majalla" pitchFamily="2" charset="-78"/>
                <a:cs typeface="Sakkal Majalla" pitchFamily="2" charset="-78"/>
              </a:rPr>
              <a:t>حرمة مال الإنسان </a:t>
            </a:r>
            <a:r>
              <a:rPr lang="ar-SA" sz="2400" b="1" i="1" dirty="0" smtClean="0">
                <a:effectLst>
                  <a:glow rad="63500">
                    <a:schemeClr val="accent2">
                      <a:satMod val="175000"/>
                      <a:alpha val="40000"/>
                    </a:schemeClr>
                  </a:glow>
                </a:effectLst>
                <a:latin typeface="Sakkal Majalla" pitchFamily="2" charset="-78"/>
                <a:cs typeface="Sakkal Majalla" pitchFamily="2" charset="-78"/>
              </a:rPr>
              <a:t>كحرمة دمه</a:t>
            </a:r>
            <a:r>
              <a:rPr lang="ar-SA" sz="2400" b="1" dirty="0" smtClean="0">
                <a:solidFill>
                  <a:srgbClr val="8C368E"/>
                </a:solidFill>
                <a:latin typeface="Sakkal Majalla" pitchFamily="2" charset="-78"/>
                <a:cs typeface="Sakkal Majalla" pitchFamily="2" charset="-78"/>
              </a:rPr>
              <a:t>“</a:t>
            </a:r>
            <a:r>
              <a:rPr lang="ar-SA" sz="2400" b="1" dirty="0" smtClean="0">
                <a:latin typeface="Sakkal Majalla" pitchFamily="2" charset="-78"/>
                <a:cs typeface="Sakkal Majalla" pitchFamily="2" charset="-78"/>
              </a:rPr>
              <a:t>.</a:t>
            </a:r>
            <a:r>
              <a:rPr lang="en-US" sz="2400" b="1" dirty="0">
                <a:latin typeface="Sakkal Majalla" pitchFamily="2" charset="-78"/>
                <a:cs typeface="Sakkal Majalla" pitchFamily="2" charset="-78"/>
              </a:rPr>
              <a:t/>
            </a:r>
            <a:br>
              <a:rPr lang="en-US" sz="2400" b="1" dirty="0">
                <a:latin typeface="Sakkal Majalla" pitchFamily="2" charset="-78"/>
                <a:cs typeface="Sakkal Majalla" pitchFamily="2" charset="-78"/>
              </a:rPr>
            </a:br>
            <a:r>
              <a:rPr lang="ar-SA" sz="2400" b="1" dirty="0">
                <a:latin typeface="Sakkal Majalla" pitchFamily="2" charset="-78"/>
                <a:cs typeface="Sakkal Majalla" pitchFamily="2" charset="-78"/>
              </a:rPr>
              <a:t>فوجب أن يكون أخذ ماله من غير عوض </a:t>
            </a:r>
            <a:r>
              <a:rPr lang="ar-SA" sz="2400" b="1" dirty="0" smtClean="0">
                <a:latin typeface="Sakkal Majalla" pitchFamily="2" charset="-78"/>
                <a:cs typeface="Sakkal Majalla" pitchFamily="2" charset="-78"/>
              </a:rPr>
              <a:t>محرماً...</a:t>
            </a:r>
            <a:r>
              <a:rPr lang="en-US" sz="2400" b="1" dirty="0">
                <a:latin typeface="Sakkal Majalla" pitchFamily="2" charset="-78"/>
                <a:cs typeface="Sakkal Majalla" pitchFamily="2" charset="-78"/>
              </a:rPr>
              <a:t/>
            </a:r>
            <a:br>
              <a:rPr lang="en-US" sz="2400" b="1" dirty="0">
                <a:latin typeface="Sakkal Majalla" pitchFamily="2" charset="-78"/>
                <a:cs typeface="Sakkal Majalla" pitchFamily="2" charset="-78"/>
              </a:rPr>
            </a:br>
            <a:r>
              <a:rPr lang="ar-SA" sz="2400" b="1" u="sng" dirty="0">
                <a:solidFill>
                  <a:srgbClr val="00B0F0"/>
                </a:solidFill>
                <a:latin typeface="Sakkal Majalla" pitchFamily="2" charset="-78"/>
                <a:cs typeface="Sakkal Majalla" pitchFamily="2" charset="-78"/>
              </a:rPr>
              <a:t>وثانيهما: </a:t>
            </a:r>
            <a:r>
              <a:rPr lang="ar-SA" sz="2400" b="1" dirty="0">
                <a:latin typeface="Sakkal Majalla" pitchFamily="2" charset="-78"/>
                <a:cs typeface="Sakkal Majalla" pitchFamily="2" charset="-78"/>
              </a:rPr>
              <a:t>قال بعضهم: الله تعالى إنما حرم الربا من حيث إنه يمنع الناس عن الاشتغال بالمكاسب، وذلك لأن صاحب الدرهم إذا تمكن بواسطة عقد الربا من تحصيل الدرهم الزائد - نقداً كان أو نسيئة - خف عليه اكتساب وجه المعيشة، فلا يكاد يتحمل مشقة الكسب والتجارة والصناعات الشاقة، وذلك يفضي إلى انقطاع منافع الخلق، ومن المعلوم أن مصالح العالم لا تنتظم إلا بالتجارات والحرف والصناعات </a:t>
            </a:r>
            <a:r>
              <a:rPr lang="ar-SA" sz="2400" b="1" dirty="0" smtClean="0">
                <a:latin typeface="Sakkal Majalla" pitchFamily="2" charset="-78"/>
                <a:cs typeface="Sakkal Majalla" pitchFamily="2" charset="-78"/>
              </a:rPr>
              <a:t>والعمارات</a:t>
            </a:r>
            <a:r>
              <a:rPr lang="ar-SA" sz="2400" b="1" dirty="0">
                <a:latin typeface="Sakkal Majalla" pitchFamily="2" charset="-78"/>
                <a:cs typeface="Sakkal Majalla" pitchFamily="2" charset="-78"/>
              </a:rPr>
              <a:t>.</a:t>
            </a:r>
            <a:r>
              <a:rPr lang="en-US" sz="2400" b="1" dirty="0">
                <a:latin typeface="Sakkal Majalla" pitchFamily="2" charset="-78"/>
                <a:cs typeface="Sakkal Majalla" pitchFamily="2" charset="-78"/>
              </a:rPr>
              <a:t/>
            </a:r>
            <a:br>
              <a:rPr lang="en-US" sz="2400" b="1" dirty="0">
                <a:latin typeface="Sakkal Majalla" pitchFamily="2" charset="-78"/>
                <a:cs typeface="Sakkal Majalla" pitchFamily="2" charset="-78"/>
              </a:rPr>
            </a:br>
            <a:r>
              <a:rPr lang="ar-SA" sz="2400" b="1" u="sng" dirty="0">
                <a:solidFill>
                  <a:srgbClr val="FF0066"/>
                </a:solidFill>
                <a:latin typeface="Sakkal Majalla" pitchFamily="2" charset="-78"/>
                <a:cs typeface="Sakkal Majalla" pitchFamily="2" charset="-78"/>
              </a:rPr>
              <a:t>وثالثها: </a:t>
            </a:r>
            <a:r>
              <a:rPr lang="ar-SA" sz="2400" b="1" dirty="0">
                <a:latin typeface="Sakkal Majalla" pitchFamily="2" charset="-78"/>
                <a:cs typeface="Sakkal Majalla" pitchFamily="2" charset="-78"/>
              </a:rPr>
              <a:t>قيل: السبب في تحريم عقد الربا، أنه يفضي إلى انقطاع المعروف بين الناس من </a:t>
            </a:r>
            <a:r>
              <a:rPr lang="ar-SA" sz="2400" b="1" dirty="0" smtClean="0">
                <a:latin typeface="Sakkal Majalla" pitchFamily="2" charset="-78"/>
                <a:cs typeface="Sakkal Majalla" pitchFamily="2" charset="-78"/>
              </a:rPr>
              <a:t>القرض...</a:t>
            </a:r>
            <a:r>
              <a:rPr lang="en-US" sz="2400" b="1" dirty="0">
                <a:latin typeface="Sakkal Majalla" pitchFamily="2" charset="-78"/>
                <a:cs typeface="Sakkal Majalla" pitchFamily="2" charset="-78"/>
              </a:rPr>
              <a:t/>
            </a:r>
            <a:br>
              <a:rPr lang="en-US" sz="2400" b="1" dirty="0">
                <a:latin typeface="Sakkal Majalla" pitchFamily="2" charset="-78"/>
                <a:cs typeface="Sakkal Majalla" pitchFamily="2" charset="-78"/>
              </a:rPr>
            </a:br>
            <a:r>
              <a:rPr lang="ar-SA" sz="2400" b="1" u="sng" dirty="0" err="1">
                <a:solidFill>
                  <a:srgbClr val="7030A0"/>
                </a:solidFill>
                <a:latin typeface="Sakkal Majalla" pitchFamily="2" charset="-78"/>
                <a:cs typeface="Sakkal Majalla" pitchFamily="2" charset="-78"/>
              </a:rPr>
              <a:t>ورابعها</a:t>
            </a:r>
            <a:r>
              <a:rPr lang="ar-SA" sz="2400" b="1" u="sng" dirty="0">
                <a:solidFill>
                  <a:srgbClr val="7030A0"/>
                </a:solidFill>
                <a:latin typeface="Sakkal Majalla" pitchFamily="2" charset="-78"/>
                <a:cs typeface="Sakkal Majalla" pitchFamily="2" charset="-78"/>
              </a:rPr>
              <a:t>: </a:t>
            </a:r>
            <a:r>
              <a:rPr lang="ar-SA" sz="2400" b="1" dirty="0">
                <a:latin typeface="Sakkal Majalla" pitchFamily="2" charset="-78"/>
                <a:cs typeface="Sakkal Majalla" pitchFamily="2" charset="-78"/>
              </a:rPr>
              <a:t>هو أن الغالب أن المقرض يكون غنياً، </a:t>
            </a:r>
            <a:r>
              <a:rPr lang="ar-SA" sz="2400" b="1" dirty="0" err="1">
                <a:latin typeface="Sakkal Majalla" pitchFamily="2" charset="-78"/>
                <a:cs typeface="Sakkal Majalla" pitchFamily="2" charset="-78"/>
              </a:rPr>
              <a:t>والمستقرض</a:t>
            </a:r>
            <a:r>
              <a:rPr lang="ar-SA" sz="2400" b="1" dirty="0">
                <a:latin typeface="Sakkal Majalla" pitchFamily="2" charset="-78"/>
                <a:cs typeface="Sakkal Majalla" pitchFamily="2" charset="-78"/>
              </a:rPr>
              <a:t> يكون فقيراً، فالقول </a:t>
            </a:r>
            <a:r>
              <a:rPr lang="ar-SA" sz="2400" b="1" dirty="0" err="1">
                <a:latin typeface="Sakkal Majalla" pitchFamily="2" charset="-78"/>
                <a:cs typeface="Sakkal Majalla" pitchFamily="2" charset="-78"/>
              </a:rPr>
              <a:t>بتجويز</a:t>
            </a:r>
            <a:r>
              <a:rPr lang="ar-SA" sz="2400" b="1" dirty="0">
                <a:latin typeface="Sakkal Majalla" pitchFamily="2" charset="-78"/>
                <a:cs typeface="Sakkal Majalla" pitchFamily="2" charset="-78"/>
              </a:rPr>
              <a:t> عقد الربا تمكين للغني من أن يأخذ من الفقير الضعيف مالاً زائداً، وذلك غير جائز برحمة </a:t>
            </a:r>
            <a:r>
              <a:rPr lang="ar-SA" sz="2400" b="1" dirty="0" smtClean="0">
                <a:latin typeface="Sakkal Majalla" pitchFamily="2" charset="-78"/>
                <a:cs typeface="Sakkal Majalla" pitchFamily="2" charset="-78"/>
              </a:rPr>
              <a:t>الرحيم</a:t>
            </a:r>
            <a:r>
              <a:rPr lang="ar-SA" sz="2400" b="1" dirty="0">
                <a:latin typeface="Sakkal Majalla" pitchFamily="2" charset="-78"/>
                <a:cs typeface="Sakkal Majalla" pitchFamily="2" charset="-78"/>
              </a:rPr>
              <a:t>.</a:t>
            </a:r>
            <a:r>
              <a:rPr lang="en-US" sz="2400" b="1" dirty="0">
                <a:latin typeface="Sakkal Majalla" pitchFamily="2" charset="-78"/>
                <a:cs typeface="Sakkal Majalla" pitchFamily="2" charset="-78"/>
              </a:rPr>
              <a:t/>
            </a:r>
            <a:br>
              <a:rPr lang="en-US" sz="2400" b="1" dirty="0">
                <a:latin typeface="Sakkal Majalla" pitchFamily="2" charset="-78"/>
                <a:cs typeface="Sakkal Majalla" pitchFamily="2" charset="-78"/>
              </a:rPr>
            </a:br>
            <a:r>
              <a:rPr lang="ar-SA" sz="2400" b="1" u="sng" dirty="0" err="1">
                <a:solidFill>
                  <a:srgbClr val="00B050"/>
                </a:solidFill>
                <a:latin typeface="Sakkal Majalla" pitchFamily="2" charset="-78"/>
                <a:cs typeface="Sakkal Majalla" pitchFamily="2" charset="-78"/>
              </a:rPr>
              <a:t>وخامسها</a:t>
            </a:r>
            <a:r>
              <a:rPr lang="ar-SA" sz="2400" b="1" u="sng" dirty="0">
                <a:solidFill>
                  <a:srgbClr val="00B050"/>
                </a:solidFill>
                <a:latin typeface="Sakkal Majalla" pitchFamily="2" charset="-78"/>
                <a:cs typeface="Sakkal Majalla" pitchFamily="2" charset="-78"/>
              </a:rPr>
              <a:t>: </a:t>
            </a:r>
            <a:r>
              <a:rPr lang="ar-SA" sz="2400" b="1" dirty="0">
                <a:latin typeface="Sakkal Majalla" pitchFamily="2" charset="-78"/>
                <a:cs typeface="Sakkal Majalla" pitchFamily="2" charset="-78"/>
              </a:rPr>
              <a:t>أن حرمة الربا قد ثبتت بالنص، ولا يجب أن يكون حكم جميع التكاليف معلومة للخلق، فوجب القطع بحرمة عقد الربا، وإن كنا لا نعلم الوجه فيه.</a:t>
            </a:r>
            <a:endParaRPr lang="en-US" sz="2400" b="1" dirty="0">
              <a:latin typeface="Sakkal Majalla" pitchFamily="2" charset="-78"/>
              <a:cs typeface="Sakkal Majalla" pitchFamily="2" charset="-78"/>
            </a:endParaRPr>
          </a:p>
        </p:txBody>
      </p:sp>
      <p:sp>
        <p:nvSpPr>
          <p:cNvPr id="3" name="AutoShape 4">
            <a:hlinkClick r:id="" action="ppaction://hlinkshowjump?jump=firstslide" highlightClick="1"/>
          </p:cNvPr>
          <p:cNvSpPr>
            <a:spLocks noChangeArrowheads="1"/>
          </p:cNvSpPr>
          <p:nvPr/>
        </p:nvSpPr>
        <p:spPr bwMode="auto">
          <a:xfrm>
            <a:off x="457200" y="6172200"/>
            <a:ext cx="533400" cy="381000"/>
          </a:xfrm>
          <a:prstGeom prst="actionButtonHome">
            <a:avLst/>
          </a:prstGeom>
          <a:solidFill>
            <a:srgbClr val="FF3399"/>
          </a:solidFill>
          <a:ln w="12700">
            <a:solidFill>
              <a:schemeClr val="tx1"/>
            </a:solidFill>
            <a:miter lim="800000"/>
            <a:headEnd type="none" w="sm" len="sm"/>
            <a:tailEnd type="none" w="sm" len="sm"/>
          </a:ln>
          <a:effectLst/>
        </p:spPr>
        <p:txBody>
          <a:bodyPr wrap="none" anchor="ctr"/>
          <a:lstStyle/>
          <a:p>
            <a:endParaRPr lang="en-US"/>
          </a:p>
        </p:txBody>
      </p:sp>
      <p:sp>
        <p:nvSpPr>
          <p:cNvPr id="4" name="TextBox 3"/>
          <p:cNvSpPr txBox="1"/>
          <p:nvPr/>
        </p:nvSpPr>
        <p:spPr>
          <a:xfrm>
            <a:off x="1752600" y="228600"/>
            <a:ext cx="6400800" cy="707886"/>
          </a:xfrm>
          <a:prstGeom prst="rect">
            <a:avLst/>
          </a:prstGeom>
          <a:noFill/>
        </p:spPr>
        <p:txBody>
          <a:bodyPr wrap="square" rtlCol="0">
            <a:spAutoFit/>
          </a:bodyPr>
          <a:lstStyle/>
          <a:p>
            <a:pPr algn="r" rtl="1"/>
            <a:r>
              <a:rPr lang="en-US" sz="4000" b="1" dirty="0" err="1" smtClean="0">
                <a:ln>
                  <a:solidFill>
                    <a:srgbClr val="FFC000"/>
                  </a:solidFill>
                </a:ln>
                <a:solidFill>
                  <a:srgbClr val="FF3399"/>
                </a:solidFill>
                <a:effectLst>
                  <a:glow rad="101600">
                    <a:schemeClr val="accent4">
                      <a:satMod val="175000"/>
                      <a:alpha val="40000"/>
                    </a:schemeClr>
                  </a:glow>
                  <a:outerShdw blurRad="50800" dist="38100" dir="13500000" algn="br" rotWithShape="0">
                    <a:prstClr val="black">
                      <a:alpha val="40000"/>
                    </a:prstClr>
                  </a:outerShdw>
                  <a:reflection blurRad="6350" stA="50000" endA="300" endPos="50000" dist="60007" dir="5400000" sy="-100000" algn="bl" rotWithShape="0"/>
                </a:effectLst>
                <a:cs typeface="mohammad bold art 1" pitchFamily="2" charset="-78"/>
              </a:rPr>
              <a:t>الحكمة</a:t>
            </a:r>
            <a:r>
              <a:rPr lang="en-US" sz="4000" b="1" dirty="0" smtClean="0">
                <a:ln>
                  <a:solidFill>
                    <a:srgbClr val="FFC000"/>
                  </a:solidFill>
                </a:ln>
                <a:solidFill>
                  <a:srgbClr val="FF3399"/>
                </a:solidFill>
                <a:effectLst>
                  <a:glow rad="101600">
                    <a:schemeClr val="accent4">
                      <a:satMod val="175000"/>
                      <a:alpha val="40000"/>
                    </a:schemeClr>
                  </a:glow>
                  <a:outerShdw blurRad="50800" dist="38100" dir="13500000" algn="br" rotWithShape="0">
                    <a:prstClr val="black">
                      <a:alpha val="40000"/>
                    </a:prstClr>
                  </a:outerShdw>
                  <a:reflection blurRad="6350" stA="50000" endA="300" endPos="50000" dist="60007" dir="5400000" sy="-100000" algn="bl" rotWithShape="0"/>
                </a:effectLst>
                <a:cs typeface="mohammad bold art 1" pitchFamily="2" charset="-78"/>
              </a:rPr>
              <a:t> </a:t>
            </a:r>
            <a:r>
              <a:rPr lang="en-US" sz="4000" b="1" dirty="0" err="1" smtClean="0">
                <a:ln>
                  <a:solidFill>
                    <a:srgbClr val="FFC000"/>
                  </a:solidFill>
                </a:ln>
                <a:solidFill>
                  <a:srgbClr val="FF3399"/>
                </a:solidFill>
                <a:effectLst>
                  <a:glow rad="101600">
                    <a:schemeClr val="accent4">
                      <a:satMod val="175000"/>
                      <a:alpha val="40000"/>
                    </a:schemeClr>
                  </a:glow>
                  <a:outerShdw blurRad="50800" dist="38100" dir="13500000" algn="br" rotWithShape="0">
                    <a:prstClr val="black">
                      <a:alpha val="40000"/>
                    </a:prstClr>
                  </a:outerShdw>
                  <a:reflection blurRad="6350" stA="50000" endA="300" endPos="50000" dist="60007" dir="5400000" sy="-100000" algn="bl" rotWithShape="0"/>
                </a:effectLst>
                <a:cs typeface="mohammad bold art 1" pitchFamily="2" charset="-78"/>
              </a:rPr>
              <a:t>من</a:t>
            </a:r>
            <a:r>
              <a:rPr lang="en-US" sz="4000" b="1" dirty="0" smtClean="0">
                <a:ln>
                  <a:solidFill>
                    <a:srgbClr val="FFC000"/>
                  </a:solidFill>
                </a:ln>
                <a:solidFill>
                  <a:srgbClr val="FF3399"/>
                </a:solidFill>
                <a:effectLst>
                  <a:glow rad="101600">
                    <a:schemeClr val="accent4">
                      <a:satMod val="175000"/>
                      <a:alpha val="40000"/>
                    </a:schemeClr>
                  </a:glow>
                  <a:outerShdw blurRad="50800" dist="38100" dir="13500000" algn="br" rotWithShape="0">
                    <a:prstClr val="black">
                      <a:alpha val="40000"/>
                    </a:prstClr>
                  </a:outerShdw>
                  <a:reflection blurRad="6350" stA="50000" endA="300" endPos="50000" dist="60007" dir="5400000" sy="-100000" algn="bl" rotWithShape="0"/>
                </a:effectLst>
                <a:cs typeface="mohammad bold art 1" pitchFamily="2" charset="-78"/>
              </a:rPr>
              <a:t> </a:t>
            </a:r>
            <a:r>
              <a:rPr lang="en-US" sz="4000" b="1" dirty="0" err="1" smtClean="0">
                <a:ln>
                  <a:solidFill>
                    <a:srgbClr val="FFC000"/>
                  </a:solidFill>
                </a:ln>
                <a:solidFill>
                  <a:srgbClr val="FF3399"/>
                </a:solidFill>
                <a:effectLst>
                  <a:glow rad="101600">
                    <a:schemeClr val="accent4">
                      <a:satMod val="175000"/>
                      <a:alpha val="40000"/>
                    </a:schemeClr>
                  </a:glow>
                  <a:outerShdw blurRad="50800" dist="38100" dir="13500000" algn="br" rotWithShape="0">
                    <a:prstClr val="black">
                      <a:alpha val="40000"/>
                    </a:prstClr>
                  </a:outerShdw>
                  <a:reflection blurRad="6350" stA="50000" endA="300" endPos="50000" dist="60007" dir="5400000" sy="-100000" algn="bl" rotWithShape="0"/>
                </a:effectLst>
                <a:cs typeface="mohammad bold art 1" pitchFamily="2" charset="-78"/>
              </a:rPr>
              <a:t>تحريم</a:t>
            </a:r>
            <a:r>
              <a:rPr lang="en-US" sz="4000" b="1" dirty="0" smtClean="0">
                <a:ln>
                  <a:solidFill>
                    <a:srgbClr val="FFC000"/>
                  </a:solidFill>
                </a:ln>
                <a:solidFill>
                  <a:srgbClr val="FF3399"/>
                </a:solidFill>
                <a:effectLst>
                  <a:glow rad="101600">
                    <a:schemeClr val="accent4">
                      <a:satMod val="175000"/>
                      <a:alpha val="40000"/>
                    </a:schemeClr>
                  </a:glow>
                  <a:outerShdw blurRad="50800" dist="38100" dir="13500000" algn="br" rotWithShape="0">
                    <a:prstClr val="black">
                      <a:alpha val="40000"/>
                    </a:prstClr>
                  </a:outerShdw>
                  <a:reflection blurRad="6350" stA="50000" endA="300" endPos="50000" dist="60007" dir="5400000" sy="-100000" algn="bl" rotWithShape="0"/>
                </a:effectLst>
                <a:cs typeface="mohammad bold art 1" pitchFamily="2" charset="-78"/>
              </a:rPr>
              <a:t> </a:t>
            </a:r>
            <a:r>
              <a:rPr lang="en-US" sz="4000" b="1" dirty="0" err="1" smtClean="0">
                <a:ln>
                  <a:solidFill>
                    <a:srgbClr val="FFC000"/>
                  </a:solidFill>
                </a:ln>
                <a:solidFill>
                  <a:srgbClr val="FF3399"/>
                </a:solidFill>
                <a:effectLst>
                  <a:glow rad="101600">
                    <a:schemeClr val="accent4">
                      <a:satMod val="175000"/>
                      <a:alpha val="40000"/>
                    </a:schemeClr>
                  </a:glow>
                  <a:outerShdw blurRad="50800" dist="38100" dir="13500000" algn="br" rotWithShape="0">
                    <a:prstClr val="black">
                      <a:alpha val="40000"/>
                    </a:prstClr>
                  </a:outerShdw>
                  <a:reflection blurRad="6350" stA="50000" endA="300" endPos="50000" dist="60007" dir="5400000" sy="-100000" algn="bl" rotWithShape="0"/>
                </a:effectLst>
                <a:cs typeface="mohammad bold art 1" pitchFamily="2" charset="-78"/>
              </a:rPr>
              <a:t>الربا</a:t>
            </a:r>
            <a:r>
              <a:rPr lang="ar-SA" sz="4000" b="1" dirty="0" smtClean="0">
                <a:ln>
                  <a:solidFill>
                    <a:srgbClr val="FFC000"/>
                  </a:solidFill>
                </a:ln>
                <a:solidFill>
                  <a:srgbClr val="FF3399"/>
                </a:solidFill>
                <a:effectLst>
                  <a:glow rad="101600">
                    <a:schemeClr val="accent4">
                      <a:satMod val="175000"/>
                      <a:alpha val="40000"/>
                    </a:schemeClr>
                  </a:glow>
                  <a:outerShdw blurRad="50800" dist="38100" dir="13500000" algn="br" rotWithShape="0">
                    <a:prstClr val="black">
                      <a:alpha val="40000"/>
                    </a:prstClr>
                  </a:outerShdw>
                  <a:reflection blurRad="6350" stA="50000" endA="300" endPos="50000" dist="60007" dir="5400000" sy="-100000" algn="bl" rotWithShape="0"/>
                </a:effectLst>
                <a:cs typeface="mohammad bold art 1" pitchFamily="2" charset="-78"/>
              </a:rPr>
              <a:t>:</a:t>
            </a:r>
            <a:endParaRPr lang="en-US" sz="4000" dirty="0">
              <a:ln>
                <a:solidFill>
                  <a:srgbClr val="FFC000"/>
                </a:solidFill>
              </a:ln>
              <a:solidFill>
                <a:srgbClr val="FF3399"/>
              </a:solidFill>
              <a:effectLst>
                <a:glow rad="101600">
                  <a:schemeClr val="accent4">
                    <a:satMod val="175000"/>
                    <a:alpha val="40000"/>
                  </a:schemeClr>
                </a:glow>
                <a:outerShdw blurRad="50800" dist="38100" dir="13500000" algn="br" rotWithShape="0">
                  <a:prstClr val="black">
                    <a:alpha val="40000"/>
                  </a:prstClr>
                </a:outerShdw>
                <a:reflection blurRad="6350" stA="50000" endA="300" endPos="50000" dist="60007" dir="5400000" sy="-100000" algn="bl" rotWithShape="0"/>
              </a:effectLst>
              <a:cs typeface="mohammad bold art 1"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pSp>
        <p:nvGrpSpPr>
          <p:cNvPr id="2049" name="Group 1"/>
          <p:cNvGrpSpPr>
            <a:grpSpLocks noChangeAspect="1"/>
          </p:cNvGrpSpPr>
          <p:nvPr/>
        </p:nvGrpSpPr>
        <p:grpSpPr bwMode="auto">
          <a:xfrm>
            <a:off x="0" y="0"/>
            <a:ext cx="8991600" cy="6858000"/>
            <a:chOff x="430" y="387"/>
            <a:chExt cx="16020" cy="10800"/>
          </a:xfrm>
        </p:grpSpPr>
        <p:sp>
          <p:nvSpPr>
            <p:cNvPr id="2070" name="AutoShape 22"/>
            <p:cNvSpPr>
              <a:spLocks noChangeAspect="1" noChangeArrowheads="1" noTextEdit="1"/>
            </p:cNvSpPr>
            <p:nvPr/>
          </p:nvSpPr>
          <p:spPr bwMode="auto">
            <a:xfrm>
              <a:off x="430" y="387"/>
              <a:ext cx="16020" cy="10800"/>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069" name="Line 21"/>
            <p:cNvSpPr>
              <a:spLocks noChangeShapeType="1"/>
            </p:cNvSpPr>
            <p:nvPr/>
          </p:nvSpPr>
          <p:spPr bwMode="auto">
            <a:xfrm flipH="1">
              <a:off x="3490" y="2367"/>
              <a:ext cx="8100" cy="1"/>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68" name="Line 20"/>
            <p:cNvSpPr>
              <a:spLocks noChangeShapeType="1"/>
            </p:cNvSpPr>
            <p:nvPr/>
          </p:nvSpPr>
          <p:spPr bwMode="auto">
            <a:xfrm>
              <a:off x="3490" y="2367"/>
              <a:ext cx="1" cy="53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67" name="Line 19"/>
            <p:cNvSpPr>
              <a:spLocks noChangeShapeType="1"/>
            </p:cNvSpPr>
            <p:nvPr/>
          </p:nvSpPr>
          <p:spPr bwMode="auto">
            <a:xfrm>
              <a:off x="11590" y="2367"/>
              <a:ext cx="1" cy="53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66" name="AutoShape 18"/>
            <p:cNvSpPr>
              <a:spLocks noChangeArrowheads="1"/>
            </p:cNvSpPr>
            <p:nvPr/>
          </p:nvSpPr>
          <p:spPr bwMode="auto">
            <a:xfrm>
              <a:off x="8350" y="2907"/>
              <a:ext cx="4680" cy="890"/>
            </a:xfrm>
            <a:prstGeom prst="roundRect">
              <a:avLst>
                <a:gd name="adj" fmla="val 16667"/>
              </a:avLst>
            </a:prstGeom>
            <a:solidFill>
              <a:srgbClr val="CCFFCC"/>
            </a:solidFill>
            <a:ln w="38100" cmpd="dbl">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65" name="Text Box 17"/>
            <p:cNvSpPr txBox="1">
              <a:spLocks noChangeArrowheads="1"/>
            </p:cNvSpPr>
            <p:nvPr/>
          </p:nvSpPr>
          <p:spPr bwMode="auto">
            <a:xfrm>
              <a:off x="9430" y="2907"/>
              <a:ext cx="2520" cy="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sz="2400" b="1" dirty="0" smtClean="0">
                  <a:latin typeface="Traditional Arabic" pitchFamily="18" charset="-78"/>
                  <a:cs typeface="Traditional Arabic" pitchFamily="18" charset="-78"/>
                </a:rPr>
                <a:t>يوجد علة </a:t>
              </a:r>
              <a:r>
                <a:rPr lang="ar-SA" sz="2400" b="1" dirty="0" err="1" smtClean="0">
                  <a:latin typeface="Traditional Arabic" pitchFamily="18" charset="-78"/>
                  <a:cs typeface="Traditional Arabic" pitchFamily="18" charset="-78"/>
                </a:rPr>
                <a:t>ربوية</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4" name="AutoShape 16"/>
            <p:cNvSpPr>
              <a:spLocks noChangeArrowheads="1"/>
            </p:cNvSpPr>
            <p:nvPr/>
          </p:nvSpPr>
          <p:spPr bwMode="auto">
            <a:xfrm>
              <a:off x="1516" y="2907"/>
              <a:ext cx="3960" cy="900"/>
            </a:xfrm>
            <a:prstGeom prst="roundRect">
              <a:avLst>
                <a:gd name="adj" fmla="val 16667"/>
              </a:avLst>
            </a:prstGeom>
            <a:solidFill>
              <a:srgbClr val="CCFFCC"/>
            </a:solidFill>
            <a:ln w="38100" cmpd="dbl">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63" name="Text Box 15"/>
            <p:cNvSpPr txBox="1">
              <a:spLocks noChangeArrowheads="1"/>
            </p:cNvSpPr>
            <p:nvPr/>
          </p:nvSpPr>
          <p:spPr bwMode="auto">
            <a:xfrm>
              <a:off x="2230" y="2907"/>
              <a:ext cx="3060" cy="8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لا يوجد علة </a:t>
              </a:r>
              <a:r>
                <a:rPr kumimoji="0" lang="ar-SA" sz="2400" b="1" i="0" u="none" strike="noStrike" cap="none" normalizeH="0" baseline="0" dirty="0" err="1" smtClean="0">
                  <a:ln>
                    <a:noFill/>
                  </a:ln>
                  <a:solidFill>
                    <a:schemeClr val="tx1"/>
                  </a:solidFill>
                  <a:effectLst/>
                  <a:latin typeface="Traditional Arabic" pitchFamily="18" charset="-78"/>
                  <a:ea typeface="Times New Roman" pitchFamily="18" charset="0"/>
                  <a:cs typeface="Traditional Arabic" pitchFamily="18" charset="-78"/>
                </a:rPr>
                <a:t>ربويـة</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2" name="Text Box 14"/>
            <p:cNvSpPr txBox="1">
              <a:spLocks noChangeArrowheads="1"/>
            </p:cNvSpPr>
            <p:nvPr/>
          </p:nvSpPr>
          <p:spPr bwMode="auto">
            <a:xfrm>
              <a:off x="2999" y="747"/>
              <a:ext cx="7151" cy="13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pitchFamily="34" charset="0"/>
                  <a:ea typeface="Times New Roman" pitchFamily="18" charset="0"/>
                  <a:cs typeface="PT Bold Heading" pitchFamily="2" charset="-78"/>
                </a:rPr>
                <a:t>خطوات هامة  لمعرفة ربا البيوع</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61" name="AutoShape 13"/>
            <p:cNvSpPr>
              <a:spLocks noChangeArrowheads="1"/>
            </p:cNvSpPr>
            <p:nvPr/>
          </p:nvSpPr>
          <p:spPr bwMode="auto">
            <a:xfrm>
              <a:off x="13570" y="6147"/>
              <a:ext cx="2340" cy="890"/>
            </a:xfrm>
            <a:prstGeom prst="roundRect">
              <a:avLst>
                <a:gd name="adj" fmla="val 16667"/>
              </a:avLst>
            </a:prstGeom>
            <a:solidFill>
              <a:srgbClr val="FFCC99"/>
            </a:solidFill>
            <a:ln w="38100" cmpd="dbl">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ea typeface="Times New Roman" pitchFamily="18" charset="0"/>
                  <a:cs typeface="Monotype Koufi" pitchFamily="2" charset="-78"/>
                </a:rPr>
                <a:t>   جنس واحد</a:t>
              </a:r>
              <a:endParaRPr kumimoji="0" lang="ar-SA"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0" name="AutoShape 12"/>
            <p:cNvSpPr>
              <a:spLocks noChangeArrowheads="1"/>
            </p:cNvSpPr>
            <p:nvPr/>
          </p:nvSpPr>
          <p:spPr bwMode="auto">
            <a:xfrm>
              <a:off x="9610" y="6327"/>
              <a:ext cx="3310" cy="890"/>
            </a:xfrm>
            <a:prstGeom prst="roundRect">
              <a:avLst>
                <a:gd name="adj" fmla="val 16667"/>
              </a:avLst>
            </a:prstGeom>
            <a:solidFill>
              <a:srgbClr val="FFCC99"/>
            </a:solidFill>
            <a:ln w="38100" cmpd="dbl">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Monotype Koufi" pitchFamily="2" charset="-78"/>
                  <a:ea typeface="Monotype Koufi" pitchFamily="2" charset="-78"/>
                  <a:cs typeface="Monotype Koufi" pitchFamily="2" charset="-78"/>
                </a:rPr>
                <a:t>جنسين مختلفين</a:t>
              </a:r>
            </a:p>
          </p:txBody>
        </p:sp>
        <p:sp>
          <p:nvSpPr>
            <p:cNvPr id="2059" name="Line 11"/>
            <p:cNvSpPr>
              <a:spLocks noChangeShapeType="1"/>
            </p:cNvSpPr>
            <p:nvPr/>
          </p:nvSpPr>
          <p:spPr bwMode="auto">
            <a:xfrm>
              <a:off x="12310" y="3807"/>
              <a:ext cx="1" cy="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58" name="Line 10"/>
            <p:cNvSpPr>
              <a:spLocks noChangeShapeType="1"/>
            </p:cNvSpPr>
            <p:nvPr/>
          </p:nvSpPr>
          <p:spPr bwMode="auto">
            <a:xfrm>
              <a:off x="8530" y="3807"/>
              <a:ext cx="1" cy="7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57" name="Line 9"/>
            <p:cNvSpPr>
              <a:spLocks noChangeShapeType="1"/>
            </p:cNvSpPr>
            <p:nvPr/>
          </p:nvSpPr>
          <p:spPr bwMode="auto">
            <a:xfrm>
              <a:off x="13930" y="5247"/>
              <a:ext cx="1" cy="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56" name="Text Box 8"/>
            <p:cNvSpPr txBox="1">
              <a:spLocks noChangeArrowheads="1"/>
            </p:cNvSpPr>
            <p:nvPr/>
          </p:nvSpPr>
          <p:spPr bwMode="auto">
            <a:xfrm>
              <a:off x="13210" y="7407"/>
              <a:ext cx="2700" cy="3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1" eaLnBrk="1" fontAlgn="base" latinLnBrk="0" hangingPunct="1">
                <a:lnSpc>
                  <a:spcPct val="100000"/>
                </a:lnSpc>
                <a:spcBef>
                  <a:spcPct val="0"/>
                </a:spcBef>
                <a:spcAft>
                  <a:spcPct val="0"/>
                </a:spcAft>
                <a:buClrTx/>
                <a:buSzTx/>
                <a:buFontTx/>
                <a:buChar char="•"/>
                <a:tabLst>
                  <a:tab pos="457200" algn="l"/>
                </a:tabLst>
              </a:pPr>
              <a:r>
                <a:rPr kumimoji="0" lang="ar-SA" sz="1800" b="1"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كذهب بذهب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1800" b="1"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يشترط شرطان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457200" algn="l"/>
                </a:tabLst>
              </a:pPr>
              <a:r>
                <a:rPr kumimoji="0" lang="ar-SA" sz="1800" b="1"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1/ التماثل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457200" algn="l"/>
                </a:tabLst>
              </a:pPr>
              <a:r>
                <a:rPr kumimoji="0" lang="ar-SA" sz="1800" b="1"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2/التقابض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1800" b="1"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لقوله : (سواء بسواء مثلا بمثل يداً بيد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8710" y="7767"/>
              <a:ext cx="3420" cy="3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1" eaLnBrk="1" fontAlgn="base" latinLnBrk="0" hangingPunct="1">
                <a:lnSpc>
                  <a:spcPct val="100000"/>
                </a:lnSpc>
                <a:spcBef>
                  <a:spcPct val="0"/>
                </a:spcBef>
                <a:spcAft>
                  <a:spcPct val="0"/>
                </a:spcAft>
                <a:buClrTx/>
                <a:buSzTx/>
                <a:buFontTx/>
                <a:buChar char="•"/>
                <a:tabLst>
                  <a:tab pos="457200" algn="l"/>
                </a:tabLst>
              </a:pPr>
              <a:r>
                <a:rPr kumimoji="0" lang="ar-SA" sz="1800" b="1"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كذهب بفضة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1800" b="1"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يشترط شرط واحد  وهو التقابض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1800" b="1"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لقوله (فإذا اختلفت الأجناس فبيعوا كيف شئتم إذا كان  يداً بيد )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54" name="Line 6"/>
            <p:cNvSpPr>
              <a:spLocks noChangeShapeType="1"/>
            </p:cNvSpPr>
            <p:nvPr/>
          </p:nvSpPr>
          <p:spPr bwMode="auto">
            <a:xfrm>
              <a:off x="11770" y="5427"/>
              <a:ext cx="1" cy="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51" name="Text Box 3"/>
            <p:cNvSpPr txBox="1">
              <a:spLocks noChangeArrowheads="1"/>
            </p:cNvSpPr>
            <p:nvPr/>
          </p:nvSpPr>
          <p:spPr bwMode="auto">
            <a:xfrm>
              <a:off x="5650" y="5787"/>
              <a:ext cx="2880" cy="4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1" eaLnBrk="1" fontAlgn="base" latinLnBrk="0" hangingPunct="1">
                <a:lnSpc>
                  <a:spcPct val="100000"/>
                </a:lnSpc>
                <a:spcBef>
                  <a:spcPct val="0"/>
                </a:spcBef>
                <a:spcAft>
                  <a:spcPct val="0"/>
                </a:spcAft>
                <a:buClrTx/>
                <a:buSzTx/>
                <a:buFontTx/>
                <a:buChar char="•"/>
                <a:tabLst>
                  <a:tab pos="457200" algn="l"/>
                </a:tabLst>
              </a:pPr>
              <a:r>
                <a:rPr kumimoji="0" lang="ar-SA" sz="1800" b="1"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كذهب ببر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1800" b="1"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لا يشترط  فيه شروط  للإجماع على ذلك فقد كان الصحابة يبيعون الدراهم والدنانير بالبر والتمر والشعير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a:off x="1870" y="4707"/>
              <a:ext cx="2880" cy="3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1" eaLnBrk="1" fontAlgn="base" latinLnBrk="0" hangingPunct="1">
                <a:lnSpc>
                  <a:spcPct val="100000"/>
                </a:lnSpc>
                <a:spcBef>
                  <a:spcPct val="0"/>
                </a:spcBef>
                <a:spcAft>
                  <a:spcPct val="0"/>
                </a:spcAft>
                <a:buClrTx/>
                <a:buSzTx/>
                <a:buFontTx/>
                <a:buChar char="•"/>
                <a:tabLst>
                  <a:tab pos="457200" algn="l"/>
                </a:tabLst>
              </a:pPr>
              <a:r>
                <a:rPr kumimoji="0" lang="ar-SA" sz="1800" b="1"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سيارة بسيارة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1800" b="1"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لا يشترط  فيه شروط  لعدم وجود علة ربيوية فيه فالأصل الحل في مثل هذا البيع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5" name="AutoShape 13"/>
          <p:cNvSpPr>
            <a:spLocks noChangeArrowheads="1"/>
          </p:cNvSpPr>
          <p:nvPr/>
        </p:nvSpPr>
        <p:spPr bwMode="auto">
          <a:xfrm>
            <a:off x="6324600" y="2667000"/>
            <a:ext cx="1313380" cy="56515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chemeClr val="bg1"/>
                </a:solidFill>
                <a:effectLst/>
                <a:latin typeface="Arial" pitchFamily="34" charset="0"/>
                <a:ea typeface="Times New Roman" pitchFamily="18" charset="0"/>
                <a:cs typeface="Monotype Koufi" pitchFamily="2" charset="-78"/>
              </a:rPr>
              <a:t>العلة واحدة</a:t>
            </a:r>
            <a:endParaRPr kumimoji="0" lang="ar-SA"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AutoShape 13"/>
          <p:cNvSpPr>
            <a:spLocks noChangeArrowheads="1"/>
          </p:cNvSpPr>
          <p:nvPr/>
        </p:nvSpPr>
        <p:spPr bwMode="auto">
          <a:xfrm>
            <a:off x="3581400" y="2743200"/>
            <a:ext cx="1313380" cy="56515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chemeClr val="bg1"/>
                </a:solidFill>
                <a:effectLst/>
                <a:latin typeface="Arial" pitchFamily="34" charset="0"/>
                <a:ea typeface="Times New Roman" pitchFamily="18" charset="0"/>
                <a:cs typeface="Monotype Koufi" pitchFamily="2" charset="-78"/>
              </a:rPr>
              <a:t>   علتان</a:t>
            </a:r>
            <a:endParaRPr kumimoji="0" lang="ar-SA"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1113</TotalTime>
  <Words>1109</Words>
  <Application>Microsoft Office PowerPoint</Application>
  <PresentationFormat>عرض على الشاشة (3:4)‏</PresentationFormat>
  <Paragraphs>78</Paragraphs>
  <Slides>27</Slides>
  <Notes>0</Notes>
  <HiddenSlides>0</HiddenSlides>
  <MMClips>4</MMClips>
  <ScaleCrop>false</ScaleCrop>
  <HeadingPairs>
    <vt:vector size="4" baseType="variant">
      <vt:variant>
        <vt:lpstr>سمة</vt:lpstr>
      </vt:variant>
      <vt:variant>
        <vt:i4>1</vt:i4>
      </vt:variant>
      <vt:variant>
        <vt:lpstr>عناوين الشرائح</vt:lpstr>
      </vt:variant>
      <vt:variant>
        <vt:i4>27</vt:i4>
      </vt:variant>
    </vt:vector>
  </HeadingPairs>
  <TitlesOfParts>
    <vt:vector size="28"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ثانيا: الميسر </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وفاء بنت محمد العيسى</cp:lastModifiedBy>
  <cp:revision>189</cp:revision>
  <dcterms:created xsi:type="dcterms:W3CDTF">2011-03-31T17:48:50Z</dcterms:created>
  <dcterms:modified xsi:type="dcterms:W3CDTF">2013-11-26T04:42:59Z</dcterms:modified>
</cp:coreProperties>
</file>