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8" r:id="rId1"/>
  </p:sldMasterIdLst>
  <p:sldIdLst>
    <p:sldId id="256" r:id="rId2"/>
    <p:sldId id="259" r:id="rId3"/>
    <p:sldId id="257" r:id="rId4"/>
    <p:sldId id="304" r:id="rId5"/>
    <p:sldId id="287" r:id="rId6"/>
    <p:sldId id="305" r:id="rId7"/>
    <p:sldId id="306" r:id="rId8"/>
    <p:sldId id="307" r:id="rId9"/>
    <p:sldId id="308" r:id="rId10"/>
    <p:sldId id="309" r:id="rId11"/>
    <p:sldId id="295" r:id="rId12"/>
    <p:sldId id="260" r:id="rId13"/>
    <p:sldId id="294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298" r:id="rId26"/>
    <p:sldId id="299" r:id="rId27"/>
    <p:sldId id="300" r:id="rId28"/>
    <p:sldId id="301" r:id="rId29"/>
    <p:sldId id="302" r:id="rId30"/>
    <p:sldId id="321" r:id="rId31"/>
    <p:sldId id="303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57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01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47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46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44961B7-6B89-48AB-966F-622E2788EECC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71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19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52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49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4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5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9/30/2017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76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6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236372"/>
            <a:ext cx="10225825" cy="4250027"/>
          </a:xfrm>
        </p:spPr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</a:rPr>
              <a:t>أصول الثقافة الإسلامية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9859" y="4416550"/>
            <a:ext cx="4353059" cy="1919855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ar-SA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Akhbar MT" pitchFamily="2" charset="-78"/>
              </a:rPr>
              <a:t>      </a:t>
            </a:r>
            <a:r>
              <a:rPr lang="ar-SA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الفصل الدراسي الأول</a:t>
            </a:r>
          </a:p>
          <a:p>
            <a:r>
              <a:rPr lang="ar-SA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1438-1439 هـ</a:t>
            </a:r>
            <a:endParaRPr lang="ar-SA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2621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الأهداف العامة لتدريس مقرر أصول الثقافة الإسلامية</a:t>
            </a:r>
            <a:endParaRPr lang="ar-SA" sz="48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معرفة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التحديات التي واجهت الثقافة الإسلامية وآثارها وسبل مواجهتها</a:t>
            </a: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246085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المرجع الدراسي للمقرر</a:t>
            </a:r>
            <a:endParaRPr lang="ar-SA" sz="96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224270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cs typeface="+mj-cs"/>
              </a:rPr>
              <a:t>كتاب أصول الثقافة الإسلامية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(متوفر في </a:t>
            </a: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–قسم الدراسات الإسلامية- مبنى (2) كلية التربية- الدور الثاني – المكتب (321) </a:t>
            </a: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63340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03042"/>
            <a:ext cx="10058400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11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1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قسم المؤلفون الكتاب </a:t>
            </a:r>
          </a:p>
          <a:p>
            <a:pPr marL="0" indent="0" algn="ctr">
              <a:buNone/>
            </a:pPr>
            <a:r>
              <a:rPr lang="ar-SA" sz="11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إلى اثنتي عشرة وحدة</a:t>
            </a:r>
          </a:p>
          <a:p>
            <a:pPr marL="0" indent="0">
              <a:buNone/>
            </a:pPr>
            <a:r>
              <a:rPr lang="ar-SA" sz="4000" dirty="0" smtClean="0">
                <a:cs typeface="Akhbar MT" pitchFamily="2" charset="-78"/>
              </a:rPr>
              <a:t> </a:t>
            </a:r>
            <a:endParaRPr lang="ar-SA" sz="40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9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ar-SA" sz="1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الأولى: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تعريف الثقافة الإسلامية وأهميتها ومجالاتها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19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ar-SA" sz="1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الثانية: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مصادر الثقافة الإسلامية وروافدها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5709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ar-SA" sz="1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الثالثة: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خصائص الثقافة الإسلامية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9457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ar-SA" sz="1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الرابعة: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الحضارة الإسلامية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7274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الخامسة: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أصول الإيمان الستة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( الإيمان بالله تعالى )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8952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السادسة: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الإيمان بالملائكة والكتب والرسل عليهم السلام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6440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السابعة: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الإيمان باليوم الآخر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415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037" y="1236372"/>
            <a:ext cx="10135673" cy="4250027"/>
          </a:xfrm>
        </p:spPr>
        <p:txBody>
          <a:bodyPr/>
          <a:lstStyle/>
          <a:p>
            <a:pPr algn="ctr"/>
            <a:r>
              <a:rPr lang="ar-SA" sz="7200" b="1" dirty="0" smtClean="0"/>
              <a:t>مقدمة المقرر وأهدافه ومفرداته</a:t>
            </a:r>
            <a:endParaRPr lang="ar-SA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9555" y="4389120"/>
            <a:ext cx="5422006" cy="106984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l"/>
            <a:r>
              <a:rPr lang="ar-SA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أصول الثقافة الإسلامية</a:t>
            </a:r>
            <a:endParaRPr lang="ar-SA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9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الثامنة: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الإيمان بالقدر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1661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التاسعة: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أهم التحديات الثقافية المعاصرة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764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العاشرة: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نواقض الإيمان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1352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الحادية عشر: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الشريعة الإسلامية وأبرز مقاصدها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0198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80304"/>
            <a:ext cx="10058400" cy="145599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SA" sz="96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مفردات المقرر </a:t>
            </a:r>
            <a:endParaRPr lang="ar-SA" sz="96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1803042"/>
            <a:ext cx="10779616" cy="4391696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4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j-cs"/>
              </a:rPr>
              <a:t>الوحدة الثانية عشر:</a:t>
            </a:r>
          </a:p>
          <a:p>
            <a:pPr marL="0" indent="0" algn="ctr">
              <a:buNone/>
            </a:pPr>
            <a:r>
              <a:rPr lang="ar-SA" sz="1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العبادات في الإسلام وحِكَمها</a:t>
            </a:r>
            <a:endParaRPr lang="ar-SA" sz="144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435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  <a:endParaRPr lang="ar-SA" sz="44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1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تلتزم </a:t>
            </a:r>
            <a:r>
              <a:rPr lang="ar-SA" sz="1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الطالبة بالحضور في الشعبة المسجلة</a:t>
            </a:r>
            <a:endParaRPr lang="ar-SA" sz="11300" dirty="0"/>
          </a:p>
        </p:txBody>
      </p:sp>
    </p:spTree>
    <p:extLst>
      <p:ext uri="{BB962C8B-B14F-4D97-AF65-F5344CB8AC3E}">
        <p14:creationId xmlns:p14="http://schemas.microsoft.com/office/powerpoint/2010/main" val="25856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  <a:endParaRPr lang="ar-SA" sz="44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ضرورة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الالتزام بمواعيد المحاضرات علماً بأن تأخر الطالبة عشر دقائق يحتسب </a:t>
            </a:r>
            <a:r>
              <a:rPr lang="ar-SA" sz="1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غياب الساعة الأولى من المحاضرة </a:t>
            </a:r>
            <a:endParaRPr lang="ar-SA" sz="1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9698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  <a:endParaRPr lang="ar-SA" sz="44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غياب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الطالبة بعذر يحتسب من ضمن نسبة الحرمان 25 % 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506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  <a:endParaRPr lang="ar-SA" sz="44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4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التقيد </a:t>
            </a:r>
            <a:r>
              <a:rPr lang="ar-SA" sz="14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بأداء الاختبار الفصلي في يوم المحاضرة ووقتها </a:t>
            </a:r>
            <a:endParaRPr lang="ar-SA" sz="14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25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  <a:endParaRPr lang="ar-SA" sz="44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لا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يُجرى اختبار فصلي بديل إلا بعد تقديم الإثبات لعذر طبي أو حالة وفاة أو سفر طارىء  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6395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31821"/>
            <a:ext cx="10058400" cy="145531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مقدمة الكتاب </a:t>
            </a:r>
            <a:endParaRPr lang="ar-SA" sz="9600" b="1" cap="none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642" y="1944709"/>
            <a:ext cx="10431888" cy="4314423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الحمدلله والصلاة والسلام على رسول الله وعلى آله وصحبه أما بعد </a:t>
            </a: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:</a:t>
            </a:r>
          </a:p>
          <a:p>
            <a:pPr marL="0" indent="0">
              <a:buNone/>
            </a:pPr>
            <a:endParaRPr lang="ar-S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ar-SA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cs typeface="+mj-cs"/>
              </a:rPr>
              <a:t>يهدف </a:t>
            </a:r>
            <a:r>
              <a:rPr lang="ar-SA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cs typeface="+mj-cs"/>
              </a:rPr>
              <a:t>الكتاب </a:t>
            </a:r>
            <a:r>
              <a:rPr lang="ar-SA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cs typeface="+mj-cs"/>
              </a:rPr>
              <a:t>إلى تعريف الطالب بأصول الثقافة الإسلامية القائمة على الكتاب والسنة فهي الحصن المنيع من التأثر بالموجات الفكرية المنحرفة ، </a:t>
            </a:r>
            <a:endParaRPr lang="ar-SA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4127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  <a:endParaRPr lang="ar-SA" sz="44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1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ضرورة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تسليم التكاليف في الموعد المحدد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7713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4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تعليمات مهمة يجب التقيّد بها خلال الفصل الدراسي</a:t>
            </a:r>
            <a:endParaRPr lang="ar-SA" sz="44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إن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استخدامك للجوال أثناء المحاضرات يترتب عليه </a:t>
            </a:r>
            <a:r>
              <a:rPr lang="ar-SA" sz="1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حرمانك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من دخول الاختبار الفصلي</a:t>
            </a:r>
          </a:p>
        </p:txBody>
      </p:sp>
    </p:spTree>
    <p:extLst>
      <p:ext uri="{BB962C8B-B14F-4D97-AF65-F5344CB8AC3E}">
        <p14:creationId xmlns:p14="http://schemas.microsoft.com/office/powerpoint/2010/main" val="151386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31821"/>
            <a:ext cx="10058400" cy="145531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ar-SA" sz="96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مقدمة الكتاب </a:t>
            </a:r>
            <a:endParaRPr lang="ar-SA" sz="9600" b="1" cap="none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642" y="1944709"/>
            <a:ext cx="10431888" cy="4314423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ar-SA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cs typeface="+mj-cs"/>
              </a:rPr>
              <a:t>ومن جانب آخر على الطالب في هذه البلاد واجباً مهماً في بناء وطنه – المملكة العربية السعودية – حاضنة الإسلام وقبلة المسلمين ، ولن يستطيع القيام بدوره على النحو المرجو إلا بعد أن يتعرف على أصول ثقافته وإنجازات أمته </a:t>
            </a:r>
            <a:r>
              <a:rPr lang="ar-SA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cs typeface="+mj-cs"/>
              </a:rPr>
              <a:t>الحضارية، ويدرك التحديات المعاصرة وكيفية مواجهتها .</a:t>
            </a:r>
          </a:p>
          <a:p>
            <a:pPr marL="0" indent="0">
              <a:buNone/>
            </a:pPr>
            <a:r>
              <a:rPr lang="ar-SA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cs typeface="+mj-cs"/>
              </a:rPr>
              <a:t>فالثقافة الإسلامية بهذا المفهوم علمٌ شرعي ينبغي طلبه وتعلّمه وتعليمه ونشره بين أفراد المجتمع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.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8683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الأهداف العامة لتدريس مقرر أصول الثقافة الإسلامية</a:t>
            </a:r>
            <a:endParaRPr lang="ar-SA" sz="48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ترسيخ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العقيدة الإسلامية الصحيحة </a:t>
            </a: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في النفوس وبيان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كل ما يناقضها</a:t>
            </a: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206786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الأهداف العامة لتدريس مقرر أصول الثقافة الإسلامية</a:t>
            </a:r>
            <a:endParaRPr lang="ar-SA" sz="48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ربط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الأجيال المسلمة بمصادر </a:t>
            </a: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الإسلام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الأساسية الصحيحة</a:t>
            </a: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41968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الأهداف العامة لتدريس مقرر أصول الثقافة الإسلامية</a:t>
            </a:r>
            <a:endParaRPr lang="ar-SA" sz="48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التعريف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بأهم المذاهب والتيارات المعاصرة المخالفة للإسلام والرد عليها وكشف أساليب الغزو الفكري</a:t>
            </a: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18322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الأهداف العامة لتدريس مقرر أصول الثقافة الإسلامية</a:t>
            </a:r>
            <a:endParaRPr lang="ar-SA" sz="48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التعريف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بأسس الحضارة الإسلامية وبيان واقع الأمة الإسلامية وأسباب تخلفها وسبل النهوض بها</a:t>
            </a: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68714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250" y="346379"/>
            <a:ext cx="9672035" cy="1649845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الأهداف العامة لتدريس مقرر أصول الثقافة الإسلامية</a:t>
            </a:r>
            <a:endParaRPr lang="ar-SA" sz="48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76530"/>
            <a:ext cx="10058400" cy="4018208"/>
          </a:xfrm>
          <a:ln/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1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 algn="ctr">
              <a:buNone/>
            </a:pP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ترجمة 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الأخلاق والتعاليم الإسلامية إلى واقع عملي وسلوكي ملموس يعايشه المسلم في حياته </a:t>
            </a:r>
            <a:r>
              <a:rPr lang="ar-SA" sz="1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اليومية</a:t>
            </a:r>
            <a:r>
              <a:rPr lang="ar-SA" sz="1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، باعتبار الإسلام نظاماً تطبيقياً في الحياة</a:t>
            </a:r>
            <a:endParaRPr lang="ar-SA" sz="12800" dirty="0"/>
          </a:p>
        </p:txBody>
      </p:sp>
    </p:spTree>
    <p:extLst>
      <p:ext uri="{BB962C8B-B14F-4D97-AF65-F5344CB8AC3E}">
        <p14:creationId xmlns:p14="http://schemas.microsoft.com/office/powerpoint/2010/main" val="91284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2605</TotalTime>
  <Words>508</Words>
  <Application>Microsoft Office PowerPoint</Application>
  <PresentationFormat>Widescreen</PresentationFormat>
  <Paragraphs>110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Akhbar MT</vt:lpstr>
      <vt:lpstr>Andalus</vt:lpstr>
      <vt:lpstr>Rockwell</vt:lpstr>
      <vt:lpstr>Rockwell Condensed</vt:lpstr>
      <vt:lpstr>Times New Roman</vt:lpstr>
      <vt:lpstr>Wingdings</vt:lpstr>
      <vt:lpstr>Wood Type</vt:lpstr>
      <vt:lpstr>أصول الثقافة الإسلامية</vt:lpstr>
      <vt:lpstr>مقدمة المقرر وأهدافه ومفرداته</vt:lpstr>
      <vt:lpstr>مقدمة الكتاب </vt:lpstr>
      <vt:lpstr>مقدمة الكتاب </vt:lpstr>
      <vt:lpstr>الأهداف العامة لتدريس مقرر أصول الثقافة الإسلامية</vt:lpstr>
      <vt:lpstr>الأهداف العامة لتدريس مقرر أصول الثقافة الإسلامية</vt:lpstr>
      <vt:lpstr>الأهداف العامة لتدريس مقرر أصول الثقافة الإسلامية</vt:lpstr>
      <vt:lpstr>الأهداف العامة لتدريس مقرر أصول الثقافة الإسلامية</vt:lpstr>
      <vt:lpstr>الأهداف العامة لتدريس مقرر أصول الثقافة الإسلامية</vt:lpstr>
      <vt:lpstr>الأهداف العامة لتدريس مقرر أصول الثقافة الإسلامية</vt:lpstr>
      <vt:lpstr>المرجع الدراسي للمقرر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مفردات المقرر 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  <vt:lpstr>تعليمات مهمة يجب التقيّد بها خلال الفصل الدراسي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  مقدمة المقرر وأهدافه ومفرداته</dc:title>
  <dc:creator>dell</dc:creator>
  <cp:lastModifiedBy>dell</cp:lastModifiedBy>
  <cp:revision>65</cp:revision>
  <dcterms:created xsi:type="dcterms:W3CDTF">2015-01-31T14:07:16Z</dcterms:created>
  <dcterms:modified xsi:type="dcterms:W3CDTF">2017-09-30T05:24:59Z</dcterms:modified>
</cp:coreProperties>
</file>