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28" r:id="rId1"/>
  </p:sldMasterIdLst>
  <p:sldIdLst>
    <p:sldId id="256" r:id="rId2"/>
    <p:sldId id="259" r:id="rId3"/>
    <p:sldId id="257" r:id="rId4"/>
    <p:sldId id="286" r:id="rId5"/>
    <p:sldId id="287" r:id="rId6"/>
    <p:sldId id="295" r:id="rId7"/>
    <p:sldId id="260" r:id="rId8"/>
    <p:sldId id="294" r:id="rId9"/>
    <p:sldId id="296" r:id="rId10"/>
    <p:sldId id="325" r:id="rId11"/>
    <p:sldId id="326" r:id="rId12"/>
    <p:sldId id="298" r:id="rId13"/>
    <p:sldId id="299" r:id="rId14"/>
    <p:sldId id="300" r:id="rId15"/>
    <p:sldId id="301" r:id="rId16"/>
    <p:sldId id="302" r:id="rId17"/>
    <p:sldId id="327" r:id="rId18"/>
    <p:sldId id="303" r:id="rId19"/>
    <p:sldId id="304" r:id="rId20"/>
    <p:sldId id="305" r:id="rId21"/>
    <p:sldId id="263" r:id="rId22"/>
    <p:sldId id="309" r:id="rId23"/>
    <p:sldId id="310" r:id="rId24"/>
    <p:sldId id="311" r:id="rId25"/>
    <p:sldId id="324" r:id="rId26"/>
    <p:sldId id="312" r:id="rId27"/>
    <p:sldId id="328" r:id="rId28"/>
    <p:sldId id="313" r:id="rId29"/>
    <p:sldId id="329" r:id="rId30"/>
    <p:sldId id="330" r:id="rId31"/>
    <p:sldId id="331" r:id="rId32"/>
    <p:sldId id="332" r:id="rId33"/>
    <p:sldId id="333" r:id="rId34"/>
    <p:sldId id="334" r:id="rId35"/>
    <p:sldId id="335" r:id="rId36"/>
    <p:sldId id="314" r:id="rId37"/>
    <p:sldId id="336" r:id="rId38"/>
    <p:sldId id="337" r:id="rId39"/>
    <p:sldId id="338" r:id="rId40"/>
    <p:sldId id="339" r:id="rId41"/>
    <p:sldId id="316" r:id="rId42"/>
    <p:sldId id="340" r:id="rId43"/>
    <p:sldId id="341" r:id="rId44"/>
    <p:sldId id="342" r:id="rId45"/>
    <p:sldId id="317" r:id="rId46"/>
    <p:sldId id="318" r:id="rId47"/>
    <p:sldId id="343" r:id="rId48"/>
    <p:sldId id="344" r:id="rId49"/>
    <p:sldId id="345" r:id="rId50"/>
    <p:sldId id="319" r:id="rId51"/>
    <p:sldId id="346" r:id="rId52"/>
    <p:sldId id="347" r:id="rId53"/>
    <p:sldId id="348" r:id="rId54"/>
    <p:sldId id="320" r:id="rId55"/>
    <p:sldId id="321" r:id="rId56"/>
    <p:sldId id="322" r:id="rId57"/>
    <p:sldId id="349" r:id="rId58"/>
    <p:sldId id="350" r:id="rId59"/>
    <p:sldId id="351" r:id="rId60"/>
    <p:sldId id="352" r:id="rId61"/>
    <p:sldId id="353" r:id="rId6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5" y="1346950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5" y="4299700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5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189" indent="0" algn="ctr">
              <a:buNone/>
              <a:defRPr sz="2200"/>
            </a:lvl2pPr>
            <a:lvl3pPr marL="914377" indent="0" algn="ctr">
              <a:buNone/>
              <a:defRPr sz="22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5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570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01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2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474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461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5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8" y="6272788"/>
            <a:ext cx="2644309" cy="365125"/>
          </a:xfrm>
        </p:spPr>
        <p:txBody>
          <a:bodyPr/>
          <a:lstStyle/>
          <a:p>
            <a:fld id="{C44961B7-6B89-48AB-966F-622E2788EECC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8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1" y="2506133"/>
            <a:ext cx="1188299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71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19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527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498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945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1" y="4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258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1" y="4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t>9/30/2017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176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8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8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064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ftr="0" dt="0"/>
  <p:txStyles>
    <p:titleStyle>
      <a:lvl1pPr algn="l" defTabSz="914377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75" indent="-182875" algn="r" defTabSz="914377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indent="-182875" algn="r" defTabSz="914377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02" indent="-182875" algn="r" defTabSz="914377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15" indent="-182875" algn="r" defTabSz="914377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28" indent="-182875" algn="r" defTabSz="914377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99960" indent="-228594" algn="r" defTabSz="914377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99953" indent="-228594" algn="r" defTabSz="914377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9945" indent="-228594" algn="r" defTabSz="914377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99938" indent="-228594" algn="r" defTabSz="914377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1236373"/>
            <a:ext cx="10225825" cy="4250027"/>
          </a:xfrm>
        </p:spPr>
        <p:txBody>
          <a:bodyPr/>
          <a:lstStyle/>
          <a:p>
            <a:pPr algn="ctr"/>
            <a:r>
              <a:rPr lang="ar-SA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</a:rPr>
              <a:t>النظام الاقتصادي </a:t>
            </a:r>
            <a:r>
              <a:rPr lang="ar-SA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</a:rPr>
              <a:t>الإسلامي</a:t>
            </a:r>
            <a:endParaRPr lang="ar-SA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9861" y="4416554"/>
            <a:ext cx="4353059" cy="1919855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ar-SA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Akhbar MT" pitchFamily="2" charset="-78"/>
              </a:rPr>
              <a:t>      </a:t>
            </a:r>
            <a:r>
              <a:rPr lang="ar-SA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الفصل الدراسي الأول</a:t>
            </a:r>
          </a:p>
          <a:p>
            <a:r>
              <a:rPr lang="ar-SA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1438-1439 هـ</a:t>
            </a:r>
          </a:p>
        </p:txBody>
      </p:sp>
    </p:spTree>
    <p:extLst>
      <p:ext uri="{BB962C8B-B14F-4D97-AF65-F5344CB8AC3E}">
        <p14:creationId xmlns:p14="http://schemas.microsoft.com/office/powerpoint/2010/main" val="62621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792" y="1803046"/>
            <a:ext cx="11201061" cy="422427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ar-SA" sz="1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17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القسم الثاني:أسس النظام الاقتصادي الإسلامي</a:t>
            </a:r>
            <a:endParaRPr lang="ar-SA" sz="17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2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السابعة</a:t>
            </a: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الملكية الخاصة</a:t>
            </a:r>
            <a:endParaRPr lang="ar-SA" sz="2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2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2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الثامنة</a:t>
            </a: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منهج الاقتصاد الإسلامي في التمويل</a:t>
            </a:r>
            <a:endParaRPr lang="ar-SA" sz="2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2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2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التاسعة</a:t>
            </a: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التكافل الاقتصادي</a:t>
            </a:r>
            <a:endParaRPr lang="ar-SA" sz="21600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55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792" y="1803046"/>
            <a:ext cx="11201061" cy="422427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ar-SA" sz="1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17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القسم الثاني:أسس النظام الاقتصادي الإسلامي</a:t>
            </a:r>
            <a:endParaRPr lang="ar-SA" sz="17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2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العاشرة</a:t>
            </a: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أحكام الزكاة</a:t>
            </a:r>
            <a:endParaRPr lang="ar-SA" sz="2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2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2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الحادية عشرة</a:t>
            </a: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تدريب على حساب الزكاة </a:t>
            </a:r>
          </a:p>
          <a:p>
            <a:pPr marL="0" indent="0">
              <a:buNone/>
            </a:pP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في الأموال الخاصة</a:t>
            </a:r>
            <a:endParaRPr lang="ar-SA" sz="2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2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2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الثانية عشرة</a:t>
            </a: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التأمين التعاوني</a:t>
            </a:r>
            <a:endParaRPr lang="ar-SA" sz="21600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6455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1" y="346380"/>
            <a:ext cx="9672035" cy="164984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1"/>
            <a:ext cx="10058400" cy="401820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تلتزم الطالبة بالحضور في الشعبة المسجلة</a:t>
            </a:r>
            <a:endParaRPr lang="ar-SA" sz="11300" dirty="0"/>
          </a:p>
        </p:txBody>
      </p:sp>
    </p:spTree>
    <p:extLst>
      <p:ext uri="{BB962C8B-B14F-4D97-AF65-F5344CB8AC3E}">
        <p14:creationId xmlns:p14="http://schemas.microsoft.com/office/powerpoint/2010/main" val="258568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1" y="346380"/>
            <a:ext cx="9672035" cy="164984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1"/>
            <a:ext cx="10058400" cy="401820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ضرورة الالتزام بمواعيد المحاضرات علماً بأن تأخر الطالبة عشر دقائق يحتسب </a:t>
            </a:r>
            <a:r>
              <a:rPr lang="ar-SA" sz="1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غياب الساعة الأولى من المحاضرة </a:t>
            </a:r>
          </a:p>
        </p:txBody>
      </p:sp>
    </p:spTree>
    <p:extLst>
      <p:ext uri="{BB962C8B-B14F-4D97-AF65-F5344CB8AC3E}">
        <p14:creationId xmlns:p14="http://schemas.microsoft.com/office/powerpoint/2010/main" val="59698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1" y="346380"/>
            <a:ext cx="9672035" cy="164984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1"/>
            <a:ext cx="10058400" cy="401820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غياب الطالبة بعذر يحتسب من ضمن نسبة الحرمان 25 % </a:t>
            </a:r>
          </a:p>
        </p:txBody>
      </p:sp>
    </p:spTree>
    <p:extLst>
      <p:ext uri="{BB962C8B-B14F-4D97-AF65-F5344CB8AC3E}">
        <p14:creationId xmlns:p14="http://schemas.microsoft.com/office/powerpoint/2010/main" val="75065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1" y="346380"/>
            <a:ext cx="9672035" cy="164984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1"/>
            <a:ext cx="10058400" cy="401820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التقيد بأداء الاختبار الفصلي في يوم المحاضرة ووقتها </a:t>
            </a:r>
          </a:p>
          <a:p>
            <a:pPr marL="0" indent="0" algn="ctr">
              <a:buNone/>
            </a:pP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25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1" y="346380"/>
            <a:ext cx="9672035" cy="164984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1"/>
            <a:ext cx="10058400" cy="401820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لا يُجرى اختبار فصلي بديل إلا بعد تقديم الإثبات لعذر طبي أو حالة وفاة أو سفر طارىء  </a:t>
            </a:r>
          </a:p>
        </p:txBody>
      </p:sp>
    </p:spTree>
    <p:extLst>
      <p:ext uri="{BB962C8B-B14F-4D97-AF65-F5344CB8AC3E}">
        <p14:creationId xmlns:p14="http://schemas.microsoft.com/office/powerpoint/2010/main" val="406395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1" y="346380"/>
            <a:ext cx="9672035" cy="164984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1"/>
            <a:ext cx="10058400" cy="401820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7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ضرورة تسليم التكاليف </a:t>
            </a:r>
          </a:p>
          <a:p>
            <a:pPr marL="0" indent="0" algn="ctr">
              <a:buNone/>
            </a:pPr>
            <a:r>
              <a:rPr lang="ar-SA" sz="17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في الموعد المحدد</a:t>
            </a:r>
            <a:endParaRPr lang="ar-SA" sz="17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076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1" y="346380"/>
            <a:ext cx="9672035" cy="164984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1"/>
            <a:ext cx="10058400" cy="401820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إن استخدامك للجوال أثناء المحاضرات يترتب عليه </a:t>
            </a:r>
            <a:r>
              <a:rPr lang="ar-SA" sz="1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حرمانك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من دخول الاختبار الفصلي</a:t>
            </a:r>
          </a:p>
        </p:txBody>
      </p:sp>
    </p:spTree>
    <p:extLst>
      <p:ext uri="{BB962C8B-B14F-4D97-AF65-F5344CB8AC3E}">
        <p14:creationId xmlns:p14="http://schemas.microsoft.com/office/powerpoint/2010/main" val="151386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038" y="1236373"/>
            <a:ext cx="10135673" cy="4250027"/>
          </a:xfrm>
        </p:spPr>
        <p:txBody>
          <a:bodyPr/>
          <a:lstStyle/>
          <a:p>
            <a:pPr algn="ctr"/>
            <a:r>
              <a:rPr lang="ar-SA" sz="5400" b="1" dirty="0" smtClean="0"/>
              <a:t>تعريف النظام الاقتصادي الإسلامي ونشأته وأهدافه والتعريف بالنظم الاقتصادية الوضعية</a:t>
            </a:r>
            <a:endParaRPr lang="ar-SA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9555" y="4389120"/>
            <a:ext cx="5422007" cy="106984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l"/>
            <a:r>
              <a:rPr lang="ar-SA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الوحدة الأولى</a:t>
            </a:r>
            <a:endParaRPr lang="ar-SA" sz="4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974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038" y="1236373"/>
            <a:ext cx="10135673" cy="4250027"/>
          </a:xfrm>
        </p:spPr>
        <p:txBody>
          <a:bodyPr/>
          <a:lstStyle/>
          <a:p>
            <a:pPr algn="ctr"/>
            <a:r>
              <a:rPr lang="ar-SA" sz="7200" b="1" dirty="0"/>
              <a:t>مقدمة المقرر وأهدافه ومفرداته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9555" y="4389120"/>
            <a:ext cx="5422007" cy="106984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l"/>
            <a:r>
              <a:rPr lang="ar-SA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النظام الاقتصادي </a:t>
            </a:r>
            <a:r>
              <a:rPr lang="ar-SA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الإسلامي</a:t>
            </a:r>
            <a:endParaRPr lang="ar-SA" sz="4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9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1" y="346380"/>
            <a:ext cx="9672035" cy="1649845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عناصر المحاضرة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824" y="2215167"/>
            <a:ext cx="10502152" cy="4005330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مفهوم </a:t>
            </a:r>
            <a:r>
              <a:rPr lang="ar-SA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النظام الاقتصادي الإسلامي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نشأة </a:t>
            </a:r>
            <a:r>
              <a:rPr lang="ar-SA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النظام الاقتصادي </a:t>
            </a: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الإسلامي وتطبيقاته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أهداف النظام الاقتصادي الإسلامي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الأنظمة الاقتصادية الوضعية</a:t>
            </a:r>
            <a:endParaRPr lang="ar-S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253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3"/>
            <a:ext cx="10058400" cy="1345164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SA" sz="6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مفهوم </a:t>
            </a:r>
            <a:r>
              <a:rPr lang="ar-SA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الإسلامي</a:t>
            </a:r>
            <a:endParaRPr lang="ar-SA" sz="6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823" y="1970468"/>
            <a:ext cx="10650828" cy="4237149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ar-SA" sz="86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3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cs typeface="+mj-cs"/>
              </a:rPr>
              <a:t>أولا</a:t>
            </a:r>
            <a:r>
              <a:rPr lang="ar-SA" sz="93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+mj-cs"/>
              </a:rPr>
              <a:t>ً: تعريف النظام الاقتصادي الإسلامي</a:t>
            </a:r>
          </a:p>
          <a:p>
            <a:pPr marL="0" indent="0" algn="ctr">
              <a:buNone/>
            </a:pPr>
            <a:r>
              <a:rPr lang="ar-SA" sz="93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cs typeface="+mj-cs"/>
              </a:rPr>
              <a:t>ثانياً</a:t>
            </a:r>
            <a:r>
              <a:rPr lang="ar-SA" sz="93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+mj-cs"/>
              </a:rPr>
              <a:t> : أقسام النظام الاقتصادي الإسلامي</a:t>
            </a:r>
          </a:p>
          <a:p>
            <a:pPr marL="0" indent="0">
              <a:buNone/>
            </a:pPr>
            <a:endParaRPr lang="ar-S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160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3"/>
            <a:ext cx="10058400" cy="1345164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SA" sz="6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تعريف النظام الاقتصادي الإسلامي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2021985"/>
            <a:ext cx="10882649" cy="3979572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ar-SA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تعريف كلمة ( النظام 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تعريف النظام الاقتصادي الإسلامي</a:t>
            </a:r>
            <a:endParaRPr lang="ar-SA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endParaRPr lang="ar-S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668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تعريف النظام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2086380"/>
            <a:ext cx="10882649" cy="4069725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1003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مجموعة القواعد والأحكام التي تنظِّم جانباً معيناً من جوانب الحياة الإنسانية ويصطلح المجتمع على وجوب احترامها وتنفيذها </a:t>
            </a:r>
          </a:p>
        </p:txBody>
      </p:sp>
    </p:spTree>
    <p:extLst>
      <p:ext uri="{BB962C8B-B14F-4D97-AF65-F5344CB8AC3E}">
        <p14:creationId xmlns:p14="http://schemas.microsoft.com/office/powerpoint/2010/main" val="28213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تعريف النظام الاقتصادي الإسلامي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2176533"/>
            <a:ext cx="10882649" cy="3889419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مجموعة القواعد والأحكام الشرعية المتعلقة بضبط العلاقات المالية واستغلال الثروات »</a:t>
            </a:r>
            <a:endParaRPr lang="ar-SA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8293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تعريف النظام الاقتصادي الإسلامي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2176533"/>
            <a:ext cx="10882649" cy="3889419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شرح التعريف</a:t>
            </a:r>
          </a:p>
          <a:p>
            <a:pPr marL="0" indent="0" algn="ctr">
              <a:buNone/>
            </a:pPr>
            <a:endParaRPr lang="ar-SA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4948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أقسام </a:t>
            </a:r>
            <a:r>
              <a:rPr lang="ar-SA" sz="6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الإسلامي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2189412"/>
            <a:ext cx="10882649" cy="3889419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القسم الأول</a:t>
            </a:r>
            <a:endParaRPr lang="ar-S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endParaRPr lang="ar-SA" sz="54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7030A0"/>
              </a:solidFill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cs typeface="+mj-cs"/>
              </a:rPr>
              <a:t>فقه المعاملات المالية</a:t>
            </a:r>
            <a:endParaRPr lang="ar-SA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7030A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3428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أقسام </a:t>
            </a:r>
            <a:r>
              <a:rPr lang="ar-SA" sz="6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الإسلامي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2189412"/>
            <a:ext cx="10882649" cy="3889419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القسم الثاني</a:t>
            </a:r>
            <a:endParaRPr lang="ar-S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endParaRPr lang="ar-SA" sz="54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7030A0"/>
              </a:solidFill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cs typeface="+mj-cs"/>
              </a:rPr>
              <a:t>السياسة الشرعية</a:t>
            </a:r>
            <a:endParaRPr lang="ar-SA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7030A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7419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نشأة </a:t>
            </a:r>
            <a:r>
              <a:rPr lang="ar-SA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</a:t>
            </a:r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الإسلامي وتطبيقاته</a:t>
            </a:r>
            <a:endParaRPr lang="ar-SA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-1-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العهد النبوي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( معالم المنهج الاقتصادي النبوي )</a:t>
            </a:r>
            <a:endParaRPr lang="ar-SA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032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معالم المنهج الاقتصادي النبوي وتطبيقاته</a:t>
            </a:r>
            <a:endParaRPr lang="ar-SA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-1-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الاهتمام بمالية الدولة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( أموال الزكاة والصدقات )</a:t>
            </a:r>
            <a:endParaRPr lang="ar-SA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3258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31821"/>
            <a:ext cx="10058400" cy="1455312"/>
          </a:xfrm>
          <a:ln/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cap="none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مقدمة الكتاب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643" y="1944713"/>
            <a:ext cx="10431888" cy="4314423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جاءت الشريعة الإسلامية بنظام اقتصادي شامل ، نظّم العلاقات المالية بين الناس ، وراعى اختلاف المصالح والحاجات، واعتبر أحوال الغنى والفقر، وصاغ ذلك  كلّه في قالب اجتماعي واحد يتكافل فيه الناس فيما بينهم .</a:t>
            </a:r>
          </a:p>
        </p:txBody>
      </p:sp>
    </p:spTree>
    <p:extLst>
      <p:ext uri="{BB962C8B-B14F-4D97-AF65-F5344CB8AC3E}">
        <p14:creationId xmlns:p14="http://schemas.microsoft.com/office/powerpoint/2010/main" val="334127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معالم المنهج الاقتصادي النبوي وتطبيقاته</a:t>
            </a:r>
            <a:endParaRPr lang="ar-SA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26290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-2-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8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معالجة ضعف الدخل الفردي</a:t>
            </a:r>
            <a:endParaRPr lang="ar-SA" sz="8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( المؤاخاة بين المهاجرين والأنصار / الحث على العمل والإنتاج / توظيف أموال الغنائم )</a:t>
            </a:r>
            <a:endParaRPr lang="ar-SA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3272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معالم المنهج الاقتصادي النبوي وتطبيقاته</a:t>
            </a:r>
            <a:endParaRPr lang="ar-SA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26290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-3-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تشجيع التنمية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( استصلاح الأراضي )</a:t>
            </a:r>
            <a:endParaRPr lang="ar-SA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5544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معالم المنهج الاقتصادي النبوي وتطبيقاته</a:t>
            </a:r>
            <a:endParaRPr lang="ar-SA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26290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-4-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تحقيق الاستقلال الاقتصادي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( إنشاء سوق للمسلمين )</a:t>
            </a:r>
            <a:endParaRPr lang="ar-SA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0149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نشأة </a:t>
            </a:r>
            <a:r>
              <a:rPr lang="ar-SA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</a:t>
            </a:r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الإسلامي وتطبيقاته</a:t>
            </a:r>
            <a:endParaRPr lang="ar-SA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-2-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عهد الخلافة الراشدة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( سياسة الخلفاء الراشدين المالية )</a:t>
            </a:r>
            <a:endParaRPr lang="ar-SA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5095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نشأة </a:t>
            </a:r>
            <a:r>
              <a:rPr lang="ar-SA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</a:t>
            </a:r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الإسلامي وتطبيقاته</a:t>
            </a:r>
            <a:endParaRPr lang="ar-SA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-3-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عهد ما بعد الخلافة الراشدة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( تطوير النظام المالي للدولة الإسلامية )</a:t>
            </a:r>
            <a:endParaRPr lang="ar-SA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9578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نشأة </a:t>
            </a:r>
            <a:r>
              <a:rPr lang="ar-SA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</a:t>
            </a:r>
            <a:r>
              <a:rPr lang="ar-SA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الإسلامي وتطبيقاته</a:t>
            </a:r>
            <a:endParaRPr lang="ar-SA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6"/>
            <a:ext cx="10882649" cy="4172753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-4-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النظام الاقتصادي الإسلامي </a:t>
            </a:r>
          </a:p>
          <a:p>
            <a:pPr marL="0" indent="0" algn="ctr">
              <a:buNone/>
            </a:pPr>
            <a:r>
              <a:rPr lang="ar-SA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في العصر الحديث</a:t>
            </a:r>
            <a:endParaRPr lang="ar-SA" sz="7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( القانون الوضعي )</a:t>
            </a:r>
            <a:endParaRPr lang="ar-SA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6401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أهداف </a:t>
            </a:r>
            <a:r>
              <a:rPr lang="ar-SA" sz="6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الإسلامي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الهدف الأول</a:t>
            </a: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عمارة </a:t>
            </a:r>
            <a:r>
              <a:rPr lang="ar-SA" sz="8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الأرض</a:t>
            </a:r>
            <a:r>
              <a:rPr lang="ar-SA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 واستثمار خيراتها</a:t>
            </a:r>
            <a:endParaRPr lang="ar-SA" sz="7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{ هو أنشأكم من الأرض واستعمركم فيها }</a:t>
            </a:r>
            <a:endParaRPr lang="ar-SA" sz="6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1530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أهداف </a:t>
            </a:r>
            <a:r>
              <a:rPr lang="ar-SA" sz="6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الإسلامي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الهدف الثاني</a:t>
            </a: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تحقيق الغنى</a:t>
            </a:r>
            <a:endParaRPr lang="ar-SA" sz="7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( لأن يحتطب أحدكم حِزمة على ظهره خير له من أن يسأل أحداً فيعطيه أو يمنعه )</a:t>
            </a:r>
            <a:endParaRPr lang="ar-SA" sz="6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107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أهداف </a:t>
            </a:r>
            <a:r>
              <a:rPr lang="ar-SA" sz="6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الإسلامي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الهدف الثالث</a:t>
            </a: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دفع التظالم </a:t>
            </a:r>
            <a:endParaRPr lang="ar-SA" sz="7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{ يا أيها الذين آمنوا اتقوا الله وذروا ما بقي من الربا إن كنتم مؤمنين }</a:t>
            </a:r>
            <a:endParaRPr lang="ar-SA" sz="6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948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أهداف </a:t>
            </a:r>
            <a:r>
              <a:rPr lang="ar-SA" sz="6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الإسلامي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الهدف الرابع</a:t>
            </a: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الحد من التفاوت الكبير في المعيشة بين أفراد المجتمع</a:t>
            </a:r>
            <a:endParaRPr lang="ar-SA" sz="7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{ كي لا يكون دُولةً بين الأغنياء منكم }</a:t>
            </a:r>
            <a:endParaRPr lang="ar-SA" sz="6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5406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31821"/>
            <a:ext cx="10058400" cy="1455312"/>
          </a:xfrm>
          <a:ln/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cap="none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مقدمة الكتاب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643" y="1777285"/>
            <a:ext cx="10431888" cy="463639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وهذا الكتاب يتناول التعريف بأبرز سمات النظام الاقتصادي الإسلامي والمبادئ الاعتقادية والخُلقية والتشريعية التي تحكمه، والأسس التي يقوم عليها ،ومنهجية الإسلام في التمويل ،</a:t>
            </a:r>
          </a:p>
          <a:p>
            <a:pPr marL="0" indent="0">
              <a:buNone/>
            </a:pP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والتدريب على كيفية إخراج الزكاة في الأموال الخاصة ، وغير ذلك من المباحث التي يحتاج إليها المسلم في حياته.</a:t>
            </a:r>
            <a:endParaRPr lang="ar-S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929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أهداف </a:t>
            </a:r>
            <a:r>
              <a:rPr lang="ar-SA" sz="66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الاقتصادي الإسلامي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الهدف الخامس</a:t>
            </a: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تحصين الأمة الإسلامية بأسباب </a:t>
            </a:r>
          </a:p>
          <a:p>
            <a:pPr marL="0" indent="0" algn="ctr">
              <a:buNone/>
            </a:pPr>
            <a:r>
              <a:rPr lang="ar-SA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القوة والمنعة </a:t>
            </a:r>
            <a:endParaRPr lang="ar-SA" sz="7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{ وأعدوا لهم ما استطعتم من قوة }</a:t>
            </a:r>
            <a:endParaRPr lang="ar-SA" sz="6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4565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الأنظمة الاقتصادية الوضعية</a:t>
            </a:r>
            <a:endParaRPr lang="ar-SA" sz="6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96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النظام الرأسمالي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9764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الأنظمة الاقتصادية الوضعية</a:t>
            </a:r>
            <a:endParaRPr lang="ar-SA" sz="6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96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النظام الاشتراكي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9446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الرأسمالي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ar-SA" sz="8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« التعريف والنشأة </a:t>
            </a:r>
          </a:p>
          <a:p>
            <a:pPr marL="0" indent="0">
              <a:buNone/>
            </a:pPr>
            <a:r>
              <a:rPr lang="ar-SA" sz="8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« أسس النظام الرأسمالي</a:t>
            </a:r>
          </a:p>
          <a:p>
            <a:pPr marL="0" indent="0">
              <a:buNone/>
            </a:pPr>
            <a:r>
              <a:rPr lang="ar-SA" sz="8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« عيوب النظام الرأسمالي </a:t>
            </a:r>
          </a:p>
        </p:txBody>
      </p:sp>
    </p:spTree>
    <p:extLst>
      <p:ext uri="{BB962C8B-B14F-4D97-AF65-F5344CB8AC3E}">
        <p14:creationId xmlns:p14="http://schemas.microsoft.com/office/powerpoint/2010/main" val="34848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تعريف النظام الرأسمالي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6"/>
            <a:ext cx="10882649" cy="4314421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هو النظام الذي يقوم على الملكية الخاصة لعناصر الإنتاج وحرية الأفراد في إدارة العملية الاقتصادية</a:t>
            </a:r>
          </a:p>
        </p:txBody>
      </p:sp>
    </p:spTree>
    <p:extLst>
      <p:ext uri="{BB962C8B-B14F-4D97-AF65-F5344CB8AC3E}">
        <p14:creationId xmlns:p14="http://schemas.microsoft.com/office/powerpoint/2010/main" val="14160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نشأة النظام الرأسمالي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أوروبا الغربية</a:t>
            </a:r>
            <a:endParaRPr lang="ar-SA" sz="9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32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أسس النظام الرأسمالي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الأساس الأول</a:t>
            </a:r>
            <a:endParaRPr lang="ar-SA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الفصل بين الدين والاقتصاد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582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أسس النظام الرأسمالي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الأساس الثاني</a:t>
            </a:r>
            <a:endParaRPr lang="ar-SA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الحرية الاقتصادية المطلقة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5701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أسس النظام الرأسمالي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الأساس الثالث</a:t>
            </a:r>
            <a:endParaRPr lang="ar-SA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الملكية الخاصة المطلقة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9165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أسس النظام الرأسمالي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الأساس الرابع</a:t>
            </a:r>
            <a:endParaRPr lang="ar-SA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حافز الربح</a:t>
            </a:r>
            <a:endParaRPr lang="ar-SA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1696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059" y="346380"/>
            <a:ext cx="10555941" cy="1649845"/>
          </a:xfrm>
          <a:ln/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8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الهدف الرئيسي لمقرر النظام الاقتصادي </a:t>
            </a:r>
            <a:r>
              <a:rPr lang="ar-SA" sz="48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الإسلامي</a:t>
            </a:r>
            <a:endParaRPr lang="ar-SA" sz="48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1"/>
            <a:ext cx="10058400" cy="401820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التعريف بالمنهج الإسلامي للحياة </a:t>
            </a:r>
          </a:p>
          <a:p>
            <a:pPr marL="0" indent="0" algn="ctr">
              <a:buNone/>
            </a:pP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الاقتصادية وذلك في علاقة الإنسان </a:t>
            </a:r>
          </a:p>
          <a:p>
            <a:pPr marL="0" indent="0" algn="ctr">
              <a:buNone/>
            </a:pP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بالمال جمعاً وإنفاقاً , وعلاقة المجتمع </a:t>
            </a:r>
          </a:p>
          <a:p>
            <a:pPr marL="0" indent="0" algn="ctr">
              <a:buNone/>
            </a:pP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المالية بعضهم مع بعض توزيعاً وتداولاً</a:t>
            </a:r>
          </a:p>
          <a:p>
            <a:pPr marL="0" indent="0">
              <a:buNone/>
            </a:pPr>
            <a:endParaRPr lang="ar-SA" sz="12800" dirty="0"/>
          </a:p>
        </p:txBody>
      </p:sp>
    </p:spTree>
    <p:extLst>
      <p:ext uri="{BB962C8B-B14F-4D97-AF65-F5344CB8AC3E}">
        <p14:creationId xmlns:p14="http://schemas.microsoft.com/office/powerpoint/2010/main" val="206786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عيوب النظام الرأسمالي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إهمال الجوانب الأخلاقية والدينية والإنسانية في المجتمعات التي تطبقه</a:t>
            </a:r>
            <a:endParaRPr lang="ar-SA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189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عيوب النظام الرأسمالي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96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سوء توزيع الأموال والثروات</a:t>
            </a:r>
            <a:endParaRPr lang="ar-SA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1318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عيوب النظام الرأسمالي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96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انتشار البطالة</a:t>
            </a:r>
            <a:endParaRPr lang="ar-SA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88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النظام الاشتراكي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ar-SA" sz="8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« التعريف والنشأة </a:t>
            </a:r>
          </a:p>
          <a:p>
            <a:pPr marL="0" indent="0">
              <a:buNone/>
            </a:pPr>
            <a:r>
              <a:rPr lang="ar-SA" sz="8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« أسس النظام الاشتراكي</a:t>
            </a:r>
          </a:p>
          <a:p>
            <a:pPr marL="0" indent="0">
              <a:buNone/>
            </a:pPr>
            <a:r>
              <a:rPr lang="ar-SA" sz="8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« عيوب النظام الاشتراكي </a:t>
            </a:r>
          </a:p>
        </p:txBody>
      </p:sp>
    </p:spTree>
    <p:extLst>
      <p:ext uri="{BB962C8B-B14F-4D97-AF65-F5344CB8AC3E}">
        <p14:creationId xmlns:p14="http://schemas.microsoft.com/office/powerpoint/2010/main" val="9534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تعريف النظام الاشتراكي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هو النظام الذي تمتلك فيه الدولة عوامل الإنتاج وتُتخذ القرارات الاقتصادية فيه من خلال جهاز التخطيط</a:t>
            </a:r>
            <a:endParaRPr lang="ar-SA" sz="7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474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55834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نشأة النظام الاشتراكي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5" y="1996227"/>
            <a:ext cx="10882649" cy="4069724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96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كارل ماركس</a:t>
            </a:r>
            <a:endParaRPr lang="ar-SA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7721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40379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أسس النظام الاشتراكي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3" y="1983346"/>
            <a:ext cx="10882649" cy="40439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الأساس الأول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الملكية العامة</a:t>
            </a:r>
          </a:p>
          <a:p>
            <a:pPr marL="0" indent="0" algn="ctr">
              <a:buNone/>
            </a:pPr>
            <a:r>
              <a:rPr lang="ar-SA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( وسائل الإنتاج )</a:t>
            </a:r>
            <a:endParaRPr lang="ar-SA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8350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40379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أسس النظام الاشتراكي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3" y="1983346"/>
            <a:ext cx="10882649" cy="40439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الأساس الثاني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التخطيط المركزي</a:t>
            </a:r>
          </a:p>
          <a:p>
            <a:pPr marL="0" indent="0" algn="ctr">
              <a:buNone/>
            </a:pPr>
            <a:r>
              <a:rPr lang="ar-SA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( الدولة )</a:t>
            </a:r>
            <a:endParaRPr lang="ar-SA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683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40379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عيوب النظام الاشتراكي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3" y="1983346"/>
            <a:ext cx="10882649" cy="40439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إلغاء الملكية الفردية</a:t>
            </a:r>
            <a:endParaRPr lang="ar-SA" sz="9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2463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40379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عيوب النظام الاشتراكي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3" y="1983346"/>
            <a:ext cx="10882649" cy="40439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تردّي الأحوال الاقتصادية والاجتماعية للشعوب</a:t>
            </a:r>
            <a:endParaRPr lang="ar-SA" sz="9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4688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7094" y="346380"/>
            <a:ext cx="8942294" cy="164984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8800" b="1" cap="none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المرجع الدراسي للمقرر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19851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5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cs typeface="+mj-cs"/>
              </a:rPr>
              <a:t>كتاب النظام الاقتصادي </a:t>
            </a:r>
            <a:r>
              <a:rPr lang="ar-SA" sz="15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cs typeface="+mj-cs"/>
              </a:rPr>
              <a:t>الإسلامي</a:t>
            </a:r>
            <a:endParaRPr lang="ar-SA" sz="15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cs typeface="+mj-cs"/>
            </a:endParaRPr>
          </a:p>
          <a:p>
            <a:pPr marL="0" indent="0" algn="ctr">
              <a:buNone/>
            </a:pP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(متوفر </a:t>
            </a: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في - قسم الدراسات الإسلامية- </a:t>
            </a: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مبنى 2 ( كلية التربية ) الدور الثاني – </a:t>
            </a: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مكتب رقم 321) </a:t>
            </a:r>
            <a:endParaRPr lang="ar-SA" sz="12800" dirty="0"/>
          </a:p>
        </p:txBody>
      </p:sp>
    </p:spTree>
    <p:extLst>
      <p:ext uri="{BB962C8B-B14F-4D97-AF65-F5344CB8AC3E}">
        <p14:creationId xmlns:p14="http://schemas.microsoft.com/office/powerpoint/2010/main" val="63340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40379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عيوب النظام الاشتراكي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3" y="1983346"/>
            <a:ext cx="10882649" cy="40439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انحسار الملكية العامة</a:t>
            </a:r>
            <a:endParaRPr lang="ar-SA" sz="9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3311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18945"/>
            <a:ext cx="10058400" cy="1403793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  <a:softEdge rad="127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عيوب النظام الاشتراكي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3" y="1983346"/>
            <a:ext cx="10882649" cy="40439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9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محاربة الأديان السماوية</a:t>
            </a:r>
            <a:endParaRPr lang="ar-SA" sz="9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9342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03043"/>
            <a:ext cx="10058400" cy="439169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11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قسم المؤلفون الكتاب إلى </a:t>
            </a:r>
            <a:r>
              <a:rPr lang="ar-SA" sz="11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قسمين</a:t>
            </a:r>
            <a:endParaRPr lang="ar-SA" sz="11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4000" dirty="0">
                <a:cs typeface="Akhbar MT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590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792" y="1803043"/>
            <a:ext cx="11201061" cy="439169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ar-SA" sz="1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17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القسم الأول : مدخل للنظام الاقتصادي الإسلامي</a:t>
            </a:r>
            <a:endParaRPr lang="ar-SA" sz="17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1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1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الأولى</a:t>
            </a:r>
            <a:r>
              <a:rPr lang="ar-SA" sz="1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</a:t>
            </a:r>
            <a:r>
              <a:rPr lang="ar-SA" sz="1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تعريف النظام الاقتصادي الإسلامي </a:t>
            </a:r>
            <a:r>
              <a:rPr lang="ar-SA" sz="1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ونشأته وأهدافه </a:t>
            </a:r>
          </a:p>
          <a:p>
            <a:pPr marL="0" indent="0">
              <a:buNone/>
            </a:pPr>
            <a:r>
              <a:rPr lang="ar-SA" sz="1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والتعريف بالنظم الاقتصادية الوضعية «</a:t>
            </a:r>
            <a:endParaRPr lang="ar-SA" sz="1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1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1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الثانية</a:t>
            </a:r>
            <a:r>
              <a:rPr lang="ar-SA" sz="1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المبادئ الاعتقادية العامة للنظام الاقتصادي </a:t>
            </a:r>
          </a:p>
          <a:p>
            <a:pPr marL="0" indent="0">
              <a:buNone/>
            </a:pPr>
            <a:r>
              <a:rPr lang="ar-SA" sz="1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الإسلامي </a:t>
            </a:r>
            <a:r>
              <a:rPr lang="ar-SA" sz="1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</a:t>
            </a:r>
          </a:p>
          <a:p>
            <a:pPr marL="0" indent="0">
              <a:buNone/>
            </a:pPr>
            <a:r>
              <a:rPr lang="ar-SA" sz="1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1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الثالثة</a:t>
            </a:r>
            <a:r>
              <a:rPr lang="ar-SA" sz="1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المبادئ الأخلاقية والتشريعية العامة للنظام الاقتصادي الإسلامي «</a:t>
            </a:r>
            <a:endParaRPr lang="ar-SA" sz="1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4000" dirty="0" smtClean="0">
                <a:cs typeface="Akhbar MT" pitchFamily="2" charset="-78"/>
              </a:rPr>
              <a:t> </a:t>
            </a:r>
            <a:endParaRPr lang="ar-SA" sz="4000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19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792" y="1803046"/>
            <a:ext cx="11201061" cy="4224271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ar-SA" sz="1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17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القسم الثاني:أسس النظام الاقتصادي الإسلامي</a:t>
            </a:r>
            <a:endParaRPr lang="ar-SA" sz="17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2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الرابعة</a:t>
            </a: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الحرية الاقتصادية المنضبطة</a:t>
            </a:r>
            <a:endParaRPr lang="ar-SA" sz="2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2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2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الخامسة</a:t>
            </a: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أبرز المعاملات المالية المحرمة</a:t>
            </a:r>
            <a:endParaRPr lang="ar-SA" sz="2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2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« </a:t>
            </a:r>
            <a:r>
              <a:rPr lang="ar-SA" sz="2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الوحدة السادسة</a:t>
            </a:r>
            <a:r>
              <a:rPr lang="ar-SA" sz="2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 الملكية العامة</a:t>
            </a:r>
            <a:endParaRPr lang="ar-SA" sz="21600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2424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2889</TotalTime>
  <Words>983</Words>
  <Application>Microsoft Office PowerPoint</Application>
  <PresentationFormat>Widescreen</PresentationFormat>
  <Paragraphs>230</Paragraphs>
  <Slides>61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8" baseType="lpstr">
      <vt:lpstr>Akhbar MT</vt:lpstr>
      <vt:lpstr>Andalus</vt:lpstr>
      <vt:lpstr>Rockwell</vt:lpstr>
      <vt:lpstr>Rockwell Condensed</vt:lpstr>
      <vt:lpstr>Times New Roman</vt:lpstr>
      <vt:lpstr>Wingdings</vt:lpstr>
      <vt:lpstr>Wood Type</vt:lpstr>
      <vt:lpstr>النظام الاقتصادي الإسلامي</vt:lpstr>
      <vt:lpstr>مقدمة المقرر وأهدافه ومفرداته</vt:lpstr>
      <vt:lpstr>مقدمة الكتاب </vt:lpstr>
      <vt:lpstr>مقدمة الكتاب </vt:lpstr>
      <vt:lpstr>الهدف الرئيسي لمقرر النظام الاقتصادي الإسلامي</vt:lpstr>
      <vt:lpstr>المرجع الدراسي للمقرر</vt:lpstr>
      <vt:lpstr>مفردات المقرر </vt:lpstr>
      <vt:lpstr>مفردات المقرر </vt:lpstr>
      <vt:lpstr>مفردات المقرر </vt:lpstr>
      <vt:lpstr>مفردات المقرر </vt:lpstr>
      <vt:lpstr>مفردات المقرر </vt:lpstr>
      <vt:lpstr>تعليمات مهمة يجب التقيّد بها خلال الفصل الدراسي</vt:lpstr>
      <vt:lpstr>تعليمات مهمة يجب التقيّد بها خلال الفصل الدراسي</vt:lpstr>
      <vt:lpstr>تعليمات مهمة يجب التقيّد بها خلال الفصل الدراسي</vt:lpstr>
      <vt:lpstr>تعليمات مهمة يجب التقيّد بها خلال الفصل الدراسي</vt:lpstr>
      <vt:lpstr>تعليمات مهمة يجب التقيّد بها خلال الفصل الدراسي</vt:lpstr>
      <vt:lpstr>تعليمات مهمة يجب التقيّد بها خلال الفصل الدراسي</vt:lpstr>
      <vt:lpstr>تعليمات مهمة يجب التقيّد بها خلال الفصل الدراسي</vt:lpstr>
      <vt:lpstr>تعريف النظام الاقتصادي الإسلامي ونشأته وأهدافه والتعريف بالنظم الاقتصادية الوضعية</vt:lpstr>
      <vt:lpstr>عناصر المحاضرة</vt:lpstr>
      <vt:lpstr>مفهوم النظام الاقتصادي الإسلامي</vt:lpstr>
      <vt:lpstr>تعريف النظام الاقتصادي الإسلامي</vt:lpstr>
      <vt:lpstr>تعريف النظام</vt:lpstr>
      <vt:lpstr>تعريف النظام الاقتصادي الإسلامي</vt:lpstr>
      <vt:lpstr>تعريف النظام الاقتصادي الإسلامي</vt:lpstr>
      <vt:lpstr>أقسام النظام الاقتصادي الإسلامي</vt:lpstr>
      <vt:lpstr>أقسام النظام الاقتصادي الإسلامي</vt:lpstr>
      <vt:lpstr>نشأة النظام الاقتصادي الإسلامي وتطبيقاته</vt:lpstr>
      <vt:lpstr>معالم المنهج الاقتصادي النبوي وتطبيقاته</vt:lpstr>
      <vt:lpstr>معالم المنهج الاقتصادي النبوي وتطبيقاته</vt:lpstr>
      <vt:lpstr>معالم المنهج الاقتصادي النبوي وتطبيقاته</vt:lpstr>
      <vt:lpstr>معالم المنهج الاقتصادي النبوي وتطبيقاته</vt:lpstr>
      <vt:lpstr>نشأة النظام الاقتصادي الإسلامي وتطبيقاته</vt:lpstr>
      <vt:lpstr>نشأة النظام الاقتصادي الإسلامي وتطبيقاته</vt:lpstr>
      <vt:lpstr>نشأة النظام الاقتصادي الإسلامي وتطبيقاته</vt:lpstr>
      <vt:lpstr>أهداف النظام الاقتصادي الإسلامي</vt:lpstr>
      <vt:lpstr>أهداف النظام الاقتصادي الإسلامي</vt:lpstr>
      <vt:lpstr>أهداف النظام الاقتصادي الإسلامي</vt:lpstr>
      <vt:lpstr>أهداف النظام الاقتصادي الإسلامي</vt:lpstr>
      <vt:lpstr>أهداف النظام الاقتصادي الإسلامي</vt:lpstr>
      <vt:lpstr>الأنظمة الاقتصادية الوضعية</vt:lpstr>
      <vt:lpstr>الأنظمة الاقتصادية الوضعية</vt:lpstr>
      <vt:lpstr>النظام الرأسمالي</vt:lpstr>
      <vt:lpstr>تعريف النظام الرأسمالي</vt:lpstr>
      <vt:lpstr>نشأة النظام الرأسمالي</vt:lpstr>
      <vt:lpstr>أسس النظام الرأسمالي</vt:lpstr>
      <vt:lpstr>أسس النظام الرأسمالي</vt:lpstr>
      <vt:lpstr>أسس النظام الرأسمالي</vt:lpstr>
      <vt:lpstr>أسس النظام الرأسمالي</vt:lpstr>
      <vt:lpstr>عيوب النظام الرأسمالي</vt:lpstr>
      <vt:lpstr>عيوب النظام الرأسمالي</vt:lpstr>
      <vt:lpstr>عيوب النظام الرأسمالي</vt:lpstr>
      <vt:lpstr>النظام الاشتراكي</vt:lpstr>
      <vt:lpstr>تعريف النظام الاشتراكي</vt:lpstr>
      <vt:lpstr>نشأة النظام الاشتراكي</vt:lpstr>
      <vt:lpstr>أسس النظام الاشتراكي</vt:lpstr>
      <vt:lpstr>أسس النظام الاشتراكي</vt:lpstr>
      <vt:lpstr>عيوب النظام الاشتراكي</vt:lpstr>
      <vt:lpstr>عيوب النظام الاشتراكي</vt:lpstr>
      <vt:lpstr>عيوب النظام الاشتراكي</vt:lpstr>
      <vt:lpstr>عيوب النظام الاشتراكي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  مقدمة المقرر وأهدافه ومفرداته</dc:title>
  <dc:creator>dell</dc:creator>
  <cp:lastModifiedBy>dell</cp:lastModifiedBy>
  <cp:revision>71</cp:revision>
  <dcterms:created xsi:type="dcterms:W3CDTF">2015-01-31T14:07:16Z</dcterms:created>
  <dcterms:modified xsi:type="dcterms:W3CDTF">2017-09-29T21:05:56Z</dcterms:modified>
</cp:coreProperties>
</file>