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972" r:id="rId4"/>
  </p:sldMasterIdLst>
  <p:notesMasterIdLst>
    <p:notesMasterId r:id="rId26"/>
  </p:notesMasterIdLst>
  <p:sldIdLst>
    <p:sldId id="278" r:id="rId5"/>
    <p:sldId id="294" r:id="rId6"/>
    <p:sldId id="315" r:id="rId7"/>
    <p:sldId id="331" r:id="rId8"/>
    <p:sldId id="316" r:id="rId9"/>
    <p:sldId id="332" r:id="rId10"/>
    <p:sldId id="317" r:id="rId11"/>
    <p:sldId id="335" r:id="rId12"/>
    <p:sldId id="334" r:id="rId13"/>
    <p:sldId id="336" r:id="rId14"/>
    <p:sldId id="337" r:id="rId15"/>
    <p:sldId id="338" r:id="rId16"/>
    <p:sldId id="339" r:id="rId17"/>
    <p:sldId id="295" r:id="rId18"/>
    <p:sldId id="324" r:id="rId19"/>
    <p:sldId id="325" r:id="rId20"/>
    <p:sldId id="327" r:id="rId21"/>
    <p:sldId id="326" r:id="rId22"/>
    <p:sldId id="328" r:id="rId23"/>
    <p:sldId id="333" r:id="rId24"/>
    <p:sldId id="330" r:id="rId25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نمط متوسط 2 - تمييز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3673" autoAdjust="0"/>
    <p:restoredTop sz="94660"/>
  </p:normalViewPr>
  <p:slideViewPr>
    <p:cSldViewPr>
      <p:cViewPr varScale="1">
        <p:scale>
          <a:sx n="70" d="100"/>
          <a:sy n="70" d="100"/>
        </p:scale>
        <p:origin x="498" y="5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850F4E56-F05E-424E-9363-72A37A0A59E5}" type="datetimeFigureOut">
              <a:rPr lang="ar-SA" smtClean="0"/>
              <a:pPr/>
              <a:t>09/02/39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38E2FDD3-F75D-49CC-90A7-8291C1BAF1F0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2779904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E2FDD3-F75D-49CC-90A7-8291C1BAF1F0}" type="slidenum">
              <a:rPr lang="ar-SA" smtClean="0"/>
              <a:pPr/>
              <a:t>1</a:t>
            </a:fld>
            <a:endParaRPr lang="ar-S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مستطيل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مستطيل مستدير الزوايا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28" name="عنصر نائب للتاريخ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720D6-F6E4-43BE-BD50-6AF79E688991}" type="datetime1">
              <a:rPr lang="ar-SA" smtClean="0"/>
              <a:pPr/>
              <a:t>09/02/39</a:t>
            </a:fld>
            <a:endParaRPr lang="ar-SA"/>
          </a:p>
        </p:txBody>
      </p:sp>
      <p:sp>
        <p:nvSpPr>
          <p:cNvPr id="17" name="عنصر نائب للتذييل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29" name="عنصر نائب لرقم الشريحة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7" name="مستطيل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مستطيل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مستطيل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0178FA-B560-4E06-BC82-5B6652923DF0}" type="datetime1">
              <a:rPr lang="ar-SA" smtClean="0"/>
              <a:pPr/>
              <a:t>09/02/39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7E205-C9B7-4DFE-9B7F-F0374DBC62CE}" type="datetime1">
              <a:rPr lang="ar-SA" smtClean="0"/>
              <a:pPr/>
              <a:t>09/02/39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678B0-F64B-4389-A4A8-571AB9B3DAE9}" type="datetime1">
              <a:rPr lang="ar-SA" smtClean="0"/>
              <a:pPr/>
              <a:t>09/02/39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عنصر نائب للمحتوى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مستطيل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مستطيل مستدير الزوايا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B2F25-2EE8-4099-866A-4C4EDBF1A90B}" type="datetime1">
              <a:rPr lang="ar-SA" smtClean="0"/>
              <a:pPr/>
              <a:t>09/02/39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ar-SA"/>
          </a:p>
        </p:txBody>
      </p:sp>
      <p:sp>
        <p:nvSpPr>
          <p:cNvPr id="7" name="مستطيل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مستطيل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مستطيل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B96A2-B97B-45F6-B319-40B6A8637E07}" type="datetime1">
              <a:rPr lang="ar-SA" smtClean="0"/>
              <a:pPr/>
              <a:t>09/02/39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9" name="عنصر نائب للمحتوى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08160-D3EE-4339-AB12-10061B002F32}" type="datetime1">
              <a:rPr lang="ar-SA" smtClean="0"/>
              <a:pPr/>
              <a:t>09/02/39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3" name="عنصر نائب للمحتوى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B97932-C236-46C4-B5A4-8BED898C4274}" type="datetime1">
              <a:rPr lang="ar-SA" smtClean="0"/>
              <a:pPr/>
              <a:t>09/02/39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E3380-591F-4D6E-B050-331C0BCB733C}" type="datetime1">
              <a:rPr lang="ar-SA" smtClean="0"/>
              <a:pPr/>
              <a:t>09/02/39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مستطيل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مستطيل مستدير الزوايا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455875-2502-43A7-89FD-052E16CD790D}" type="datetime1">
              <a:rPr lang="ar-SA" smtClean="0"/>
              <a:pPr/>
              <a:t>09/02/39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1BC48-CE44-4215-81F6-EACBECE730AA}" type="datetime1">
              <a:rPr lang="ar-SA" smtClean="0"/>
              <a:pPr/>
              <a:t>09/02/39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1" name="مستطيل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مستطيل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الرمز لإضافة صورة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مستطيل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مستطيل مستدير الزوايا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عنصر نائب للعنوان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46085EDB-AF4B-411E-919F-AC4B0188EBD4}" type="datetime1">
              <a:rPr lang="ar-SA" smtClean="0"/>
              <a:pPr/>
              <a:t>09/02/39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ar-SA"/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73" r:id="rId1"/>
    <p:sldLayoutId id="2147483974" r:id="rId2"/>
    <p:sldLayoutId id="2147483975" r:id="rId3"/>
    <p:sldLayoutId id="2147483976" r:id="rId4"/>
    <p:sldLayoutId id="2147483977" r:id="rId5"/>
    <p:sldLayoutId id="2147483978" r:id="rId6"/>
    <p:sldLayoutId id="2147483979" r:id="rId7"/>
    <p:sldLayoutId id="2147483980" r:id="rId8"/>
    <p:sldLayoutId id="2147483981" r:id="rId9"/>
    <p:sldLayoutId id="2147483982" r:id="rId10"/>
    <p:sldLayoutId id="2147483983" r:id="rId11"/>
  </p:sldLayoutIdLst>
  <p:hf hdr="0" ftr="0" dt="0"/>
  <p:txStyles>
    <p:titleStyle>
      <a:lvl1pPr algn="l" rtl="1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r" rtl="1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r" rtl="1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r" rtl="1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r" rtl="1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r" rtl="1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r" rtl="1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r" rtl="1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1464418" y="1484784"/>
            <a:ext cx="6215163" cy="166199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5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</a:rPr>
              <a:t> برنامج إدارة قواعد </a:t>
            </a:r>
            <a:r>
              <a:rPr lang="ar-SA" sz="48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</a:rPr>
              <a:t>البيانات</a:t>
            </a:r>
          </a:p>
          <a:p>
            <a:pPr algn="ctr"/>
            <a:r>
              <a:rPr lang="ar-SA" sz="48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</a:rPr>
              <a:t>الجزء الثالث – الاستعلامات -</a:t>
            </a:r>
            <a:endParaRPr lang="en-US" sz="48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</a:endParaRPr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1</a:t>
            </a:fld>
            <a:endParaRPr lang="ar-SA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 cstate="print"/>
          <a:srcRect l="15753"/>
          <a:stretch>
            <a:fillRect/>
          </a:stretch>
        </p:blipFill>
        <p:spPr bwMode="auto">
          <a:xfrm>
            <a:off x="2051720" y="3916506"/>
            <a:ext cx="5296594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6346603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10</a:t>
            </a:fld>
            <a:endParaRPr lang="ar-SA"/>
          </a:p>
        </p:txBody>
      </p:sp>
      <p:sp>
        <p:nvSpPr>
          <p:cNvPr id="3" name="عنوان 1"/>
          <p:cNvSpPr txBox="1">
            <a:spLocks/>
          </p:cNvSpPr>
          <p:nvPr/>
        </p:nvSpPr>
        <p:spPr>
          <a:xfrm>
            <a:off x="323528" y="162119"/>
            <a:ext cx="8568952" cy="746601"/>
          </a:xfrm>
          <a:prstGeom prst="rect">
            <a:avLst/>
          </a:prstGeom>
        </p:spPr>
        <p:txBody>
          <a:bodyPr>
            <a:normAutofit/>
          </a:bodyPr>
          <a:lstStyle>
            <a:lvl1pPr algn="l" rtl="1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ar-SA" sz="3600" b="1" u="sng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2- معالج الاستعلامات (لجدولين ):</a:t>
            </a:r>
            <a:r>
              <a:rPr lang="ar-SA" sz="3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endParaRPr lang="ar-SA" sz="36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صورة 4" descr="Microsoft Access - الجامعة : قاعدة بيانات (Access 2007)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67662"/>
            <a:ext cx="9144000" cy="5890338"/>
          </a:xfrm>
          <a:prstGeom prst="rect">
            <a:avLst/>
          </a:prstGeom>
        </p:spPr>
      </p:pic>
      <p:pic>
        <p:nvPicPr>
          <p:cNvPr id="4" name="صورة 3" descr="استعلام جديد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2564904"/>
            <a:ext cx="5496390" cy="3744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39740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11</a:t>
            </a:fld>
            <a:endParaRPr lang="ar-SA"/>
          </a:p>
        </p:txBody>
      </p:sp>
      <p:pic>
        <p:nvPicPr>
          <p:cNvPr id="3" name="صورة 2" descr="Microsoft Access - الجامعة : قاعدة بيانات (Access 2007)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67662"/>
            <a:ext cx="9144000" cy="5890338"/>
          </a:xfrm>
          <a:prstGeom prst="rect">
            <a:avLst/>
          </a:prstGeom>
        </p:spPr>
      </p:pic>
      <p:pic>
        <p:nvPicPr>
          <p:cNvPr id="4" name="صورة 3" descr="معالج الاستعلامات البسيطة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785" y="2276872"/>
            <a:ext cx="4820370" cy="3600400"/>
          </a:xfrm>
          <a:prstGeom prst="rect">
            <a:avLst/>
          </a:prstGeom>
        </p:spPr>
      </p:pic>
      <p:sp>
        <p:nvSpPr>
          <p:cNvPr id="5" name="عنوان 1"/>
          <p:cNvSpPr txBox="1">
            <a:spLocks/>
          </p:cNvSpPr>
          <p:nvPr/>
        </p:nvSpPr>
        <p:spPr>
          <a:xfrm>
            <a:off x="323528" y="162119"/>
            <a:ext cx="8568952" cy="746601"/>
          </a:xfrm>
          <a:prstGeom prst="rect">
            <a:avLst/>
          </a:prstGeom>
        </p:spPr>
        <p:txBody>
          <a:bodyPr>
            <a:normAutofit/>
          </a:bodyPr>
          <a:lstStyle>
            <a:lvl1pPr algn="l" rtl="1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ar-SA" sz="3600" b="1" u="sng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2- معالج الاستعلامات (لجدولين ):</a:t>
            </a:r>
            <a:r>
              <a:rPr lang="ar-SA" sz="3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endParaRPr lang="ar-SA" sz="36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عنوان 1"/>
          <p:cNvSpPr txBox="1">
            <a:spLocks/>
          </p:cNvSpPr>
          <p:nvPr/>
        </p:nvSpPr>
        <p:spPr>
          <a:xfrm>
            <a:off x="179512" y="2564904"/>
            <a:ext cx="2232247" cy="1944216"/>
          </a:xfrm>
          <a:prstGeom prst="rect">
            <a:avLst/>
          </a:prstGeom>
          <a:solidFill>
            <a:schemeClr val="bg2">
              <a:lumMod val="90000"/>
            </a:schemeClr>
          </a:solidFill>
          <a:ln w="38100">
            <a:solidFill>
              <a:schemeClr val="accent1"/>
            </a:solidFill>
          </a:ln>
        </p:spPr>
        <p:txBody>
          <a:bodyPr>
            <a:normAutofit fontScale="77500" lnSpcReduction="20000"/>
          </a:bodyPr>
          <a:lstStyle>
            <a:defPPr>
              <a:defRPr lang="ar-SA"/>
            </a:defPPr>
            <a:lvl1pPr algn="ctr">
              <a:spcBef>
                <a:spcPct val="0"/>
              </a:spcBef>
              <a:buNone/>
              <a:defRPr kumimoji="0" sz="3600" b="1"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ar-SA" dirty="0" smtClean="0"/>
              <a:t>نختار الجدول ثم الحقول المطلوبة ثم نختار الجدول الآخر وحقوله المطلوبة ثم التالي</a:t>
            </a:r>
          </a:p>
        </p:txBody>
      </p:sp>
      <p:cxnSp>
        <p:nvCxnSpPr>
          <p:cNvPr id="7" name="رابط كسهم مستقيم 6"/>
          <p:cNvCxnSpPr/>
          <p:nvPr/>
        </p:nvCxnSpPr>
        <p:spPr>
          <a:xfrm flipV="1">
            <a:off x="2411759" y="3645024"/>
            <a:ext cx="1440161" cy="160408"/>
          </a:xfrm>
          <a:prstGeom prst="straightConnector1">
            <a:avLst/>
          </a:prstGeom>
          <a:ln>
            <a:solidFill>
              <a:schemeClr val="accent1"/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1" name="رابط كسهم مستقيم 10"/>
          <p:cNvCxnSpPr/>
          <p:nvPr/>
        </p:nvCxnSpPr>
        <p:spPr>
          <a:xfrm>
            <a:off x="2411759" y="3805432"/>
            <a:ext cx="2448274" cy="919712"/>
          </a:xfrm>
          <a:prstGeom prst="straightConnector1">
            <a:avLst/>
          </a:prstGeom>
          <a:ln>
            <a:solidFill>
              <a:schemeClr val="accent1"/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768531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12</a:t>
            </a:fld>
            <a:endParaRPr lang="ar-SA"/>
          </a:p>
        </p:txBody>
      </p:sp>
      <p:pic>
        <p:nvPicPr>
          <p:cNvPr id="3" name="صورة 2" descr="Microsoft Access - الجامعة : قاعدة بيانات (Access 2007)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67662"/>
            <a:ext cx="9144000" cy="5890338"/>
          </a:xfrm>
          <a:prstGeom prst="rect">
            <a:avLst/>
          </a:prstGeom>
        </p:spPr>
      </p:pic>
      <p:pic>
        <p:nvPicPr>
          <p:cNvPr id="4" name="صورة 3" descr="معالج الاستعلامات البسيطة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2780928"/>
            <a:ext cx="4629796" cy="3458058"/>
          </a:xfrm>
          <a:prstGeom prst="rect">
            <a:avLst/>
          </a:prstGeom>
        </p:spPr>
      </p:pic>
      <p:sp>
        <p:nvSpPr>
          <p:cNvPr id="5" name="عنوان 1"/>
          <p:cNvSpPr txBox="1">
            <a:spLocks/>
          </p:cNvSpPr>
          <p:nvPr/>
        </p:nvSpPr>
        <p:spPr>
          <a:xfrm>
            <a:off x="323528" y="162119"/>
            <a:ext cx="8568952" cy="746601"/>
          </a:xfrm>
          <a:prstGeom prst="rect">
            <a:avLst/>
          </a:prstGeom>
        </p:spPr>
        <p:txBody>
          <a:bodyPr>
            <a:normAutofit/>
          </a:bodyPr>
          <a:lstStyle>
            <a:lvl1pPr algn="l" rtl="1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ar-SA" sz="3600" b="1" u="sng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2- معالج الاستعلامات (لجدولين ):</a:t>
            </a:r>
            <a:r>
              <a:rPr lang="ar-SA" sz="3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endParaRPr lang="ar-SA" sz="36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عنوان 1"/>
          <p:cNvSpPr txBox="1">
            <a:spLocks/>
          </p:cNvSpPr>
          <p:nvPr/>
        </p:nvSpPr>
        <p:spPr>
          <a:xfrm>
            <a:off x="1551950" y="5618722"/>
            <a:ext cx="1368152" cy="620264"/>
          </a:xfrm>
          <a:prstGeom prst="rect">
            <a:avLst/>
          </a:prstGeom>
          <a:solidFill>
            <a:schemeClr val="bg2">
              <a:lumMod val="90000"/>
              <a:alpha val="16000"/>
            </a:schemeClr>
          </a:solidFill>
          <a:ln w="38100">
            <a:solidFill>
              <a:schemeClr val="accent1"/>
            </a:solidFill>
          </a:ln>
        </p:spPr>
        <p:txBody>
          <a:bodyPr>
            <a:normAutofit lnSpcReduction="10000"/>
          </a:bodyPr>
          <a:lstStyle>
            <a:defPPr>
              <a:defRPr lang="ar-SA"/>
            </a:defPPr>
            <a:lvl1pPr algn="ctr">
              <a:spcBef>
                <a:spcPct val="0"/>
              </a:spcBef>
              <a:buNone/>
              <a:defRPr kumimoji="0" sz="3600" b="1"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endParaRPr lang="ar-SA" dirty="0" smtClean="0"/>
          </a:p>
        </p:txBody>
      </p:sp>
    </p:spTree>
    <p:extLst>
      <p:ext uri="{BB962C8B-B14F-4D97-AF65-F5344CB8AC3E}">
        <p14:creationId xmlns:p14="http://schemas.microsoft.com/office/powerpoint/2010/main" val="5306675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13</a:t>
            </a:fld>
            <a:endParaRPr lang="ar-SA"/>
          </a:p>
        </p:txBody>
      </p:sp>
      <p:sp>
        <p:nvSpPr>
          <p:cNvPr id="3" name="عنوان 1"/>
          <p:cNvSpPr txBox="1">
            <a:spLocks/>
          </p:cNvSpPr>
          <p:nvPr/>
        </p:nvSpPr>
        <p:spPr>
          <a:xfrm>
            <a:off x="323528" y="162119"/>
            <a:ext cx="8568952" cy="746601"/>
          </a:xfrm>
          <a:prstGeom prst="rect">
            <a:avLst/>
          </a:prstGeom>
        </p:spPr>
        <p:txBody>
          <a:bodyPr>
            <a:normAutofit/>
          </a:bodyPr>
          <a:lstStyle>
            <a:lvl1pPr algn="l" rtl="1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ar-SA" sz="3600" b="1" u="sng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2- معالج الاستعلامات (لجدولين ):</a:t>
            </a:r>
            <a:r>
              <a:rPr lang="ar-SA" sz="3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endParaRPr lang="ar-SA" sz="36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صورة 3" descr="Microsoft Access - الجامعة : قاعدة بيانات (Access 2007)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67662"/>
            <a:ext cx="9144000" cy="5890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28627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18478C4D-2779-46D5-8A3D-BEDA95C1E510}" type="slidenum">
              <a:rPr lang="ar-SA" smtClean="0"/>
              <a:pPr/>
              <a:t>14</a:t>
            </a:fld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539552" y="1987629"/>
            <a:ext cx="8280920" cy="4238285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ar-SA" sz="3200" dirty="0" smtClean="0"/>
              <a:t> تكتب الشروط للبيانات من نوع رقم باستخدام العلامات </a:t>
            </a:r>
          </a:p>
          <a:p>
            <a:pPr marL="0" indent="0" algn="just">
              <a:buNone/>
            </a:pPr>
            <a:r>
              <a:rPr lang="ar-SA" sz="3200" dirty="0" smtClean="0"/>
              <a:t>المنطقية :</a:t>
            </a:r>
          </a:p>
          <a:p>
            <a:pPr marL="0" indent="0" algn="just">
              <a:buNone/>
            </a:pPr>
            <a:r>
              <a:rPr lang="ar-SA" sz="4800" b="1" dirty="0" smtClean="0">
                <a:solidFill>
                  <a:schemeClr val="accent1">
                    <a:lumMod val="75000"/>
                  </a:schemeClr>
                </a:solidFill>
              </a:rPr>
              <a:t>( &lt; , &gt; , =&lt; , =&gt; , = ,&lt; &gt;)</a:t>
            </a:r>
          </a:p>
          <a:p>
            <a:pPr marL="0" indent="0" algn="just">
              <a:buNone/>
            </a:pPr>
            <a:endParaRPr lang="ar-SA" sz="32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0" indent="0" algn="just">
              <a:buNone/>
            </a:pPr>
            <a:r>
              <a:rPr lang="ar-SA" sz="3200" dirty="0" smtClean="0"/>
              <a:t>يتم </a:t>
            </a:r>
            <a:r>
              <a:rPr lang="ar-SA" sz="3200" dirty="0"/>
              <a:t>أدخال الشرط عند صف المعايير أسفل اسم الحقل الرقمي .</a:t>
            </a:r>
          </a:p>
          <a:p>
            <a:pPr>
              <a:buNone/>
            </a:pPr>
            <a:endParaRPr lang="ar-SA" dirty="0"/>
          </a:p>
        </p:txBody>
      </p:sp>
      <p:sp>
        <p:nvSpPr>
          <p:cNvPr id="7" name="عنوان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</p:spPr>
        <p:txBody>
          <a:bodyPr>
            <a:normAutofit/>
          </a:bodyPr>
          <a:lstStyle/>
          <a:p>
            <a:pPr algn="r"/>
            <a:r>
              <a:rPr lang="ar-SA" sz="36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كتابة شروط البيانات الرقمية :</a:t>
            </a:r>
            <a:endParaRPr lang="ar-SA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/>
          <a:srcRect l="79893"/>
          <a:stretch>
            <a:fillRect/>
          </a:stretch>
        </p:blipFill>
        <p:spPr bwMode="auto">
          <a:xfrm rot="20652246">
            <a:off x="493456" y="473251"/>
            <a:ext cx="1264146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3511863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18478C4D-2779-46D5-8A3D-BEDA95C1E510}" type="slidenum">
              <a:rPr lang="ar-SA" smtClean="0"/>
              <a:pPr/>
              <a:t>15</a:t>
            </a:fld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539552" y="1987629"/>
            <a:ext cx="8280920" cy="4238285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ar-SA" sz="3200" dirty="0" smtClean="0"/>
              <a:t> </a:t>
            </a:r>
            <a:r>
              <a:rPr lang="ar-SA" sz="3200" dirty="0"/>
              <a:t>تكتب الشروط </a:t>
            </a:r>
            <a:r>
              <a:rPr lang="ar-SA" sz="3200" dirty="0" smtClean="0"/>
              <a:t>للبيانات </a:t>
            </a:r>
            <a:r>
              <a:rPr lang="ar-SA" sz="3200" dirty="0"/>
              <a:t>من نوع </a:t>
            </a:r>
            <a:r>
              <a:rPr lang="ar-SA" sz="3200" dirty="0" smtClean="0"/>
              <a:t>نص بكتابة النص كاملا , أو جزء منه و التعويض عن الجزء المفقود بعلامة (</a:t>
            </a:r>
            <a:r>
              <a:rPr lang="en-US" sz="3200" dirty="0" smtClean="0"/>
              <a:t>X</a:t>
            </a:r>
            <a:r>
              <a:rPr lang="ar-SA" sz="3200" dirty="0" smtClean="0"/>
              <a:t>) .</a:t>
            </a:r>
          </a:p>
          <a:p>
            <a:pPr marL="0" indent="0" algn="just">
              <a:buNone/>
            </a:pPr>
            <a:r>
              <a:rPr lang="ar-SA" sz="3200" dirty="0" smtClean="0"/>
              <a:t>يتم </a:t>
            </a:r>
            <a:r>
              <a:rPr lang="ar-SA" sz="3200" dirty="0"/>
              <a:t>أدخال الشرط عند صف المعايير أسفل اسم الحقل </a:t>
            </a:r>
            <a:r>
              <a:rPr lang="ar-SA" sz="3200" dirty="0" smtClean="0"/>
              <a:t>النصي .</a:t>
            </a:r>
          </a:p>
          <a:p>
            <a:pPr marL="0" indent="0" algn="just">
              <a:buNone/>
            </a:pPr>
            <a:r>
              <a:rPr lang="ar-SA" sz="3200" dirty="0" smtClean="0"/>
              <a:t>مثال :</a:t>
            </a:r>
          </a:p>
          <a:p>
            <a:pPr marL="0" indent="0" algn="just">
              <a:buNone/>
            </a:pPr>
            <a:r>
              <a:rPr lang="en-US" sz="3200" dirty="0" smtClean="0"/>
              <a:t>“</a:t>
            </a:r>
            <a:r>
              <a:rPr lang="ar-SA" sz="3200" dirty="0" smtClean="0"/>
              <a:t>محمد علي الناصر</a:t>
            </a:r>
            <a:r>
              <a:rPr lang="en-US" sz="3200" dirty="0" smtClean="0"/>
              <a:t>”</a:t>
            </a:r>
            <a:endParaRPr lang="ar-SA" sz="3200" dirty="0"/>
          </a:p>
          <a:p>
            <a:pPr>
              <a:buNone/>
            </a:pPr>
            <a:r>
              <a:rPr lang="en-US" sz="3200" dirty="0"/>
              <a:t>“</a:t>
            </a:r>
            <a:r>
              <a:rPr lang="ar-SA" sz="3200" dirty="0"/>
              <a:t> * محمد</a:t>
            </a:r>
            <a:r>
              <a:rPr lang="en-US" sz="3200" dirty="0"/>
              <a:t>”</a:t>
            </a:r>
            <a:r>
              <a:rPr lang="ar-SA" sz="3200" dirty="0"/>
              <a:t>  </a:t>
            </a:r>
            <a:r>
              <a:rPr lang="en-US" sz="3200" dirty="0" smtClean="0"/>
              <a:t>Like</a:t>
            </a:r>
          </a:p>
          <a:p>
            <a:pPr>
              <a:buNone/>
            </a:pPr>
            <a:r>
              <a:rPr lang="en-US" sz="3200" dirty="0" smtClean="0"/>
              <a:t>“</a:t>
            </a:r>
            <a:r>
              <a:rPr lang="ar-SA" sz="3200" dirty="0" smtClean="0"/>
              <a:t> * م</a:t>
            </a:r>
            <a:r>
              <a:rPr lang="en-US" sz="3200" dirty="0" smtClean="0"/>
              <a:t>”</a:t>
            </a:r>
            <a:r>
              <a:rPr lang="ar-SA" sz="3200" dirty="0" smtClean="0"/>
              <a:t>  </a:t>
            </a:r>
            <a:r>
              <a:rPr lang="en-US" sz="3200" dirty="0" smtClean="0"/>
              <a:t>Like</a:t>
            </a:r>
          </a:p>
          <a:p>
            <a:pPr>
              <a:buNone/>
            </a:pPr>
            <a:endParaRPr lang="ar-SA" sz="3200" dirty="0"/>
          </a:p>
        </p:txBody>
      </p:sp>
      <p:sp>
        <p:nvSpPr>
          <p:cNvPr id="7" name="عنوان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</p:spPr>
        <p:txBody>
          <a:bodyPr>
            <a:normAutofit/>
          </a:bodyPr>
          <a:lstStyle/>
          <a:p>
            <a:pPr algn="r"/>
            <a:r>
              <a:rPr lang="ar-SA" sz="36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كتابة شروط </a:t>
            </a:r>
            <a:r>
              <a:rPr lang="ar-SA" sz="36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البيانات النصية :</a:t>
            </a:r>
            <a:endParaRPr lang="ar-SA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/>
          <a:srcRect l="79893"/>
          <a:stretch>
            <a:fillRect/>
          </a:stretch>
        </p:blipFill>
        <p:spPr bwMode="auto">
          <a:xfrm rot="20652246">
            <a:off x="493456" y="473251"/>
            <a:ext cx="1264146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136116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18478C4D-2779-46D5-8A3D-BEDA95C1E510}" type="slidenum">
              <a:rPr lang="ar-SA" smtClean="0"/>
              <a:pPr/>
              <a:t>16</a:t>
            </a:fld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539552" y="2204864"/>
            <a:ext cx="8280920" cy="259228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ar-SA" sz="3200" dirty="0" smtClean="0"/>
              <a:t>نقوم بكتابة كلمة  </a:t>
            </a:r>
            <a:r>
              <a:rPr lang="ar-SA" sz="3200" dirty="0" smtClean="0">
                <a:solidFill>
                  <a:schemeClr val="accent1">
                    <a:lumMod val="75000"/>
                  </a:schemeClr>
                </a:solidFill>
              </a:rPr>
              <a:t>نعم</a:t>
            </a:r>
            <a:r>
              <a:rPr lang="ar-SA" sz="3200" dirty="0" smtClean="0"/>
              <a:t> أو </a:t>
            </a:r>
            <a:r>
              <a:rPr lang="ar-SA" sz="3200" dirty="0" smtClean="0">
                <a:solidFill>
                  <a:schemeClr val="accent1">
                    <a:lumMod val="75000"/>
                  </a:schemeClr>
                </a:solidFill>
              </a:rPr>
              <a:t>لا</a:t>
            </a:r>
            <a:r>
              <a:rPr lang="ar-SA" sz="3200" dirty="0" smtClean="0"/>
              <a:t> عند صف </a:t>
            </a:r>
            <a:r>
              <a:rPr lang="ar-SA" sz="3200" dirty="0"/>
              <a:t>المعايير أسفل اسم الحقل </a:t>
            </a:r>
            <a:r>
              <a:rPr lang="ar-SA" sz="3200" dirty="0" smtClean="0"/>
              <a:t>المطلوب .</a:t>
            </a:r>
          </a:p>
          <a:p>
            <a:pPr marL="0" indent="0" algn="just">
              <a:buNone/>
            </a:pPr>
            <a:r>
              <a:rPr lang="ar-SA" sz="3200" dirty="0" smtClean="0"/>
              <a:t>مثل : حقل متزوج في جدول الطالب .</a:t>
            </a:r>
          </a:p>
        </p:txBody>
      </p:sp>
      <p:sp>
        <p:nvSpPr>
          <p:cNvPr id="7" name="عنوان 1"/>
          <p:cNvSpPr>
            <a:spLocks noGrp="1"/>
          </p:cNvSpPr>
          <p:nvPr>
            <p:ph type="title"/>
          </p:nvPr>
        </p:nvSpPr>
        <p:spPr>
          <a:xfrm>
            <a:off x="1098134" y="692696"/>
            <a:ext cx="7772400" cy="1143000"/>
          </a:xfrm>
        </p:spPr>
        <p:txBody>
          <a:bodyPr>
            <a:normAutofit/>
          </a:bodyPr>
          <a:lstStyle/>
          <a:p>
            <a:pPr algn="r"/>
            <a:r>
              <a:rPr lang="ar-SA" sz="36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كتابة شروط البيانات من نوع (نعم / لا ) :</a:t>
            </a:r>
            <a:endParaRPr lang="ar-SA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/>
          <a:srcRect l="79893"/>
          <a:stretch>
            <a:fillRect/>
          </a:stretch>
        </p:blipFill>
        <p:spPr bwMode="auto">
          <a:xfrm rot="20652246">
            <a:off x="493456" y="473251"/>
            <a:ext cx="1264146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2538018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18478C4D-2779-46D5-8A3D-BEDA95C1E510}" type="slidenum">
              <a:rPr lang="ar-SA" smtClean="0"/>
              <a:pPr/>
              <a:t>17</a:t>
            </a:fld>
            <a:endParaRPr lang="ar-SA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/>
          <a:srcRect l="79893"/>
          <a:stretch>
            <a:fillRect/>
          </a:stretch>
        </p:blipFill>
        <p:spPr bwMode="auto">
          <a:xfrm rot="20652246">
            <a:off x="493456" y="473251"/>
            <a:ext cx="1264146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عنوان 1"/>
          <p:cNvSpPr txBox="1">
            <a:spLocks/>
          </p:cNvSpPr>
          <p:nvPr/>
        </p:nvSpPr>
        <p:spPr>
          <a:xfrm>
            <a:off x="1125529" y="1052736"/>
            <a:ext cx="7772400" cy="720080"/>
          </a:xfrm>
          <a:prstGeom prst="rect">
            <a:avLst/>
          </a:prstGeom>
        </p:spPr>
        <p:txBody>
          <a:bodyPr bIns="91440" anchor="b" anchorCtr="0">
            <a:normAutofit/>
          </a:bodyPr>
          <a:lstStyle>
            <a:lvl1pPr algn="l" rtl="1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ar-SA" sz="36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كتابة شروط البيانات </a:t>
            </a:r>
            <a:r>
              <a:rPr lang="ar-SA" sz="36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من نوع تاريخ و وقت :</a:t>
            </a:r>
            <a:endParaRPr lang="ar-SA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" name="عنصر نائب للمحتوى 2"/>
          <p:cNvSpPr txBox="1">
            <a:spLocks/>
          </p:cNvSpPr>
          <p:nvPr/>
        </p:nvSpPr>
        <p:spPr>
          <a:xfrm>
            <a:off x="331111" y="1990594"/>
            <a:ext cx="8554932" cy="453475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r" rtl="1" eaLnBrk="1" latinLnBrk="0" hangingPunct="1">
              <a:spcBef>
                <a:spcPts val="58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28600" algn="r" rtl="1" eaLnBrk="1" latinLnBrk="0" hangingPunct="1">
              <a:spcBef>
                <a:spcPts val="370"/>
              </a:spcBef>
              <a:buClr>
                <a:schemeClr val="accent2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2960" indent="-228600" algn="r" rtl="1" eaLnBrk="1" latinLnBrk="0" hangingPunct="1">
              <a:spcBef>
                <a:spcPts val="370"/>
              </a:spcBef>
              <a:buClr>
                <a:schemeClr val="accent1">
                  <a:tint val="60000"/>
                </a:schemeClr>
              </a:buClr>
              <a:buSzPct val="8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r" rtl="1" eaLnBrk="1" latinLnBrk="0" hangingPunct="1">
              <a:spcBef>
                <a:spcPts val="370"/>
              </a:spcBef>
              <a:buClr>
                <a:schemeClr val="accent3"/>
              </a:buClr>
              <a:buSzPct val="80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r" rtl="1" eaLnBrk="1" latinLnBrk="0" hangingPunct="1">
              <a:spcBef>
                <a:spcPts val="370"/>
              </a:spcBef>
              <a:buClr>
                <a:schemeClr val="accent3"/>
              </a:buClr>
              <a:buFontTx/>
              <a:buChar char="o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228600" algn="r" rtl="1" eaLnBrk="1" latinLnBrk="0" hangingPunct="1">
              <a:spcBef>
                <a:spcPts val="370"/>
              </a:spcBef>
              <a:buClr>
                <a:schemeClr val="accent3"/>
              </a:buClr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228600" algn="r" rtl="1" eaLnBrk="1" latinLnBrk="0" hangingPunct="1">
              <a:spcBef>
                <a:spcPts val="370"/>
              </a:spcBef>
              <a:buClr>
                <a:schemeClr val="accent2"/>
              </a:buClr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228600" algn="r" rtl="1" eaLnBrk="1" latinLnBrk="0" hangingPunct="1">
              <a:spcBef>
                <a:spcPts val="370"/>
              </a:spcBef>
              <a:buClr>
                <a:schemeClr val="accent1">
                  <a:tint val="60000"/>
                </a:schemeClr>
              </a:buClr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228600" algn="r" rtl="1" eaLnBrk="1" latinLnBrk="0" hangingPunct="1">
              <a:spcBef>
                <a:spcPts val="370"/>
              </a:spcBef>
              <a:buClr>
                <a:schemeClr val="accent2">
                  <a:tint val="60000"/>
                </a:schemeClr>
              </a:buClr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ar-SA" sz="3200" dirty="0" smtClean="0"/>
              <a:t>نقوم بكتابة التاريخ المطلوب عند صف المعايير أسفل اسم حقل التاريخ مع ملاحظة ( </a:t>
            </a:r>
            <a:r>
              <a:rPr lang="ar-SA" sz="2800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الالتزام بنفس طريقة كتابة التاريخ بالجدول</a:t>
            </a:r>
            <a:r>
              <a:rPr lang="ar-SA" sz="3200" dirty="0" smtClean="0"/>
              <a:t>). </a:t>
            </a:r>
          </a:p>
          <a:p>
            <a:pPr marL="0" indent="0" algn="just">
              <a:buNone/>
            </a:pPr>
            <a:r>
              <a:rPr lang="ar-SA" sz="3200" dirty="0" smtClean="0"/>
              <a:t>مثال :</a:t>
            </a:r>
          </a:p>
          <a:p>
            <a:pPr marL="0" indent="0" algn="just">
              <a:buNone/>
            </a:pPr>
            <a:r>
              <a:rPr lang="ar-SA" sz="3200" dirty="0" smtClean="0"/>
              <a:t>يطابق التاريخ           </a:t>
            </a:r>
            <a:r>
              <a:rPr lang="en-US" sz="3200" dirty="0" smtClean="0"/>
              <a:t>#2/2/1988# </a:t>
            </a:r>
            <a:r>
              <a:rPr lang="ar-SA" sz="3200" dirty="0" smtClean="0"/>
              <a:t> </a:t>
            </a:r>
          </a:p>
          <a:p>
            <a:pPr marL="0" indent="0" algn="just">
              <a:buNone/>
            </a:pPr>
            <a:r>
              <a:rPr lang="ar-SA" sz="3200" dirty="0" smtClean="0"/>
              <a:t>لا يطابق التاريخ   </a:t>
            </a:r>
            <a:r>
              <a:rPr lang="en-US" sz="3200" dirty="0" smtClean="0"/>
              <a:t>Not </a:t>
            </a:r>
            <a:r>
              <a:rPr lang="en-US" sz="3200" dirty="0"/>
              <a:t>#</a:t>
            </a:r>
            <a:r>
              <a:rPr lang="en-US" sz="3200" dirty="0" smtClean="0"/>
              <a:t>2/2/1988#       </a:t>
            </a:r>
          </a:p>
          <a:p>
            <a:pPr marL="0" indent="0" algn="just">
              <a:buNone/>
            </a:pPr>
            <a:r>
              <a:rPr lang="ar-SA" sz="3200" dirty="0"/>
              <a:t>تحتوي على </a:t>
            </a:r>
            <a:r>
              <a:rPr lang="ar-SA" sz="3200" dirty="0" smtClean="0"/>
              <a:t>قيم بعد </a:t>
            </a:r>
            <a:r>
              <a:rPr lang="ar-SA" sz="3200" dirty="0"/>
              <a:t>تاريخ </a:t>
            </a:r>
            <a:r>
              <a:rPr lang="ar-SA" sz="3200" dirty="0" smtClean="0"/>
              <a:t>معين   </a:t>
            </a:r>
            <a:r>
              <a:rPr lang="en-US" sz="3200" dirty="0" smtClean="0"/>
              <a:t>#2/2/1988#</a:t>
            </a:r>
            <a:r>
              <a:rPr lang="ar-SA" sz="3200" dirty="0" smtClean="0"/>
              <a:t> &lt;</a:t>
            </a:r>
          </a:p>
          <a:p>
            <a:pPr marL="0" indent="0" algn="just">
              <a:buNone/>
            </a:pPr>
            <a:r>
              <a:rPr lang="ar-SA" sz="3200" dirty="0" smtClean="0"/>
              <a:t>تحتوي </a:t>
            </a:r>
            <a:r>
              <a:rPr lang="ar-SA" sz="3200" dirty="0"/>
              <a:t>على قيم </a:t>
            </a:r>
            <a:r>
              <a:rPr lang="ar-SA" sz="3200" dirty="0" smtClean="0"/>
              <a:t>قبل </a:t>
            </a:r>
            <a:r>
              <a:rPr lang="ar-SA" sz="3200" dirty="0"/>
              <a:t>تاريخ </a:t>
            </a:r>
            <a:r>
              <a:rPr lang="ar-SA" sz="3200" dirty="0" smtClean="0"/>
              <a:t>معين</a:t>
            </a:r>
            <a:r>
              <a:rPr lang="ar-SA" sz="3200" dirty="0"/>
              <a:t> </a:t>
            </a:r>
            <a:r>
              <a:rPr lang="ar-SA" sz="3200" dirty="0" smtClean="0"/>
              <a:t>  </a:t>
            </a:r>
            <a:r>
              <a:rPr lang="en-US" sz="3200" dirty="0" smtClean="0"/>
              <a:t>  #</a:t>
            </a:r>
            <a:r>
              <a:rPr lang="en-US" sz="3200" dirty="0"/>
              <a:t>2/2/1988</a:t>
            </a:r>
            <a:r>
              <a:rPr lang="en-US" sz="3200" dirty="0" smtClean="0"/>
              <a:t>#</a:t>
            </a:r>
            <a:r>
              <a:rPr lang="ar-SA" sz="3200" dirty="0" smtClean="0"/>
              <a:t>&gt;</a:t>
            </a:r>
            <a:endParaRPr lang="en-US" sz="3200" dirty="0"/>
          </a:p>
          <a:p>
            <a:pPr marL="0" indent="0" algn="just">
              <a:buNone/>
            </a:pPr>
            <a:endParaRPr lang="ar-SA" sz="3200" dirty="0" smtClean="0"/>
          </a:p>
        </p:txBody>
      </p:sp>
    </p:spTree>
    <p:extLst>
      <p:ext uri="{BB962C8B-B14F-4D97-AF65-F5344CB8AC3E}">
        <p14:creationId xmlns:p14="http://schemas.microsoft.com/office/powerpoint/2010/main" val="36045049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18478C4D-2779-46D5-8A3D-BEDA95C1E510}" type="slidenum">
              <a:rPr lang="ar-SA" smtClean="0"/>
              <a:pPr/>
              <a:t>18</a:t>
            </a:fld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539552" y="1987629"/>
            <a:ext cx="8280920" cy="4238285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ar-SA" sz="3200" dirty="0" smtClean="0"/>
              <a:t>في تصميم الاستعلام يمكن وضع أكثر من شرط في صف  المعايير  سواء من جدول واحد أو اثنين.</a:t>
            </a:r>
          </a:p>
          <a:p>
            <a:pPr marL="0" indent="0" algn="just">
              <a:buNone/>
            </a:pPr>
            <a:endParaRPr lang="ar-SA" sz="3200" dirty="0" smtClean="0"/>
          </a:p>
          <a:p>
            <a:pPr marL="0" indent="0" algn="just">
              <a:buNone/>
            </a:pPr>
            <a:r>
              <a:rPr lang="ar-SA" sz="3200" dirty="0" smtClean="0"/>
              <a:t>مثال : </a:t>
            </a:r>
            <a:r>
              <a:rPr lang="ar-SA" sz="3200" dirty="0"/>
              <a:t>الاستعلام عن اسماء طلاب تخصص </a:t>
            </a:r>
            <a:r>
              <a:rPr lang="ar-SA" sz="3200" dirty="0" smtClean="0">
                <a:solidFill>
                  <a:schemeClr val="accent1"/>
                </a:solidFill>
              </a:rPr>
              <a:t>محاسبة</a:t>
            </a:r>
            <a:r>
              <a:rPr lang="ar-SA" sz="3200" dirty="0" smtClean="0"/>
              <a:t> </a:t>
            </a:r>
            <a:r>
              <a:rPr lang="ar-SA" sz="3200" dirty="0"/>
              <a:t>التي </a:t>
            </a:r>
            <a:r>
              <a:rPr lang="ar-SA" sz="3200" dirty="0">
                <a:solidFill>
                  <a:schemeClr val="accent1"/>
                </a:solidFill>
              </a:rPr>
              <a:t>تزيد درجتهم عن90</a:t>
            </a:r>
            <a:r>
              <a:rPr lang="ar-SA" sz="3200" dirty="0"/>
              <a:t> </a:t>
            </a:r>
            <a:r>
              <a:rPr lang="ar-SA" sz="3200" dirty="0" smtClean="0"/>
              <a:t>في </a:t>
            </a:r>
            <a:r>
              <a:rPr lang="ar-SA" sz="3200" dirty="0" smtClean="0">
                <a:solidFill>
                  <a:schemeClr val="accent1"/>
                </a:solidFill>
              </a:rPr>
              <a:t>مقرر 1102</a:t>
            </a:r>
            <a:r>
              <a:rPr lang="ar-SA" sz="3200" dirty="0" smtClean="0"/>
              <a:t>.</a:t>
            </a:r>
            <a:endParaRPr lang="ar-SA" sz="3200" dirty="0"/>
          </a:p>
          <a:p>
            <a:pPr marL="0" indent="0" algn="just">
              <a:buNone/>
            </a:pPr>
            <a:endParaRPr lang="ar-SA" sz="3200" dirty="0" smtClean="0"/>
          </a:p>
        </p:txBody>
      </p:sp>
      <p:sp>
        <p:nvSpPr>
          <p:cNvPr id="7" name="عنوان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</p:spPr>
        <p:txBody>
          <a:bodyPr>
            <a:normAutofit/>
          </a:bodyPr>
          <a:lstStyle/>
          <a:p>
            <a:pPr algn="r"/>
            <a:r>
              <a:rPr lang="ar-SA" sz="36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فرض أكثر من شرط في الاستعلام :</a:t>
            </a:r>
            <a:endParaRPr lang="ar-SA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/>
          <a:srcRect l="79893"/>
          <a:stretch>
            <a:fillRect/>
          </a:stretch>
        </p:blipFill>
        <p:spPr bwMode="auto">
          <a:xfrm rot="20652246">
            <a:off x="493456" y="473251"/>
            <a:ext cx="1264146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9527651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18478C4D-2779-46D5-8A3D-BEDA95C1E510}" type="slidenum">
              <a:rPr lang="ar-SA" smtClean="0"/>
              <a:pPr/>
              <a:t>19</a:t>
            </a:fld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539552" y="1987629"/>
            <a:ext cx="8280920" cy="4238285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ar-SA" sz="3200" dirty="0" smtClean="0"/>
              <a:t>عند فتح تصميم الاستعلام أضيف العملية الحسابية في حقل جديد بالشكل التالي :</a:t>
            </a:r>
          </a:p>
          <a:p>
            <a:pPr marL="0" indent="0" algn="just">
              <a:buNone/>
            </a:pPr>
            <a:r>
              <a:rPr lang="ar-SA" sz="3200" dirty="0" smtClean="0"/>
              <a:t> الصافي : </a:t>
            </a:r>
            <a:r>
              <a:rPr lang="en-US" sz="3200" dirty="0" smtClean="0"/>
              <a:t>]</a:t>
            </a:r>
            <a:r>
              <a:rPr lang="ar-SA" sz="3200" dirty="0" smtClean="0"/>
              <a:t>اسم الحقل </a:t>
            </a:r>
            <a:r>
              <a:rPr lang="en-US" sz="3200" dirty="0" smtClean="0"/>
              <a:t>  [</a:t>
            </a:r>
            <a:r>
              <a:rPr lang="ar-SA" sz="3200" dirty="0" smtClean="0">
                <a:solidFill>
                  <a:schemeClr val="accent1">
                    <a:lumMod val="75000"/>
                  </a:schemeClr>
                </a:solidFill>
              </a:rPr>
              <a:t>العلامة الحسابية   </a:t>
            </a:r>
            <a:r>
              <a:rPr lang="en-US" sz="3200" dirty="0" smtClean="0"/>
              <a:t>]</a:t>
            </a:r>
            <a:r>
              <a:rPr lang="ar-SA" sz="3200" dirty="0" smtClean="0"/>
              <a:t>اسم الحقل الآخر</a:t>
            </a:r>
            <a:r>
              <a:rPr lang="en-US" sz="3200" dirty="0" smtClean="0"/>
              <a:t>[</a:t>
            </a:r>
            <a:endParaRPr lang="ar-SA" sz="3200" dirty="0" smtClean="0"/>
          </a:p>
          <a:p>
            <a:pPr marL="0" indent="0" algn="just">
              <a:buNone/>
            </a:pPr>
            <a:r>
              <a:rPr lang="ar-SA" sz="3200" dirty="0" smtClean="0"/>
              <a:t>ثم أتأكد من إظهار الحقل </a:t>
            </a:r>
          </a:p>
          <a:p>
            <a:pPr marL="0" indent="0" algn="just">
              <a:buNone/>
            </a:pPr>
            <a:r>
              <a:rPr lang="ar-SA" sz="3200" dirty="0" smtClean="0"/>
              <a:t>ثم تشغيل الاستعلام , ألاحظ ظهور حقل العملية الحسابية .</a:t>
            </a:r>
          </a:p>
        </p:txBody>
      </p:sp>
      <p:sp>
        <p:nvSpPr>
          <p:cNvPr id="7" name="عنوان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</p:spPr>
        <p:txBody>
          <a:bodyPr>
            <a:normAutofit/>
          </a:bodyPr>
          <a:lstStyle/>
          <a:p>
            <a:pPr algn="r"/>
            <a:r>
              <a:rPr lang="ar-SA" sz="36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تنفيذ عملية حسابية و إظهار ناتجها :</a:t>
            </a:r>
            <a:endParaRPr lang="ar-SA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/>
          <a:srcRect l="79893"/>
          <a:stretch>
            <a:fillRect/>
          </a:stretch>
        </p:blipFill>
        <p:spPr bwMode="auto">
          <a:xfrm rot="20652246">
            <a:off x="493456" y="473251"/>
            <a:ext cx="1264146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6172295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18478C4D-2779-46D5-8A3D-BEDA95C1E510}" type="slidenum">
              <a:rPr lang="ar-SA" smtClean="0"/>
              <a:pPr/>
              <a:t>2</a:t>
            </a:fld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539552" y="1987629"/>
            <a:ext cx="8280920" cy="4238285"/>
          </a:xfrm>
        </p:spPr>
        <p:txBody>
          <a:bodyPr>
            <a:normAutofit/>
          </a:bodyPr>
          <a:lstStyle/>
          <a:p>
            <a:pPr algn="just"/>
            <a:r>
              <a:rPr lang="ar-SA" sz="2800" dirty="0" smtClean="0"/>
              <a:t>هي الطريقة الرئيسية للحصول على معلومات من قاعدة البيانات , خاصة في قواعد البيانات التي تحوي جداول فيها عدد كبير من السجلات .</a:t>
            </a:r>
          </a:p>
          <a:p>
            <a:pPr algn="just"/>
            <a:endParaRPr lang="ar-SA" sz="2800" dirty="0" smtClean="0"/>
          </a:p>
          <a:p>
            <a:pPr algn="just"/>
            <a:r>
              <a:rPr lang="ar-SA" sz="2800" dirty="0" smtClean="0"/>
              <a:t>يمكنك الاستعلام من فرض </a:t>
            </a:r>
            <a:r>
              <a:rPr lang="ar-SA" sz="2800" dirty="0"/>
              <a:t>شروط لعرض </a:t>
            </a:r>
            <a:r>
              <a:rPr lang="ar-SA" sz="2800" dirty="0" smtClean="0"/>
              <a:t>بيانات محددة , </a:t>
            </a:r>
            <a:r>
              <a:rPr lang="ar-SA" sz="2800" dirty="0"/>
              <a:t>بحيث لا تعرض الا السجلات </a:t>
            </a:r>
            <a:r>
              <a:rPr lang="ar-SA" sz="2800" dirty="0" smtClean="0"/>
              <a:t>المحققة  لهذه الشروط . </a:t>
            </a:r>
          </a:p>
          <a:p>
            <a:pPr marL="0" indent="0" algn="just">
              <a:buNone/>
            </a:pPr>
            <a:endParaRPr lang="ar-SA" sz="2800" dirty="0" smtClean="0"/>
          </a:p>
          <a:p>
            <a:pPr algn="just"/>
            <a:r>
              <a:rPr lang="ar-SA" sz="2800" dirty="0" smtClean="0"/>
              <a:t>مثلا: أريد استعلام عن اسماء طالبات تخصص </a:t>
            </a:r>
            <a:r>
              <a:rPr lang="ar-SA" sz="2800" dirty="0" smtClean="0">
                <a:solidFill>
                  <a:schemeClr val="accent1">
                    <a:lumMod val="75000"/>
                  </a:schemeClr>
                </a:solidFill>
              </a:rPr>
              <a:t>الرياضيات</a:t>
            </a:r>
            <a:r>
              <a:rPr lang="ar-SA" sz="2800" dirty="0" smtClean="0"/>
              <a:t> التي </a:t>
            </a:r>
            <a:r>
              <a:rPr lang="ar-SA" sz="2800" dirty="0" smtClean="0">
                <a:solidFill>
                  <a:schemeClr val="accent1">
                    <a:lumMod val="75000"/>
                  </a:schemeClr>
                </a:solidFill>
              </a:rPr>
              <a:t>تزيد درجتهم عن90</a:t>
            </a:r>
            <a:r>
              <a:rPr lang="ar-SA" sz="2800" dirty="0" smtClean="0"/>
              <a:t> في </a:t>
            </a:r>
            <a:r>
              <a:rPr lang="ar-SA" sz="2800" dirty="0" smtClean="0">
                <a:solidFill>
                  <a:schemeClr val="accent1">
                    <a:lumMod val="75000"/>
                  </a:schemeClr>
                </a:solidFill>
              </a:rPr>
              <a:t>مادة سلم </a:t>
            </a:r>
            <a:r>
              <a:rPr lang="ar-SA" sz="2800" dirty="0" smtClean="0"/>
              <a:t>.</a:t>
            </a:r>
            <a:endParaRPr lang="en-US" sz="2800" dirty="0"/>
          </a:p>
          <a:p>
            <a:pPr marL="0" indent="0" algn="just">
              <a:buNone/>
            </a:pPr>
            <a:endParaRPr lang="ar-SA" sz="2800" dirty="0" smtClean="0"/>
          </a:p>
          <a:p>
            <a:pPr>
              <a:buNone/>
            </a:pPr>
            <a:endParaRPr lang="ar-SA" dirty="0"/>
          </a:p>
        </p:txBody>
      </p:sp>
      <p:sp>
        <p:nvSpPr>
          <p:cNvPr id="7" name="عنوان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</p:spPr>
        <p:txBody>
          <a:bodyPr>
            <a:normAutofit/>
          </a:bodyPr>
          <a:lstStyle/>
          <a:p>
            <a:pPr algn="r"/>
            <a:r>
              <a:rPr lang="ar-SA" sz="36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الاستعلامات </a:t>
            </a:r>
            <a:r>
              <a:rPr lang="en-US" sz="36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Queries</a:t>
            </a:r>
            <a:r>
              <a:rPr lang="ar-SA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:</a:t>
            </a:r>
            <a:endParaRPr lang="ar-SA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/>
          <a:srcRect l="79893"/>
          <a:stretch>
            <a:fillRect/>
          </a:stretch>
        </p:blipFill>
        <p:spPr bwMode="auto">
          <a:xfrm rot="20652246">
            <a:off x="493456" y="473251"/>
            <a:ext cx="1264146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5138598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20</a:t>
            </a:fld>
            <a:endParaRPr lang="ar-SA"/>
          </a:p>
        </p:txBody>
      </p:sp>
      <p:pic>
        <p:nvPicPr>
          <p:cNvPr id="3" name="صورة 2" descr="Microsoft Access - الجامعة : قاعدة بيانات (Access 2007)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04" y="967662"/>
            <a:ext cx="9144000" cy="5890338"/>
          </a:xfrm>
          <a:prstGeom prst="rect">
            <a:avLst/>
          </a:prstGeom>
        </p:spPr>
      </p:pic>
      <p:sp>
        <p:nvSpPr>
          <p:cNvPr id="4" name="عنوان 1"/>
          <p:cNvSpPr txBox="1">
            <a:spLocks/>
          </p:cNvSpPr>
          <p:nvPr/>
        </p:nvSpPr>
        <p:spPr>
          <a:xfrm>
            <a:off x="323528" y="162119"/>
            <a:ext cx="8568952" cy="746601"/>
          </a:xfrm>
          <a:prstGeom prst="rect">
            <a:avLst/>
          </a:prstGeom>
        </p:spPr>
        <p:txBody>
          <a:bodyPr>
            <a:normAutofit/>
          </a:bodyPr>
          <a:lstStyle>
            <a:lvl1pPr algn="l" rtl="1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ar-SA" sz="3600" b="1" u="sng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إظهار نتيجة عملية حسابية :</a:t>
            </a:r>
            <a:r>
              <a:rPr lang="ar-SA" sz="3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endParaRPr lang="ar-SA" sz="36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عنوان 1"/>
          <p:cNvSpPr txBox="1">
            <a:spLocks/>
          </p:cNvSpPr>
          <p:nvPr/>
        </p:nvSpPr>
        <p:spPr>
          <a:xfrm>
            <a:off x="611560" y="3506641"/>
            <a:ext cx="5400600" cy="699855"/>
          </a:xfrm>
          <a:prstGeom prst="rect">
            <a:avLst/>
          </a:prstGeom>
          <a:solidFill>
            <a:schemeClr val="bg2">
              <a:lumMod val="90000"/>
            </a:schemeClr>
          </a:solidFill>
          <a:ln w="38100">
            <a:solidFill>
              <a:schemeClr val="accent1"/>
            </a:solidFill>
          </a:ln>
        </p:spPr>
        <p:txBody>
          <a:bodyPr>
            <a:normAutofit fontScale="92500"/>
          </a:bodyPr>
          <a:lstStyle>
            <a:defPPr>
              <a:defRPr lang="ar-SA"/>
            </a:defPPr>
            <a:lvl1pPr algn="ctr">
              <a:spcBef>
                <a:spcPct val="0"/>
              </a:spcBef>
              <a:buNone/>
              <a:defRPr kumimoji="0" sz="3600" b="1"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ar-SA" dirty="0"/>
              <a:t>الصافي : </a:t>
            </a:r>
            <a:r>
              <a:rPr lang="en-US" dirty="0"/>
              <a:t>]</a:t>
            </a:r>
            <a:r>
              <a:rPr lang="ar-SA" dirty="0" smtClean="0"/>
              <a:t>المكافأة </a:t>
            </a:r>
            <a:r>
              <a:rPr lang="en-US" dirty="0" smtClean="0"/>
              <a:t>  [</a:t>
            </a:r>
            <a:r>
              <a:rPr lang="ar-SA" dirty="0" smtClean="0"/>
              <a:t>-</a:t>
            </a:r>
            <a:r>
              <a:rPr lang="ar-SA" dirty="0" smtClean="0">
                <a:solidFill>
                  <a:schemeClr val="accent1">
                    <a:lumMod val="75000"/>
                  </a:schemeClr>
                </a:solidFill>
              </a:rPr>
              <a:t>   </a:t>
            </a:r>
            <a:r>
              <a:rPr lang="en-US" dirty="0" smtClean="0"/>
              <a:t>]</a:t>
            </a:r>
            <a:r>
              <a:rPr lang="ar-SA" dirty="0" smtClean="0"/>
              <a:t>الغرامات </a:t>
            </a:r>
            <a:r>
              <a:rPr lang="en-US" dirty="0" smtClean="0"/>
              <a:t>[</a:t>
            </a:r>
            <a:endParaRPr lang="ar-SA" dirty="0" smtClean="0"/>
          </a:p>
        </p:txBody>
      </p:sp>
      <p:cxnSp>
        <p:nvCxnSpPr>
          <p:cNvPr id="6" name="رابط كسهم مستقيم 5"/>
          <p:cNvCxnSpPr/>
          <p:nvPr/>
        </p:nvCxnSpPr>
        <p:spPr>
          <a:xfrm>
            <a:off x="3424838" y="4221088"/>
            <a:ext cx="0" cy="576064"/>
          </a:xfrm>
          <a:prstGeom prst="straightConnector1">
            <a:avLst/>
          </a:prstGeom>
          <a:ln>
            <a:solidFill>
              <a:schemeClr val="accent1"/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0" name="رابط كسهم مستقيم 9"/>
          <p:cNvCxnSpPr/>
          <p:nvPr/>
        </p:nvCxnSpPr>
        <p:spPr>
          <a:xfrm flipV="1">
            <a:off x="2915816" y="5517232"/>
            <a:ext cx="648072" cy="360040"/>
          </a:xfrm>
          <a:prstGeom prst="straightConnector1">
            <a:avLst/>
          </a:prstGeom>
          <a:ln>
            <a:solidFill>
              <a:schemeClr val="accent1"/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3" name="عنوان 1"/>
          <p:cNvSpPr txBox="1">
            <a:spLocks/>
          </p:cNvSpPr>
          <p:nvPr/>
        </p:nvSpPr>
        <p:spPr>
          <a:xfrm>
            <a:off x="1656185" y="5503232"/>
            <a:ext cx="1259631" cy="684076"/>
          </a:xfrm>
          <a:prstGeom prst="rect">
            <a:avLst/>
          </a:prstGeom>
          <a:solidFill>
            <a:schemeClr val="bg2">
              <a:lumMod val="90000"/>
            </a:schemeClr>
          </a:solidFill>
          <a:ln w="38100">
            <a:solidFill>
              <a:schemeClr val="accent1"/>
            </a:solidFill>
          </a:ln>
        </p:spPr>
        <p:txBody>
          <a:bodyPr>
            <a:normAutofit/>
          </a:bodyPr>
          <a:lstStyle>
            <a:defPPr>
              <a:defRPr lang="ar-SA"/>
            </a:defPPr>
            <a:lvl1pPr algn="ctr">
              <a:spcBef>
                <a:spcPct val="0"/>
              </a:spcBef>
              <a:buNone/>
              <a:defRPr kumimoji="0" sz="3600" b="1"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ar-SA" dirty="0" smtClean="0"/>
              <a:t>إظهار</a:t>
            </a:r>
          </a:p>
        </p:txBody>
      </p:sp>
    </p:spTree>
    <p:extLst>
      <p:ext uri="{BB962C8B-B14F-4D97-AF65-F5344CB8AC3E}">
        <p14:creationId xmlns:p14="http://schemas.microsoft.com/office/powerpoint/2010/main" val="13329693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13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21</a:t>
            </a:fld>
            <a:endParaRPr lang="ar-SA"/>
          </a:p>
        </p:txBody>
      </p:sp>
      <p:pic>
        <p:nvPicPr>
          <p:cNvPr id="4" name="صورة 3" descr="Microsoft Access - الجامعة : قاعدة بيانات (Access 2007)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391" y="1052737"/>
            <a:ext cx="9144000" cy="5805264"/>
          </a:xfrm>
          <a:prstGeom prst="rect">
            <a:avLst/>
          </a:prstGeom>
        </p:spPr>
      </p:pic>
      <p:sp>
        <p:nvSpPr>
          <p:cNvPr id="8" name="عنوان 1"/>
          <p:cNvSpPr txBox="1">
            <a:spLocks/>
          </p:cNvSpPr>
          <p:nvPr/>
        </p:nvSpPr>
        <p:spPr>
          <a:xfrm>
            <a:off x="323528" y="162119"/>
            <a:ext cx="8568952" cy="746601"/>
          </a:xfrm>
          <a:prstGeom prst="rect">
            <a:avLst/>
          </a:prstGeom>
        </p:spPr>
        <p:txBody>
          <a:bodyPr>
            <a:normAutofit/>
          </a:bodyPr>
          <a:lstStyle>
            <a:lvl1pPr algn="l" rtl="1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ar-SA" sz="3600" b="1" u="sng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إظهار نتيجة عملية حسابية :</a:t>
            </a:r>
            <a:r>
              <a:rPr lang="ar-SA" sz="3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endParaRPr lang="ar-SA" sz="36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عنوان 1"/>
          <p:cNvSpPr txBox="1">
            <a:spLocks/>
          </p:cNvSpPr>
          <p:nvPr/>
        </p:nvSpPr>
        <p:spPr>
          <a:xfrm>
            <a:off x="2987824" y="5178026"/>
            <a:ext cx="2211601" cy="684076"/>
          </a:xfrm>
          <a:prstGeom prst="rect">
            <a:avLst/>
          </a:prstGeom>
          <a:solidFill>
            <a:schemeClr val="bg2">
              <a:lumMod val="90000"/>
            </a:schemeClr>
          </a:solidFill>
          <a:ln w="38100">
            <a:solidFill>
              <a:schemeClr val="accent1"/>
            </a:solidFill>
          </a:ln>
        </p:spPr>
        <p:txBody>
          <a:bodyPr>
            <a:normAutofit fontScale="92500"/>
          </a:bodyPr>
          <a:lstStyle>
            <a:defPPr>
              <a:defRPr lang="ar-SA"/>
            </a:defPPr>
            <a:lvl1pPr algn="ctr">
              <a:spcBef>
                <a:spcPct val="0"/>
              </a:spcBef>
              <a:buNone/>
              <a:defRPr kumimoji="0" sz="3600" b="1"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ar-SA" dirty="0" smtClean="0"/>
              <a:t>ظهرت النتيجة</a:t>
            </a:r>
          </a:p>
        </p:txBody>
      </p:sp>
      <p:cxnSp>
        <p:nvCxnSpPr>
          <p:cNvPr id="10" name="رابط كسهم مستقيم 9"/>
          <p:cNvCxnSpPr>
            <a:stCxn id="9" idx="0"/>
          </p:cNvCxnSpPr>
          <p:nvPr/>
        </p:nvCxnSpPr>
        <p:spPr>
          <a:xfrm flipV="1">
            <a:off x="4093625" y="4077072"/>
            <a:ext cx="546336" cy="1100954"/>
          </a:xfrm>
          <a:prstGeom prst="straightConnector1">
            <a:avLst/>
          </a:prstGeom>
          <a:ln>
            <a:solidFill>
              <a:schemeClr val="accent1"/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709656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3</a:t>
            </a:fld>
            <a:endParaRPr lang="ar-SA"/>
          </a:p>
        </p:txBody>
      </p:sp>
      <p:sp>
        <p:nvSpPr>
          <p:cNvPr id="5" name="عنوان 1"/>
          <p:cNvSpPr txBox="1">
            <a:spLocks/>
          </p:cNvSpPr>
          <p:nvPr/>
        </p:nvSpPr>
        <p:spPr>
          <a:xfrm>
            <a:off x="2699792" y="3356992"/>
            <a:ext cx="6444208" cy="1143000"/>
          </a:xfrm>
          <a:prstGeom prst="rect">
            <a:avLst/>
          </a:prstGeom>
        </p:spPr>
        <p:txBody>
          <a:bodyPr>
            <a:normAutofit/>
          </a:bodyPr>
          <a:lstStyle>
            <a:lvl1pPr algn="l" rtl="1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endParaRPr lang="ar-SA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8" name="صورة 7" descr="Microsoft Access - الجامعة : قاعدة بيانات (Access 2007)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08720"/>
            <a:ext cx="9144000" cy="5949280"/>
          </a:xfrm>
          <a:prstGeom prst="rect">
            <a:avLst/>
          </a:prstGeom>
        </p:spPr>
      </p:pic>
      <p:sp>
        <p:nvSpPr>
          <p:cNvPr id="6" name="عنوان 1"/>
          <p:cNvSpPr txBox="1">
            <a:spLocks/>
          </p:cNvSpPr>
          <p:nvPr/>
        </p:nvSpPr>
        <p:spPr>
          <a:xfrm>
            <a:off x="323528" y="162119"/>
            <a:ext cx="8568952" cy="746601"/>
          </a:xfrm>
          <a:prstGeom prst="rect">
            <a:avLst/>
          </a:prstGeom>
        </p:spPr>
        <p:txBody>
          <a:bodyPr>
            <a:normAutofit/>
          </a:bodyPr>
          <a:lstStyle>
            <a:lvl1pPr algn="l" rtl="1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ar-SA" sz="3600" b="1" u="sng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إنشاء الاستعلام :</a:t>
            </a:r>
            <a:r>
              <a:rPr lang="ar-SA" sz="3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endParaRPr lang="ar-SA" sz="36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779281" y="2503349"/>
            <a:ext cx="540060" cy="565612"/>
          </a:xfrm>
          <a:prstGeom prst="rect">
            <a:avLst/>
          </a:prstGeom>
          <a:solidFill>
            <a:schemeClr val="bg2">
              <a:lumMod val="90000"/>
            </a:schemeClr>
          </a:solidFill>
          <a:ln w="38100">
            <a:solidFill>
              <a:schemeClr val="accent1"/>
            </a:solidFill>
          </a:ln>
        </p:spPr>
        <p:txBody>
          <a:bodyPr>
            <a:normAutofit fontScale="92500" lnSpcReduction="10000"/>
          </a:bodyPr>
          <a:lstStyle>
            <a:defPPr>
              <a:defRPr lang="ar-SA"/>
            </a:defPPr>
            <a:lvl1pPr>
              <a:spcBef>
                <a:spcPct val="0"/>
              </a:spcBef>
              <a:buNone/>
              <a:defRPr kumimoji="0" sz="3600" b="1"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algn="ctr"/>
            <a:r>
              <a:rPr lang="ar-SA" dirty="0"/>
              <a:t>1</a:t>
            </a:r>
          </a:p>
        </p:txBody>
      </p:sp>
      <p:pic>
        <p:nvPicPr>
          <p:cNvPr id="9" name="صورة 8" descr="إظهار جدول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2826514"/>
            <a:ext cx="3025421" cy="3195489"/>
          </a:xfrm>
          <a:prstGeom prst="rect">
            <a:avLst/>
          </a:prstGeom>
        </p:spPr>
      </p:pic>
      <p:sp>
        <p:nvSpPr>
          <p:cNvPr id="10" name="عنوان 1"/>
          <p:cNvSpPr txBox="1">
            <a:spLocks/>
          </p:cNvSpPr>
          <p:nvPr/>
        </p:nvSpPr>
        <p:spPr>
          <a:xfrm>
            <a:off x="3631930" y="3207839"/>
            <a:ext cx="3687411" cy="1216419"/>
          </a:xfrm>
          <a:prstGeom prst="rect">
            <a:avLst/>
          </a:prstGeom>
          <a:solidFill>
            <a:schemeClr val="bg2">
              <a:lumMod val="90000"/>
            </a:schemeClr>
          </a:solidFill>
          <a:ln w="38100">
            <a:solidFill>
              <a:schemeClr val="accent1"/>
            </a:solidFill>
          </a:ln>
        </p:spPr>
        <p:txBody>
          <a:bodyPr>
            <a:normAutofit fontScale="77500" lnSpcReduction="20000"/>
          </a:bodyPr>
          <a:lstStyle>
            <a:defPPr>
              <a:defRPr lang="ar-SA"/>
            </a:defPPr>
            <a:lvl1pPr>
              <a:spcBef>
                <a:spcPct val="0"/>
              </a:spcBef>
              <a:buNone/>
              <a:defRPr kumimoji="0" sz="3600" b="1"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ar-SA" dirty="0"/>
              <a:t>إنشاء =&gt; تصميم </a:t>
            </a:r>
            <a:r>
              <a:rPr lang="ar-SA" dirty="0" smtClean="0"/>
              <a:t>الاستعلام </a:t>
            </a:r>
            <a:r>
              <a:rPr lang="ar-SA" dirty="0"/>
              <a:t>ثم</a:t>
            </a:r>
          </a:p>
          <a:p>
            <a:r>
              <a:rPr lang="ar-SA" dirty="0" smtClean="0"/>
              <a:t>اضافة </a:t>
            </a:r>
            <a:r>
              <a:rPr lang="ar-SA" dirty="0"/>
              <a:t>الجدول الذي أود </a:t>
            </a:r>
          </a:p>
          <a:p>
            <a:r>
              <a:rPr lang="ar-SA" dirty="0"/>
              <a:t>عمل استعلام عن بياناته ..</a:t>
            </a:r>
          </a:p>
        </p:txBody>
      </p:sp>
      <p:cxnSp>
        <p:nvCxnSpPr>
          <p:cNvPr id="11" name="رابط كسهم مستقيم 10"/>
          <p:cNvCxnSpPr/>
          <p:nvPr/>
        </p:nvCxnSpPr>
        <p:spPr>
          <a:xfrm flipH="1">
            <a:off x="1980254" y="4424258"/>
            <a:ext cx="3495382" cy="1381006"/>
          </a:xfrm>
          <a:prstGeom prst="straightConnector1">
            <a:avLst/>
          </a:prstGeom>
          <a:ln>
            <a:solidFill>
              <a:schemeClr val="accent1"/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104854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1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4</a:t>
            </a:fld>
            <a:endParaRPr lang="ar-SA"/>
          </a:p>
        </p:txBody>
      </p:sp>
      <p:pic>
        <p:nvPicPr>
          <p:cNvPr id="3" name="صورة 2" descr="Microsoft Access - الجامعة : قاعدة بيانات (Access 2007)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67662"/>
            <a:ext cx="9144000" cy="5890338"/>
          </a:xfrm>
          <a:prstGeom prst="rect">
            <a:avLst/>
          </a:prstGeom>
        </p:spPr>
      </p:pic>
      <p:sp>
        <p:nvSpPr>
          <p:cNvPr id="4" name="عنوان 1"/>
          <p:cNvSpPr txBox="1">
            <a:spLocks/>
          </p:cNvSpPr>
          <p:nvPr/>
        </p:nvSpPr>
        <p:spPr>
          <a:xfrm>
            <a:off x="323528" y="162119"/>
            <a:ext cx="8568952" cy="746601"/>
          </a:xfrm>
          <a:prstGeom prst="rect">
            <a:avLst/>
          </a:prstGeom>
        </p:spPr>
        <p:txBody>
          <a:bodyPr>
            <a:normAutofit/>
          </a:bodyPr>
          <a:lstStyle>
            <a:lvl1pPr algn="l" rtl="1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ar-SA" sz="3600" b="1" u="sng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إنشاء الاستعلام :</a:t>
            </a:r>
            <a:r>
              <a:rPr lang="ar-SA" sz="3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endParaRPr lang="ar-SA" sz="36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عنوان 1"/>
          <p:cNvSpPr txBox="1">
            <a:spLocks/>
          </p:cNvSpPr>
          <p:nvPr/>
        </p:nvSpPr>
        <p:spPr>
          <a:xfrm>
            <a:off x="351306" y="2780928"/>
            <a:ext cx="4256698" cy="1585321"/>
          </a:xfrm>
          <a:prstGeom prst="rect">
            <a:avLst/>
          </a:prstGeom>
          <a:solidFill>
            <a:schemeClr val="bg2">
              <a:lumMod val="90000"/>
            </a:schemeClr>
          </a:solidFill>
          <a:ln w="38100">
            <a:solidFill>
              <a:schemeClr val="accent1"/>
            </a:solidFill>
          </a:ln>
        </p:spPr>
        <p:txBody>
          <a:bodyPr>
            <a:normAutofit fontScale="92500" lnSpcReduction="10000"/>
          </a:bodyPr>
          <a:lstStyle>
            <a:lvl1pPr algn="l" rtl="1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ar-SA" sz="3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من خانة الحقل اختار اسم الحقول التي أود عرض بياناتها </a:t>
            </a:r>
          </a:p>
        </p:txBody>
      </p:sp>
      <p:cxnSp>
        <p:nvCxnSpPr>
          <p:cNvPr id="9" name="رابط كسهم مستقيم 8"/>
          <p:cNvCxnSpPr>
            <a:stCxn id="5" idx="3"/>
          </p:cNvCxnSpPr>
          <p:nvPr/>
        </p:nvCxnSpPr>
        <p:spPr>
          <a:xfrm>
            <a:off x="4608004" y="3573589"/>
            <a:ext cx="2484276" cy="1329621"/>
          </a:xfrm>
          <a:prstGeom prst="straightConnector1">
            <a:avLst/>
          </a:prstGeom>
          <a:ln>
            <a:solidFill>
              <a:schemeClr val="accent1"/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4" name="TextBox 6"/>
          <p:cNvSpPr txBox="1"/>
          <p:nvPr/>
        </p:nvSpPr>
        <p:spPr>
          <a:xfrm>
            <a:off x="5148064" y="2826514"/>
            <a:ext cx="360040" cy="646331"/>
          </a:xfrm>
          <a:prstGeom prst="rect">
            <a:avLst/>
          </a:prstGeom>
          <a:solidFill>
            <a:schemeClr val="bg2">
              <a:lumMod val="90000"/>
            </a:schemeClr>
          </a:solidFill>
          <a:ln w="38100">
            <a:solidFill>
              <a:schemeClr val="accent1"/>
            </a:solidFill>
          </a:ln>
        </p:spPr>
        <p:txBody>
          <a:bodyPr>
            <a:normAutofit/>
          </a:bodyPr>
          <a:lstStyle>
            <a:defPPr>
              <a:defRPr lang="ar-SA"/>
            </a:defPPr>
            <a:lvl1pPr algn="ctr">
              <a:spcBef>
                <a:spcPct val="0"/>
              </a:spcBef>
              <a:buNone/>
              <a:defRPr kumimoji="0" sz="3600" b="1"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ar-SA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2663380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5</a:t>
            </a:fld>
            <a:endParaRPr lang="ar-SA"/>
          </a:p>
        </p:txBody>
      </p:sp>
      <p:pic>
        <p:nvPicPr>
          <p:cNvPr id="14" name="صورة 13" descr="Microsoft Access - الجامعة : قاعدة بيانات (Access 2007)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67662"/>
            <a:ext cx="9144000" cy="5890338"/>
          </a:xfrm>
          <a:prstGeom prst="rect">
            <a:avLst/>
          </a:prstGeom>
        </p:spPr>
      </p:pic>
      <p:sp>
        <p:nvSpPr>
          <p:cNvPr id="6" name="عنوان 1"/>
          <p:cNvSpPr txBox="1">
            <a:spLocks/>
          </p:cNvSpPr>
          <p:nvPr/>
        </p:nvSpPr>
        <p:spPr>
          <a:xfrm>
            <a:off x="323528" y="2708920"/>
            <a:ext cx="3779911" cy="1703814"/>
          </a:xfrm>
          <a:prstGeom prst="rect">
            <a:avLst/>
          </a:prstGeom>
          <a:solidFill>
            <a:schemeClr val="bg2">
              <a:lumMod val="90000"/>
            </a:schemeClr>
          </a:solidFill>
          <a:ln w="38100">
            <a:solidFill>
              <a:schemeClr val="accent1"/>
            </a:solidFill>
          </a:ln>
        </p:spPr>
        <p:txBody>
          <a:bodyPr>
            <a:normAutofit fontScale="92500" lnSpcReduction="20000"/>
          </a:bodyPr>
          <a:lstStyle>
            <a:defPPr>
              <a:defRPr lang="ar-SA"/>
            </a:defPPr>
            <a:lvl1pPr algn="ctr">
              <a:spcBef>
                <a:spcPct val="0"/>
              </a:spcBef>
              <a:buNone/>
              <a:defRPr kumimoji="0" sz="3600" b="1"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ar-SA" dirty="0" smtClean="0"/>
              <a:t>اكتب </a:t>
            </a:r>
            <a:r>
              <a:rPr lang="ar-SA" dirty="0"/>
              <a:t>الشرط في صف المعايير أسفل اسم الحقل المطلوب  تنفيذ الشرط عليه </a:t>
            </a:r>
            <a:r>
              <a:rPr lang="ar-SA" dirty="0" smtClean="0"/>
              <a:t>حسب القواعد .  </a:t>
            </a:r>
            <a:endParaRPr lang="ar-SA" dirty="0"/>
          </a:p>
        </p:txBody>
      </p:sp>
      <p:sp>
        <p:nvSpPr>
          <p:cNvPr id="7" name="عنوان 1"/>
          <p:cNvSpPr txBox="1">
            <a:spLocks/>
          </p:cNvSpPr>
          <p:nvPr/>
        </p:nvSpPr>
        <p:spPr>
          <a:xfrm>
            <a:off x="323528" y="162119"/>
            <a:ext cx="8568952" cy="746601"/>
          </a:xfrm>
          <a:prstGeom prst="rect">
            <a:avLst/>
          </a:prstGeom>
        </p:spPr>
        <p:txBody>
          <a:bodyPr>
            <a:normAutofit/>
          </a:bodyPr>
          <a:lstStyle>
            <a:lvl1pPr algn="l" rtl="1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ar-SA" sz="3600" b="1" u="sng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إنشاء الاستعلام :</a:t>
            </a:r>
            <a:r>
              <a:rPr lang="ar-SA" sz="3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endParaRPr lang="ar-SA" sz="36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1" name="رابط كسهم مستقيم 10"/>
          <p:cNvCxnSpPr>
            <a:stCxn id="6" idx="3"/>
          </p:cNvCxnSpPr>
          <p:nvPr/>
        </p:nvCxnSpPr>
        <p:spPr>
          <a:xfrm>
            <a:off x="4103439" y="3560827"/>
            <a:ext cx="2088741" cy="2007193"/>
          </a:xfrm>
          <a:prstGeom prst="straightConnector1">
            <a:avLst/>
          </a:prstGeom>
          <a:ln>
            <a:solidFill>
              <a:schemeClr val="accent1"/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3" name="TextBox 4"/>
          <p:cNvSpPr txBox="1"/>
          <p:nvPr/>
        </p:nvSpPr>
        <p:spPr>
          <a:xfrm>
            <a:off x="4787769" y="2891158"/>
            <a:ext cx="360040" cy="646331"/>
          </a:xfrm>
          <a:prstGeom prst="rect">
            <a:avLst/>
          </a:prstGeom>
          <a:solidFill>
            <a:schemeClr val="bg2">
              <a:lumMod val="90000"/>
            </a:schemeClr>
          </a:solidFill>
          <a:ln w="38100">
            <a:solidFill>
              <a:schemeClr val="accent1"/>
            </a:solidFill>
          </a:ln>
        </p:spPr>
        <p:txBody>
          <a:bodyPr>
            <a:normAutofit/>
          </a:bodyPr>
          <a:lstStyle>
            <a:defPPr>
              <a:defRPr lang="ar-SA"/>
            </a:defPPr>
            <a:lvl1pPr algn="ctr">
              <a:spcBef>
                <a:spcPct val="0"/>
              </a:spcBef>
              <a:buNone/>
              <a:defRPr kumimoji="0" sz="3600" b="1"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ar-SA" dirty="0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36657516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6</a:t>
            </a:fld>
            <a:endParaRPr lang="ar-SA"/>
          </a:p>
        </p:txBody>
      </p:sp>
      <p:pic>
        <p:nvPicPr>
          <p:cNvPr id="14" name="صورة 13" descr="Microsoft Access - الجامعة : قاعدة بيانات (Access 2007)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67662"/>
            <a:ext cx="9144000" cy="5890338"/>
          </a:xfrm>
          <a:prstGeom prst="rect">
            <a:avLst/>
          </a:prstGeom>
        </p:spPr>
      </p:pic>
      <p:sp>
        <p:nvSpPr>
          <p:cNvPr id="7" name="عنوان 1"/>
          <p:cNvSpPr txBox="1">
            <a:spLocks/>
          </p:cNvSpPr>
          <p:nvPr/>
        </p:nvSpPr>
        <p:spPr>
          <a:xfrm>
            <a:off x="323528" y="162119"/>
            <a:ext cx="8568952" cy="746601"/>
          </a:xfrm>
          <a:prstGeom prst="rect">
            <a:avLst/>
          </a:prstGeom>
        </p:spPr>
        <p:txBody>
          <a:bodyPr>
            <a:normAutofit/>
          </a:bodyPr>
          <a:lstStyle>
            <a:lvl1pPr algn="l" rtl="1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ar-SA" sz="3600" b="1" u="sng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إنشاء الاستعلام :</a:t>
            </a:r>
            <a:r>
              <a:rPr lang="ar-SA" sz="3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endParaRPr lang="ar-SA" sz="36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Box 4"/>
          <p:cNvSpPr txBox="1"/>
          <p:nvPr/>
        </p:nvSpPr>
        <p:spPr>
          <a:xfrm>
            <a:off x="4967789" y="2420888"/>
            <a:ext cx="360040" cy="646331"/>
          </a:xfrm>
          <a:prstGeom prst="rect">
            <a:avLst/>
          </a:prstGeom>
          <a:solidFill>
            <a:schemeClr val="bg2">
              <a:lumMod val="90000"/>
            </a:schemeClr>
          </a:solidFill>
          <a:ln w="38100">
            <a:solidFill>
              <a:schemeClr val="accent1"/>
            </a:solidFill>
          </a:ln>
        </p:spPr>
        <p:txBody>
          <a:bodyPr>
            <a:normAutofit/>
          </a:bodyPr>
          <a:lstStyle>
            <a:defPPr>
              <a:defRPr lang="ar-SA"/>
            </a:defPPr>
            <a:lvl1pPr algn="ctr">
              <a:spcBef>
                <a:spcPct val="0"/>
              </a:spcBef>
              <a:buNone/>
              <a:defRPr kumimoji="0" sz="3600" b="1"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ar-SA" dirty="0" smtClean="0"/>
              <a:t>4</a:t>
            </a:r>
            <a:endParaRPr lang="ar-SA" dirty="0"/>
          </a:p>
        </p:txBody>
      </p:sp>
      <p:sp>
        <p:nvSpPr>
          <p:cNvPr id="8" name="عنوان 1"/>
          <p:cNvSpPr txBox="1">
            <a:spLocks/>
          </p:cNvSpPr>
          <p:nvPr/>
        </p:nvSpPr>
        <p:spPr>
          <a:xfrm>
            <a:off x="3347864" y="3395214"/>
            <a:ext cx="2808312" cy="1008112"/>
          </a:xfrm>
          <a:prstGeom prst="rect">
            <a:avLst/>
          </a:prstGeom>
          <a:solidFill>
            <a:schemeClr val="bg2">
              <a:lumMod val="90000"/>
            </a:schemeClr>
          </a:solidFill>
          <a:ln w="38100">
            <a:solidFill>
              <a:schemeClr val="accent1"/>
            </a:solidFill>
          </a:ln>
        </p:spPr>
        <p:txBody>
          <a:bodyPr>
            <a:normAutofit fontScale="92500" lnSpcReduction="10000"/>
          </a:bodyPr>
          <a:lstStyle>
            <a:defPPr>
              <a:defRPr lang="ar-SA"/>
            </a:defPPr>
            <a:lvl1pPr algn="ctr">
              <a:spcBef>
                <a:spcPct val="0"/>
              </a:spcBef>
              <a:buNone/>
              <a:defRPr kumimoji="0" sz="3600" b="1"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ar-SA" dirty="0" smtClean="0"/>
              <a:t>أقوم بتشغيل الاستعلام</a:t>
            </a:r>
          </a:p>
        </p:txBody>
      </p:sp>
      <p:cxnSp>
        <p:nvCxnSpPr>
          <p:cNvPr id="9" name="رابط كسهم مستقيم 8"/>
          <p:cNvCxnSpPr>
            <a:stCxn id="8" idx="3"/>
          </p:cNvCxnSpPr>
          <p:nvPr/>
        </p:nvCxnSpPr>
        <p:spPr>
          <a:xfrm flipV="1">
            <a:off x="6156176" y="1916833"/>
            <a:ext cx="2376264" cy="1982437"/>
          </a:xfrm>
          <a:prstGeom prst="straightConnector1">
            <a:avLst/>
          </a:prstGeom>
          <a:ln>
            <a:solidFill>
              <a:schemeClr val="accent1"/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2" name="عنوان 1"/>
          <p:cNvSpPr txBox="1">
            <a:spLocks/>
          </p:cNvSpPr>
          <p:nvPr/>
        </p:nvSpPr>
        <p:spPr>
          <a:xfrm>
            <a:off x="467544" y="2543307"/>
            <a:ext cx="2555775" cy="1703814"/>
          </a:xfrm>
          <a:prstGeom prst="rect">
            <a:avLst/>
          </a:prstGeom>
          <a:solidFill>
            <a:schemeClr val="bg2">
              <a:lumMod val="90000"/>
            </a:schemeClr>
          </a:solidFill>
          <a:ln w="38100">
            <a:solidFill>
              <a:schemeClr val="accent1"/>
            </a:solidFill>
          </a:ln>
        </p:spPr>
        <p:txBody>
          <a:bodyPr>
            <a:normAutofit fontScale="92500"/>
          </a:bodyPr>
          <a:lstStyle>
            <a:defPPr>
              <a:defRPr lang="ar-SA"/>
            </a:defPPr>
            <a:lvl1pPr algn="ctr">
              <a:spcBef>
                <a:spcPct val="0"/>
              </a:spcBef>
              <a:buNone/>
              <a:defRPr kumimoji="0" sz="3600" b="1"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ar-SA" dirty="0"/>
              <a:t>أو عرضه بطريقة عرض البيانات لمشاهدة النتائج .  </a:t>
            </a:r>
          </a:p>
        </p:txBody>
      </p:sp>
    </p:spTree>
    <p:extLst>
      <p:ext uri="{BB962C8B-B14F-4D97-AF65-F5344CB8AC3E}">
        <p14:creationId xmlns:p14="http://schemas.microsoft.com/office/powerpoint/2010/main" val="20000680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animBg="1"/>
      <p:bldP spid="1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7</a:t>
            </a:fld>
            <a:endParaRPr lang="ar-SA"/>
          </a:p>
        </p:txBody>
      </p:sp>
      <p:sp>
        <p:nvSpPr>
          <p:cNvPr id="7" name="عنوان 1"/>
          <p:cNvSpPr txBox="1">
            <a:spLocks/>
          </p:cNvSpPr>
          <p:nvPr/>
        </p:nvSpPr>
        <p:spPr>
          <a:xfrm>
            <a:off x="323528" y="162119"/>
            <a:ext cx="8568952" cy="746601"/>
          </a:xfrm>
          <a:prstGeom prst="rect">
            <a:avLst/>
          </a:prstGeom>
        </p:spPr>
        <p:txBody>
          <a:bodyPr>
            <a:normAutofit/>
          </a:bodyPr>
          <a:lstStyle>
            <a:lvl1pPr algn="l" rtl="1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ar-SA" sz="3600" b="1" u="sng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إنشاء الاستعلام :</a:t>
            </a:r>
            <a:r>
              <a:rPr lang="ar-SA" sz="3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endParaRPr lang="ar-SA" sz="36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صورة 7" descr="Microsoft Access - الجامعة : قاعدة بيانات (Access 2007)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67662"/>
            <a:ext cx="9144000" cy="5890338"/>
          </a:xfrm>
          <a:prstGeom prst="rect">
            <a:avLst/>
          </a:prstGeom>
        </p:spPr>
      </p:pic>
      <p:sp>
        <p:nvSpPr>
          <p:cNvPr id="9" name="عنوان 1"/>
          <p:cNvSpPr txBox="1">
            <a:spLocks/>
          </p:cNvSpPr>
          <p:nvPr/>
        </p:nvSpPr>
        <p:spPr>
          <a:xfrm>
            <a:off x="2627784" y="3880498"/>
            <a:ext cx="3538325" cy="1008112"/>
          </a:xfrm>
          <a:prstGeom prst="rect">
            <a:avLst/>
          </a:prstGeom>
          <a:solidFill>
            <a:schemeClr val="bg2">
              <a:lumMod val="90000"/>
            </a:schemeClr>
          </a:solidFill>
          <a:ln w="38100">
            <a:solidFill>
              <a:schemeClr val="accent1"/>
            </a:solidFill>
          </a:ln>
        </p:spPr>
        <p:txBody>
          <a:bodyPr>
            <a:normAutofit fontScale="70000" lnSpcReduction="20000"/>
          </a:bodyPr>
          <a:lstStyle>
            <a:defPPr>
              <a:defRPr lang="ar-SA"/>
            </a:defPPr>
            <a:lvl1pPr algn="ctr">
              <a:spcBef>
                <a:spcPct val="0"/>
              </a:spcBef>
              <a:buNone/>
              <a:defRPr kumimoji="0" sz="3600" b="1"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ar-SA" dirty="0" smtClean="0"/>
              <a:t>نلاحظ أنه تم تطبيق الاستعلام واظهار البيانات المستوفية للشروط فقط  </a:t>
            </a:r>
          </a:p>
        </p:txBody>
      </p:sp>
      <p:cxnSp>
        <p:nvCxnSpPr>
          <p:cNvPr id="10" name="رابط كسهم مستقيم 9"/>
          <p:cNvCxnSpPr/>
          <p:nvPr/>
        </p:nvCxnSpPr>
        <p:spPr>
          <a:xfrm flipH="1" flipV="1">
            <a:off x="1979712" y="3212976"/>
            <a:ext cx="2417235" cy="667521"/>
          </a:xfrm>
          <a:prstGeom prst="straightConnector1">
            <a:avLst/>
          </a:prstGeom>
          <a:ln>
            <a:solidFill>
              <a:schemeClr val="accent1"/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389430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8</a:t>
            </a:fld>
            <a:endParaRPr lang="ar-SA"/>
          </a:p>
        </p:txBody>
      </p:sp>
      <p:sp>
        <p:nvSpPr>
          <p:cNvPr id="3" name="عنوان 1"/>
          <p:cNvSpPr txBox="1">
            <a:spLocks/>
          </p:cNvSpPr>
          <p:nvPr/>
        </p:nvSpPr>
        <p:spPr>
          <a:xfrm>
            <a:off x="323528" y="162119"/>
            <a:ext cx="8568952" cy="746601"/>
          </a:xfrm>
          <a:prstGeom prst="rect">
            <a:avLst/>
          </a:prstGeom>
        </p:spPr>
        <p:txBody>
          <a:bodyPr>
            <a:normAutofit/>
          </a:bodyPr>
          <a:lstStyle>
            <a:lvl1pPr algn="l" rtl="1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ar-SA" sz="3600" b="1" u="sng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endParaRPr lang="ar-SA" sz="36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عنوان 1"/>
          <p:cNvSpPr txBox="1">
            <a:spLocks/>
          </p:cNvSpPr>
          <p:nvPr/>
        </p:nvSpPr>
        <p:spPr>
          <a:xfrm>
            <a:off x="614321" y="1484784"/>
            <a:ext cx="7992888" cy="2808312"/>
          </a:xfrm>
          <a:prstGeom prst="rect">
            <a:avLst/>
          </a:prstGeom>
          <a:solidFill>
            <a:schemeClr val="bg2">
              <a:lumMod val="90000"/>
            </a:schemeClr>
          </a:solidFill>
          <a:ln w="38100">
            <a:solidFill>
              <a:schemeClr val="accent1"/>
            </a:solidFill>
          </a:ln>
        </p:spPr>
        <p:txBody>
          <a:bodyPr>
            <a:normAutofit/>
          </a:bodyPr>
          <a:lstStyle>
            <a:lvl1pPr algn="l" rtl="1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ar-SA" sz="3600" b="1" u="sng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يمكن إنشاء </a:t>
            </a:r>
            <a:r>
              <a:rPr lang="ar-SA" sz="3600" b="1" u="sng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الاستعلام </a:t>
            </a:r>
            <a:r>
              <a:rPr lang="ar-SA" sz="3600" b="1" u="sng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من جدولين عن طريق </a:t>
            </a:r>
            <a:r>
              <a:rPr lang="ar-SA" sz="3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:</a:t>
            </a:r>
          </a:p>
          <a:p>
            <a:pPr algn="ctr"/>
            <a:endParaRPr lang="ar-SA" sz="36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742950" indent="-742950" algn="ctr">
              <a:buFont typeface="+mj-lt"/>
              <a:buAutoNum type="arabicPeriod"/>
            </a:pPr>
            <a:r>
              <a:rPr lang="ar-SA" sz="3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تصميم الاستعلام .</a:t>
            </a:r>
          </a:p>
          <a:p>
            <a:pPr marL="742950" indent="-742950" algn="ctr">
              <a:buFont typeface="+mj-lt"/>
              <a:buAutoNum type="arabicPeriod"/>
            </a:pPr>
            <a:r>
              <a:rPr lang="ar-SA" sz="3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معالج الاستعلامات .</a:t>
            </a:r>
          </a:p>
        </p:txBody>
      </p:sp>
    </p:spTree>
    <p:extLst>
      <p:ext uri="{BB962C8B-B14F-4D97-AF65-F5344CB8AC3E}">
        <p14:creationId xmlns:p14="http://schemas.microsoft.com/office/powerpoint/2010/main" val="15474268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9</a:t>
            </a:fld>
            <a:endParaRPr lang="ar-SA"/>
          </a:p>
        </p:txBody>
      </p:sp>
      <p:pic>
        <p:nvPicPr>
          <p:cNvPr id="3" name="صورة 2" descr="Microsoft Access - الجامعة : قاعدة بيانات (Access 2007)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0" y="1052736"/>
            <a:ext cx="9144000" cy="5825887"/>
          </a:xfrm>
          <a:prstGeom prst="rect">
            <a:avLst/>
          </a:prstGeom>
        </p:spPr>
      </p:pic>
      <p:sp>
        <p:nvSpPr>
          <p:cNvPr id="4" name="عنوان 1"/>
          <p:cNvSpPr txBox="1">
            <a:spLocks/>
          </p:cNvSpPr>
          <p:nvPr/>
        </p:nvSpPr>
        <p:spPr>
          <a:xfrm>
            <a:off x="323528" y="162119"/>
            <a:ext cx="8568952" cy="746601"/>
          </a:xfrm>
          <a:prstGeom prst="rect">
            <a:avLst/>
          </a:prstGeom>
        </p:spPr>
        <p:txBody>
          <a:bodyPr>
            <a:normAutofit/>
          </a:bodyPr>
          <a:lstStyle>
            <a:lvl1pPr algn="l" rtl="1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ar-SA" sz="3600" b="1" u="sng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1- تصميم الاستعلام (لجدولين ):</a:t>
            </a:r>
            <a:r>
              <a:rPr lang="ar-SA" sz="3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endParaRPr lang="ar-SA" sz="36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صورة 5" descr="إظهار جدول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014" y="2636912"/>
            <a:ext cx="3025421" cy="31954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18720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موازنة">
  <a:themeElements>
    <a:clrScheme name="وافر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موازنة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موازنة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72E8353AC8E854C9BF7760477A2DDA8" ma:contentTypeVersion="0" ma:contentTypeDescription="Create a new document." ma:contentTypeScope="" ma:versionID="f8653d4e42bb93b16aebab9ff4270947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4CC0541B-E39E-45F7-B5EE-7944DB96F54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92970583-8C27-41EA-94D8-ECECDB065AE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AA091F6-2D24-42CC-95D9-D373A120DD5C}">
  <ds:schemaRefs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schemas.microsoft.com/office/2006/documentManagement/types"/>
    <ds:schemaRef ds:uri="http://purl.org/dc/elements/1.1/"/>
    <ds:schemaRef ds:uri="http://purl.org/dc/dcmitype/"/>
    <ds:schemaRef ds:uri="http://purl.org/dc/terms/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1606</TotalTime>
  <Words>548</Words>
  <Application>Microsoft Office PowerPoint</Application>
  <PresentationFormat>عرض على الشاشة (4:3)</PresentationFormat>
  <Paragraphs>96</Paragraphs>
  <Slides>21</Slides>
  <Notes>1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7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21</vt:i4>
      </vt:variant>
    </vt:vector>
  </HeadingPairs>
  <TitlesOfParts>
    <vt:vector size="29" baseType="lpstr">
      <vt:lpstr>Arial</vt:lpstr>
      <vt:lpstr>Calibri</vt:lpstr>
      <vt:lpstr>Franklin Gothic Book</vt:lpstr>
      <vt:lpstr>Perpetua</vt:lpstr>
      <vt:lpstr>Tahoma</vt:lpstr>
      <vt:lpstr>Times New Roman</vt:lpstr>
      <vt:lpstr>Wingdings 2</vt:lpstr>
      <vt:lpstr>موازنة</vt:lpstr>
      <vt:lpstr>عرض تقديمي في PowerPoint</vt:lpstr>
      <vt:lpstr>الاستعلامات Queries: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كتابة شروط البيانات الرقمية :</vt:lpstr>
      <vt:lpstr>كتابة شروط البيانات النصية :</vt:lpstr>
      <vt:lpstr>كتابة شروط البيانات من نوع (نعم / لا ) :</vt:lpstr>
      <vt:lpstr>عرض تقديمي في PowerPoint</vt:lpstr>
      <vt:lpstr>فرض أكثر من شرط في الاستعلام :</vt:lpstr>
      <vt:lpstr>تنفيذ عملية حسابية و إظهار ناتجها :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user</dc:creator>
  <cp:lastModifiedBy>Nouf A Aldawood</cp:lastModifiedBy>
  <cp:revision>143</cp:revision>
  <dcterms:created xsi:type="dcterms:W3CDTF">2012-03-02T14:49:28Z</dcterms:created>
  <dcterms:modified xsi:type="dcterms:W3CDTF">2017-10-29T06:45:46Z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0x010100472E8353AC8E854C9BF7760477A2DDA8</vt:lpwstr>
  </property>
</Properties>
</file>