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0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6" r:id="rId4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42FBC2-F90F-4445-9EBD-9EDA98E1180B}" type="datetimeFigureOut">
              <a:rPr lang="en-US" smtClean="0"/>
              <a:t>4/8/2014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7C94B6-5F5C-473C-AE95-8CFDFDB3E1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53082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E046A0-CE67-4CF0-AA61-3DA78B49E3E9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E046A0-CE67-4CF0-AA61-3DA78B49E3E9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E046A0-CE67-4CF0-AA61-3DA78B49E3E9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E046A0-CE67-4CF0-AA61-3DA78B49E3E9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E046A0-CE67-4CF0-AA61-3DA78B49E3E9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E046A0-CE67-4CF0-AA61-3DA78B49E3E9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E046A0-CE67-4CF0-AA61-3DA78B49E3E9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62421-F254-4149-9D5F-679475BE0AAE}" type="datetimeFigureOut">
              <a:rPr lang="en-US" smtClean="0"/>
              <a:t>4/8/2014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B576E-1BA4-4E55-9EA2-12CA5FFF3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1369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62421-F254-4149-9D5F-679475BE0AAE}" type="datetimeFigureOut">
              <a:rPr lang="en-US" smtClean="0"/>
              <a:t>4/8/2014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B576E-1BA4-4E55-9EA2-12CA5FFF3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7977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62421-F254-4149-9D5F-679475BE0AAE}" type="datetimeFigureOut">
              <a:rPr lang="en-US" smtClean="0"/>
              <a:t>4/8/2014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B576E-1BA4-4E55-9EA2-12CA5FFF3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75788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62421-F254-4149-9D5F-679475BE0AAE}" type="datetimeFigureOut">
              <a:rPr lang="en-US" smtClean="0"/>
              <a:t>4/8/2014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B576E-1BA4-4E55-9EA2-12CA5FFF3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38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62421-F254-4149-9D5F-679475BE0AAE}" type="datetimeFigureOut">
              <a:rPr lang="en-US" smtClean="0"/>
              <a:t>4/8/2014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B576E-1BA4-4E55-9EA2-12CA5FFF3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59367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62421-F254-4149-9D5F-679475BE0AAE}" type="datetimeFigureOut">
              <a:rPr lang="en-US" smtClean="0"/>
              <a:t>4/8/2014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B576E-1BA4-4E55-9EA2-12CA5FFF3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8673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62421-F254-4149-9D5F-679475BE0AAE}" type="datetimeFigureOut">
              <a:rPr lang="en-US" smtClean="0"/>
              <a:t>4/8/2014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B576E-1BA4-4E55-9EA2-12CA5FFF3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6418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62421-F254-4149-9D5F-679475BE0AAE}" type="datetimeFigureOut">
              <a:rPr lang="en-US" smtClean="0"/>
              <a:t>4/8/2014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B576E-1BA4-4E55-9EA2-12CA5FFF3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2033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62421-F254-4149-9D5F-679475BE0AAE}" type="datetimeFigureOut">
              <a:rPr lang="en-US" smtClean="0"/>
              <a:t>4/8/2014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B576E-1BA4-4E55-9EA2-12CA5FFF3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5370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62421-F254-4149-9D5F-679475BE0AAE}" type="datetimeFigureOut">
              <a:rPr lang="en-US" smtClean="0"/>
              <a:t>4/8/2014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B576E-1BA4-4E55-9EA2-12CA5FFF3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22505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62421-F254-4149-9D5F-679475BE0AAE}" type="datetimeFigureOut">
              <a:rPr lang="en-US" smtClean="0"/>
              <a:t>4/8/2014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B576E-1BA4-4E55-9EA2-12CA5FFF3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34758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962421-F254-4149-9D5F-679475BE0AAE}" type="datetimeFigureOut">
              <a:rPr lang="en-US" smtClean="0"/>
              <a:t>4/8/2014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7B576E-1BA4-4E55-9EA2-12CA5FFF3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16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981200" y="2743200"/>
            <a:ext cx="5181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dirty="0" smtClean="0">
                <a:solidFill>
                  <a:srgbClr val="C00000"/>
                </a:solidFill>
              </a:rPr>
              <a:t>Chemical Kinetics</a:t>
            </a:r>
            <a:endParaRPr lang="en-US" sz="5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5715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2286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Reaction Rates</a:t>
            </a: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1162050" y="1371600"/>
            <a:ext cx="714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dirty="0"/>
              <a:t>C</a:t>
            </a:r>
            <a:r>
              <a:rPr lang="en-US" sz="2400" baseline="-25000" dirty="0"/>
              <a:t>4</a:t>
            </a:r>
            <a:r>
              <a:rPr lang="en-US" sz="2400" dirty="0"/>
              <a:t>H</a:t>
            </a:r>
            <a:r>
              <a:rPr lang="en-US" sz="2400" baseline="-25000" dirty="0"/>
              <a:t>9</a:t>
            </a:r>
            <a:r>
              <a:rPr lang="en-US" sz="2400" dirty="0"/>
              <a:t>Cl(</a:t>
            </a:r>
            <a:r>
              <a:rPr lang="en-US" sz="2400" i="1" dirty="0" err="1"/>
              <a:t>aq</a:t>
            </a:r>
            <a:r>
              <a:rPr lang="en-US" sz="2400" dirty="0"/>
              <a:t>) + H</a:t>
            </a:r>
            <a:r>
              <a:rPr lang="en-US" sz="2400" baseline="-25000" dirty="0"/>
              <a:t>2</a:t>
            </a:r>
            <a:r>
              <a:rPr lang="en-US" sz="2400" dirty="0"/>
              <a:t>O(</a:t>
            </a:r>
            <a:r>
              <a:rPr lang="en-US" sz="2400" i="1" dirty="0"/>
              <a:t>l</a:t>
            </a:r>
            <a:r>
              <a:rPr lang="en-US" sz="2400" dirty="0"/>
              <a:t>)</a:t>
            </a:r>
            <a:r>
              <a:rPr lang="en-US" sz="2400" baseline="-25000" dirty="0"/>
              <a:t> </a:t>
            </a:r>
            <a:r>
              <a:rPr lang="en-US" sz="2400" dirty="0">
                <a:sym typeface="Symbol" pitchFamily="1" charset="2"/>
              </a:rPr>
              <a:t> C</a:t>
            </a:r>
            <a:r>
              <a:rPr lang="en-US" sz="2400" baseline="-25000" dirty="0">
                <a:sym typeface="Symbol" pitchFamily="1" charset="2"/>
              </a:rPr>
              <a:t>4</a:t>
            </a:r>
            <a:r>
              <a:rPr lang="en-US" sz="2400" dirty="0">
                <a:sym typeface="Symbol" pitchFamily="1" charset="2"/>
              </a:rPr>
              <a:t>H</a:t>
            </a:r>
            <a:r>
              <a:rPr lang="en-US" sz="2400" baseline="-25000" dirty="0">
                <a:sym typeface="Symbol" pitchFamily="1" charset="2"/>
              </a:rPr>
              <a:t>9</a:t>
            </a:r>
            <a:r>
              <a:rPr lang="en-US" sz="2400" dirty="0">
                <a:sym typeface="Symbol" pitchFamily="1" charset="2"/>
              </a:rPr>
              <a:t>OH(</a:t>
            </a:r>
            <a:r>
              <a:rPr lang="en-US" sz="2400" i="1" dirty="0" err="1">
                <a:sym typeface="Symbol" pitchFamily="1" charset="2"/>
              </a:rPr>
              <a:t>aq</a:t>
            </a:r>
            <a:r>
              <a:rPr lang="en-US" sz="2400" dirty="0">
                <a:sym typeface="Symbol" pitchFamily="1" charset="2"/>
              </a:rPr>
              <a:t>) + HCl(</a:t>
            </a:r>
            <a:r>
              <a:rPr lang="en-US" sz="2400" i="1" dirty="0" err="1">
                <a:sym typeface="Symbol" pitchFamily="1" charset="2"/>
              </a:rPr>
              <a:t>aq</a:t>
            </a:r>
            <a:r>
              <a:rPr lang="en-US" sz="2400" dirty="0">
                <a:sym typeface="Symbol" pitchFamily="1" charset="2"/>
              </a:rPr>
              <a:t>) </a:t>
            </a:r>
            <a:endParaRPr lang="en-US" sz="2400" dirty="0"/>
          </a:p>
        </p:txBody>
      </p:sp>
      <p:pic>
        <p:nvPicPr>
          <p:cNvPr id="13" name="Picture 5" descr="14_T01"/>
          <p:cNvPicPr>
            <a:picLocks noChangeAspect="1" noChangeArrowheads="1"/>
          </p:cNvPicPr>
          <p:nvPr/>
        </p:nvPicPr>
        <p:blipFill>
          <a:blip r:embed="rId3" cstate="print"/>
          <a:srcRect t="9596" r="6133" b="4208"/>
          <a:stretch>
            <a:fillRect/>
          </a:stretch>
        </p:blipFill>
        <p:spPr>
          <a:xfrm>
            <a:off x="228600" y="2133600"/>
            <a:ext cx="5257800" cy="3200400"/>
          </a:xfrm>
          <a:prstGeom prst="rect">
            <a:avLst/>
          </a:prstGeom>
        </p:spPr>
      </p:pic>
      <p:sp>
        <p:nvSpPr>
          <p:cNvPr id="14" name="Oval 11"/>
          <p:cNvSpPr>
            <a:spLocks noChangeArrowheads="1"/>
          </p:cNvSpPr>
          <p:nvPr/>
        </p:nvSpPr>
        <p:spPr bwMode="auto">
          <a:xfrm>
            <a:off x="3810000" y="2438400"/>
            <a:ext cx="1600200" cy="2590800"/>
          </a:xfrm>
          <a:prstGeom prst="ellipse">
            <a:avLst/>
          </a:prstGeom>
          <a:noFill/>
          <a:ln w="22225">
            <a:solidFill>
              <a:srgbClr val="C82E3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>
          <a:xfrm>
            <a:off x="5638800" y="2209800"/>
            <a:ext cx="3505200" cy="3733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Note that the average rate decreases as the reaction proceeds.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This is because as the reaction goes forward, there are fewer collisions between reactant molecules.</a:t>
            </a:r>
          </a:p>
        </p:txBody>
      </p:sp>
    </p:spTree>
    <p:extLst>
      <p:ext uri="{BB962C8B-B14F-4D97-AF65-F5344CB8AC3E}">
        <p14:creationId xmlns:p14="http://schemas.microsoft.com/office/powerpoint/2010/main" val="3111642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2286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Reaction Rates</a:t>
            </a: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1162050" y="1371600"/>
            <a:ext cx="714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dirty="0"/>
              <a:t>C</a:t>
            </a:r>
            <a:r>
              <a:rPr lang="en-US" sz="2400" baseline="-25000" dirty="0"/>
              <a:t>4</a:t>
            </a:r>
            <a:r>
              <a:rPr lang="en-US" sz="2400" dirty="0"/>
              <a:t>H</a:t>
            </a:r>
            <a:r>
              <a:rPr lang="en-US" sz="2400" baseline="-25000" dirty="0"/>
              <a:t>9</a:t>
            </a:r>
            <a:r>
              <a:rPr lang="en-US" sz="2400" dirty="0"/>
              <a:t>Cl(</a:t>
            </a:r>
            <a:r>
              <a:rPr lang="en-US" sz="2400" i="1" dirty="0" err="1"/>
              <a:t>aq</a:t>
            </a:r>
            <a:r>
              <a:rPr lang="en-US" sz="2400" dirty="0"/>
              <a:t>) + H</a:t>
            </a:r>
            <a:r>
              <a:rPr lang="en-US" sz="2400" baseline="-25000" dirty="0"/>
              <a:t>2</a:t>
            </a:r>
            <a:r>
              <a:rPr lang="en-US" sz="2400" dirty="0"/>
              <a:t>O(</a:t>
            </a:r>
            <a:r>
              <a:rPr lang="en-US" sz="2400" i="1" dirty="0"/>
              <a:t>l</a:t>
            </a:r>
            <a:r>
              <a:rPr lang="en-US" sz="2400" dirty="0"/>
              <a:t>)</a:t>
            </a:r>
            <a:r>
              <a:rPr lang="en-US" sz="2400" baseline="-25000" dirty="0"/>
              <a:t> </a:t>
            </a:r>
            <a:r>
              <a:rPr lang="en-US" sz="2400" dirty="0">
                <a:sym typeface="Symbol" pitchFamily="1" charset="2"/>
              </a:rPr>
              <a:t> C</a:t>
            </a:r>
            <a:r>
              <a:rPr lang="en-US" sz="2400" baseline="-25000" dirty="0">
                <a:sym typeface="Symbol" pitchFamily="1" charset="2"/>
              </a:rPr>
              <a:t>4</a:t>
            </a:r>
            <a:r>
              <a:rPr lang="en-US" sz="2400" dirty="0">
                <a:sym typeface="Symbol" pitchFamily="1" charset="2"/>
              </a:rPr>
              <a:t>H</a:t>
            </a:r>
            <a:r>
              <a:rPr lang="en-US" sz="2400" baseline="-25000" dirty="0">
                <a:sym typeface="Symbol" pitchFamily="1" charset="2"/>
              </a:rPr>
              <a:t>9</a:t>
            </a:r>
            <a:r>
              <a:rPr lang="en-US" sz="2400" dirty="0">
                <a:sym typeface="Symbol" pitchFamily="1" charset="2"/>
              </a:rPr>
              <a:t>OH(</a:t>
            </a:r>
            <a:r>
              <a:rPr lang="en-US" sz="2400" i="1" dirty="0" err="1">
                <a:sym typeface="Symbol" pitchFamily="1" charset="2"/>
              </a:rPr>
              <a:t>aq</a:t>
            </a:r>
            <a:r>
              <a:rPr lang="en-US" sz="2400" dirty="0">
                <a:sym typeface="Symbol" pitchFamily="1" charset="2"/>
              </a:rPr>
              <a:t>) + HCl(</a:t>
            </a:r>
            <a:r>
              <a:rPr lang="en-US" sz="2400" i="1" dirty="0" err="1">
                <a:sym typeface="Symbol" pitchFamily="1" charset="2"/>
              </a:rPr>
              <a:t>aq</a:t>
            </a:r>
            <a:r>
              <a:rPr lang="en-US" sz="2400" dirty="0">
                <a:sym typeface="Symbol" pitchFamily="1" charset="2"/>
              </a:rPr>
              <a:t>) </a:t>
            </a:r>
            <a:endParaRPr lang="en-US" sz="2400" dirty="0"/>
          </a:p>
        </p:txBody>
      </p:sp>
      <p:sp>
        <p:nvSpPr>
          <p:cNvPr id="7" name="Rectangle 4"/>
          <p:cNvSpPr txBox="1">
            <a:spLocks noChangeArrowheads="1"/>
          </p:cNvSpPr>
          <p:nvPr/>
        </p:nvSpPr>
        <p:spPr>
          <a:xfrm>
            <a:off x="381000" y="2286000"/>
            <a:ext cx="3810000" cy="31242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plot of [C</a:t>
            </a:r>
            <a:r>
              <a:rPr kumimoji="0" lang="en-US" sz="24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</a:t>
            </a:r>
            <a:r>
              <a:rPr kumimoji="0" lang="en-US" sz="24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9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Cl] vs. time for this reaction yields a curve like this.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slope of a line tangent to the curve at any point is the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instantaneous rate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at that time.</a:t>
            </a:r>
          </a:p>
        </p:txBody>
      </p:sp>
      <p:pic>
        <p:nvPicPr>
          <p:cNvPr id="8" name="Picture 9" descr="14_04"/>
          <p:cNvPicPr>
            <a:picLocks noChangeAspect="1" noChangeArrowheads="1"/>
          </p:cNvPicPr>
          <p:nvPr/>
        </p:nvPicPr>
        <p:blipFill>
          <a:blip r:embed="rId3" cstate="print"/>
          <a:srcRect b="4680"/>
          <a:stretch>
            <a:fillRect/>
          </a:stretch>
        </p:blipFill>
        <p:spPr>
          <a:xfrm>
            <a:off x="4779962" y="2063750"/>
            <a:ext cx="3830638" cy="3879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3616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2286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Reaction Rates</a:t>
            </a: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1162050" y="1371600"/>
            <a:ext cx="714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dirty="0"/>
              <a:t>C</a:t>
            </a:r>
            <a:r>
              <a:rPr lang="en-US" sz="2400" baseline="-25000" dirty="0"/>
              <a:t>4</a:t>
            </a:r>
            <a:r>
              <a:rPr lang="en-US" sz="2400" dirty="0"/>
              <a:t>H</a:t>
            </a:r>
            <a:r>
              <a:rPr lang="en-US" sz="2400" baseline="-25000" dirty="0"/>
              <a:t>9</a:t>
            </a:r>
            <a:r>
              <a:rPr lang="en-US" sz="2400" dirty="0"/>
              <a:t>Cl(</a:t>
            </a:r>
            <a:r>
              <a:rPr lang="en-US" sz="2400" i="1" dirty="0" err="1"/>
              <a:t>aq</a:t>
            </a:r>
            <a:r>
              <a:rPr lang="en-US" sz="2400" dirty="0"/>
              <a:t>) + H</a:t>
            </a:r>
            <a:r>
              <a:rPr lang="en-US" sz="2400" baseline="-25000" dirty="0"/>
              <a:t>2</a:t>
            </a:r>
            <a:r>
              <a:rPr lang="en-US" sz="2400" dirty="0"/>
              <a:t>O(</a:t>
            </a:r>
            <a:r>
              <a:rPr lang="en-US" sz="2400" i="1" dirty="0"/>
              <a:t>l</a:t>
            </a:r>
            <a:r>
              <a:rPr lang="en-US" sz="2400" dirty="0"/>
              <a:t>)</a:t>
            </a:r>
            <a:r>
              <a:rPr lang="en-US" sz="2400" baseline="-25000" dirty="0"/>
              <a:t> </a:t>
            </a:r>
            <a:r>
              <a:rPr lang="en-US" sz="2400" dirty="0">
                <a:sym typeface="Symbol" pitchFamily="1" charset="2"/>
              </a:rPr>
              <a:t> C</a:t>
            </a:r>
            <a:r>
              <a:rPr lang="en-US" sz="2400" baseline="-25000" dirty="0">
                <a:sym typeface="Symbol" pitchFamily="1" charset="2"/>
              </a:rPr>
              <a:t>4</a:t>
            </a:r>
            <a:r>
              <a:rPr lang="en-US" sz="2400" dirty="0">
                <a:sym typeface="Symbol" pitchFamily="1" charset="2"/>
              </a:rPr>
              <a:t>H</a:t>
            </a:r>
            <a:r>
              <a:rPr lang="en-US" sz="2400" baseline="-25000" dirty="0">
                <a:sym typeface="Symbol" pitchFamily="1" charset="2"/>
              </a:rPr>
              <a:t>9</a:t>
            </a:r>
            <a:r>
              <a:rPr lang="en-US" sz="2400" dirty="0">
                <a:sym typeface="Symbol" pitchFamily="1" charset="2"/>
              </a:rPr>
              <a:t>OH(</a:t>
            </a:r>
            <a:r>
              <a:rPr lang="en-US" sz="2400" i="1" dirty="0" err="1">
                <a:sym typeface="Symbol" pitchFamily="1" charset="2"/>
              </a:rPr>
              <a:t>aq</a:t>
            </a:r>
            <a:r>
              <a:rPr lang="en-US" sz="2400" dirty="0">
                <a:sym typeface="Symbol" pitchFamily="1" charset="2"/>
              </a:rPr>
              <a:t>) + HCl(</a:t>
            </a:r>
            <a:r>
              <a:rPr lang="en-US" sz="2400" i="1" dirty="0" err="1">
                <a:sym typeface="Symbol" pitchFamily="1" charset="2"/>
              </a:rPr>
              <a:t>aq</a:t>
            </a:r>
            <a:r>
              <a:rPr lang="en-US" sz="2400" dirty="0">
                <a:sym typeface="Symbol" pitchFamily="1" charset="2"/>
              </a:rPr>
              <a:t>) </a:t>
            </a:r>
            <a:endParaRPr lang="en-US" sz="2400" dirty="0"/>
          </a:p>
        </p:txBody>
      </p:sp>
      <p:pic>
        <p:nvPicPr>
          <p:cNvPr id="8" name="Picture 9" descr="14_04"/>
          <p:cNvPicPr>
            <a:picLocks noChangeAspect="1" noChangeArrowheads="1"/>
          </p:cNvPicPr>
          <p:nvPr/>
        </p:nvPicPr>
        <p:blipFill>
          <a:blip r:embed="rId3" cstate="print"/>
          <a:srcRect b="4680"/>
          <a:stretch>
            <a:fillRect/>
          </a:stretch>
        </p:blipFill>
        <p:spPr>
          <a:xfrm>
            <a:off x="4779962" y="2063750"/>
            <a:ext cx="3830638" cy="3879850"/>
          </a:xfrm>
          <a:prstGeom prst="rect">
            <a:avLst/>
          </a:prstGeom>
        </p:spPr>
      </p:pic>
      <p:sp>
        <p:nvSpPr>
          <p:cNvPr id="6" name="Oval 7"/>
          <p:cNvSpPr>
            <a:spLocks noChangeArrowheads="1"/>
          </p:cNvSpPr>
          <p:nvPr/>
        </p:nvSpPr>
        <p:spPr bwMode="auto">
          <a:xfrm>
            <a:off x="5257800" y="1905000"/>
            <a:ext cx="1143000" cy="1828800"/>
          </a:xfrm>
          <a:prstGeom prst="ellipse">
            <a:avLst/>
          </a:prstGeom>
          <a:noFill/>
          <a:ln w="19050">
            <a:solidFill>
              <a:srgbClr val="C82E3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Oval 6"/>
          <p:cNvSpPr>
            <a:spLocks noChangeArrowheads="1"/>
          </p:cNvSpPr>
          <p:nvPr/>
        </p:nvSpPr>
        <p:spPr bwMode="auto">
          <a:xfrm>
            <a:off x="6477000" y="3733800"/>
            <a:ext cx="1905000" cy="1447800"/>
          </a:xfrm>
          <a:prstGeom prst="ellipse">
            <a:avLst/>
          </a:prstGeom>
          <a:noFill/>
          <a:ln w="19050">
            <a:solidFill>
              <a:srgbClr val="C82E3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Rectangle 4"/>
          <p:cNvSpPr txBox="1">
            <a:spLocks noChangeArrowheads="1"/>
          </p:cNvSpPr>
          <p:nvPr/>
        </p:nvSpPr>
        <p:spPr>
          <a:xfrm>
            <a:off x="685800" y="2286000"/>
            <a:ext cx="3810000" cy="32766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All reactions slow down over time.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Therefore, the best indicator of the rate of a reaction is the instantaneous rate near the 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beginning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of the reaction.</a:t>
            </a:r>
          </a:p>
        </p:txBody>
      </p:sp>
    </p:spTree>
    <p:extLst>
      <p:ext uri="{BB962C8B-B14F-4D97-AF65-F5344CB8AC3E}">
        <p14:creationId xmlns:p14="http://schemas.microsoft.com/office/powerpoint/2010/main" val="2774750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1162050" y="1371600"/>
            <a:ext cx="714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dirty="0"/>
              <a:t>C</a:t>
            </a:r>
            <a:r>
              <a:rPr lang="en-US" sz="2400" baseline="-25000" dirty="0"/>
              <a:t>4</a:t>
            </a:r>
            <a:r>
              <a:rPr lang="en-US" sz="2400" dirty="0"/>
              <a:t>H</a:t>
            </a:r>
            <a:r>
              <a:rPr lang="en-US" sz="2400" baseline="-25000" dirty="0"/>
              <a:t>9</a:t>
            </a:r>
            <a:r>
              <a:rPr lang="en-US" sz="2400" dirty="0"/>
              <a:t>Cl(</a:t>
            </a:r>
            <a:r>
              <a:rPr lang="en-US" sz="2400" i="1" dirty="0" err="1"/>
              <a:t>aq</a:t>
            </a:r>
            <a:r>
              <a:rPr lang="en-US" sz="2400" dirty="0"/>
              <a:t>) + H</a:t>
            </a:r>
            <a:r>
              <a:rPr lang="en-US" sz="2400" baseline="-25000" dirty="0"/>
              <a:t>2</a:t>
            </a:r>
            <a:r>
              <a:rPr lang="en-US" sz="2400" dirty="0"/>
              <a:t>O(</a:t>
            </a:r>
            <a:r>
              <a:rPr lang="en-US" sz="2400" i="1" dirty="0"/>
              <a:t>l</a:t>
            </a:r>
            <a:r>
              <a:rPr lang="en-US" sz="2400" dirty="0"/>
              <a:t>)</a:t>
            </a:r>
            <a:r>
              <a:rPr lang="en-US" sz="2400" baseline="-25000" dirty="0"/>
              <a:t> </a:t>
            </a:r>
            <a:r>
              <a:rPr lang="en-US" sz="2400" dirty="0">
                <a:sym typeface="Symbol" pitchFamily="1" charset="2"/>
              </a:rPr>
              <a:t> C</a:t>
            </a:r>
            <a:r>
              <a:rPr lang="en-US" sz="2400" baseline="-25000" dirty="0">
                <a:sym typeface="Symbol" pitchFamily="1" charset="2"/>
              </a:rPr>
              <a:t>4</a:t>
            </a:r>
            <a:r>
              <a:rPr lang="en-US" sz="2400" dirty="0">
                <a:sym typeface="Symbol" pitchFamily="1" charset="2"/>
              </a:rPr>
              <a:t>H</a:t>
            </a:r>
            <a:r>
              <a:rPr lang="en-US" sz="2400" baseline="-25000" dirty="0">
                <a:sym typeface="Symbol" pitchFamily="1" charset="2"/>
              </a:rPr>
              <a:t>9</a:t>
            </a:r>
            <a:r>
              <a:rPr lang="en-US" sz="2400" dirty="0">
                <a:sym typeface="Symbol" pitchFamily="1" charset="2"/>
              </a:rPr>
              <a:t>OH(</a:t>
            </a:r>
            <a:r>
              <a:rPr lang="en-US" sz="2400" i="1" dirty="0" err="1">
                <a:sym typeface="Symbol" pitchFamily="1" charset="2"/>
              </a:rPr>
              <a:t>aq</a:t>
            </a:r>
            <a:r>
              <a:rPr lang="en-US" sz="2400" dirty="0">
                <a:sym typeface="Symbol" pitchFamily="1" charset="2"/>
              </a:rPr>
              <a:t>) + HCl(</a:t>
            </a:r>
            <a:r>
              <a:rPr lang="en-US" sz="2400" i="1" dirty="0" err="1">
                <a:sym typeface="Symbol" pitchFamily="1" charset="2"/>
              </a:rPr>
              <a:t>aq</a:t>
            </a:r>
            <a:r>
              <a:rPr lang="en-US" sz="2400" dirty="0">
                <a:sym typeface="Symbol" pitchFamily="1" charset="2"/>
              </a:rPr>
              <a:t>) </a:t>
            </a:r>
            <a:endParaRPr lang="en-US" sz="2400" dirty="0"/>
          </a:p>
        </p:txBody>
      </p:sp>
      <p:pic>
        <p:nvPicPr>
          <p:cNvPr id="8" name="Picture 9" descr="14_04"/>
          <p:cNvPicPr>
            <a:picLocks noChangeAspect="1" noChangeArrowheads="1"/>
          </p:cNvPicPr>
          <p:nvPr/>
        </p:nvPicPr>
        <p:blipFill>
          <a:blip r:embed="rId3" cstate="print"/>
          <a:srcRect b="4680"/>
          <a:stretch>
            <a:fillRect/>
          </a:stretch>
        </p:blipFill>
        <p:spPr>
          <a:xfrm>
            <a:off x="4779962" y="2063750"/>
            <a:ext cx="3830638" cy="3879850"/>
          </a:xfrm>
          <a:prstGeom prst="rect">
            <a:avLst/>
          </a:prstGeom>
        </p:spPr>
      </p:pic>
      <p:sp>
        <p:nvSpPr>
          <p:cNvPr id="6" name="Oval 7"/>
          <p:cNvSpPr>
            <a:spLocks noChangeArrowheads="1"/>
          </p:cNvSpPr>
          <p:nvPr/>
        </p:nvSpPr>
        <p:spPr bwMode="auto">
          <a:xfrm>
            <a:off x="5257800" y="1905000"/>
            <a:ext cx="1143000" cy="1828800"/>
          </a:xfrm>
          <a:prstGeom prst="ellipse">
            <a:avLst/>
          </a:prstGeom>
          <a:noFill/>
          <a:ln w="19050">
            <a:solidFill>
              <a:srgbClr val="C82E3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Oval 6"/>
          <p:cNvSpPr>
            <a:spLocks noChangeArrowheads="1"/>
          </p:cNvSpPr>
          <p:nvPr/>
        </p:nvSpPr>
        <p:spPr bwMode="auto">
          <a:xfrm>
            <a:off x="6477000" y="3733800"/>
            <a:ext cx="1905000" cy="1447800"/>
          </a:xfrm>
          <a:prstGeom prst="ellipse">
            <a:avLst/>
          </a:prstGeom>
          <a:noFill/>
          <a:ln w="19050">
            <a:solidFill>
              <a:srgbClr val="C82E3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0" y="2286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Reaction Rates and Stoichiometry 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Rectangle 4"/>
          <p:cNvSpPr txBox="1">
            <a:spLocks noChangeArrowheads="1"/>
          </p:cNvSpPr>
          <p:nvPr/>
        </p:nvSpPr>
        <p:spPr>
          <a:xfrm>
            <a:off x="685800" y="2286000"/>
            <a:ext cx="3810000" cy="32004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 this reaction, the ratio of C</a:t>
            </a:r>
            <a:r>
              <a:rPr kumimoji="0" lang="en-US" sz="24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</a:t>
            </a: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</a:t>
            </a:r>
            <a:r>
              <a:rPr kumimoji="0" lang="en-US" sz="24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9</a:t>
            </a: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 to C</a:t>
            </a:r>
            <a:r>
              <a:rPr kumimoji="0" lang="en-US" sz="24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</a:t>
            </a: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</a:t>
            </a:r>
            <a:r>
              <a:rPr kumimoji="0" lang="en-US" sz="24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9</a:t>
            </a: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OH is 1:1.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Thus, the rate of disappearance of C</a:t>
            </a:r>
            <a:r>
              <a:rPr kumimoji="0" lang="en-US" sz="24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</a:t>
            </a: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</a:t>
            </a:r>
            <a:r>
              <a:rPr kumimoji="0" lang="en-US" sz="24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9</a:t>
            </a: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 is the same as the rate of appearance of C</a:t>
            </a:r>
            <a:r>
              <a:rPr kumimoji="0" lang="en-US" sz="24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</a:t>
            </a: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</a:t>
            </a:r>
            <a:r>
              <a:rPr kumimoji="0" lang="en-US" sz="24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9</a:t>
            </a: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OH.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2" name="Group 17"/>
          <p:cNvGrpSpPr>
            <a:grpSpLocks/>
          </p:cNvGrpSpPr>
          <p:nvPr/>
        </p:nvGrpSpPr>
        <p:grpSpPr bwMode="auto">
          <a:xfrm>
            <a:off x="152401" y="5105400"/>
            <a:ext cx="4419599" cy="830263"/>
            <a:chOff x="192" y="3576"/>
            <a:chExt cx="2980" cy="523"/>
          </a:xfrm>
        </p:grpSpPr>
        <p:sp>
          <p:nvSpPr>
            <p:cNvPr id="14" name="Rectangle 9"/>
            <p:cNvSpPr>
              <a:spLocks noChangeArrowheads="1"/>
            </p:cNvSpPr>
            <p:nvPr/>
          </p:nvSpPr>
          <p:spPr bwMode="auto">
            <a:xfrm>
              <a:off x="192" y="3691"/>
              <a:ext cx="612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dirty="0">
                  <a:solidFill>
                    <a:srgbClr val="C82E32"/>
                  </a:solidFill>
                </a:rPr>
                <a:t>Rate =</a:t>
              </a:r>
            </a:p>
          </p:txBody>
        </p:sp>
        <p:grpSp>
          <p:nvGrpSpPr>
            <p:cNvPr id="3" name="Group 12"/>
            <p:cNvGrpSpPr>
              <a:grpSpLocks/>
            </p:cNvGrpSpPr>
            <p:nvPr/>
          </p:nvGrpSpPr>
          <p:grpSpPr bwMode="auto">
            <a:xfrm>
              <a:off x="760" y="3576"/>
              <a:ext cx="1105" cy="523"/>
              <a:chOff x="1170" y="3519"/>
              <a:chExt cx="1105" cy="523"/>
            </a:xfrm>
          </p:grpSpPr>
          <p:sp>
            <p:nvSpPr>
              <p:cNvPr id="20" name="Rectangle 10"/>
              <p:cNvSpPr>
                <a:spLocks noChangeArrowheads="1"/>
              </p:cNvSpPr>
              <p:nvPr/>
            </p:nvSpPr>
            <p:spPr bwMode="auto">
              <a:xfrm>
                <a:off x="1170" y="3519"/>
                <a:ext cx="916" cy="5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400" dirty="0">
                    <a:solidFill>
                      <a:srgbClr val="C82E32"/>
                    </a:solidFill>
                  </a:rPr>
                  <a:t>-</a:t>
                </a:r>
                <a:r>
                  <a:rPr lang="en-US" sz="2400" dirty="0">
                    <a:solidFill>
                      <a:srgbClr val="C82E32"/>
                    </a:solidFill>
                    <a:latin typeface="Symbol" pitchFamily="1" charset="2"/>
                    <a:sym typeface="Symbol" pitchFamily="1" charset="2"/>
                  </a:rPr>
                  <a:t></a:t>
                </a:r>
                <a:r>
                  <a:rPr lang="en-US" sz="2400" dirty="0">
                    <a:solidFill>
                      <a:srgbClr val="C82E32"/>
                    </a:solidFill>
                  </a:rPr>
                  <a:t>[C</a:t>
                </a:r>
                <a:r>
                  <a:rPr lang="en-US" sz="2400" baseline="-25000" dirty="0">
                    <a:solidFill>
                      <a:srgbClr val="C82E32"/>
                    </a:solidFill>
                  </a:rPr>
                  <a:t>4</a:t>
                </a:r>
                <a:r>
                  <a:rPr lang="en-US" sz="2400" dirty="0">
                    <a:solidFill>
                      <a:srgbClr val="C82E32"/>
                    </a:solidFill>
                  </a:rPr>
                  <a:t>H</a:t>
                </a:r>
                <a:r>
                  <a:rPr lang="en-US" sz="2400" baseline="-25000" dirty="0">
                    <a:solidFill>
                      <a:srgbClr val="C82E32"/>
                    </a:solidFill>
                  </a:rPr>
                  <a:t>9</a:t>
                </a:r>
                <a:r>
                  <a:rPr lang="en-US" sz="2400" dirty="0">
                    <a:solidFill>
                      <a:srgbClr val="C82E32"/>
                    </a:solidFill>
                  </a:rPr>
                  <a:t>Cl]</a:t>
                </a:r>
              </a:p>
              <a:p>
                <a:pPr algn="ctr"/>
                <a:r>
                  <a:rPr lang="en-US" sz="2400" dirty="0">
                    <a:solidFill>
                      <a:srgbClr val="C82E32"/>
                    </a:solidFill>
                    <a:latin typeface="Symbol" pitchFamily="1" charset="2"/>
                    <a:sym typeface="Symbol" pitchFamily="1" charset="2"/>
                  </a:rPr>
                  <a:t></a:t>
                </a:r>
                <a:r>
                  <a:rPr lang="en-US" sz="2400" i="1" dirty="0">
                    <a:solidFill>
                      <a:srgbClr val="C82E32"/>
                    </a:solidFill>
                  </a:rPr>
                  <a:t>t</a:t>
                </a:r>
                <a:endParaRPr lang="en-US" sz="2400" dirty="0">
                  <a:solidFill>
                    <a:srgbClr val="C82E32"/>
                  </a:solidFill>
                </a:endParaRPr>
              </a:p>
            </p:txBody>
          </p:sp>
          <p:sp>
            <p:nvSpPr>
              <p:cNvPr id="21" name="Line 11"/>
              <p:cNvSpPr>
                <a:spLocks noChangeShapeType="1"/>
              </p:cNvSpPr>
              <p:nvPr/>
            </p:nvSpPr>
            <p:spPr bwMode="auto">
              <a:xfrm>
                <a:off x="1219" y="3792"/>
                <a:ext cx="1056" cy="0"/>
              </a:xfrm>
              <a:prstGeom prst="line">
                <a:avLst/>
              </a:prstGeom>
              <a:noFill/>
              <a:ln w="22225">
                <a:solidFill>
                  <a:srgbClr val="C82E3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2400"/>
              </a:p>
            </p:txBody>
          </p:sp>
        </p:grpSp>
        <p:sp>
          <p:nvSpPr>
            <p:cNvPr id="16" name="Rectangle 13"/>
            <p:cNvSpPr>
              <a:spLocks noChangeArrowheads="1"/>
            </p:cNvSpPr>
            <p:nvPr/>
          </p:nvSpPr>
          <p:spPr bwMode="auto">
            <a:xfrm>
              <a:off x="1847" y="3691"/>
              <a:ext cx="213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>
                  <a:solidFill>
                    <a:srgbClr val="C82E32"/>
                  </a:solidFill>
                </a:rPr>
                <a:t>=</a:t>
              </a:r>
            </a:p>
          </p:txBody>
        </p:sp>
        <p:grpSp>
          <p:nvGrpSpPr>
            <p:cNvPr id="4" name="Group 16"/>
            <p:cNvGrpSpPr>
              <a:grpSpLocks/>
            </p:cNvGrpSpPr>
            <p:nvPr/>
          </p:nvGrpSpPr>
          <p:grpSpPr bwMode="auto">
            <a:xfrm>
              <a:off x="2068" y="3576"/>
              <a:ext cx="1104" cy="523"/>
              <a:chOff x="2140" y="3754"/>
              <a:chExt cx="1104" cy="523"/>
            </a:xfrm>
          </p:grpSpPr>
          <p:sp>
            <p:nvSpPr>
              <p:cNvPr id="18" name="Rectangle 14"/>
              <p:cNvSpPr>
                <a:spLocks noChangeArrowheads="1"/>
              </p:cNvSpPr>
              <p:nvPr/>
            </p:nvSpPr>
            <p:spPr bwMode="auto">
              <a:xfrm>
                <a:off x="2156" y="3754"/>
                <a:ext cx="958" cy="5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400" dirty="0">
                    <a:solidFill>
                      <a:srgbClr val="C82E32"/>
                    </a:solidFill>
                    <a:latin typeface="Symbol" pitchFamily="1" charset="2"/>
                    <a:sym typeface="Symbol" pitchFamily="1" charset="2"/>
                  </a:rPr>
                  <a:t></a:t>
                </a:r>
                <a:r>
                  <a:rPr lang="en-US" sz="2400" dirty="0">
                    <a:solidFill>
                      <a:srgbClr val="C82E32"/>
                    </a:solidFill>
                  </a:rPr>
                  <a:t>[C</a:t>
                </a:r>
                <a:r>
                  <a:rPr lang="en-US" sz="2400" baseline="-25000" dirty="0">
                    <a:solidFill>
                      <a:srgbClr val="C82E32"/>
                    </a:solidFill>
                  </a:rPr>
                  <a:t>4</a:t>
                </a:r>
                <a:r>
                  <a:rPr lang="en-US" sz="2400" dirty="0">
                    <a:solidFill>
                      <a:srgbClr val="C82E32"/>
                    </a:solidFill>
                  </a:rPr>
                  <a:t>H</a:t>
                </a:r>
                <a:r>
                  <a:rPr lang="en-US" sz="2400" baseline="-25000" dirty="0">
                    <a:solidFill>
                      <a:srgbClr val="C82E32"/>
                    </a:solidFill>
                  </a:rPr>
                  <a:t>9</a:t>
                </a:r>
                <a:r>
                  <a:rPr lang="en-US" sz="2400" dirty="0">
                    <a:solidFill>
                      <a:srgbClr val="C82E32"/>
                    </a:solidFill>
                  </a:rPr>
                  <a:t>OH]</a:t>
                </a:r>
              </a:p>
              <a:p>
                <a:pPr algn="ctr"/>
                <a:r>
                  <a:rPr lang="en-US" sz="2400" dirty="0">
                    <a:solidFill>
                      <a:srgbClr val="C82E32"/>
                    </a:solidFill>
                    <a:latin typeface="Symbol" pitchFamily="1" charset="2"/>
                    <a:sym typeface="Symbol" pitchFamily="1" charset="2"/>
                  </a:rPr>
                  <a:t></a:t>
                </a:r>
                <a:r>
                  <a:rPr lang="en-US" sz="2400" i="1" dirty="0">
                    <a:solidFill>
                      <a:srgbClr val="C82E32"/>
                    </a:solidFill>
                  </a:rPr>
                  <a:t>t</a:t>
                </a:r>
                <a:endParaRPr lang="en-US" sz="2400" dirty="0">
                  <a:solidFill>
                    <a:srgbClr val="C82E32"/>
                  </a:solidFill>
                </a:endParaRPr>
              </a:p>
            </p:txBody>
          </p:sp>
          <p:sp>
            <p:nvSpPr>
              <p:cNvPr id="19" name="Line 15"/>
              <p:cNvSpPr>
                <a:spLocks noChangeShapeType="1"/>
              </p:cNvSpPr>
              <p:nvPr/>
            </p:nvSpPr>
            <p:spPr bwMode="auto">
              <a:xfrm>
                <a:off x="2140" y="4032"/>
                <a:ext cx="1104" cy="0"/>
              </a:xfrm>
              <a:prstGeom prst="line">
                <a:avLst/>
              </a:prstGeom>
              <a:noFill/>
              <a:ln w="22225">
                <a:solidFill>
                  <a:srgbClr val="C82E3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24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65308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0" y="2286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Reaction Rates and Stoichiometry 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>
          <a:xfrm>
            <a:off x="685800" y="1828800"/>
            <a:ext cx="7772400" cy="685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What if the ratio is 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not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1:1?</a:t>
            </a:r>
          </a:p>
        </p:txBody>
      </p:sp>
      <p:sp>
        <p:nvSpPr>
          <p:cNvPr id="22" name="Rectangle 4"/>
          <p:cNvSpPr>
            <a:spLocks noChangeArrowheads="1"/>
          </p:cNvSpPr>
          <p:nvPr/>
        </p:nvSpPr>
        <p:spPr bwMode="auto">
          <a:xfrm>
            <a:off x="2252663" y="2819400"/>
            <a:ext cx="418896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dirty="0"/>
              <a:t>2 HI(</a:t>
            </a:r>
            <a:r>
              <a:rPr lang="en-US" sz="2800" i="1" dirty="0"/>
              <a:t>g</a:t>
            </a:r>
            <a:r>
              <a:rPr lang="en-US" sz="2800" dirty="0"/>
              <a:t>) </a:t>
            </a:r>
            <a:r>
              <a:rPr lang="en-US" sz="2800" dirty="0">
                <a:sym typeface="Symbol" pitchFamily="1" charset="2"/>
              </a:rPr>
              <a:t>  H</a:t>
            </a:r>
            <a:r>
              <a:rPr lang="en-US" sz="2800" baseline="-25000" dirty="0">
                <a:sym typeface="Symbol" pitchFamily="1" charset="2"/>
              </a:rPr>
              <a:t>2</a:t>
            </a:r>
            <a:r>
              <a:rPr lang="en-US" sz="2800" dirty="0">
                <a:sym typeface="Symbol" pitchFamily="1" charset="2"/>
              </a:rPr>
              <a:t>(</a:t>
            </a:r>
            <a:r>
              <a:rPr lang="en-US" sz="2800" i="1" dirty="0">
                <a:sym typeface="Symbol" pitchFamily="1" charset="2"/>
              </a:rPr>
              <a:t>g</a:t>
            </a:r>
            <a:r>
              <a:rPr lang="en-US" sz="2800" dirty="0">
                <a:sym typeface="Symbol" pitchFamily="1" charset="2"/>
              </a:rPr>
              <a:t>) + I</a:t>
            </a:r>
            <a:r>
              <a:rPr lang="en-US" sz="2800" baseline="-25000" dirty="0">
                <a:sym typeface="Symbol" pitchFamily="1" charset="2"/>
              </a:rPr>
              <a:t>2</a:t>
            </a:r>
            <a:r>
              <a:rPr lang="en-US" sz="2800" dirty="0">
                <a:sym typeface="Symbol" pitchFamily="1" charset="2"/>
              </a:rPr>
              <a:t>(</a:t>
            </a:r>
            <a:r>
              <a:rPr lang="en-US" sz="2800" i="1" dirty="0">
                <a:sym typeface="Symbol" pitchFamily="1" charset="2"/>
              </a:rPr>
              <a:t>g</a:t>
            </a:r>
            <a:r>
              <a:rPr lang="en-US" sz="2800" dirty="0">
                <a:sym typeface="Symbol" pitchFamily="1" charset="2"/>
              </a:rPr>
              <a:t>)</a:t>
            </a:r>
            <a:endParaRPr lang="en-US" sz="2800" dirty="0"/>
          </a:p>
        </p:txBody>
      </p:sp>
      <p:sp>
        <p:nvSpPr>
          <p:cNvPr id="23" name="Rectangle 5"/>
          <p:cNvSpPr>
            <a:spLocks noChangeArrowheads="1"/>
          </p:cNvSpPr>
          <p:nvPr/>
        </p:nvSpPr>
        <p:spPr bwMode="auto">
          <a:xfrm>
            <a:off x="685800" y="3357563"/>
            <a:ext cx="277332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en-US" sz="3200" dirty="0"/>
              <a:t>In such a case</a:t>
            </a:r>
            <a:r>
              <a:rPr lang="en-US" sz="2800" dirty="0"/>
              <a:t>,</a:t>
            </a:r>
          </a:p>
        </p:txBody>
      </p:sp>
      <p:grpSp>
        <p:nvGrpSpPr>
          <p:cNvPr id="2" name="Group 20"/>
          <p:cNvGrpSpPr>
            <a:grpSpLocks/>
          </p:cNvGrpSpPr>
          <p:nvPr/>
        </p:nvGrpSpPr>
        <p:grpSpPr bwMode="auto">
          <a:xfrm>
            <a:off x="2057400" y="4122735"/>
            <a:ext cx="3751990" cy="954867"/>
            <a:chOff x="1296" y="2496"/>
            <a:chExt cx="2475" cy="584"/>
          </a:xfrm>
        </p:grpSpPr>
        <p:sp>
          <p:nvSpPr>
            <p:cNvPr id="25" name="Rectangle 6"/>
            <p:cNvSpPr>
              <a:spLocks noChangeArrowheads="1"/>
            </p:cNvSpPr>
            <p:nvPr/>
          </p:nvSpPr>
          <p:spPr bwMode="auto">
            <a:xfrm>
              <a:off x="1296" y="2615"/>
              <a:ext cx="955" cy="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800" dirty="0"/>
                <a:t>Rate =  </a:t>
              </a:r>
              <a:r>
                <a:rPr lang="en-US" sz="2800" dirty="0">
                  <a:cs typeface="Arial" charset="0"/>
                </a:rPr>
                <a:t>−</a:t>
              </a:r>
            </a:p>
          </p:txBody>
        </p:sp>
        <p:grpSp>
          <p:nvGrpSpPr>
            <p:cNvPr id="3" name="Group 9"/>
            <p:cNvGrpSpPr>
              <a:grpSpLocks/>
            </p:cNvGrpSpPr>
            <p:nvPr/>
          </p:nvGrpSpPr>
          <p:grpSpPr bwMode="auto">
            <a:xfrm>
              <a:off x="2280" y="2496"/>
              <a:ext cx="242" cy="584"/>
              <a:chOff x="2537" y="2351"/>
              <a:chExt cx="242" cy="584"/>
            </a:xfrm>
          </p:grpSpPr>
          <p:sp>
            <p:nvSpPr>
              <p:cNvPr id="34" name="Rectangle 7"/>
              <p:cNvSpPr>
                <a:spLocks noChangeArrowheads="1"/>
              </p:cNvSpPr>
              <p:nvPr/>
            </p:nvSpPr>
            <p:spPr bwMode="auto">
              <a:xfrm>
                <a:off x="2537" y="2351"/>
                <a:ext cx="242" cy="5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800"/>
                  <a:t>1</a:t>
                </a:r>
              </a:p>
              <a:p>
                <a:pPr algn="ctr"/>
                <a:r>
                  <a:rPr lang="en-US" sz="2800"/>
                  <a:t>2</a:t>
                </a:r>
              </a:p>
            </p:txBody>
          </p:sp>
          <p:sp>
            <p:nvSpPr>
              <p:cNvPr id="35" name="Line 8"/>
              <p:cNvSpPr>
                <a:spLocks noChangeShapeType="1"/>
              </p:cNvSpPr>
              <p:nvPr/>
            </p:nvSpPr>
            <p:spPr bwMode="auto">
              <a:xfrm>
                <a:off x="2551" y="2640"/>
                <a:ext cx="219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2800"/>
              </a:p>
            </p:txBody>
          </p:sp>
        </p:grpSp>
        <p:grpSp>
          <p:nvGrpSpPr>
            <p:cNvPr id="4" name="Group 13"/>
            <p:cNvGrpSpPr>
              <a:grpSpLocks/>
            </p:cNvGrpSpPr>
            <p:nvPr/>
          </p:nvGrpSpPr>
          <p:grpSpPr bwMode="auto">
            <a:xfrm>
              <a:off x="2493" y="2496"/>
              <a:ext cx="620" cy="584"/>
              <a:chOff x="3218" y="2565"/>
              <a:chExt cx="620" cy="584"/>
            </a:xfrm>
          </p:grpSpPr>
          <p:sp>
            <p:nvSpPr>
              <p:cNvPr id="32" name="Rectangle 11"/>
              <p:cNvSpPr>
                <a:spLocks noChangeArrowheads="1"/>
              </p:cNvSpPr>
              <p:nvPr/>
            </p:nvSpPr>
            <p:spPr bwMode="auto">
              <a:xfrm>
                <a:off x="3218" y="2565"/>
                <a:ext cx="620" cy="5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800">
                    <a:latin typeface="Symbol" pitchFamily="1" charset="2"/>
                    <a:sym typeface="Symbol" pitchFamily="1" charset="2"/>
                  </a:rPr>
                  <a:t></a:t>
                </a:r>
                <a:r>
                  <a:rPr lang="en-US" sz="2800"/>
                  <a:t>[HI]</a:t>
                </a:r>
              </a:p>
              <a:p>
                <a:pPr algn="ctr"/>
                <a:r>
                  <a:rPr lang="en-US" sz="2800">
                    <a:latin typeface="Symbol" pitchFamily="1" charset="2"/>
                    <a:sym typeface="Symbol" pitchFamily="1" charset="2"/>
                  </a:rPr>
                  <a:t></a:t>
                </a:r>
                <a:r>
                  <a:rPr lang="en-US" sz="2800" i="1"/>
                  <a:t>t</a:t>
                </a:r>
                <a:endParaRPr lang="en-US" sz="2800"/>
              </a:p>
            </p:txBody>
          </p:sp>
          <p:sp>
            <p:nvSpPr>
              <p:cNvPr id="33" name="Line 12"/>
              <p:cNvSpPr>
                <a:spLocks noChangeShapeType="1"/>
              </p:cNvSpPr>
              <p:nvPr/>
            </p:nvSpPr>
            <p:spPr bwMode="auto">
              <a:xfrm>
                <a:off x="3312" y="2859"/>
                <a:ext cx="432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2800"/>
              </a:p>
            </p:txBody>
          </p:sp>
        </p:grpSp>
        <p:sp>
          <p:nvSpPr>
            <p:cNvPr id="28" name="Rectangle 14"/>
            <p:cNvSpPr>
              <a:spLocks noChangeArrowheads="1"/>
            </p:cNvSpPr>
            <p:nvPr/>
          </p:nvSpPr>
          <p:spPr bwMode="auto">
            <a:xfrm>
              <a:off x="3036" y="2634"/>
              <a:ext cx="240" cy="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800"/>
                <a:t>=</a:t>
              </a:r>
            </a:p>
          </p:txBody>
        </p:sp>
        <p:grpSp>
          <p:nvGrpSpPr>
            <p:cNvPr id="5" name="Group 17"/>
            <p:cNvGrpSpPr>
              <a:grpSpLocks/>
            </p:cNvGrpSpPr>
            <p:nvPr/>
          </p:nvGrpSpPr>
          <p:grpSpPr bwMode="auto">
            <a:xfrm>
              <a:off x="3219" y="2496"/>
              <a:ext cx="552" cy="584"/>
              <a:chOff x="2675" y="3116"/>
              <a:chExt cx="552" cy="584"/>
            </a:xfrm>
          </p:grpSpPr>
          <p:sp>
            <p:nvSpPr>
              <p:cNvPr id="30" name="Rectangle 15"/>
              <p:cNvSpPr>
                <a:spLocks noChangeArrowheads="1"/>
              </p:cNvSpPr>
              <p:nvPr/>
            </p:nvSpPr>
            <p:spPr bwMode="auto">
              <a:xfrm>
                <a:off x="2675" y="3116"/>
                <a:ext cx="552" cy="5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800" dirty="0">
                    <a:latin typeface="Symbol" pitchFamily="1" charset="2"/>
                    <a:sym typeface="Symbol" pitchFamily="1" charset="2"/>
                  </a:rPr>
                  <a:t></a:t>
                </a:r>
                <a:r>
                  <a:rPr lang="en-US" sz="2800" dirty="0"/>
                  <a:t>[I</a:t>
                </a:r>
                <a:r>
                  <a:rPr lang="en-US" sz="2800" baseline="-25000" dirty="0"/>
                  <a:t>2</a:t>
                </a:r>
                <a:r>
                  <a:rPr lang="en-US" sz="2800" dirty="0"/>
                  <a:t>]</a:t>
                </a:r>
              </a:p>
              <a:p>
                <a:pPr algn="ctr"/>
                <a:r>
                  <a:rPr lang="en-US" sz="2800" dirty="0">
                    <a:latin typeface="Symbol" pitchFamily="1" charset="2"/>
                    <a:sym typeface="Symbol" pitchFamily="1" charset="2"/>
                  </a:rPr>
                  <a:t></a:t>
                </a:r>
                <a:r>
                  <a:rPr lang="en-US" sz="2800" i="1" dirty="0"/>
                  <a:t>t</a:t>
                </a:r>
                <a:endParaRPr lang="en-US" sz="2800" dirty="0"/>
              </a:p>
            </p:txBody>
          </p:sp>
          <p:sp>
            <p:nvSpPr>
              <p:cNvPr id="31" name="Line 16"/>
              <p:cNvSpPr>
                <a:spLocks noChangeShapeType="1"/>
              </p:cNvSpPr>
              <p:nvPr/>
            </p:nvSpPr>
            <p:spPr bwMode="auto">
              <a:xfrm>
                <a:off x="2736" y="3422"/>
                <a:ext cx="432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28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88438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0" y="2286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Reaction Rates and Stoichiometry 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8" name="Rectangle 3"/>
          <p:cNvSpPr txBox="1">
            <a:spLocks noChangeArrowheads="1"/>
          </p:cNvSpPr>
          <p:nvPr/>
        </p:nvSpPr>
        <p:spPr>
          <a:xfrm>
            <a:off x="685800" y="1981200"/>
            <a:ext cx="7772400" cy="685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 generalize, then, for the reaction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2438400" y="2909890"/>
            <a:ext cx="3906838" cy="523876"/>
            <a:chOff x="1536" y="1984"/>
            <a:chExt cx="2461" cy="330"/>
          </a:xfrm>
        </p:grpSpPr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>
              <a:off x="1536" y="1984"/>
              <a:ext cx="871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800" i="1" dirty="0" err="1"/>
                <a:t>a</a:t>
              </a:r>
              <a:r>
                <a:rPr lang="en-US" sz="2800" dirty="0" err="1"/>
                <a:t>A</a:t>
              </a:r>
              <a:r>
                <a:rPr lang="en-US" sz="2800" dirty="0"/>
                <a:t> + </a:t>
              </a:r>
              <a:r>
                <a:rPr lang="en-US" sz="2800" i="1" dirty="0" err="1"/>
                <a:t>b</a:t>
              </a:r>
              <a:r>
                <a:rPr lang="en-US" sz="2800" dirty="0" err="1"/>
                <a:t>B</a:t>
              </a:r>
              <a:r>
                <a:rPr lang="en-US" sz="2800" dirty="0"/>
                <a:t> </a:t>
              </a:r>
            </a:p>
          </p:txBody>
        </p:sp>
        <p:sp>
          <p:nvSpPr>
            <p:cNvPr id="21" name="Line 20"/>
            <p:cNvSpPr>
              <a:spLocks noChangeShapeType="1"/>
            </p:cNvSpPr>
            <p:nvPr/>
          </p:nvSpPr>
          <p:spPr bwMode="auto">
            <a:xfrm>
              <a:off x="2568" y="2160"/>
              <a:ext cx="57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" name="Rectangle 21"/>
            <p:cNvSpPr>
              <a:spLocks noChangeArrowheads="1"/>
            </p:cNvSpPr>
            <p:nvPr/>
          </p:nvSpPr>
          <p:spPr bwMode="auto">
            <a:xfrm>
              <a:off x="3195" y="1984"/>
              <a:ext cx="802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800" i="1"/>
                <a:t>c</a:t>
              </a:r>
              <a:r>
                <a:rPr lang="en-US" sz="2800"/>
                <a:t>C + </a:t>
              </a:r>
              <a:r>
                <a:rPr lang="en-US" sz="2800" i="1"/>
                <a:t>d</a:t>
              </a:r>
              <a:r>
                <a:rPr lang="en-US" sz="2800"/>
                <a:t>D</a:t>
              </a:r>
            </a:p>
          </p:txBody>
        </p:sp>
      </p:grpSp>
      <p:grpSp>
        <p:nvGrpSpPr>
          <p:cNvPr id="3" name="Group 64"/>
          <p:cNvGrpSpPr>
            <a:grpSpLocks/>
          </p:cNvGrpSpPr>
          <p:nvPr/>
        </p:nvGrpSpPr>
        <p:grpSpPr bwMode="auto">
          <a:xfrm>
            <a:off x="533400" y="3836253"/>
            <a:ext cx="8092660" cy="964347"/>
            <a:chOff x="19" y="2373"/>
            <a:chExt cx="5482" cy="660"/>
          </a:xfrm>
        </p:grpSpPr>
        <p:sp>
          <p:nvSpPr>
            <p:cNvPr id="27" name="Rectangle 24"/>
            <p:cNvSpPr>
              <a:spLocks noChangeArrowheads="1"/>
            </p:cNvSpPr>
            <p:nvPr/>
          </p:nvSpPr>
          <p:spPr bwMode="auto">
            <a:xfrm>
              <a:off x="19" y="2531"/>
              <a:ext cx="980" cy="3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800" dirty="0"/>
                <a:t>Rate =  </a:t>
              </a:r>
              <a:r>
                <a:rPr lang="en-US" sz="2800" dirty="0">
                  <a:cs typeface="Arial" charset="0"/>
                </a:rPr>
                <a:t>−</a:t>
              </a:r>
            </a:p>
          </p:txBody>
        </p:sp>
        <p:grpSp>
          <p:nvGrpSpPr>
            <p:cNvPr id="4" name="Group 60"/>
            <p:cNvGrpSpPr>
              <a:grpSpLocks/>
            </p:cNvGrpSpPr>
            <p:nvPr/>
          </p:nvGrpSpPr>
          <p:grpSpPr bwMode="auto">
            <a:xfrm>
              <a:off x="1056" y="2373"/>
              <a:ext cx="834" cy="660"/>
              <a:chOff x="1056" y="2400"/>
              <a:chExt cx="834" cy="660"/>
            </a:xfrm>
          </p:grpSpPr>
          <p:grpSp>
            <p:nvGrpSpPr>
              <p:cNvPr id="5" name="Group 59"/>
              <p:cNvGrpSpPr>
                <a:grpSpLocks/>
              </p:cNvGrpSpPr>
              <p:nvPr/>
            </p:nvGrpSpPr>
            <p:grpSpPr bwMode="auto">
              <a:xfrm>
                <a:off x="1056" y="2400"/>
                <a:ext cx="288" cy="653"/>
                <a:chOff x="1605" y="2850"/>
                <a:chExt cx="288" cy="653"/>
              </a:xfrm>
            </p:grpSpPr>
            <p:sp>
              <p:nvSpPr>
                <p:cNvPr id="64" name="Rectangle 25"/>
                <p:cNvSpPr>
                  <a:spLocks noChangeArrowheads="1"/>
                </p:cNvSpPr>
                <p:nvPr/>
              </p:nvSpPr>
              <p:spPr bwMode="auto">
                <a:xfrm>
                  <a:off x="1626" y="2850"/>
                  <a:ext cx="250" cy="65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sz="2800"/>
                    <a:t>1</a:t>
                  </a:r>
                </a:p>
                <a:p>
                  <a:pPr algn="ctr"/>
                  <a:r>
                    <a:rPr lang="en-US" sz="2800" i="1"/>
                    <a:t>a</a:t>
                  </a:r>
                  <a:endParaRPr lang="en-US" sz="2800"/>
                </a:p>
              </p:txBody>
            </p:sp>
            <p:sp>
              <p:nvSpPr>
                <p:cNvPr id="65" name="Line 27"/>
                <p:cNvSpPr>
                  <a:spLocks noChangeShapeType="1"/>
                </p:cNvSpPr>
                <p:nvPr/>
              </p:nvSpPr>
              <p:spPr bwMode="auto">
                <a:xfrm>
                  <a:off x="1605" y="3168"/>
                  <a:ext cx="288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2800"/>
                </a:p>
              </p:txBody>
            </p:sp>
          </p:grpSp>
          <p:grpSp>
            <p:nvGrpSpPr>
              <p:cNvPr id="6" name="Group 30"/>
              <p:cNvGrpSpPr>
                <a:grpSpLocks/>
              </p:cNvGrpSpPr>
              <p:nvPr/>
            </p:nvGrpSpPr>
            <p:grpSpPr bwMode="auto">
              <a:xfrm>
                <a:off x="1325" y="2407"/>
                <a:ext cx="565" cy="653"/>
                <a:chOff x="2045" y="2880"/>
                <a:chExt cx="565" cy="653"/>
              </a:xfrm>
            </p:grpSpPr>
            <p:sp>
              <p:nvSpPr>
                <p:cNvPr id="62" name="Rectangle 26"/>
                <p:cNvSpPr>
                  <a:spLocks noChangeArrowheads="1"/>
                </p:cNvSpPr>
                <p:nvPr/>
              </p:nvSpPr>
              <p:spPr bwMode="auto">
                <a:xfrm>
                  <a:off x="2045" y="2880"/>
                  <a:ext cx="565" cy="65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sz="2800">
                      <a:latin typeface="Symbol" pitchFamily="1" charset="2"/>
                      <a:sym typeface="Symbol" pitchFamily="1" charset="2"/>
                    </a:rPr>
                    <a:t></a:t>
                  </a:r>
                  <a:r>
                    <a:rPr lang="en-US" sz="2800"/>
                    <a:t>[A]</a:t>
                  </a:r>
                </a:p>
                <a:p>
                  <a:pPr algn="ctr"/>
                  <a:r>
                    <a:rPr lang="en-US" sz="2800">
                      <a:latin typeface="Symbol" pitchFamily="1" charset="2"/>
                      <a:sym typeface="Symbol" pitchFamily="1" charset="2"/>
                    </a:rPr>
                    <a:t></a:t>
                  </a:r>
                  <a:r>
                    <a:rPr lang="en-US" sz="2800" i="1"/>
                    <a:t>t</a:t>
                  </a:r>
                  <a:endParaRPr lang="en-US" sz="2800"/>
                </a:p>
              </p:txBody>
            </p:sp>
            <p:sp>
              <p:nvSpPr>
                <p:cNvPr id="63" name="Line 29"/>
                <p:cNvSpPr>
                  <a:spLocks noChangeShapeType="1"/>
                </p:cNvSpPr>
                <p:nvPr/>
              </p:nvSpPr>
              <p:spPr bwMode="auto">
                <a:xfrm>
                  <a:off x="2112" y="3189"/>
                  <a:ext cx="432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2800"/>
                </a:p>
              </p:txBody>
            </p:sp>
          </p:grpSp>
        </p:grpSp>
        <p:sp>
          <p:nvSpPr>
            <p:cNvPr id="36" name="Rectangle 32"/>
            <p:cNvSpPr>
              <a:spLocks noChangeArrowheads="1"/>
            </p:cNvSpPr>
            <p:nvPr/>
          </p:nvSpPr>
          <p:spPr bwMode="auto">
            <a:xfrm>
              <a:off x="1920" y="2524"/>
              <a:ext cx="424" cy="3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800"/>
                <a:t>= −</a:t>
              </a:r>
            </a:p>
          </p:txBody>
        </p:sp>
        <p:grpSp>
          <p:nvGrpSpPr>
            <p:cNvPr id="7" name="Group 61"/>
            <p:cNvGrpSpPr>
              <a:grpSpLocks/>
            </p:cNvGrpSpPr>
            <p:nvPr/>
          </p:nvGrpSpPr>
          <p:grpSpPr bwMode="auto">
            <a:xfrm>
              <a:off x="2352" y="2373"/>
              <a:ext cx="829" cy="660"/>
              <a:chOff x="2352" y="2400"/>
              <a:chExt cx="829" cy="660"/>
            </a:xfrm>
          </p:grpSpPr>
          <p:grpSp>
            <p:nvGrpSpPr>
              <p:cNvPr id="8" name="Group 34"/>
              <p:cNvGrpSpPr>
                <a:grpSpLocks/>
              </p:cNvGrpSpPr>
              <p:nvPr/>
            </p:nvGrpSpPr>
            <p:grpSpPr bwMode="auto">
              <a:xfrm>
                <a:off x="2352" y="2400"/>
                <a:ext cx="288" cy="653"/>
                <a:chOff x="1605" y="2850"/>
                <a:chExt cx="288" cy="653"/>
              </a:xfrm>
            </p:grpSpPr>
            <p:sp>
              <p:nvSpPr>
                <p:cNvPr id="58" name="Rectangle 35"/>
                <p:cNvSpPr>
                  <a:spLocks noChangeArrowheads="1"/>
                </p:cNvSpPr>
                <p:nvPr/>
              </p:nvSpPr>
              <p:spPr bwMode="auto">
                <a:xfrm>
                  <a:off x="1626" y="2850"/>
                  <a:ext cx="250" cy="65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sz="2800"/>
                    <a:t>1</a:t>
                  </a:r>
                </a:p>
                <a:p>
                  <a:pPr algn="ctr"/>
                  <a:r>
                    <a:rPr lang="en-US" sz="2800" i="1"/>
                    <a:t>b</a:t>
                  </a:r>
                  <a:endParaRPr lang="en-US" sz="2800"/>
                </a:p>
              </p:txBody>
            </p:sp>
            <p:sp>
              <p:nvSpPr>
                <p:cNvPr id="59" name="Line 36"/>
                <p:cNvSpPr>
                  <a:spLocks noChangeShapeType="1"/>
                </p:cNvSpPr>
                <p:nvPr/>
              </p:nvSpPr>
              <p:spPr bwMode="auto">
                <a:xfrm>
                  <a:off x="1605" y="3168"/>
                  <a:ext cx="288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2800"/>
                </a:p>
              </p:txBody>
            </p:sp>
          </p:grpSp>
          <p:grpSp>
            <p:nvGrpSpPr>
              <p:cNvPr id="9" name="Group 37"/>
              <p:cNvGrpSpPr>
                <a:grpSpLocks/>
              </p:cNvGrpSpPr>
              <p:nvPr/>
            </p:nvGrpSpPr>
            <p:grpSpPr bwMode="auto">
              <a:xfrm>
                <a:off x="2625" y="2407"/>
                <a:ext cx="556" cy="653"/>
                <a:chOff x="2050" y="2880"/>
                <a:chExt cx="556" cy="653"/>
              </a:xfrm>
            </p:grpSpPr>
            <p:sp>
              <p:nvSpPr>
                <p:cNvPr id="56" name="Rectangle 38"/>
                <p:cNvSpPr>
                  <a:spLocks noChangeArrowheads="1"/>
                </p:cNvSpPr>
                <p:nvPr/>
              </p:nvSpPr>
              <p:spPr bwMode="auto">
                <a:xfrm>
                  <a:off x="2050" y="2880"/>
                  <a:ext cx="556" cy="65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sz="2800">
                      <a:latin typeface="Symbol" pitchFamily="1" charset="2"/>
                      <a:sym typeface="Symbol" pitchFamily="1" charset="2"/>
                    </a:rPr>
                    <a:t></a:t>
                  </a:r>
                  <a:r>
                    <a:rPr lang="en-US" sz="2800"/>
                    <a:t>[B]</a:t>
                  </a:r>
                </a:p>
                <a:p>
                  <a:pPr algn="ctr"/>
                  <a:r>
                    <a:rPr lang="en-US" sz="2800">
                      <a:latin typeface="Symbol" pitchFamily="1" charset="2"/>
                      <a:sym typeface="Symbol" pitchFamily="1" charset="2"/>
                    </a:rPr>
                    <a:t></a:t>
                  </a:r>
                  <a:r>
                    <a:rPr lang="en-US" sz="2800" i="1"/>
                    <a:t>t</a:t>
                  </a:r>
                  <a:endParaRPr lang="en-US" sz="2800"/>
                </a:p>
              </p:txBody>
            </p:sp>
            <p:sp>
              <p:nvSpPr>
                <p:cNvPr id="57" name="Line 39"/>
                <p:cNvSpPr>
                  <a:spLocks noChangeShapeType="1"/>
                </p:cNvSpPr>
                <p:nvPr/>
              </p:nvSpPr>
              <p:spPr bwMode="auto">
                <a:xfrm>
                  <a:off x="2112" y="3189"/>
                  <a:ext cx="432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2800"/>
                </a:p>
              </p:txBody>
            </p:sp>
          </p:grpSp>
        </p:grpSp>
        <p:sp>
          <p:nvSpPr>
            <p:cNvPr id="38" name="Rectangle 40"/>
            <p:cNvSpPr>
              <a:spLocks noChangeArrowheads="1"/>
            </p:cNvSpPr>
            <p:nvPr/>
          </p:nvSpPr>
          <p:spPr bwMode="auto">
            <a:xfrm>
              <a:off x="3216" y="2527"/>
              <a:ext cx="247" cy="3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800"/>
                <a:t>=</a:t>
              </a:r>
            </a:p>
          </p:txBody>
        </p:sp>
        <p:grpSp>
          <p:nvGrpSpPr>
            <p:cNvPr id="10" name="Group 62"/>
            <p:cNvGrpSpPr>
              <a:grpSpLocks/>
            </p:cNvGrpSpPr>
            <p:nvPr/>
          </p:nvGrpSpPr>
          <p:grpSpPr bwMode="auto">
            <a:xfrm>
              <a:off x="3471" y="2373"/>
              <a:ext cx="819" cy="660"/>
              <a:chOff x="3471" y="2400"/>
              <a:chExt cx="819" cy="660"/>
            </a:xfrm>
          </p:grpSpPr>
          <p:grpSp>
            <p:nvGrpSpPr>
              <p:cNvPr id="12" name="Group 42"/>
              <p:cNvGrpSpPr>
                <a:grpSpLocks/>
              </p:cNvGrpSpPr>
              <p:nvPr/>
            </p:nvGrpSpPr>
            <p:grpSpPr bwMode="auto">
              <a:xfrm>
                <a:off x="3471" y="2400"/>
                <a:ext cx="288" cy="653"/>
                <a:chOff x="1605" y="2850"/>
                <a:chExt cx="288" cy="653"/>
              </a:xfrm>
            </p:grpSpPr>
            <p:sp>
              <p:nvSpPr>
                <p:cNvPr id="52" name="Rectangle 43"/>
                <p:cNvSpPr>
                  <a:spLocks noChangeArrowheads="1"/>
                </p:cNvSpPr>
                <p:nvPr/>
              </p:nvSpPr>
              <p:spPr bwMode="auto">
                <a:xfrm>
                  <a:off x="1626" y="2850"/>
                  <a:ext cx="249" cy="65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sz="2800"/>
                    <a:t>1</a:t>
                  </a:r>
                </a:p>
                <a:p>
                  <a:pPr algn="ctr"/>
                  <a:r>
                    <a:rPr lang="en-US" sz="2800" i="1"/>
                    <a:t>c</a:t>
                  </a:r>
                  <a:endParaRPr lang="en-US" sz="2800"/>
                </a:p>
              </p:txBody>
            </p:sp>
            <p:sp>
              <p:nvSpPr>
                <p:cNvPr id="53" name="Line 44"/>
                <p:cNvSpPr>
                  <a:spLocks noChangeShapeType="1"/>
                </p:cNvSpPr>
                <p:nvPr/>
              </p:nvSpPr>
              <p:spPr bwMode="auto">
                <a:xfrm>
                  <a:off x="1605" y="3168"/>
                  <a:ext cx="288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2800"/>
                </a:p>
              </p:txBody>
            </p:sp>
          </p:grpSp>
          <p:grpSp>
            <p:nvGrpSpPr>
              <p:cNvPr id="13" name="Group 45"/>
              <p:cNvGrpSpPr>
                <a:grpSpLocks/>
              </p:cNvGrpSpPr>
              <p:nvPr/>
            </p:nvGrpSpPr>
            <p:grpSpPr bwMode="auto">
              <a:xfrm>
                <a:off x="3737" y="2407"/>
                <a:ext cx="553" cy="653"/>
                <a:chOff x="2052" y="2880"/>
                <a:chExt cx="553" cy="653"/>
              </a:xfrm>
            </p:grpSpPr>
            <p:sp>
              <p:nvSpPr>
                <p:cNvPr id="50" name="Rectangle 46"/>
                <p:cNvSpPr>
                  <a:spLocks noChangeArrowheads="1"/>
                </p:cNvSpPr>
                <p:nvPr/>
              </p:nvSpPr>
              <p:spPr bwMode="auto">
                <a:xfrm>
                  <a:off x="2052" y="2880"/>
                  <a:ext cx="553" cy="65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sz="2800">
                      <a:latin typeface="Symbol" pitchFamily="1" charset="2"/>
                      <a:sym typeface="Symbol" pitchFamily="1" charset="2"/>
                    </a:rPr>
                    <a:t></a:t>
                  </a:r>
                  <a:r>
                    <a:rPr lang="en-US" sz="2800"/>
                    <a:t>[C]</a:t>
                  </a:r>
                </a:p>
                <a:p>
                  <a:pPr algn="ctr"/>
                  <a:r>
                    <a:rPr lang="en-US" sz="2800">
                      <a:latin typeface="Symbol" pitchFamily="1" charset="2"/>
                      <a:sym typeface="Symbol" pitchFamily="1" charset="2"/>
                    </a:rPr>
                    <a:t></a:t>
                  </a:r>
                  <a:r>
                    <a:rPr lang="en-US" sz="2800" i="1"/>
                    <a:t>t</a:t>
                  </a:r>
                  <a:endParaRPr lang="en-US" sz="2800"/>
                </a:p>
              </p:txBody>
            </p:sp>
            <p:sp>
              <p:nvSpPr>
                <p:cNvPr id="51" name="Line 47"/>
                <p:cNvSpPr>
                  <a:spLocks noChangeShapeType="1"/>
                </p:cNvSpPr>
                <p:nvPr/>
              </p:nvSpPr>
              <p:spPr bwMode="auto">
                <a:xfrm>
                  <a:off x="2112" y="3189"/>
                  <a:ext cx="432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2800"/>
                </a:p>
              </p:txBody>
            </p:sp>
          </p:grpSp>
        </p:grpSp>
        <p:grpSp>
          <p:nvGrpSpPr>
            <p:cNvPr id="14" name="Group 63"/>
            <p:cNvGrpSpPr>
              <a:grpSpLocks/>
            </p:cNvGrpSpPr>
            <p:nvPr/>
          </p:nvGrpSpPr>
          <p:grpSpPr bwMode="auto">
            <a:xfrm>
              <a:off x="4656" y="2373"/>
              <a:ext cx="845" cy="660"/>
              <a:chOff x="4656" y="2400"/>
              <a:chExt cx="845" cy="660"/>
            </a:xfrm>
          </p:grpSpPr>
          <p:grpSp>
            <p:nvGrpSpPr>
              <p:cNvPr id="15" name="Group 49"/>
              <p:cNvGrpSpPr>
                <a:grpSpLocks/>
              </p:cNvGrpSpPr>
              <p:nvPr/>
            </p:nvGrpSpPr>
            <p:grpSpPr bwMode="auto">
              <a:xfrm>
                <a:off x="4656" y="2400"/>
                <a:ext cx="288" cy="653"/>
                <a:chOff x="1605" y="2850"/>
                <a:chExt cx="288" cy="653"/>
              </a:xfrm>
            </p:grpSpPr>
            <p:sp>
              <p:nvSpPr>
                <p:cNvPr id="46" name="Rectangle 50"/>
                <p:cNvSpPr>
                  <a:spLocks noChangeArrowheads="1"/>
                </p:cNvSpPr>
                <p:nvPr/>
              </p:nvSpPr>
              <p:spPr bwMode="auto">
                <a:xfrm>
                  <a:off x="1626" y="2850"/>
                  <a:ext cx="250" cy="65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sz="2800"/>
                    <a:t>1</a:t>
                  </a:r>
                </a:p>
                <a:p>
                  <a:pPr algn="ctr"/>
                  <a:r>
                    <a:rPr lang="en-US" sz="2800" i="1"/>
                    <a:t>d</a:t>
                  </a:r>
                  <a:endParaRPr lang="en-US" sz="2800"/>
                </a:p>
              </p:txBody>
            </p:sp>
            <p:sp>
              <p:nvSpPr>
                <p:cNvPr id="47" name="Line 51"/>
                <p:cNvSpPr>
                  <a:spLocks noChangeShapeType="1"/>
                </p:cNvSpPr>
                <p:nvPr/>
              </p:nvSpPr>
              <p:spPr bwMode="auto">
                <a:xfrm>
                  <a:off x="1605" y="3168"/>
                  <a:ext cx="288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2800"/>
                </a:p>
              </p:txBody>
            </p:sp>
          </p:grpSp>
          <p:grpSp>
            <p:nvGrpSpPr>
              <p:cNvPr id="16" name="Group 52"/>
              <p:cNvGrpSpPr>
                <a:grpSpLocks/>
              </p:cNvGrpSpPr>
              <p:nvPr/>
            </p:nvGrpSpPr>
            <p:grpSpPr bwMode="auto">
              <a:xfrm>
                <a:off x="4927" y="2407"/>
                <a:ext cx="574" cy="653"/>
                <a:chOff x="2042" y="2880"/>
                <a:chExt cx="574" cy="653"/>
              </a:xfrm>
            </p:grpSpPr>
            <p:sp>
              <p:nvSpPr>
                <p:cNvPr id="44" name="Rectangle 53"/>
                <p:cNvSpPr>
                  <a:spLocks noChangeArrowheads="1"/>
                </p:cNvSpPr>
                <p:nvPr/>
              </p:nvSpPr>
              <p:spPr bwMode="auto">
                <a:xfrm>
                  <a:off x="2042" y="2880"/>
                  <a:ext cx="574" cy="65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sz="2800">
                      <a:latin typeface="Symbol" pitchFamily="1" charset="2"/>
                      <a:sym typeface="Symbol" pitchFamily="1" charset="2"/>
                    </a:rPr>
                    <a:t></a:t>
                  </a:r>
                  <a:r>
                    <a:rPr lang="en-US" sz="2800"/>
                    <a:t>[D]</a:t>
                  </a:r>
                </a:p>
                <a:p>
                  <a:pPr algn="ctr"/>
                  <a:r>
                    <a:rPr lang="en-US" sz="2800">
                      <a:latin typeface="Symbol" pitchFamily="1" charset="2"/>
                      <a:sym typeface="Symbol" pitchFamily="1" charset="2"/>
                    </a:rPr>
                    <a:t></a:t>
                  </a:r>
                  <a:r>
                    <a:rPr lang="en-US" sz="2800" i="1"/>
                    <a:t>t</a:t>
                  </a:r>
                  <a:endParaRPr lang="en-US" sz="2800"/>
                </a:p>
              </p:txBody>
            </p:sp>
            <p:sp>
              <p:nvSpPr>
                <p:cNvPr id="45" name="Line 54"/>
                <p:cNvSpPr>
                  <a:spLocks noChangeShapeType="1"/>
                </p:cNvSpPr>
                <p:nvPr/>
              </p:nvSpPr>
              <p:spPr bwMode="auto">
                <a:xfrm>
                  <a:off x="2112" y="3189"/>
                  <a:ext cx="432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2800"/>
                </a:p>
              </p:txBody>
            </p:sp>
          </p:grpSp>
        </p:grpSp>
        <p:sp>
          <p:nvSpPr>
            <p:cNvPr id="41" name="Rectangle 55"/>
            <p:cNvSpPr>
              <a:spLocks noChangeArrowheads="1"/>
            </p:cNvSpPr>
            <p:nvPr/>
          </p:nvSpPr>
          <p:spPr bwMode="auto">
            <a:xfrm>
              <a:off x="4368" y="2528"/>
              <a:ext cx="247" cy="3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800"/>
                <a:t>=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54457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3810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Concentration and Rate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2057400"/>
            <a:ext cx="7772400" cy="1828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One can gain information about the rate of a reaction by seeing how the rate changes with changes in concentration.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63308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3810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Concentration and Rate</a:t>
            </a:r>
          </a:p>
        </p:txBody>
      </p:sp>
      <p:pic>
        <p:nvPicPr>
          <p:cNvPr id="4" name="Picture 16" descr="14_T02"/>
          <p:cNvPicPr>
            <a:picLocks noChangeAspect="1" noChangeArrowheads="1"/>
          </p:cNvPicPr>
          <p:nvPr/>
        </p:nvPicPr>
        <p:blipFill>
          <a:blip r:embed="rId2" cstate="print"/>
          <a:srcRect t="17867" b="7692"/>
          <a:stretch>
            <a:fillRect/>
          </a:stretch>
        </p:blipFill>
        <p:spPr>
          <a:xfrm>
            <a:off x="762000" y="1600200"/>
            <a:ext cx="7709521" cy="2362200"/>
          </a:xfrm>
          <a:prstGeom prst="rect">
            <a:avLst/>
          </a:prstGeom>
        </p:spPr>
      </p:pic>
      <p:grpSp>
        <p:nvGrpSpPr>
          <p:cNvPr id="3" name="Group 13"/>
          <p:cNvGrpSpPr>
            <a:grpSpLocks/>
          </p:cNvGrpSpPr>
          <p:nvPr/>
        </p:nvGrpSpPr>
        <p:grpSpPr bwMode="auto">
          <a:xfrm>
            <a:off x="1268413" y="4195762"/>
            <a:ext cx="6517443" cy="528638"/>
            <a:chOff x="500" y="2496"/>
            <a:chExt cx="4792" cy="333"/>
          </a:xfrm>
        </p:grpSpPr>
        <p:sp>
          <p:nvSpPr>
            <p:cNvPr id="6" name="Rectangle 10"/>
            <p:cNvSpPr>
              <a:spLocks noChangeArrowheads="1"/>
            </p:cNvSpPr>
            <p:nvPr/>
          </p:nvSpPr>
          <p:spPr bwMode="auto">
            <a:xfrm>
              <a:off x="500" y="2499"/>
              <a:ext cx="2286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800" dirty="0"/>
                <a:t>NH</a:t>
              </a:r>
              <a:r>
                <a:rPr lang="en-US" sz="2800" baseline="-25000" dirty="0"/>
                <a:t>4</a:t>
              </a:r>
              <a:r>
                <a:rPr lang="en-US" sz="2800" baseline="30000" dirty="0"/>
                <a:t>+</a:t>
              </a:r>
              <a:r>
                <a:rPr lang="en-US" sz="2800" dirty="0"/>
                <a:t>(</a:t>
              </a:r>
              <a:r>
                <a:rPr lang="en-US" sz="2800" i="1" dirty="0" err="1"/>
                <a:t>aq</a:t>
              </a:r>
              <a:r>
                <a:rPr lang="en-US" sz="2800" dirty="0"/>
                <a:t>) + NO</a:t>
              </a:r>
              <a:r>
                <a:rPr lang="en-US" sz="2800" baseline="-25000" dirty="0"/>
                <a:t>2</a:t>
              </a:r>
              <a:r>
                <a:rPr lang="en-US" sz="2800" baseline="30000" dirty="0">
                  <a:cs typeface="Arial" charset="0"/>
                </a:rPr>
                <a:t>−</a:t>
              </a:r>
              <a:r>
                <a:rPr lang="en-US" sz="2800" dirty="0"/>
                <a:t>(</a:t>
              </a:r>
              <a:r>
                <a:rPr lang="en-US" sz="2800" i="1" dirty="0" err="1"/>
                <a:t>aq</a:t>
              </a:r>
              <a:r>
                <a:rPr lang="en-US" sz="2800" dirty="0"/>
                <a:t>)</a:t>
              </a:r>
            </a:p>
          </p:txBody>
        </p:sp>
        <p:sp>
          <p:nvSpPr>
            <p:cNvPr id="7" name="Rectangle 11"/>
            <p:cNvSpPr>
              <a:spLocks noChangeArrowheads="1"/>
            </p:cNvSpPr>
            <p:nvPr/>
          </p:nvSpPr>
          <p:spPr bwMode="auto">
            <a:xfrm>
              <a:off x="3504" y="2496"/>
              <a:ext cx="1788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800"/>
                <a:t>N</a:t>
              </a:r>
              <a:r>
                <a:rPr lang="en-US" sz="2800" baseline="-25000"/>
                <a:t>2</a:t>
              </a:r>
              <a:r>
                <a:rPr lang="en-US" sz="2800"/>
                <a:t>(</a:t>
              </a:r>
              <a:r>
                <a:rPr lang="en-US" sz="2800" i="1"/>
                <a:t>g</a:t>
              </a:r>
              <a:r>
                <a:rPr lang="en-US" sz="2800"/>
                <a:t>) + 2 H</a:t>
              </a:r>
              <a:r>
                <a:rPr lang="en-US" sz="2800" baseline="-25000"/>
                <a:t>2</a:t>
              </a:r>
              <a:r>
                <a:rPr lang="en-US" sz="2800"/>
                <a:t>O(</a:t>
              </a:r>
              <a:r>
                <a:rPr lang="en-US" sz="2800" i="1"/>
                <a:t>l</a:t>
              </a:r>
              <a:r>
                <a:rPr lang="en-US" sz="2800"/>
                <a:t>)</a:t>
              </a:r>
            </a:p>
          </p:txBody>
        </p:sp>
        <p:sp>
          <p:nvSpPr>
            <p:cNvPr id="8" name="Line 12"/>
            <p:cNvSpPr>
              <a:spLocks noChangeShapeType="1"/>
            </p:cNvSpPr>
            <p:nvPr/>
          </p:nvSpPr>
          <p:spPr bwMode="auto">
            <a:xfrm>
              <a:off x="2754" y="2660"/>
              <a:ext cx="68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 sz="2800"/>
            </a:p>
          </p:txBody>
        </p:sp>
      </p:grp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685800" y="4953000"/>
            <a:ext cx="7772400" cy="1447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If we compare Experiments 1 and 2, we see that when [NH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</a:t>
            </a:r>
            <a:r>
              <a:rPr kumimoji="0" lang="en-US" sz="28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] doubles, the initial rate doubles.</a:t>
            </a:r>
          </a:p>
        </p:txBody>
      </p:sp>
    </p:spTree>
    <p:extLst>
      <p:ext uri="{BB962C8B-B14F-4D97-AF65-F5344CB8AC3E}">
        <p14:creationId xmlns:p14="http://schemas.microsoft.com/office/powerpoint/2010/main" val="3738343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3810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Concentration and Rate</a:t>
            </a:r>
          </a:p>
        </p:txBody>
      </p:sp>
      <p:pic>
        <p:nvPicPr>
          <p:cNvPr id="4" name="Picture 16" descr="14_T02"/>
          <p:cNvPicPr>
            <a:picLocks noChangeAspect="1" noChangeArrowheads="1"/>
          </p:cNvPicPr>
          <p:nvPr/>
        </p:nvPicPr>
        <p:blipFill>
          <a:blip r:embed="rId2" cstate="print"/>
          <a:srcRect t="17867" b="7692"/>
          <a:stretch>
            <a:fillRect/>
          </a:stretch>
        </p:blipFill>
        <p:spPr>
          <a:xfrm>
            <a:off x="762000" y="1600200"/>
            <a:ext cx="7709521" cy="2362200"/>
          </a:xfrm>
          <a:prstGeom prst="rect">
            <a:avLst/>
          </a:prstGeom>
        </p:spPr>
      </p:pic>
      <p:grpSp>
        <p:nvGrpSpPr>
          <p:cNvPr id="3" name="Group 13"/>
          <p:cNvGrpSpPr>
            <a:grpSpLocks/>
          </p:cNvGrpSpPr>
          <p:nvPr/>
        </p:nvGrpSpPr>
        <p:grpSpPr bwMode="auto">
          <a:xfrm>
            <a:off x="1268413" y="4195762"/>
            <a:ext cx="6517443" cy="528638"/>
            <a:chOff x="500" y="2496"/>
            <a:chExt cx="4792" cy="333"/>
          </a:xfrm>
        </p:grpSpPr>
        <p:sp>
          <p:nvSpPr>
            <p:cNvPr id="6" name="Rectangle 10"/>
            <p:cNvSpPr>
              <a:spLocks noChangeArrowheads="1"/>
            </p:cNvSpPr>
            <p:nvPr/>
          </p:nvSpPr>
          <p:spPr bwMode="auto">
            <a:xfrm>
              <a:off x="500" y="2499"/>
              <a:ext cx="2286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800" dirty="0"/>
                <a:t>NH</a:t>
              </a:r>
              <a:r>
                <a:rPr lang="en-US" sz="2800" baseline="-25000" dirty="0"/>
                <a:t>4</a:t>
              </a:r>
              <a:r>
                <a:rPr lang="en-US" sz="2800" baseline="30000" dirty="0"/>
                <a:t>+</a:t>
              </a:r>
              <a:r>
                <a:rPr lang="en-US" sz="2800" dirty="0"/>
                <a:t>(</a:t>
              </a:r>
              <a:r>
                <a:rPr lang="en-US" sz="2800" i="1" dirty="0" err="1"/>
                <a:t>aq</a:t>
              </a:r>
              <a:r>
                <a:rPr lang="en-US" sz="2800" dirty="0"/>
                <a:t>) + NO</a:t>
              </a:r>
              <a:r>
                <a:rPr lang="en-US" sz="2800" baseline="-25000" dirty="0"/>
                <a:t>2</a:t>
              </a:r>
              <a:r>
                <a:rPr lang="en-US" sz="2800" baseline="30000" dirty="0">
                  <a:cs typeface="Arial" charset="0"/>
                </a:rPr>
                <a:t>−</a:t>
              </a:r>
              <a:r>
                <a:rPr lang="en-US" sz="2800" dirty="0"/>
                <a:t>(</a:t>
              </a:r>
              <a:r>
                <a:rPr lang="en-US" sz="2800" i="1" dirty="0" err="1"/>
                <a:t>aq</a:t>
              </a:r>
              <a:r>
                <a:rPr lang="en-US" sz="2800" dirty="0"/>
                <a:t>)</a:t>
              </a:r>
            </a:p>
          </p:txBody>
        </p:sp>
        <p:sp>
          <p:nvSpPr>
            <p:cNvPr id="7" name="Rectangle 11"/>
            <p:cNvSpPr>
              <a:spLocks noChangeArrowheads="1"/>
            </p:cNvSpPr>
            <p:nvPr/>
          </p:nvSpPr>
          <p:spPr bwMode="auto">
            <a:xfrm>
              <a:off x="3504" y="2496"/>
              <a:ext cx="1788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800"/>
                <a:t>N</a:t>
              </a:r>
              <a:r>
                <a:rPr lang="en-US" sz="2800" baseline="-25000"/>
                <a:t>2</a:t>
              </a:r>
              <a:r>
                <a:rPr lang="en-US" sz="2800"/>
                <a:t>(</a:t>
              </a:r>
              <a:r>
                <a:rPr lang="en-US" sz="2800" i="1"/>
                <a:t>g</a:t>
              </a:r>
              <a:r>
                <a:rPr lang="en-US" sz="2800"/>
                <a:t>) + 2 H</a:t>
              </a:r>
              <a:r>
                <a:rPr lang="en-US" sz="2800" baseline="-25000"/>
                <a:t>2</a:t>
              </a:r>
              <a:r>
                <a:rPr lang="en-US" sz="2800"/>
                <a:t>O(</a:t>
              </a:r>
              <a:r>
                <a:rPr lang="en-US" sz="2800" i="1"/>
                <a:t>l</a:t>
              </a:r>
              <a:r>
                <a:rPr lang="en-US" sz="2800"/>
                <a:t>)</a:t>
              </a:r>
            </a:p>
          </p:txBody>
        </p:sp>
        <p:sp>
          <p:nvSpPr>
            <p:cNvPr id="8" name="Line 12"/>
            <p:cNvSpPr>
              <a:spLocks noChangeShapeType="1"/>
            </p:cNvSpPr>
            <p:nvPr/>
          </p:nvSpPr>
          <p:spPr bwMode="auto">
            <a:xfrm>
              <a:off x="2754" y="2660"/>
              <a:ext cx="68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 sz="2800"/>
            </a:p>
          </p:txBody>
        </p:sp>
      </p:grp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685800" y="4876800"/>
            <a:ext cx="7772400" cy="1447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Likewise, when we compare Experiments 5 and 6, we see that when [NO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40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−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] doubles, the initial rate doubles.</a:t>
            </a:r>
          </a:p>
        </p:txBody>
      </p:sp>
    </p:spTree>
    <p:extLst>
      <p:ext uri="{BB962C8B-B14F-4D97-AF65-F5344CB8AC3E}">
        <p14:creationId xmlns:p14="http://schemas.microsoft.com/office/powerpoint/2010/main" val="3948077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3810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Concentration and Rate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152400" y="1371600"/>
            <a:ext cx="8686800" cy="46482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This means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Rate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 [NH</a:t>
            </a:r>
            <a:r>
              <a:rPr kumimoji="0" lang="en-US" sz="32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4</a:t>
            </a:r>
            <a:r>
              <a:rPr kumimoji="0" lang="en-US" sz="32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+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]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Rate  [NO</a:t>
            </a:r>
            <a:r>
              <a:rPr kumimoji="0" lang="en-US" sz="32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2</a:t>
            </a:r>
            <a:r>
              <a:rPr kumimoji="0" lang="en-US" sz="44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  <a:sym typeface="Symbol" pitchFamily="1" charset="2"/>
              </a:rPr>
              <a:t>−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]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Rate  [NH</a:t>
            </a:r>
            <a:r>
              <a:rPr kumimoji="0" lang="en-US" sz="32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+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] [NO</a:t>
            </a:r>
            <a:r>
              <a:rPr kumimoji="0" lang="en-US" sz="32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2</a:t>
            </a:r>
            <a:r>
              <a:rPr kumimoji="0" lang="en-US" sz="44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  <a:sym typeface="Symbol" pitchFamily="1" charset="2"/>
              </a:rPr>
              <a:t>−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]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which, when written as an equation, becomes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Rate = 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[NH</a:t>
            </a:r>
            <a:r>
              <a:rPr kumimoji="0" lang="en-US" sz="32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</a:t>
            </a:r>
            <a:r>
              <a:rPr kumimoji="0" lang="en-US" sz="32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] [NO</a:t>
            </a:r>
            <a:r>
              <a:rPr kumimoji="0" lang="en-US" sz="32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44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−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]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This equation is called the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rate law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and 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is the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rate constant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37681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Kinetics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685800" y="1981200"/>
            <a:ext cx="7772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 kinetics we study the rate at which a chemical process occurs.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Besides information about the speed at which reactions occur, kinetics also sheds light on the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reaction mechanism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(exactly 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how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the reaction occurs).</a:t>
            </a:r>
          </a:p>
        </p:txBody>
      </p:sp>
    </p:spTree>
    <p:extLst>
      <p:ext uri="{BB962C8B-B14F-4D97-AF65-F5344CB8AC3E}">
        <p14:creationId xmlns:p14="http://schemas.microsoft.com/office/powerpoint/2010/main" val="2034270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2286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Rate Laws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1371600"/>
            <a:ext cx="8153400" cy="51054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rate law shows the relationship between the reaction rate and the concentrations of reactants.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exponents tell the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order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of the reaction with respect to each reactant.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Since the rate law is</a:t>
            </a:r>
          </a:p>
          <a:p>
            <a:pPr marL="342900" marR="0" lvl="0" indent="-342900" algn="ctr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Rate = 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[NH</a:t>
            </a:r>
            <a:r>
              <a:rPr kumimoji="0" lang="en-US" sz="32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</a:t>
            </a:r>
            <a:r>
              <a:rPr kumimoji="0" lang="en-US" sz="32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] [NO</a:t>
            </a:r>
            <a:r>
              <a:rPr kumimoji="0" lang="en-US" sz="32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44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−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] 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the reaction is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First-order in [NH</a:t>
            </a:r>
            <a:r>
              <a:rPr kumimoji="0" lang="en-US" sz="32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</a:t>
            </a:r>
            <a:r>
              <a:rPr kumimoji="0" lang="en-US" sz="32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] and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First-order in [NO</a:t>
            </a:r>
            <a:r>
              <a:rPr kumimoji="0" lang="en-US" sz="32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44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−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].</a:t>
            </a:r>
          </a:p>
        </p:txBody>
      </p:sp>
    </p:spTree>
    <p:extLst>
      <p:ext uri="{BB962C8B-B14F-4D97-AF65-F5344CB8AC3E}">
        <p14:creationId xmlns:p14="http://schemas.microsoft.com/office/powerpoint/2010/main" val="2054776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2286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Rate Laws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Rate = 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[NH</a:t>
            </a:r>
            <a:r>
              <a:rPr kumimoji="0" lang="en-US" sz="32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</a:t>
            </a:r>
            <a:r>
              <a:rPr kumimoji="0" lang="en-US" sz="32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] [NO</a:t>
            </a:r>
            <a:r>
              <a:rPr kumimoji="0" lang="en-US" sz="32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44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−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]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overall reaction order can be found by adding the exponents on the reactants in the rate law.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This reaction is second-order overall.</a:t>
            </a:r>
          </a:p>
        </p:txBody>
      </p:sp>
    </p:spTree>
    <p:extLst>
      <p:ext uri="{BB962C8B-B14F-4D97-AF65-F5344CB8AC3E}">
        <p14:creationId xmlns:p14="http://schemas.microsoft.com/office/powerpoint/2010/main" val="3065232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685800" y="2286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Integrated Rate Laws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685800" y="1524000"/>
            <a:ext cx="7772400" cy="12954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Using calculus to integrate the rate law for a first-order process gives us</a:t>
            </a:r>
          </a:p>
        </p:txBody>
      </p:sp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3190875" y="2895600"/>
            <a:ext cx="2714625" cy="1066800"/>
            <a:chOff x="2010" y="1824"/>
            <a:chExt cx="1710" cy="672"/>
          </a:xfrm>
        </p:grpSpPr>
        <p:grpSp>
          <p:nvGrpSpPr>
            <p:cNvPr id="5" name="Group 8"/>
            <p:cNvGrpSpPr>
              <a:grpSpLocks/>
            </p:cNvGrpSpPr>
            <p:nvPr/>
          </p:nvGrpSpPr>
          <p:grpSpPr bwMode="auto">
            <a:xfrm>
              <a:off x="2010" y="1824"/>
              <a:ext cx="926" cy="672"/>
              <a:chOff x="1234" y="2064"/>
              <a:chExt cx="926" cy="672"/>
            </a:xfrm>
          </p:grpSpPr>
          <p:sp>
            <p:nvSpPr>
              <p:cNvPr id="8" name="Rectangle 4"/>
              <p:cNvSpPr>
                <a:spLocks noChangeArrowheads="1"/>
              </p:cNvSpPr>
              <p:nvPr/>
            </p:nvSpPr>
            <p:spPr bwMode="auto">
              <a:xfrm>
                <a:off x="1234" y="2217"/>
                <a:ext cx="315" cy="3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3200"/>
                  <a:t>ln</a:t>
                </a:r>
              </a:p>
            </p:txBody>
          </p:sp>
          <p:grpSp>
            <p:nvGrpSpPr>
              <p:cNvPr id="6" name="Group 7"/>
              <p:cNvGrpSpPr>
                <a:grpSpLocks/>
              </p:cNvGrpSpPr>
              <p:nvPr/>
            </p:nvGrpSpPr>
            <p:grpSpPr bwMode="auto">
              <a:xfrm>
                <a:off x="1584" y="2064"/>
                <a:ext cx="576" cy="672"/>
                <a:chOff x="1982" y="2327"/>
                <a:chExt cx="576" cy="672"/>
              </a:xfrm>
            </p:grpSpPr>
            <p:sp>
              <p:nvSpPr>
                <p:cNvPr id="10" name="Rectangle 5"/>
                <p:cNvSpPr>
                  <a:spLocks noChangeArrowheads="1"/>
                </p:cNvSpPr>
                <p:nvPr/>
              </p:nvSpPr>
              <p:spPr bwMode="auto">
                <a:xfrm>
                  <a:off x="2008" y="2327"/>
                  <a:ext cx="522" cy="67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sz="3200"/>
                    <a:t>[A]</a:t>
                  </a:r>
                  <a:r>
                    <a:rPr lang="en-US" sz="3200" i="1" baseline="-25000"/>
                    <a:t>t</a:t>
                  </a:r>
                  <a:endParaRPr lang="en-US" sz="3200"/>
                </a:p>
                <a:p>
                  <a:pPr algn="ctr"/>
                  <a:r>
                    <a:rPr lang="en-US" sz="3200"/>
                    <a:t>[A]</a:t>
                  </a:r>
                  <a:r>
                    <a:rPr lang="en-US" sz="3200" baseline="-25000"/>
                    <a:t>0</a:t>
                  </a:r>
                  <a:endParaRPr lang="en-US" sz="3200"/>
                </a:p>
              </p:txBody>
            </p:sp>
            <p:sp>
              <p:nvSpPr>
                <p:cNvPr id="11" name="Line 6"/>
                <p:cNvSpPr>
                  <a:spLocks noChangeShapeType="1"/>
                </p:cNvSpPr>
                <p:nvPr/>
              </p:nvSpPr>
              <p:spPr bwMode="auto">
                <a:xfrm>
                  <a:off x="1982" y="2695"/>
                  <a:ext cx="576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3024" y="1981"/>
              <a:ext cx="696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200"/>
                <a:t>=  </a:t>
              </a:r>
              <a:r>
                <a:rPr lang="en-US" sz="3200">
                  <a:cs typeface="Arial" charset="0"/>
                </a:rPr>
                <a:t>−</a:t>
              </a:r>
              <a:r>
                <a:rPr lang="en-US" sz="3200" i="1"/>
                <a:t>k</a:t>
              </a:r>
              <a:r>
                <a:rPr lang="en-US" sz="3200"/>
                <a:t>t</a:t>
              </a:r>
            </a:p>
          </p:txBody>
        </p:sp>
      </p:grp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990600" y="3886200"/>
            <a:ext cx="1311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dirty="0"/>
              <a:t>Where</a:t>
            </a:r>
            <a:endParaRPr lang="en-US" sz="3600" dirty="0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762000" y="4572000"/>
            <a:ext cx="7696200" cy="1914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en-US" sz="3200" dirty="0"/>
              <a:t>[A]</a:t>
            </a:r>
            <a:r>
              <a:rPr lang="en-US" sz="3200" baseline="-25000" dirty="0"/>
              <a:t>0</a:t>
            </a:r>
            <a:r>
              <a:rPr lang="en-US" sz="3200" dirty="0"/>
              <a:t> is the initial concentration of A, and</a:t>
            </a:r>
          </a:p>
          <a:p>
            <a:pPr>
              <a:lnSpc>
                <a:spcPct val="60000"/>
              </a:lnSpc>
            </a:pPr>
            <a:endParaRPr lang="en-US" sz="3200" dirty="0"/>
          </a:p>
          <a:p>
            <a:r>
              <a:rPr lang="en-US" sz="3200" dirty="0"/>
              <a:t>[A]</a:t>
            </a:r>
            <a:r>
              <a:rPr lang="en-US" sz="3200" i="1" baseline="-25000" dirty="0"/>
              <a:t>t</a:t>
            </a:r>
            <a:r>
              <a:rPr lang="en-US" sz="3200" dirty="0"/>
              <a:t> is the concentration of A at some time, </a:t>
            </a:r>
            <a:r>
              <a:rPr lang="en-US" sz="3200" i="1" dirty="0"/>
              <a:t>t</a:t>
            </a:r>
            <a:r>
              <a:rPr lang="en-US" sz="3200" dirty="0"/>
              <a:t>, during the course of the reaction.</a:t>
            </a:r>
          </a:p>
        </p:txBody>
      </p:sp>
    </p:spTree>
    <p:extLst>
      <p:ext uri="{BB962C8B-B14F-4D97-AF65-F5344CB8AC3E}">
        <p14:creationId xmlns:p14="http://schemas.microsoft.com/office/powerpoint/2010/main" val="2301046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685800" y="2286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Integrated Rate Laws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>
          <a:xfrm>
            <a:off x="685800" y="1524000"/>
            <a:ext cx="7772400" cy="7620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Manipulating this equation produces… 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2698750" y="2286000"/>
            <a:ext cx="2749550" cy="1066800"/>
            <a:chOff x="1700" y="1666"/>
            <a:chExt cx="1732" cy="672"/>
          </a:xfrm>
        </p:grpSpPr>
        <p:grpSp>
          <p:nvGrpSpPr>
            <p:cNvPr id="4" name="Group 5"/>
            <p:cNvGrpSpPr>
              <a:grpSpLocks/>
            </p:cNvGrpSpPr>
            <p:nvPr/>
          </p:nvGrpSpPr>
          <p:grpSpPr bwMode="auto">
            <a:xfrm>
              <a:off x="1700" y="1666"/>
              <a:ext cx="926" cy="672"/>
              <a:chOff x="1234" y="2064"/>
              <a:chExt cx="926" cy="672"/>
            </a:xfrm>
          </p:grpSpPr>
          <p:sp>
            <p:nvSpPr>
              <p:cNvPr id="18" name="Rectangle 6"/>
              <p:cNvSpPr>
                <a:spLocks noChangeArrowheads="1"/>
              </p:cNvSpPr>
              <p:nvPr/>
            </p:nvSpPr>
            <p:spPr bwMode="auto">
              <a:xfrm>
                <a:off x="1234" y="2217"/>
                <a:ext cx="315" cy="3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3200" dirty="0" err="1"/>
                  <a:t>ln</a:t>
                </a:r>
                <a:endParaRPr lang="en-US" sz="3200" dirty="0"/>
              </a:p>
            </p:txBody>
          </p:sp>
          <p:grpSp>
            <p:nvGrpSpPr>
              <p:cNvPr id="5" name="Group 7"/>
              <p:cNvGrpSpPr>
                <a:grpSpLocks/>
              </p:cNvGrpSpPr>
              <p:nvPr/>
            </p:nvGrpSpPr>
            <p:grpSpPr bwMode="auto">
              <a:xfrm>
                <a:off x="1584" y="2064"/>
                <a:ext cx="576" cy="672"/>
                <a:chOff x="1982" y="2327"/>
                <a:chExt cx="576" cy="672"/>
              </a:xfrm>
            </p:grpSpPr>
            <p:sp>
              <p:nvSpPr>
                <p:cNvPr id="20" name="Rectangle 8"/>
                <p:cNvSpPr>
                  <a:spLocks noChangeArrowheads="1"/>
                </p:cNvSpPr>
                <p:nvPr/>
              </p:nvSpPr>
              <p:spPr bwMode="auto">
                <a:xfrm>
                  <a:off x="2008" y="2327"/>
                  <a:ext cx="522" cy="67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sz="3200" dirty="0"/>
                    <a:t>[A]</a:t>
                  </a:r>
                  <a:r>
                    <a:rPr lang="en-US" sz="3200" i="1" baseline="-25000" dirty="0"/>
                    <a:t>t</a:t>
                  </a:r>
                  <a:endParaRPr lang="en-US" sz="3200" dirty="0"/>
                </a:p>
                <a:p>
                  <a:pPr algn="ctr"/>
                  <a:r>
                    <a:rPr lang="en-US" sz="3200" dirty="0"/>
                    <a:t>[A]</a:t>
                  </a:r>
                  <a:r>
                    <a:rPr lang="en-US" sz="3200" baseline="-25000" dirty="0"/>
                    <a:t>0</a:t>
                  </a:r>
                  <a:endParaRPr lang="en-US" sz="3200" dirty="0"/>
                </a:p>
              </p:txBody>
            </p:sp>
            <p:sp>
              <p:nvSpPr>
                <p:cNvPr id="21" name="Line 9"/>
                <p:cNvSpPr>
                  <a:spLocks noChangeShapeType="1"/>
                </p:cNvSpPr>
                <p:nvPr/>
              </p:nvSpPr>
              <p:spPr bwMode="auto">
                <a:xfrm>
                  <a:off x="1982" y="2695"/>
                  <a:ext cx="576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3200"/>
                </a:p>
              </p:txBody>
            </p:sp>
          </p:grpSp>
        </p:grpSp>
        <p:sp>
          <p:nvSpPr>
            <p:cNvPr id="17" name="Rectangle 10"/>
            <p:cNvSpPr>
              <a:spLocks noChangeArrowheads="1"/>
            </p:cNvSpPr>
            <p:nvPr/>
          </p:nvSpPr>
          <p:spPr bwMode="auto">
            <a:xfrm>
              <a:off x="2736" y="1837"/>
              <a:ext cx="696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200" dirty="0"/>
                <a:t>=  </a:t>
              </a:r>
              <a:r>
                <a:rPr lang="en-US" sz="3200" dirty="0">
                  <a:cs typeface="Arial" charset="0"/>
                </a:rPr>
                <a:t>−</a:t>
              </a:r>
              <a:r>
                <a:rPr lang="en-US" sz="3200" i="1" dirty="0" err="1"/>
                <a:t>k</a:t>
              </a:r>
              <a:r>
                <a:rPr lang="en-US" sz="3200" dirty="0" err="1"/>
                <a:t>t</a:t>
              </a:r>
              <a:endParaRPr lang="en-US" sz="3200" dirty="0"/>
            </a:p>
          </p:txBody>
        </p:sp>
      </p:grpSp>
      <p:sp>
        <p:nvSpPr>
          <p:cNvPr id="22" name="Rectangle 11"/>
          <p:cNvSpPr>
            <a:spLocks noChangeArrowheads="1"/>
          </p:cNvSpPr>
          <p:nvPr/>
        </p:nvSpPr>
        <p:spPr bwMode="auto">
          <a:xfrm>
            <a:off x="2622946" y="3505200"/>
            <a:ext cx="370165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dirty="0" err="1"/>
              <a:t>ln</a:t>
            </a:r>
            <a:r>
              <a:rPr lang="en-US" sz="3200" dirty="0"/>
              <a:t> [A]</a:t>
            </a:r>
            <a:r>
              <a:rPr lang="en-US" sz="3200" i="1" baseline="-25000" dirty="0"/>
              <a:t>t</a:t>
            </a:r>
            <a:r>
              <a:rPr lang="en-US" sz="3200" dirty="0"/>
              <a:t> − </a:t>
            </a:r>
            <a:r>
              <a:rPr lang="en-US" sz="3200" dirty="0" err="1"/>
              <a:t>ln</a:t>
            </a:r>
            <a:r>
              <a:rPr lang="en-US" sz="3200" dirty="0"/>
              <a:t> [A]</a:t>
            </a:r>
            <a:r>
              <a:rPr lang="en-US" sz="3200" baseline="-25000" dirty="0"/>
              <a:t>0</a:t>
            </a:r>
            <a:r>
              <a:rPr lang="en-US" sz="3200" dirty="0"/>
              <a:t> =  − </a:t>
            </a:r>
            <a:r>
              <a:rPr lang="en-US" sz="3200" i="1" dirty="0" err="1"/>
              <a:t>k</a:t>
            </a:r>
            <a:r>
              <a:rPr lang="en-US" sz="3200" dirty="0" err="1"/>
              <a:t>t</a:t>
            </a:r>
            <a:endParaRPr lang="en-US" sz="3200" dirty="0"/>
          </a:p>
        </p:txBody>
      </p:sp>
      <p:sp>
        <p:nvSpPr>
          <p:cNvPr id="23" name="Rectangle 12"/>
          <p:cNvSpPr>
            <a:spLocks noChangeArrowheads="1"/>
          </p:cNvSpPr>
          <p:nvPr/>
        </p:nvSpPr>
        <p:spPr bwMode="auto">
          <a:xfrm>
            <a:off x="2667000" y="4191000"/>
            <a:ext cx="44640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dirty="0" err="1"/>
              <a:t>ln</a:t>
            </a:r>
            <a:r>
              <a:rPr lang="en-US" sz="3200" dirty="0"/>
              <a:t> [A]</a:t>
            </a:r>
            <a:r>
              <a:rPr lang="en-US" sz="3200" i="1" baseline="-25000" dirty="0"/>
              <a:t>t</a:t>
            </a:r>
            <a:r>
              <a:rPr lang="en-US" sz="3200" dirty="0"/>
              <a:t> =  − </a:t>
            </a:r>
            <a:r>
              <a:rPr lang="en-US" sz="3200" i="1" dirty="0" err="1"/>
              <a:t>k</a:t>
            </a:r>
            <a:r>
              <a:rPr lang="en-US" sz="3200" dirty="0" err="1"/>
              <a:t>t</a:t>
            </a:r>
            <a:r>
              <a:rPr lang="en-US" sz="3200" dirty="0"/>
              <a:t> + </a:t>
            </a:r>
            <a:r>
              <a:rPr lang="en-US" sz="3200" dirty="0" err="1"/>
              <a:t>ln</a:t>
            </a:r>
            <a:r>
              <a:rPr lang="en-US" sz="3200" dirty="0"/>
              <a:t> [A]</a:t>
            </a:r>
            <a:r>
              <a:rPr lang="en-US" sz="3200" baseline="-25000" dirty="0"/>
              <a:t>0</a:t>
            </a:r>
          </a:p>
        </p:txBody>
      </p:sp>
      <p:sp>
        <p:nvSpPr>
          <p:cNvPr id="24" name="Rectangle 13"/>
          <p:cNvSpPr>
            <a:spLocks noChangeArrowheads="1"/>
          </p:cNvSpPr>
          <p:nvPr/>
        </p:nvSpPr>
        <p:spPr bwMode="auto">
          <a:xfrm>
            <a:off x="0" y="4953000"/>
            <a:ext cx="331257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dirty="0"/>
              <a:t>…which is in the form</a:t>
            </a:r>
          </a:p>
        </p:txBody>
      </p:sp>
      <p:sp>
        <p:nvSpPr>
          <p:cNvPr id="26" name="Rectangle 14"/>
          <p:cNvSpPr>
            <a:spLocks noChangeArrowheads="1"/>
          </p:cNvSpPr>
          <p:nvPr/>
        </p:nvSpPr>
        <p:spPr bwMode="auto">
          <a:xfrm>
            <a:off x="3200400" y="5364163"/>
            <a:ext cx="330993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i="1" dirty="0">
                <a:solidFill>
                  <a:srgbClr val="C00000"/>
                </a:solidFill>
              </a:rPr>
              <a:t>y</a:t>
            </a:r>
            <a:r>
              <a:rPr lang="en-US" sz="3200" dirty="0">
                <a:solidFill>
                  <a:srgbClr val="C00000"/>
                </a:solidFill>
              </a:rPr>
              <a:t>    =   </a:t>
            </a:r>
            <a:r>
              <a:rPr lang="en-US" sz="3200" i="1" dirty="0" err="1">
                <a:solidFill>
                  <a:srgbClr val="C00000"/>
                </a:solidFill>
              </a:rPr>
              <a:t>mx</a:t>
            </a:r>
            <a:r>
              <a:rPr lang="en-US" sz="3200" dirty="0">
                <a:solidFill>
                  <a:srgbClr val="C00000"/>
                </a:solidFill>
              </a:rPr>
              <a:t> +   </a:t>
            </a:r>
            <a:r>
              <a:rPr lang="en-US" sz="3200" i="1" dirty="0">
                <a:solidFill>
                  <a:srgbClr val="C00000"/>
                </a:solidFill>
              </a:rPr>
              <a:t>b</a:t>
            </a:r>
          </a:p>
        </p:txBody>
      </p:sp>
      <p:cxnSp>
        <p:nvCxnSpPr>
          <p:cNvPr id="28" name="Straight Arrow Connector 27"/>
          <p:cNvCxnSpPr/>
          <p:nvPr/>
        </p:nvCxnSpPr>
        <p:spPr>
          <a:xfrm rot="5400000">
            <a:off x="3009900" y="5067300"/>
            <a:ext cx="685800" cy="1588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rot="5400000">
            <a:off x="4152900" y="5067300"/>
            <a:ext cx="838200" cy="1588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rot="5400000">
            <a:off x="5143500" y="5067300"/>
            <a:ext cx="685800" cy="1588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4339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2286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First-Order Processes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2752725" y="1835150"/>
            <a:ext cx="343555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dirty="0" err="1"/>
              <a:t>ln</a:t>
            </a:r>
            <a:r>
              <a:rPr lang="en-US" sz="3200" dirty="0"/>
              <a:t> [A]</a:t>
            </a:r>
            <a:r>
              <a:rPr lang="en-US" sz="3200" i="1" baseline="-25000" dirty="0"/>
              <a:t>t</a:t>
            </a:r>
            <a:r>
              <a:rPr lang="en-US" sz="3200" dirty="0"/>
              <a:t> = </a:t>
            </a:r>
            <a:r>
              <a:rPr lang="en-US" sz="3200" dirty="0">
                <a:cs typeface="Arial" charset="0"/>
              </a:rPr>
              <a:t>-</a:t>
            </a:r>
            <a:r>
              <a:rPr lang="en-US" sz="3200" i="1" dirty="0" err="1"/>
              <a:t>k</a:t>
            </a:r>
            <a:r>
              <a:rPr lang="en-US" sz="3200" dirty="0" err="1"/>
              <a:t>t</a:t>
            </a:r>
            <a:r>
              <a:rPr lang="en-US" sz="3200" dirty="0"/>
              <a:t> + </a:t>
            </a:r>
            <a:r>
              <a:rPr lang="en-US" sz="3200" dirty="0" err="1"/>
              <a:t>ln</a:t>
            </a:r>
            <a:r>
              <a:rPr lang="en-US" sz="3200" dirty="0"/>
              <a:t> [A]</a:t>
            </a:r>
            <a:r>
              <a:rPr lang="en-US" sz="3200" baseline="-25000" dirty="0"/>
              <a:t>0</a:t>
            </a:r>
            <a:endParaRPr lang="en-US" sz="3200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685800" y="3429000"/>
            <a:ext cx="7772400" cy="17526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Therefore, if a reaction is first-order, a plot of ln [A] vs. </a:t>
            </a:r>
            <a:r>
              <a:rPr kumimoji="0" lang="en-US" sz="3200" b="0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</a:t>
            </a: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will yield a straight line, and the slope of the line will be -</a:t>
            </a:r>
            <a:r>
              <a:rPr kumimoji="0" lang="en-US" sz="3200" b="0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</a:t>
            </a: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91724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2286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First-Order Processes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Picture 5" descr="14_06"/>
          <p:cNvPicPr>
            <a:picLocks noChangeAspect="1" noChangeArrowheads="1"/>
          </p:cNvPicPr>
          <p:nvPr/>
        </p:nvPicPr>
        <p:blipFill>
          <a:blip r:embed="rId2" cstate="print"/>
          <a:srcRect b="3703"/>
          <a:stretch>
            <a:fillRect/>
          </a:stretch>
        </p:blipFill>
        <p:spPr>
          <a:xfrm>
            <a:off x="914400" y="1981200"/>
            <a:ext cx="2057400" cy="3962400"/>
          </a:xfrm>
          <a:prstGeom prst="rect">
            <a:avLst/>
          </a:prstGeom>
        </p:spPr>
      </p:pic>
      <p:sp>
        <p:nvSpPr>
          <p:cNvPr id="6" name="Rectangle 4"/>
          <p:cNvSpPr txBox="1">
            <a:spLocks noChangeArrowheads="1"/>
          </p:cNvSpPr>
          <p:nvPr/>
        </p:nvSpPr>
        <p:spPr>
          <a:xfrm>
            <a:off x="3886200" y="1981200"/>
            <a:ext cx="4572000" cy="16764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Consider the process in which methyl isonitrile is converted to acetonitrile.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3944937" y="4221162"/>
            <a:ext cx="4007504" cy="646113"/>
            <a:chOff x="2570" y="2665"/>
            <a:chExt cx="3081" cy="407"/>
          </a:xfrm>
        </p:grpSpPr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2570" y="2665"/>
              <a:ext cx="1091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600" dirty="0"/>
                <a:t>CH</a:t>
              </a:r>
              <a:r>
                <a:rPr lang="en-US" sz="3600" baseline="-25000" dirty="0"/>
                <a:t>3</a:t>
              </a:r>
              <a:r>
                <a:rPr lang="en-US" sz="3600" dirty="0"/>
                <a:t>NC</a:t>
              </a:r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4560" y="2665"/>
              <a:ext cx="1091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600"/>
                <a:t>CH</a:t>
              </a:r>
              <a:r>
                <a:rPr lang="en-US" sz="3600" baseline="-25000"/>
                <a:t>3</a:t>
              </a:r>
              <a:r>
                <a:rPr lang="en-US" sz="3600"/>
                <a:t>CN</a:t>
              </a:r>
            </a:p>
          </p:txBody>
        </p:sp>
        <p:sp>
          <p:nvSpPr>
            <p:cNvPr id="10" name="Line 8"/>
            <p:cNvSpPr>
              <a:spLocks noChangeShapeType="1"/>
            </p:cNvSpPr>
            <p:nvPr/>
          </p:nvSpPr>
          <p:spPr bwMode="auto">
            <a:xfrm>
              <a:off x="3738" y="2886"/>
              <a:ext cx="72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 sz="3600"/>
            </a:p>
          </p:txBody>
        </p:sp>
      </p:grpSp>
    </p:spTree>
    <p:extLst>
      <p:ext uri="{BB962C8B-B14F-4D97-AF65-F5344CB8AC3E}">
        <p14:creationId xmlns:p14="http://schemas.microsoft.com/office/powerpoint/2010/main" val="3037703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2286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First-Order Processes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2209800" y="1524000"/>
            <a:ext cx="4007504" cy="646113"/>
            <a:chOff x="2570" y="2665"/>
            <a:chExt cx="3081" cy="407"/>
          </a:xfrm>
        </p:grpSpPr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2570" y="2665"/>
              <a:ext cx="1091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600" dirty="0"/>
                <a:t>CH</a:t>
              </a:r>
              <a:r>
                <a:rPr lang="en-US" sz="3600" baseline="-25000" dirty="0"/>
                <a:t>3</a:t>
              </a:r>
              <a:r>
                <a:rPr lang="en-US" sz="3600" dirty="0"/>
                <a:t>NC</a:t>
              </a:r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4560" y="2665"/>
              <a:ext cx="1091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600"/>
                <a:t>CH</a:t>
              </a:r>
              <a:r>
                <a:rPr lang="en-US" sz="3600" baseline="-25000"/>
                <a:t>3</a:t>
              </a:r>
              <a:r>
                <a:rPr lang="en-US" sz="3600"/>
                <a:t>CN</a:t>
              </a:r>
            </a:p>
          </p:txBody>
        </p:sp>
        <p:sp>
          <p:nvSpPr>
            <p:cNvPr id="10" name="Line 8"/>
            <p:cNvSpPr>
              <a:spLocks noChangeShapeType="1"/>
            </p:cNvSpPr>
            <p:nvPr/>
          </p:nvSpPr>
          <p:spPr bwMode="auto">
            <a:xfrm>
              <a:off x="3738" y="2886"/>
              <a:ext cx="72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 sz="3600"/>
            </a:p>
          </p:txBody>
        </p:sp>
      </p:grpSp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304800" y="3124200"/>
            <a:ext cx="3810000" cy="16764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This data was collected for this reaction at 198.9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  <a:sym typeface="Symbol" pitchFamily="1" charset="2"/>
              </a:rPr>
              <a:t>°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C.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2" name="Picture 5" descr="14_07a"/>
          <p:cNvPicPr>
            <a:picLocks noChangeAspect="1" noChangeArrowheads="1"/>
          </p:cNvPicPr>
          <p:nvPr/>
        </p:nvPicPr>
        <p:blipFill>
          <a:blip r:embed="rId2" cstate="print"/>
          <a:srcRect b="11186"/>
          <a:stretch>
            <a:fillRect/>
          </a:stretch>
        </p:blipFill>
        <p:spPr>
          <a:xfrm>
            <a:off x="4267200" y="2500313"/>
            <a:ext cx="4550030" cy="3748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5141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2286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First-Order Processes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3" name="Picture 5" descr="14_07ab"/>
          <p:cNvPicPr>
            <a:picLocks noChangeAspect="1" noChangeArrowheads="1"/>
          </p:cNvPicPr>
          <p:nvPr/>
        </p:nvPicPr>
        <p:blipFill>
          <a:blip r:embed="rId2" cstate="print"/>
          <a:srcRect b="15428"/>
          <a:stretch>
            <a:fillRect/>
          </a:stretch>
        </p:blipFill>
        <p:spPr>
          <a:xfrm>
            <a:off x="1001713" y="1371600"/>
            <a:ext cx="7138987" cy="2744788"/>
          </a:xfrm>
          <a:prstGeom prst="rect">
            <a:avLst/>
          </a:prstGeom>
        </p:spPr>
      </p:pic>
      <p:sp>
        <p:nvSpPr>
          <p:cNvPr id="14" name="Rectangle 4"/>
          <p:cNvSpPr txBox="1">
            <a:spLocks noChangeArrowheads="1"/>
          </p:cNvSpPr>
          <p:nvPr/>
        </p:nvSpPr>
        <p:spPr>
          <a:xfrm>
            <a:off x="685800" y="4114800"/>
            <a:ext cx="7772400" cy="23622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When ln </a:t>
            </a:r>
            <a:r>
              <a:rPr kumimoji="0" lang="en-US" sz="2800" b="0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</a:t>
            </a: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is plotted as a function of time, a straight line results.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Therefore,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process is first-order.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400" b="0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</a:t>
            </a: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is the negative of the slope:  5.1 </a:t>
            </a: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 10</a:t>
            </a:r>
            <a:r>
              <a:rPr kumimoji="0" lang="en-US" sz="2400" b="0" i="0" u="none" strike="noStrike" kern="1200" cap="none" spc="0" normalizeH="0" baseline="30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-5</a:t>
            </a: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 s</a:t>
            </a:r>
            <a:r>
              <a:rPr kumimoji="0" lang="en-US" sz="2400" b="0" i="0" u="none" strike="noStrike" kern="1200" cap="none" spc="0" normalizeH="0" baseline="30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  <a:sym typeface="Symbol" pitchFamily="1" charset="2"/>
              </a:rPr>
              <a:t>−</a:t>
            </a:r>
            <a:r>
              <a:rPr kumimoji="0" lang="en-US" sz="2400" b="0" i="0" u="none" strike="noStrike" kern="1200" cap="none" spc="0" normalizeH="0" baseline="30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1</a:t>
            </a: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.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93295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685800" y="2286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Second-Order Processes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685800" y="1524000"/>
            <a:ext cx="7772400" cy="16764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Similarly, integrating the rate law for a process that is second-order in reactant A, we get</a:t>
            </a:r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914400" y="3200402"/>
            <a:ext cx="3157538" cy="1077913"/>
            <a:chOff x="1152" y="2448"/>
            <a:chExt cx="1989" cy="679"/>
          </a:xfrm>
        </p:grpSpPr>
        <p:grpSp>
          <p:nvGrpSpPr>
            <p:cNvPr id="3" name="Group 6"/>
            <p:cNvGrpSpPr>
              <a:grpSpLocks/>
            </p:cNvGrpSpPr>
            <p:nvPr/>
          </p:nvGrpSpPr>
          <p:grpSpPr bwMode="auto">
            <a:xfrm>
              <a:off x="1152" y="2448"/>
              <a:ext cx="493" cy="679"/>
              <a:chOff x="1680" y="2496"/>
              <a:chExt cx="493" cy="679"/>
            </a:xfrm>
          </p:grpSpPr>
          <p:sp>
            <p:nvSpPr>
              <p:cNvPr id="15" name="Rectangle 4"/>
              <p:cNvSpPr>
                <a:spLocks noChangeArrowheads="1"/>
              </p:cNvSpPr>
              <p:nvPr/>
            </p:nvSpPr>
            <p:spPr bwMode="auto">
              <a:xfrm>
                <a:off x="1690" y="2496"/>
                <a:ext cx="483" cy="6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3200"/>
                  <a:t>1</a:t>
                </a:r>
              </a:p>
              <a:p>
                <a:pPr algn="ctr"/>
                <a:r>
                  <a:rPr lang="en-US" sz="3200"/>
                  <a:t>[A]</a:t>
                </a:r>
                <a:r>
                  <a:rPr lang="en-US" sz="3200" i="1" baseline="-25000"/>
                  <a:t>t</a:t>
                </a:r>
                <a:endParaRPr lang="en-US" sz="3200"/>
              </a:p>
            </p:txBody>
          </p:sp>
          <p:sp>
            <p:nvSpPr>
              <p:cNvPr id="16" name="Line 5"/>
              <p:cNvSpPr>
                <a:spLocks noChangeShapeType="1"/>
              </p:cNvSpPr>
              <p:nvPr/>
            </p:nvSpPr>
            <p:spPr bwMode="auto">
              <a:xfrm>
                <a:off x="1680" y="2832"/>
                <a:ext cx="48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1728" y="2605"/>
              <a:ext cx="753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200" dirty="0"/>
                <a:t>=  </a:t>
              </a:r>
              <a:r>
                <a:rPr lang="en-US" sz="3200" i="1" dirty="0" err="1"/>
                <a:t>kt</a:t>
              </a:r>
              <a:r>
                <a:rPr lang="en-US" sz="3200" dirty="0"/>
                <a:t> +</a:t>
              </a:r>
            </a:p>
          </p:txBody>
        </p:sp>
        <p:grpSp>
          <p:nvGrpSpPr>
            <p:cNvPr id="4" name="Group 8"/>
            <p:cNvGrpSpPr>
              <a:grpSpLocks/>
            </p:cNvGrpSpPr>
            <p:nvPr/>
          </p:nvGrpSpPr>
          <p:grpSpPr bwMode="auto">
            <a:xfrm>
              <a:off x="2619" y="2448"/>
              <a:ext cx="522" cy="672"/>
              <a:chOff x="1670" y="2496"/>
              <a:chExt cx="522" cy="672"/>
            </a:xfrm>
          </p:grpSpPr>
          <p:sp>
            <p:nvSpPr>
              <p:cNvPr id="11" name="Rectangle 9"/>
              <p:cNvSpPr>
                <a:spLocks noChangeArrowheads="1"/>
              </p:cNvSpPr>
              <p:nvPr/>
            </p:nvSpPr>
            <p:spPr bwMode="auto">
              <a:xfrm>
                <a:off x="1670" y="2496"/>
                <a:ext cx="522" cy="6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3200"/>
                  <a:t>1</a:t>
                </a:r>
              </a:p>
              <a:p>
                <a:pPr algn="ctr"/>
                <a:r>
                  <a:rPr lang="en-US" sz="3200"/>
                  <a:t>[A]</a:t>
                </a:r>
                <a:r>
                  <a:rPr lang="en-US" sz="3200" baseline="-25000"/>
                  <a:t>0</a:t>
                </a:r>
                <a:endParaRPr lang="en-US" sz="3200"/>
              </a:p>
            </p:txBody>
          </p:sp>
          <p:sp>
            <p:nvSpPr>
              <p:cNvPr id="12" name="Line 10"/>
              <p:cNvSpPr>
                <a:spLocks noChangeShapeType="1"/>
              </p:cNvSpPr>
              <p:nvPr/>
            </p:nvSpPr>
            <p:spPr bwMode="auto">
              <a:xfrm>
                <a:off x="1680" y="2832"/>
                <a:ext cx="48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17" name="Rectangle 12"/>
          <p:cNvSpPr>
            <a:spLocks noChangeArrowheads="1"/>
          </p:cNvSpPr>
          <p:nvPr/>
        </p:nvSpPr>
        <p:spPr bwMode="auto">
          <a:xfrm>
            <a:off x="4614863" y="4343400"/>
            <a:ext cx="280499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dirty="0"/>
              <a:t>also in the form</a:t>
            </a:r>
          </a:p>
        </p:txBody>
      </p:sp>
      <p:sp>
        <p:nvSpPr>
          <p:cNvPr id="18" name="Rectangle 13"/>
          <p:cNvSpPr>
            <a:spLocks noChangeArrowheads="1"/>
          </p:cNvSpPr>
          <p:nvPr/>
        </p:nvSpPr>
        <p:spPr bwMode="auto">
          <a:xfrm>
            <a:off x="1295400" y="5029200"/>
            <a:ext cx="214456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i="1" dirty="0"/>
              <a:t>y</a:t>
            </a:r>
            <a:r>
              <a:rPr lang="en-US" sz="3200" dirty="0"/>
              <a:t>   =  </a:t>
            </a:r>
            <a:r>
              <a:rPr lang="en-US" sz="3200" dirty="0" err="1"/>
              <a:t>mx</a:t>
            </a:r>
            <a:r>
              <a:rPr lang="en-US" sz="3200" dirty="0"/>
              <a:t> + </a:t>
            </a:r>
            <a:r>
              <a:rPr lang="en-US" sz="3200" i="1" dirty="0"/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706526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685800" y="2286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Second-Order Processes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2709862" y="1600200"/>
            <a:ext cx="3157538" cy="1077913"/>
            <a:chOff x="1152" y="2448"/>
            <a:chExt cx="1989" cy="679"/>
          </a:xfrm>
        </p:grpSpPr>
        <p:grpSp>
          <p:nvGrpSpPr>
            <p:cNvPr id="3" name="Group 6"/>
            <p:cNvGrpSpPr>
              <a:grpSpLocks/>
            </p:cNvGrpSpPr>
            <p:nvPr/>
          </p:nvGrpSpPr>
          <p:grpSpPr bwMode="auto">
            <a:xfrm>
              <a:off x="1152" y="2448"/>
              <a:ext cx="493" cy="679"/>
              <a:chOff x="1680" y="2496"/>
              <a:chExt cx="493" cy="679"/>
            </a:xfrm>
          </p:grpSpPr>
          <p:sp>
            <p:nvSpPr>
              <p:cNvPr id="15" name="Rectangle 4"/>
              <p:cNvSpPr>
                <a:spLocks noChangeArrowheads="1"/>
              </p:cNvSpPr>
              <p:nvPr/>
            </p:nvSpPr>
            <p:spPr bwMode="auto">
              <a:xfrm>
                <a:off x="1690" y="2496"/>
                <a:ext cx="483" cy="6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3200"/>
                  <a:t>1</a:t>
                </a:r>
              </a:p>
              <a:p>
                <a:pPr algn="ctr"/>
                <a:r>
                  <a:rPr lang="en-US" sz="3200"/>
                  <a:t>[A]</a:t>
                </a:r>
                <a:r>
                  <a:rPr lang="en-US" sz="3200" i="1" baseline="-25000"/>
                  <a:t>t</a:t>
                </a:r>
                <a:endParaRPr lang="en-US" sz="3200"/>
              </a:p>
            </p:txBody>
          </p:sp>
          <p:sp>
            <p:nvSpPr>
              <p:cNvPr id="16" name="Line 5"/>
              <p:cNvSpPr>
                <a:spLocks noChangeShapeType="1"/>
              </p:cNvSpPr>
              <p:nvPr/>
            </p:nvSpPr>
            <p:spPr bwMode="auto">
              <a:xfrm>
                <a:off x="1680" y="2832"/>
                <a:ext cx="48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1728" y="2605"/>
              <a:ext cx="753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200" dirty="0"/>
                <a:t>=  </a:t>
              </a:r>
              <a:r>
                <a:rPr lang="en-US" sz="3200" i="1" dirty="0" err="1"/>
                <a:t>kt</a:t>
              </a:r>
              <a:r>
                <a:rPr lang="en-US" sz="3200" dirty="0"/>
                <a:t> +</a:t>
              </a:r>
            </a:p>
          </p:txBody>
        </p:sp>
        <p:grpSp>
          <p:nvGrpSpPr>
            <p:cNvPr id="4" name="Group 8"/>
            <p:cNvGrpSpPr>
              <a:grpSpLocks/>
            </p:cNvGrpSpPr>
            <p:nvPr/>
          </p:nvGrpSpPr>
          <p:grpSpPr bwMode="auto">
            <a:xfrm>
              <a:off x="2619" y="2448"/>
              <a:ext cx="522" cy="672"/>
              <a:chOff x="1670" y="2496"/>
              <a:chExt cx="522" cy="672"/>
            </a:xfrm>
          </p:grpSpPr>
          <p:sp>
            <p:nvSpPr>
              <p:cNvPr id="11" name="Rectangle 9"/>
              <p:cNvSpPr>
                <a:spLocks noChangeArrowheads="1"/>
              </p:cNvSpPr>
              <p:nvPr/>
            </p:nvSpPr>
            <p:spPr bwMode="auto">
              <a:xfrm>
                <a:off x="1670" y="2496"/>
                <a:ext cx="522" cy="6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3200"/>
                  <a:t>1</a:t>
                </a:r>
              </a:p>
              <a:p>
                <a:pPr algn="ctr"/>
                <a:r>
                  <a:rPr lang="en-US" sz="3200"/>
                  <a:t>[A]</a:t>
                </a:r>
                <a:r>
                  <a:rPr lang="en-US" sz="3200" baseline="-25000"/>
                  <a:t>0</a:t>
                </a:r>
                <a:endParaRPr lang="en-US" sz="3200"/>
              </a:p>
            </p:txBody>
          </p:sp>
          <p:sp>
            <p:nvSpPr>
              <p:cNvPr id="12" name="Line 10"/>
              <p:cNvSpPr>
                <a:spLocks noChangeShapeType="1"/>
              </p:cNvSpPr>
              <p:nvPr/>
            </p:nvSpPr>
            <p:spPr bwMode="auto">
              <a:xfrm>
                <a:off x="1680" y="2832"/>
                <a:ext cx="48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26" name="Rectangle 3"/>
          <p:cNvSpPr txBox="1">
            <a:spLocks noChangeArrowheads="1"/>
          </p:cNvSpPr>
          <p:nvPr/>
        </p:nvSpPr>
        <p:spPr>
          <a:xfrm>
            <a:off x="685800" y="3733800"/>
            <a:ext cx="7772400" cy="17526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So if a process is second-order in A, a plot of     vs. 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will yield a straight line, and the slope of that line is 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</p:txBody>
      </p:sp>
      <p:grpSp>
        <p:nvGrpSpPr>
          <p:cNvPr id="6" name="Group 14"/>
          <p:cNvGrpSpPr>
            <a:grpSpLocks/>
          </p:cNvGrpSpPr>
          <p:nvPr/>
        </p:nvGrpSpPr>
        <p:grpSpPr bwMode="auto">
          <a:xfrm>
            <a:off x="1390655" y="4191003"/>
            <a:ext cx="527051" cy="646113"/>
            <a:chOff x="1681" y="2715"/>
            <a:chExt cx="332" cy="407"/>
          </a:xfrm>
        </p:grpSpPr>
        <p:sp>
          <p:nvSpPr>
            <p:cNvPr id="28" name="Text Box 12"/>
            <p:cNvSpPr txBox="1">
              <a:spLocks noChangeArrowheads="1"/>
            </p:cNvSpPr>
            <p:nvPr/>
          </p:nvSpPr>
          <p:spPr bwMode="auto">
            <a:xfrm>
              <a:off x="1681" y="2715"/>
              <a:ext cx="332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1800" b="1" dirty="0"/>
                <a:t>1</a:t>
              </a:r>
            </a:p>
            <a:p>
              <a:pPr algn="ctr"/>
              <a:r>
                <a:rPr lang="en-US" sz="1800" b="1" dirty="0"/>
                <a:t>[</a:t>
              </a:r>
              <a:r>
                <a:rPr lang="en-US" sz="1800" b="1" dirty="0" smtClean="0"/>
                <a:t>A]</a:t>
              </a:r>
              <a:r>
                <a:rPr lang="en-US" sz="1800" b="1" baseline="-25000" dirty="0" smtClean="0"/>
                <a:t>t</a:t>
              </a:r>
              <a:endParaRPr lang="en-US" sz="1800" baseline="-25000" dirty="0"/>
            </a:p>
          </p:txBody>
        </p:sp>
        <p:sp>
          <p:nvSpPr>
            <p:cNvPr id="29" name="Line 13"/>
            <p:cNvSpPr>
              <a:spLocks noChangeShapeType="1"/>
            </p:cNvSpPr>
            <p:nvPr/>
          </p:nvSpPr>
          <p:spPr bwMode="auto">
            <a:xfrm>
              <a:off x="1742" y="2914"/>
              <a:ext cx="22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185567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6200" y="228600"/>
            <a:ext cx="8991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Factors That Affect Reaction Rates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175260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Physical State of the Reactants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1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 order to react, molecules must come in contact with each other.</a:t>
            </a:r>
          </a:p>
          <a:p>
            <a:pPr marL="914400" marR="0" lvl="1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more homogeneous the mixture of reactants, the faster the molecules can react.</a:t>
            </a:r>
          </a:p>
        </p:txBody>
      </p:sp>
    </p:spTree>
    <p:extLst>
      <p:ext uri="{BB962C8B-B14F-4D97-AF65-F5344CB8AC3E}">
        <p14:creationId xmlns:p14="http://schemas.microsoft.com/office/powerpoint/2010/main" val="1745646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685800" y="2286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Second-Order Processes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7" name="Rectangle 4"/>
          <p:cNvSpPr>
            <a:spLocks noChangeArrowheads="1"/>
          </p:cNvSpPr>
          <p:nvPr/>
        </p:nvSpPr>
        <p:spPr bwMode="auto">
          <a:xfrm>
            <a:off x="152400" y="1295400"/>
            <a:ext cx="87630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dirty="0"/>
              <a:t>The decomposition of NO</a:t>
            </a:r>
            <a:r>
              <a:rPr lang="en-US" sz="3200" baseline="-25000" dirty="0"/>
              <a:t>2</a:t>
            </a:r>
            <a:r>
              <a:rPr lang="en-US" sz="3200" dirty="0"/>
              <a:t> at 300</a:t>
            </a:r>
            <a:r>
              <a:rPr lang="en-US" sz="3200" dirty="0">
                <a:cs typeface="Arial" charset="0"/>
                <a:sym typeface="Symbol" pitchFamily="1" charset="2"/>
              </a:rPr>
              <a:t>°</a:t>
            </a:r>
            <a:r>
              <a:rPr lang="en-US" sz="3200" dirty="0">
                <a:sym typeface="Symbol" pitchFamily="1" charset="2"/>
              </a:rPr>
              <a:t>C is described by the equation</a:t>
            </a:r>
            <a:endParaRPr lang="en-US" sz="3200" dirty="0"/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2362200" y="2524124"/>
            <a:ext cx="4160018" cy="600076"/>
            <a:chOff x="1131" y="1617"/>
            <a:chExt cx="3726" cy="330"/>
          </a:xfrm>
        </p:grpSpPr>
        <p:sp>
          <p:nvSpPr>
            <p:cNvPr id="19" name="Rectangle 5"/>
            <p:cNvSpPr>
              <a:spLocks noChangeArrowheads="1"/>
            </p:cNvSpPr>
            <p:nvPr/>
          </p:nvSpPr>
          <p:spPr bwMode="auto">
            <a:xfrm>
              <a:off x="1131" y="1617"/>
              <a:ext cx="673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2800" dirty="0"/>
                <a:t>NO</a:t>
              </a:r>
              <a:r>
                <a:rPr lang="en-US" sz="2800" baseline="-25000" dirty="0"/>
                <a:t>2</a:t>
              </a:r>
              <a:r>
                <a:rPr lang="en-US" sz="2800" dirty="0"/>
                <a:t> </a:t>
              </a:r>
              <a:r>
                <a:rPr lang="en-US" dirty="0"/>
                <a:t>(</a:t>
              </a:r>
              <a:r>
                <a:rPr lang="en-US" i="1" dirty="0"/>
                <a:t>g</a:t>
              </a:r>
              <a:r>
                <a:rPr lang="en-US" dirty="0"/>
                <a:t>)</a:t>
              </a:r>
              <a:endParaRPr lang="en-US" sz="2800" dirty="0"/>
            </a:p>
          </p:txBody>
        </p:sp>
        <p:sp>
          <p:nvSpPr>
            <p:cNvPr id="20" name="Line 6"/>
            <p:cNvSpPr>
              <a:spLocks noChangeShapeType="1"/>
            </p:cNvSpPr>
            <p:nvPr/>
          </p:nvSpPr>
          <p:spPr bwMode="auto">
            <a:xfrm>
              <a:off x="2112" y="1781"/>
              <a:ext cx="720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Rectangle 7"/>
            <p:cNvSpPr>
              <a:spLocks noChangeArrowheads="1"/>
            </p:cNvSpPr>
            <p:nvPr/>
          </p:nvSpPr>
          <p:spPr bwMode="auto">
            <a:xfrm>
              <a:off x="3030" y="1617"/>
              <a:ext cx="1827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2800" dirty="0"/>
                <a:t>NO </a:t>
              </a:r>
              <a:r>
                <a:rPr lang="en-US" dirty="0"/>
                <a:t>(</a:t>
              </a:r>
              <a:r>
                <a:rPr lang="en-US" i="1" dirty="0"/>
                <a:t>g</a:t>
              </a:r>
              <a:r>
                <a:rPr lang="en-US" dirty="0"/>
                <a:t>)</a:t>
              </a:r>
              <a:r>
                <a:rPr lang="en-US" sz="2800" dirty="0"/>
                <a:t> </a:t>
              </a:r>
              <a:r>
                <a:rPr lang="en-US" sz="2800" dirty="0" smtClean="0"/>
                <a:t>+ </a:t>
              </a:r>
              <a:r>
                <a:rPr lang="en-US" sz="2800" dirty="0"/>
                <a:t>O</a:t>
              </a:r>
              <a:r>
                <a:rPr lang="en-US" sz="2800" baseline="-25000" dirty="0"/>
                <a:t>2</a:t>
              </a:r>
              <a:r>
                <a:rPr lang="en-US" sz="2800" dirty="0"/>
                <a:t> </a:t>
              </a:r>
              <a:r>
                <a:rPr lang="en-US" dirty="0"/>
                <a:t>(</a:t>
              </a:r>
              <a:r>
                <a:rPr lang="en-US" i="1" dirty="0"/>
                <a:t>g</a:t>
              </a:r>
              <a:r>
                <a:rPr lang="en-US" dirty="0"/>
                <a:t>)</a:t>
              </a:r>
              <a:endParaRPr lang="en-US" sz="2800" dirty="0"/>
            </a:p>
          </p:txBody>
        </p:sp>
      </p:grpSp>
      <p:sp>
        <p:nvSpPr>
          <p:cNvPr id="22" name="Rectangle 10"/>
          <p:cNvSpPr>
            <a:spLocks noChangeArrowheads="1"/>
          </p:cNvSpPr>
          <p:nvPr/>
        </p:nvSpPr>
        <p:spPr bwMode="auto">
          <a:xfrm>
            <a:off x="152400" y="3214687"/>
            <a:ext cx="527990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dirty="0"/>
              <a:t>and yields data comparable to this:</a:t>
            </a:r>
          </a:p>
        </p:txBody>
      </p:sp>
      <p:graphicFrame>
        <p:nvGraphicFramePr>
          <p:cNvPr id="25" name="Group 127"/>
          <p:cNvGraphicFramePr>
            <a:graphicFrameLocks/>
          </p:cNvGraphicFramePr>
          <p:nvPr/>
        </p:nvGraphicFramePr>
        <p:xfrm>
          <a:off x="838200" y="3884295"/>
          <a:ext cx="2209800" cy="2287905"/>
        </p:xfrm>
        <a:graphic>
          <a:graphicData uri="http://schemas.openxmlformats.org/drawingml/2006/table">
            <a:tbl>
              <a:tblPr/>
              <a:tblGrid>
                <a:gridCol w="1066800"/>
                <a:gridCol w="1143000"/>
              </a:tblGrid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Time (</a:t>
                      </a:r>
                      <a:r>
                        <a:rPr kumimoji="0" lang="en-U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s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82E3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[NO</a:t>
                      </a:r>
                      <a:r>
                        <a:rPr kumimoji="0" lang="en-US" sz="16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2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], </a:t>
                      </a:r>
                      <a:r>
                        <a:rPr kumimoji="0" lang="en-US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82E32"/>
                    </a:solidFill>
                  </a:tcPr>
                </a:tc>
              </a:tr>
              <a:tr h="390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82E32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    0.0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82E32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0.01000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0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82E32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  50.0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82E32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0.00787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0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82E32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100.0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82E32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0.00649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0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82E32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200.0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82E32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0.00481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0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82E32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300.0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82E32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0.00380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29609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685800" y="2286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Second-Order Processes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" name="Picture 81" descr="14_08a"/>
          <p:cNvPicPr>
            <a:picLocks noChangeAspect="1" noChangeArrowheads="1"/>
          </p:cNvPicPr>
          <p:nvPr/>
        </p:nvPicPr>
        <p:blipFill>
          <a:blip r:embed="rId2" cstate="print"/>
          <a:srcRect b="14040"/>
          <a:stretch>
            <a:fillRect/>
          </a:stretch>
        </p:blipFill>
        <p:spPr bwMode="auto">
          <a:xfrm>
            <a:off x="5181600" y="1371600"/>
            <a:ext cx="3505200" cy="2952750"/>
          </a:xfrm>
          <a:prstGeom prst="rect">
            <a:avLst/>
          </a:prstGeom>
          <a:noFill/>
        </p:spPr>
      </p:pic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152400" y="1295400"/>
            <a:ext cx="4953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90513" indent="-290513">
              <a:buFontTx/>
              <a:buChar char="•"/>
            </a:pPr>
            <a:r>
              <a:rPr lang="en-US" sz="2800" dirty="0"/>
              <a:t>Plotting </a:t>
            </a:r>
            <a:r>
              <a:rPr lang="en-US" sz="2800" dirty="0" err="1"/>
              <a:t>ln</a:t>
            </a:r>
            <a:r>
              <a:rPr lang="en-US" sz="2800" dirty="0"/>
              <a:t> [NO</a:t>
            </a:r>
            <a:r>
              <a:rPr lang="en-US" sz="2800" baseline="-25000" dirty="0"/>
              <a:t>2</a:t>
            </a:r>
            <a:r>
              <a:rPr lang="en-US" sz="2800" dirty="0"/>
              <a:t>] vs</a:t>
            </a:r>
            <a:r>
              <a:rPr lang="en-US" sz="2800" i="1" dirty="0"/>
              <a:t>.</a:t>
            </a:r>
            <a:r>
              <a:rPr lang="en-US" sz="2800" dirty="0"/>
              <a:t> </a:t>
            </a:r>
            <a:r>
              <a:rPr lang="en-US" sz="2800" i="1" dirty="0"/>
              <a:t>t </a:t>
            </a:r>
            <a:r>
              <a:rPr lang="en-US" sz="2800" dirty="0"/>
              <a:t>yields the graph at the right.</a:t>
            </a:r>
          </a:p>
        </p:txBody>
      </p:sp>
      <p:sp>
        <p:nvSpPr>
          <p:cNvPr id="12" name="Rectangle 88"/>
          <p:cNvSpPr>
            <a:spLocks noChangeArrowheads="1"/>
          </p:cNvSpPr>
          <p:nvPr/>
        </p:nvSpPr>
        <p:spPr bwMode="auto">
          <a:xfrm>
            <a:off x="152400" y="2286000"/>
            <a:ext cx="4765675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38138" indent="-338138">
              <a:buFontTx/>
              <a:buChar char="•"/>
            </a:pPr>
            <a:r>
              <a:rPr lang="en-US" sz="2800" dirty="0"/>
              <a:t>The plot is </a:t>
            </a:r>
            <a:r>
              <a:rPr lang="en-US" sz="2800" i="1" dirty="0"/>
              <a:t>not</a:t>
            </a:r>
            <a:r>
              <a:rPr lang="en-US" sz="2800" dirty="0"/>
              <a:t> a straight line, so the process is </a:t>
            </a:r>
            <a:r>
              <a:rPr lang="en-US" sz="2800" i="1" dirty="0"/>
              <a:t>not</a:t>
            </a:r>
            <a:r>
              <a:rPr lang="en-US" sz="2800" dirty="0"/>
              <a:t> first-order in [A].</a:t>
            </a:r>
          </a:p>
        </p:txBody>
      </p:sp>
      <p:graphicFrame>
        <p:nvGraphicFramePr>
          <p:cNvPr id="13" name="Group 95"/>
          <p:cNvGraphicFramePr>
            <a:graphicFrameLocks/>
          </p:cNvGraphicFramePr>
          <p:nvPr/>
        </p:nvGraphicFramePr>
        <p:xfrm>
          <a:off x="381000" y="4038600"/>
          <a:ext cx="3124200" cy="2486345"/>
        </p:xfrm>
        <a:graphic>
          <a:graphicData uri="http://schemas.openxmlformats.org/drawingml/2006/table">
            <a:tbl>
              <a:tblPr/>
              <a:tblGrid>
                <a:gridCol w="990600"/>
                <a:gridCol w="1143000"/>
                <a:gridCol w="990600"/>
              </a:tblGrid>
              <a:tr h="215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Time (</a:t>
                      </a:r>
                      <a:r>
                        <a:rPr kumimoji="0" lang="en-U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s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82E3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[NO</a:t>
                      </a:r>
                      <a:r>
                        <a:rPr kumimoji="0" lang="en-US" sz="16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2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], </a:t>
                      </a:r>
                      <a:r>
                        <a:rPr kumimoji="0" lang="en-US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82E3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ln [NO</a:t>
                      </a:r>
                      <a:r>
                        <a:rPr kumimoji="0" lang="en-US" sz="16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2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]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82E32"/>
                    </a:solidFill>
                  </a:tcPr>
                </a:tc>
              </a:tr>
              <a:tr h="430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82E32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    0.0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82E32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0.01000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82E32"/>
                          </a:solidFill>
                          <a:effectLst/>
                          <a:latin typeface="Arial" charset="0"/>
                          <a:ea typeface="ＭＳ Ｐゴシック" pitchFamily="1" charset="-128"/>
                          <a:cs typeface="Arial" charset="0"/>
                        </a:rPr>
                        <a:t>−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82E32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4.610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0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82E32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  50.0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82E32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0.00787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82E32"/>
                          </a:solidFill>
                          <a:effectLst/>
                          <a:latin typeface="Arial" charset="0"/>
                          <a:ea typeface="ＭＳ Ｐゴシック" pitchFamily="1" charset="-128"/>
                          <a:cs typeface="Arial" charset="0"/>
                        </a:rPr>
                        <a:t>−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82E32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4.845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0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82E32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100.0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82E32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0.00649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82E32"/>
                          </a:solidFill>
                          <a:effectLst/>
                          <a:latin typeface="Arial" charset="0"/>
                          <a:ea typeface="ＭＳ Ｐゴシック" pitchFamily="1" charset="-128"/>
                          <a:cs typeface="Arial" charset="0"/>
                        </a:rPr>
                        <a:t>−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82E32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5.038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0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82E32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200.0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82E32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0.00481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82E32"/>
                          </a:solidFill>
                          <a:effectLst/>
                          <a:latin typeface="Arial" charset="0"/>
                          <a:ea typeface="ＭＳ Ｐゴシック" pitchFamily="1" charset="-128"/>
                          <a:cs typeface="Arial" charset="0"/>
                        </a:rPr>
                        <a:t>−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82E32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5.337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0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82E32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300.0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82E32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0.00380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82E32"/>
                          </a:solidFill>
                          <a:effectLst/>
                          <a:latin typeface="Arial" charset="0"/>
                          <a:ea typeface="ＭＳ Ｐゴシック" pitchFamily="1" charset="-128"/>
                          <a:cs typeface="Arial" charset="0"/>
                        </a:rPr>
                        <a:t>−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82E32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5.573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01706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685800" y="2286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Second-Order Processes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Picture 35" descr="14_08b"/>
          <p:cNvPicPr>
            <a:picLocks noChangeAspect="1" noChangeArrowheads="1"/>
          </p:cNvPicPr>
          <p:nvPr/>
        </p:nvPicPr>
        <p:blipFill>
          <a:blip r:embed="rId2" cstate="print"/>
          <a:srcRect b="12959"/>
          <a:stretch>
            <a:fillRect/>
          </a:stretch>
        </p:blipFill>
        <p:spPr bwMode="auto">
          <a:xfrm>
            <a:off x="685800" y="1295400"/>
            <a:ext cx="2971800" cy="2533650"/>
          </a:xfrm>
          <a:prstGeom prst="rect">
            <a:avLst/>
          </a:prstGeom>
          <a:noFill/>
        </p:spPr>
      </p:pic>
      <p:graphicFrame>
        <p:nvGraphicFramePr>
          <p:cNvPr id="8" name="Group 44"/>
          <p:cNvGraphicFramePr>
            <a:graphicFrameLocks/>
          </p:cNvGraphicFramePr>
          <p:nvPr/>
        </p:nvGraphicFramePr>
        <p:xfrm>
          <a:off x="457200" y="3886200"/>
          <a:ext cx="3124200" cy="2667000"/>
        </p:xfrm>
        <a:graphic>
          <a:graphicData uri="http://schemas.openxmlformats.org/drawingml/2006/table">
            <a:tbl>
              <a:tblPr/>
              <a:tblGrid>
                <a:gridCol w="990600"/>
                <a:gridCol w="1219200"/>
                <a:gridCol w="914400"/>
              </a:tblGrid>
              <a:tr h="444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Time (</a:t>
                      </a:r>
                      <a:r>
                        <a:rPr kumimoji="0" lang="en-U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s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82E3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[NO</a:t>
                      </a:r>
                      <a:r>
                        <a:rPr kumimoji="0" lang="en-US" sz="16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2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], </a:t>
                      </a:r>
                      <a:r>
                        <a:rPr kumimoji="0" lang="en-US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82E3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1/[NO</a:t>
                      </a:r>
                      <a:r>
                        <a:rPr kumimoji="0" lang="en-US" sz="16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2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]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82E32"/>
                    </a:solidFill>
                  </a:tcPr>
                </a:tc>
              </a:tr>
              <a:tr h="444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82E32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    0.0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82E32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0.01000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82E32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100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4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82E32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  50.0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82E32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0.00787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82E32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127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4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82E32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100.0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82E32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0.00649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82E32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154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4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82E32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200.0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82E32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0.00481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82E32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208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4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82E32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300.0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82E32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0.00380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82E32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263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82E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5334000" y="1295400"/>
            <a:ext cx="35814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7663" indent="-347663">
              <a:buFontTx/>
              <a:buChar char="•"/>
            </a:pPr>
            <a:r>
              <a:rPr lang="en-US" sz="3200" dirty="0"/>
              <a:t>Graphing </a:t>
            </a:r>
            <a:r>
              <a:rPr lang="en-US" sz="3200" dirty="0" err="1"/>
              <a:t>ln</a:t>
            </a:r>
            <a:r>
              <a:rPr lang="en-US" sz="3200" dirty="0"/>
              <a:t>        vs. </a:t>
            </a:r>
            <a:r>
              <a:rPr lang="en-US" sz="3200" i="1" dirty="0"/>
              <a:t>t</a:t>
            </a:r>
            <a:r>
              <a:rPr lang="en-US" sz="3200" dirty="0"/>
              <a:t>, however, gives this plot.</a:t>
            </a:r>
          </a:p>
        </p:txBody>
      </p:sp>
      <p:sp>
        <p:nvSpPr>
          <p:cNvPr id="14" name="Rectangle 37"/>
          <p:cNvSpPr>
            <a:spLocks noChangeArrowheads="1"/>
          </p:cNvSpPr>
          <p:nvPr/>
        </p:nvSpPr>
        <p:spPr bwMode="auto">
          <a:xfrm>
            <a:off x="5334000" y="3276600"/>
            <a:ext cx="35052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38138" indent="-338138">
              <a:buFontTx/>
              <a:buChar char="•"/>
            </a:pPr>
            <a:r>
              <a:rPr lang="en-US" sz="3200" dirty="0"/>
              <a:t>Because this </a:t>
            </a:r>
            <a:r>
              <a:rPr lang="en-US" sz="3200" i="1" dirty="0"/>
              <a:t>is</a:t>
            </a:r>
            <a:r>
              <a:rPr lang="en-US" sz="3200" dirty="0"/>
              <a:t> a straight line, the process is second-order in [A].</a:t>
            </a:r>
          </a:p>
          <a:p>
            <a:pPr marL="338138" indent="-338138"/>
            <a:endParaRPr lang="en-US" sz="3200" dirty="0"/>
          </a:p>
        </p:txBody>
      </p:sp>
      <p:grpSp>
        <p:nvGrpSpPr>
          <p:cNvPr id="2" name="Group 48"/>
          <p:cNvGrpSpPr>
            <a:grpSpLocks/>
          </p:cNvGrpSpPr>
          <p:nvPr/>
        </p:nvGrpSpPr>
        <p:grpSpPr bwMode="auto">
          <a:xfrm>
            <a:off x="7600950" y="1295400"/>
            <a:ext cx="801688" cy="646113"/>
            <a:chOff x="2258" y="2640"/>
            <a:chExt cx="505" cy="407"/>
          </a:xfrm>
        </p:grpSpPr>
        <p:sp>
          <p:nvSpPr>
            <p:cNvPr id="16" name="Text Box 46"/>
            <p:cNvSpPr txBox="1">
              <a:spLocks noChangeArrowheads="1"/>
            </p:cNvSpPr>
            <p:nvPr/>
          </p:nvSpPr>
          <p:spPr bwMode="auto">
            <a:xfrm>
              <a:off x="2258" y="2640"/>
              <a:ext cx="505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1800" b="1" dirty="0"/>
                <a:t>1</a:t>
              </a:r>
            </a:p>
            <a:p>
              <a:pPr algn="ctr"/>
              <a:r>
                <a:rPr lang="en-US" sz="1800" b="1" dirty="0"/>
                <a:t>[</a:t>
              </a:r>
              <a:r>
                <a:rPr lang="en-US" sz="1800" b="1" dirty="0" smtClean="0"/>
                <a:t>NO</a:t>
              </a:r>
              <a:r>
                <a:rPr lang="en-US" sz="1800" b="1" baseline="-25000" dirty="0" smtClean="0"/>
                <a:t>2</a:t>
              </a:r>
              <a:r>
                <a:rPr lang="en-US" sz="1800" b="1" dirty="0" smtClean="0"/>
                <a:t>]</a:t>
              </a:r>
              <a:r>
                <a:rPr lang="en-US" sz="1800" b="1" baseline="-25000" dirty="0" smtClean="0"/>
                <a:t>t</a:t>
              </a:r>
              <a:endParaRPr lang="en-US" sz="1800" baseline="-25000" dirty="0"/>
            </a:p>
          </p:txBody>
        </p:sp>
        <p:sp>
          <p:nvSpPr>
            <p:cNvPr id="17" name="Line 47"/>
            <p:cNvSpPr>
              <a:spLocks noChangeShapeType="1"/>
            </p:cNvSpPr>
            <p:nvPr/>
          </p:nvSpPr>
          <p:spPr bwMode="auto">
            <a:xfrm>
              <a:off x="2332" y="2839"/>
              <a:ext cx="379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51451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2286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Half-Life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Picture 5" descr="14_09"/>
          <p:cNvPicPr>
            <a:picLocks noChangeAspect="1" noChangeArrowheads="1"/>
          </p:cNvPicPr>
          <p:nvPr/>
        </p:nvPicPr>
        <p:blipFill>
          <a:blip r:embed="rId2" cstate="print"/>
          <a:srcRect b="4080"/>
          <a:stretch>
            <a:fillRect/>
          </a:stretch>
        </p:blipFill>
        <p:spPr>
          <a:xfrm>
            <a:off x="174625" y="2286000"/>
            <a:ext cx="4168775" cy="3656013"/>
          </a:xfrm>
          <a:prstGeom prst="rect">
            <a:avLst/>
          </a:prstGeom>
        </p:spPr>
      </p:pic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4724400" y="1371600"/>
            <a:ext cx="38100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Half-life is defined as the time required for one-half of a reactant to react.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Because [A] at 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</a:t>
            </a:r>
            <a:r>
              <a:rPr kumimoji="0" lang="en-US" sz="32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1/2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is one-half of the original [A],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[A]</a:t>
            </a:r>
            <a:r>
              <a:rPr kumimoji="0" lang="en-US" sz="32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0.5 [A]</a:t>
            </a:r>
            <a:r>
              <a:rPr kumimoji="0" lang="en-US" sz="32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76010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2286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Half-Life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685800" y="1066800"/>
            <a:ext cx="7772400" cy="8382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For a first-order process, this becomes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2743200" y="1828800"/>
            <a:ext cx="3370263" cy="946150"/>
            <a:chOff x="958" y="2050"/>
            <a:chExt cx="2123" cy="596"/>
          </a:xfrm>
        </p:grpSpPr>
        <p:grpSp>
          <p:nvGrpSpPr>
            <p:cNvPr id="4" name="Group 8"/>
            <p:cNvGrpSpPr>
              <a:grpSpLocks/>
            </p:cNvGrpSpPr>
            <p:nvPr/>
          </p:nvGrpSpPr>
          <p:grpSpPr bwMode="auto">
            <a:xfrm>
              <a:off x="958" y="2050"/>
              <a:ext cx="1243" cy="596"/>
              <a:chOff x="958" y="2050"/>
              <a:chExt cx="1243" cy="596"/>
            </a:xfrm>
          </p:grpSpPr>
          <p:grpSp>
            <p:nvGrpSpPr>
              <p:cNvPr id="6" name="Group 7"/>
              <p:cNvGrpSpPr>
                <a:grpSpLocks/>
              </p:cNvGrpSpPr>
              <p:nvPr/>
            </p:nvGrpSpPr>
            <p:grpSpPr bwMode="auto">
              <a:xfrm>
                <a:off x="1330" y="2050"/>
                <a:ext cx="871" cy="596"/>
                <a:chOff x="1330" y="2050"/>
                <a:chExt cx="871" cy="596"/>
              </a:xfrm>
            </p:grpSpPr>
            <p:sp>
              <p:nvSpPr>
                <p:cNvPr id="11" name="Rectangle 4"/>
                <p:cNvSpPr>
                  <a:spLocks noChangeArrowheads="1"/>
                </p:cNvSpPr>
                <p:nvPr/>
              </p:nvSpPr>
              <p:spPr bwMode="auto">
                <a:xfrm>
                  <a:off x="1353" y="2050"/>
                  <a:ext cx="848" cy="59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sz="2800" b="1" dirty="0"/>
                    <a:t>0.5 [A]</a:t>
                  </a:r>
                  <a:r>
                    <a:rPr lang="en-US" sz="2800" b="1" baseline="-25000" dirty="0"/>
                    <a:t>0</a:t>
                  </a:r>
                  <a:endParaRPr lang="en-US" sz="2800" b="1" dirty="0"/>
                </a:p>
                <a:p>
                  <a:pPr algn="ctr"/>
                  <a:r>
                    <a:rPr lang="en-US" sz="2800" b="1" dirty="0"/>
                    <a:t>[A]</a:t>
                  </a:r>
                  <a:r>
                    <a:rPr lang="en-US" sz="2800" b="1" baseline="-25000" dirty="0"/>
                    <a:t>0</a:t>
                  </a:r>
                  <a:endParaRPr lang="en-US" sz="2800" b="1" dirty="0"/>
                </a:p>
              </p:txBody>
            </p:sp>
            <p:sp>
              <p:nvSpPr>
                <p:cNvPr id="12" name="Line 5"/>
                <p:cNvSpPr>
                  <a:spLocks noChangeShapeType="1"/>
                </p:cNvSpPr>
                <p:nvPr/>
              </p:nvSpPr>
              <p:spPr bwMode="auto">
                <a:xfrm>
                  <a:off x="1330" y="2380"/>
                  <a:ext cx="816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b="1"/>
                </a:p>
              </p:txBody>
            </p:sp>
          </p:grpSp>
          <p:sp>
            <p:nvSpPr>
              <p:cNvPr id="10" name="Rectangle 6"/>
              <p:cNvSpPr>
                <a:spLocks noChangeArrowheads="1"/>
              </p:cNvSpPr>
              <p:nvPr/>
            </p:nvSpPr>
            <p:spPr bwMode="auto">
              <a:xfrm>
                <a:off x="958" y="2202"/>
                <a:ext cx="293" cy="3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800" b="1"/>
                  <a:t>ln</a:t>
                </a:r>
              </a:p>
            </p:txBody>
          </p:sp>
        </p:grpSp>
        <p:sp>
          <p:nvSpPr>
            <p:cNvPr id="8" name="Rectangle 9"/>
            <p:cNvSpPr>
              <a:spLocks noChangeArrowheads="1"/>
            </p:cNvSpPr>
            <p:nvPr/>
          </p:nvSpPr>
          <p:spPr bwMode="auto">
            <a:xfrm>
              <a:off x="2256" y="2207"/>
              <a:ext cx="825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800" b="1" dirty="0"/>
                <a:t>= </a:t>
              </a:r>
              <a:r>
                <a:rPr lang="en-US" sz="2800" b="1" dirty="0">
                  <a:cs typeface="Arial" charset="0"/>
                </a:rPr>
                <a:t>−</a:t>
              </a:r>
              <a:r>
                <a:rPr lang="en-US" sz="2800" b="1" i="1" dirty="0"/>
                <a:t>kt</a:t>
              </a:r>
              <a:r>
                <a:rPr lang="en-US" sz="2800" b="1" baseline="-25000" dirty="0"/>
                <a:t>1/2</a:t>
              </a:r>
            </a:p>
          </p:txBody>
        </p:sp>
      </p:grpSp>
      <p:sp>
        <p:nvSpPr>
          <p:cNvPr id="13" name="Rectangle 11"/>
          <p:cNvSpPr>
            <a:spLocks noChangeArrowheads="1"/>
          </p:cNvSpPr>
          <p:nvPr/>
        </p:nvSpPr>
        <p:spPr bwMode="auto">
          <a:xfrm>
            <a:off x="3910055" y="3058180"/>
            <a:ext cx="210974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 dirty="0" err="1"/>
              <a:t>ln</a:t>
            </a:r>
            <a:r>
              <a:rPr lang="en-US" sz="2800" b="1" dirty="0"/>
              <a:t> 0.5 = </a:t>
            </a:r>
            <a:r>
              <a:rPr lang="en-US" b="1" dirty="0">
                <a:cs typeface="Arial" charset="0"/>
              </a:rPr>
              <a:t>−</a:t>
            </a:r>
            <a:r>
              <a:rPr lang="en-US" sz="2800" b="1" i="1" dirty="0"/>
              <a:t>kt</a:t>
            </a:r>
            <a:r>
              <a:rPr lang="en-US" sz="2800" b="1" baseline="-25000" dirty="0"/>
              <a:t>1/2</a:t>
            </a:r>
          </a:p>
        </p:txBody>
      </p:sp>
      <p:sp>
        <p:nvSpPr>
          <p:cNvPr id="14" name="Rectangle 12"/>
          <p:cNvSpPr>
            <a:spLocks noChangeArrowheads="1"/>
          </p:cNvSpPr>
          <p:nvPr/>
        </p:nvSpPr>
        <p:spPr bwMode="auto">
          <a:xfrm>
            <a:off x="3810000" y="3886200"/>
            <a:ext cx="229248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 dirty="0">
                <a:cs typeface="Arial" charset="0"/>
              </a:rPr>
              <a:t>−</a:t>
            </a:r>
            <a:r>
              <a:rPr lang="en-US" sz="2800" b="1" dirty="0"/>
              <a:t>0.693 = </a:t>
            </a:r>
            <a:r>
              <a:rPr lang="en-US" b="1" dirty="0"/>
              <a:t>−</a:t>
            </a:r>
            <a:r>
              <a:rPr lang="en-US" sz="2800" b="1" i="1" dirty="0"/>
              <a:t>kt</a:t>
            </a:r>
            <a:r>
              <a:rPr lang="en-US" sz="2800" b="1" baseline="-25000" dirty="0"/>
              <a:t>1/2</a:t>
            </a:r>
          </a:p>
        </p:txBody>
      </p:sp>
      <p:grpSp>
        <p:nvGrpSpPr>
          <p:cNvPr id="7" name="Group 17"/>
          <p:cNvGrpSpPr>
            <a:grpSpLocks/>
          </p:cNvGrpSpPr>
          <p:nvPr/>
        </p:nvGrpSpPr>
        <p:grpSpPr bwMode="auto">
          <a:xfrm>
            <a:off x="3810000" y="4532312"/>
            <a:ext cx="2049462" cy="954088"/>
            <a:chOff x="2112" y="3072"/>
            <a:chExt cx="1291" cy="601"/>
          </a:xfrm>
        </p:grpSpPr>
        <p:sp>
          <p:nvSpPr>
            <p:cNvPr id="16" name="Rectangle 13"/>
            <p:cNvSpPr>
              <a:spLocks noChangeArrowheads="1"/>
            </p:cNvSpPr>
            <p:nvPr/>
          </p:nvSpPr>
          <p:spPr bwMode="auto">
            <a:xfrm>
              <a:off x="2820" y="3206"/>
              <a:ext cx="583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800" b="1" dirty="0"/>
                <a:t>= </a:t>
              </a:r>
              <a:r>
                <a:rPr lang="en-US" sz="2800" b="1" i="1" dirty="0"/>
                <a:t>t</a:t>
              </a:r>
              <a:r>
                <a:rPr lang="en-US" sz="2800" b="1" baseline="-25000" dirty="0"/>
                <a:t>1/2</a:t>
              </a:r>
              <a:endParaRPr lang="en-US" sz="2800" b="1" dirty="0"/>
            </a:p>
          </p:txBody>
        </p:sp>
        <p:grpSp>
          <p:nvGrpSpPr>
            <p:cNvPr id="9" name="Group 16"/>
            <p:cNvGrpSpPr>
              <a:grpSpLocks/>
            </p:cNvGrpSpPr>
            <p:nvPr/>
          </p:nvGrpSpPr>
          <p:grpSpPr bwMode="auto">
            <a:xfrm>
              <a:off x="2112" y="3072"/>
              <a:ext cx="672" cy="601"/>
              <a:chOff x="816" y="2909"/>
              <a:chExt cx="672" cy="601"/>
            </a:xfrm>
          </p:grpSpPr>
          <p:sp>
            <p:nvSpPr>
              <p:cNvPr id="18" name="Rectangle 14"/>
              <p:cNvSpPr>
                <a:spLocks noChangeArrowheads="1"/>
              </p:cNvSpPr>
              <p:nvPr/>
            </p:nvSpPr>
            <p:spPr bwMode="auto">
              <a:xfrm>
                <a:off x="843" y="2909"/>
                <a:ext cx="637" cy="60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800" b="1"/>
                  <a:t>0.693</a:t>
                </a:r>
              </a:p>
              <a:p>
                <a:pPr algn="ctr"/>
                <a:r>
                  <a:rPr lang="en-US" sz="2800" b="1" i="1"/>
                  <a:t>k</a:t>
                </a:r>
                <a:endParaRPr lang="en-US" sz="2800" b="1"/>
              </a:p>
            </p:txBody>
          </p:sp>
          <p:sp>
            <p:nvSpPr>
              <p:cNvPr id="19" name="Line 15"/>
              <p:cNvSpPr>
                <a:spLocks noChangeShapeType="1"/>
              </p:cNvSpPr>
              <p:nvPr/>
            </p:nvSpPr>
            <p:spPr bwMode="auto">
              <a:xfrm>
                <a:off x="816" y="3230"/>
                <a:ext cx="67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b="1"/>
              </a:p>
            </p:txBody>
          </p:sp>
        </p:grpSp>
      </p:grpSp>
      <p:sp>
        <p:nvSpPr>
          <p:cNvPr id="20" name="Rectangle 18"/>
          <p:cNvSpPr>
            <a:spLocks noChangeArrowheads="1"/>
          </p:cNvSpPr>
          <p:nvPr/>
        </p:nvSpPr>
        <p:spPr bwMode="auto">
          <a:xfrm>
            <a:off x="457200" y="5562600"/>
            <a:ext cx="8001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C82E32"/>
                </a:solidFill>
              </a:rPr>
              <a:t>NOTE: For a first-order process, then, the half-life </a:t>
            </a:r>
            <a:r>
              <a:rPr lang="en-US" sz="2800" b="1" i="1" dirty="0">
                <a:solidFill>
                  <a:srgbClr val="C82E32"/>
                </a:solidFill>
              </a:rPr>
              <a:t>does not</a:t>
            </a:r>
            <a:r>
              <a:rPr lang="en-US" sz="2800" b="1" dirty="0">
                <a:solidFill>
                  <a:srgbClr val="C82E32"/>
                </a:solidFill>
              </a:rPr>
              <a:t> depend on [A]</a:t>
            </a:r>
            <a:r>
              <a:rPr lang="en-US" sz="2800" b="1" baseline="-25000" dirty="0">
                <a:solidFill>
                  <a:srgbClr val="C82E32"/>
                </a:solidFill>
              </a:rPr>
              <a:t>0</a:t>
            </a:r>
            <a:r>
              <a:rPr lang="en-US" sz="2800" b="1" dirty="0">
                <a:solidFill>
                  <a:srgbClr val="C82E32"/>
                </a:solidFill>
              </a:rPr>
              <a:t>.</a:t>
            </a:r>
            <a:endParaRPr lang="en-US" sz="28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5579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2286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Half-Life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1" name="Rectangle 3"/>
          <p:cNvSpPr txBox="1">
            <a:spLocks noChangeArrowheads="1"/>
          </p:cNvSpPr>
          <p:nvPr/>
        </p:nvSpPr>
        <p:spPr>
          <a:xfrm>
            <a:off x="685800" y="1219200"/>
            <a:ext cx="7772400" cy="7620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For a second-order process, </a:t>
            </a:r>
          </a:p>
        </p:txBody>
      </p:sp>
      <p:grpSp>
        <p:nvGrpSpPr>
          <p:cNvPr id="3" name="Group 11"/>
          <p:cNvGrpSpPr>
            <a:grpSpLocks/>
          </p:cNvGrpSpPr>
          <p:nvPr/>
        </p:nvGrpSpPr>
        <p:grpSpPr bwMode="auto">
          <a:xfrm>
            <a:off x="2354263" y="1981200"/>
            <a:ext cx="3771901" cy="1077913"/>
            <a:chOff x="1195" y="2065"/>
            <a:chExt cx="2376" cy="679"/>
          </a:xfrm>
        </p:grpSpPr>
        <p:grpSp>
          <p:nvGrpSpPr>
            <p:cNvPr id="4" name="Group 6"/>
            <p:cNvGrpSpPr>
              <a:grpSpLocks/>
            </p:cNvGrpSpPr>
            <p:nvPr/>
          </p:nvGrpSpPr>
          <p:grpSpPr bwMode="auto">
            <a:xfrm>
              <a:off x="1195" y="2065"/>
              <a:ext cx="900" cy="679"/>
              <a:chOff x="1195" y="2065"/>
              <a:chExt cx="900" cy="679"/>
            </a:xfrm>
          </p:grpSpPr>
          <p:sp>
            <p:nvSpPr>
              <p:cNvPr id="28" name="Rectangle 4"/>
              <p:cNvSpPr>
                <a:spLocks noChangeArrowheads="1"/>
              </p:cNvSpPr>
              <p:nvPr/>
            </p:nvSpPr>
            <p:spPr bwMode="auto">
              <a:xfrm>
                <a:off x="1195" y="2065"/>
                <a:ext cx="900" cy="6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3200"/>
                  <a:t>1</a:t>
                </a:r>
              </a:p>
              <a:p>
                <a:pPr algn="ctr"/>
                <a:r>
                  <a:rPr lang="en-US" sz="3200"/>
                  <a:t>0.5 [A]</a:t>
                </a:r>
                <a:r>
                  <a:rPr lang="en-US" sz="3200" baseline="-25000"/>
                  <a:t>0</a:t>
                </a:r>
                <a:endParaRPr lang="en-US" sz="3200"/>
              </a:p>
            </p:txBody>
          </p:sp>
          <p:sp>
            <p:nvSpPr>
              <p:cNvPr id="29" name="Line 5"/>
              <p:cNvSpPr>
                <a:spLocks noChangeShapeType="1"/>
              </p:cNvSpPr>
              <p:nvPr/>
            </p:nvSpPr>
            <p:spPr bwMode="auto">
              <a:xfrm>
                <a:off x="1200" y="2359"/>
                <a:ext cx="864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3200"/>
              </a:p>
            </p:txBody>
          </p:sp>
        </p:grpSp>
        <p:sp>
          <p:nvSpPr>
            <p:cNvPr id="24" name="Rectangle 7"/>
            <p:cNvSpPr>
              <a:spLocks noChangeArrowheads="1"/>
            </p:cNvSpPr>
            <p:nvPr/>
          </p:nvSpPr>
          <p:spPr bwMode="auto">
            <a:xfrm>
              <a:off x="2160" y="2200"/>
              <a:ext cx="996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200"/>
                <a:t>= </a:t>
              </a:r>
              <a:r>
                <a:rPr lang="en-US" sz="3200" i="1"/>
                <a:t>kt</a:t>
              </a:r>
              <a:r>
                <a:rPr lang="en-US" sz="3200" baseline="-25000"/>
                <a:t>1/2</a:t>
              </a:r>
              <a:r>
                <a:rPr lang="en-US" sz="3200"/>
                <a:t> + </a:t>
              </a:r>
            </a:p>
          </p:txBody>
        </p:sp>
        <p:grpSp>
          <p:nvGrpSpPr>
            <p:cNvPr id="5" name="Group 8"/>
            <p:cNvGrpSpPr>
              <a:grpSpLocks/>
            </p:cNvGrpSpPr>
            <p:nvPr/>
          </p:nvGrpSpPr>
          <p:grpSpPr bwMode="auto">
            <a:xfrm>
              <a:off x="3058" y="2065"/>
              <a:ext cx="513" cy="679"/>
              <a:chOff x="950" y="2065"/>
              <a:chExt cx="1386" cy="679"/>
            </a:xfrm>
          </p:grpSpPr>
          <p:sp>
            <p:nvSpPr>
              <p:cNvPr id="26" name="Rectangle 9"/>
              <p:cNvSpPr>
                <a:spLocks noChangeArrowheads="1"/>
              </p:cNvSpPr>
              <p:nvPr/>
            </p:nvSpPr>
            <p:spPr bwMode="auto">
              <a:xfrm>
                <a:off x="950" y="2065"/>
                <a:ext cx="1386" cy="6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3200"/>
                  <a:t>1</a:t>
                </a:r>
              </a:p>
              <a:p>
                <a:pPr algn="ctr"/>
                <a:r>
                  <a:rPr lang="en-US" sz="3200"/>
                  <a:t>[A]</a:t>
                </a:r>
                <a:r>
                  <a:rPr lang="en-US" sz="3200" baseline="-25000"/>
                  <a:t>0</a:t>
                </a:r>
                <a:endParaRPr lang="en-US" sz="3200"/>
              </a:p>
            </p:txBody>
          </p:sp>
          <p:sp>
            <p:nvSpPr>
              <p:cNvPr id="27" name="Line 10"/>
              <p:cNvSpPr>
                <a:spLocks noChangeShapeType="1"/>
              </p:cNvSpPr>
              <p:nvPr/>
            </p:nvSpPr>
            <p:spPr bwMode="auto">
              <a:xfrm>
                <a:off x="1200" y="2359"/>
                <a:ext cx="864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3200"/>
              </a:p>
            </p:txBody>
          </p:sp>
        </p:grpSp>
      </p:grpSp>
      <p:grpSp>
        <p:nvGrpSpPr>
          <p:cNvPr id="6" name="Group 20"/>
          <p:cNvGrpSpPr>
            <a:grpSpLocks/>
          </p:cNvGrpSpPr>
          <p:nvPr/>
        </p:nvGrpSpPr>
        <p:grpSpPr bwMode="auto">
          <a:xfrm>
            <a:off x="2971800" y="3276600"/>
            <a:ext cx="3171826" cy="1077913"/>
            <a:chOff x="1861" y="2448"/>
            <a:chExt cx="1998" cy="679"/>
          </a:xfrm>
        </p:grpSpPr>
        <p:grpSp>
          <p:nvGrpSpPr>
            <p:cNvPr id="7" name="Group 13"/>
            <p:cNvGrpSpPr>
              <a:grpSpLocks/>
            </p:cNvGrpSpPr>
            <p:nvPr/>
          </p:nvGrpSpPr>
          <p:grpSpPr bwMode="auto">
            <a:xfrm>
              <a:off x="1861" y="2448"/>
              <a:ext cx="513" cy="679"/>
              <a:chOff x="1181" y="2065"/>
              <a:chExt cx="923" cy="679"/>
            </a:xfrm>
          </p:grpSpPr>
          <p:sp>
            <p:nvSpPr>
              <p:cNvPr id="36" name="Rectangle 14"/>
              <p:cNvSpPr>
                <a:spLocks noChangeArrowheads="1"/>
              </p:cNvSpPr>
              <p:nvPr/>
            </p:nvSpPr>
            <p:spPr bwMode="auto">
              <a:xfrm>
                <a:off x="1181" y="2065"/>
                <a:ext cx="923" cy="6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3200"/>
                  <a:t>2</a:t>
                </a:r>
              </a:p>
              <a:p>
                <a:pPr algn="ctr"/>
                <a:r>
                  <a:rPr lang="en-US" sz="3200"/>
                  <a:t>[A]</a:t>
                </a:r>
                <a:r>
                  <a:rPr lang="en-US" sz="3200" baseline="-25000"/>
                  <a:t>0</a:t>
                </a:r>
                <a:endParaRPr lang="en-US" sz="3200"/>
              </a:p>
            </p:txBody>
          </p:sp>
          <p:sp>
            <p:nvSpPr>
              <p:cNvPr id="37" name="Line 15"/>
              <p:cNvSpPr>
                <a:spLocks noChangeShapeType="1"/>
              </p:cNvSpPr>
              <p:nvPr/>
            </p:nvSpPr>
            <p:spPr bwMode="auto">
              <a:xfrm>
                <a:off x="1200" y="2359"/>
                <a:ext cx="864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3200"/>
              </a:p>
            </p:txBody>
          </p:sp>
        </p:grpSp>
        <p:sp>
          <p:nvSpPr>
            <p:cNvPr id="32" name="Rectangle 16"/>
            <p:cNvSpPr>
              <a:spLocks noChangeArrowheads="1"/>
            </p:cNvSpPr>
            <p:nvPr/>
          </p:nvSpPr>
          <p:spPr bwMode="auto">
            <a:xfrm>
              <a:off x="2448" y="2583"/>
              <a:ext cx="996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200" dirty="0"/>
                <a:t>= </a:t>
              </a:r>
              <a:r>
                <a:rPr lang="en-US" sz="3200" i="1" dirty="0"/>
                <a:t>kt</a:t>
              </a:r>
              <a:r>
                <a:rPr lang="en-US" sz="3200" baseline="-25000" dirty="0"/>
                <a:t>1/2</a:t>
              </a:r>
              <a:r>
                <a:rPr lang="en-US" sz="3200" dirty="0"/>
                <a:t> + </a:t>
              </a:r>
            </a:p>
          </p:txBody>
        </p:sp>
        <p:grpSp>
          <p:nvGrpSpPr>
            <p:cNvPr id="8" name="Group 17"/>
            <p:cNvGrpSpPr>
              <a:grpSpLocks/>
            </p:cNvGrpSpPr>
            <p:nvPr/>
          </p:nvGrpSpPr>
          <p:grpSpPr bwMode="auto">
            <a:xfrm>
              <a:off x="3346" y="2448"/>
              <a:ext cx="513" cy="679"/>
              <a:chOff x="950" y="2065"/>
              <a:chExt cx="1386" cy="679"/>
            </a:xfrm>
          </p:grpSpPr>
          <p:sp>
            <p:nvSpPr>
              <p:cNvPr id="34" name="Rectangle 18"/>
              <p:cNvSpPr>
                <a:spLocks noChangeArrowheads="1"/>
              </p:cNvSpPr>
              <p:nvPr/>
            </p:nvSpPr>
            <p:spPr bwMode="auto">
              <a:xfrm>
                <a:off x="950" y="2065"/>
                <a:ext cx="1386" cy="6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3200"/>
                  <a:t>1</a:t>
                </a:r>
              </a:p>
              <a:p>
                <a:pPr algn="ctr"/>
                <a:r>
                  <a:rPr lang="en-US" sz="3200"/>
                  <a:t>[A]</a:t>
                </a:r>
                <a:r>
                  <a:rPr lang="en-US" sz="3200" baseline="-25000"/>
                  <a:t>0</a:t>
                </a:r>
                <a:endParaRPr lang="en-US" sz="3200"/>
              </a:p>
            </p:txBody>
          </p:sp>
          <p:sp>
            <p:nvSpPr>
              <p:cNvPr id="35" name="Line 19"/>
              <p:cNvSpPr>
                <a:spLocks noChangeShapeType="1"/>
              </p:cNvSpPr>
              <p:nvPr/>
            </p:nvSpPr>
            <p:spPr bwMode="auto">
              <a:xfrm>
                <a:off x="1200" y="2359"/>
                <a:ext cx="864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3200"/>
              </a:p>
            </p:txBody>
          </p:sp>
        </p:grpSp>
      </p:grpSp>
      <p:grpSp>
        <p:nvGrpSpPr>
          <p:cNvPr id="9" name="Group 30"/>
          <p:cNvGrpSpPr>
            <a:grpSpLocks/>
          </p:cNvGrpSpPr>
          <p:nvPr/>
        </p:nvGrpSpPr>
        <p:grpSpPr bwMode="auto">
          <a:xfrm>
            <a:off x="1627188" y="4419602"/>
            <a:ext cx="3448051" cy="1160463"/>
            <a:chOff x="1025" y="3120"/>
            <a:chExt cx="2172" cy="731"/>
          </a:xfrm>
        </p:grpSpPr>
        <p:grpSp>
          <p:nvGrpSpPr>
            <p:cNvPr id="10" name="Group 22"/>
            <p:cNvGrpSpPr>
              <a:grpSpLocks/>
            </p:cNvGrpSpPr>
            <p:nvPr/>
          </p:nvGrpSpPr>
          <p:grpSpPr bwMode="auto">
            <a:xfrm>
              <a:off x="1025" y="3172"/>
              <a:ext cx="625" cy="679"/>
              <a:chOff x="1080" y="2069"/>
              <a:chExt cx="1124" cy="679"/>
            </a:xfrm>
          </p:grpSpPr>
          <p:sp>
            <p:nvSpPr>
              <p:cNvPr id="45" name="Rectangle 23"/>
              <p:cNvSpPr>
                <a:spLocks noChangeArrowheads="1"/>
              </p:cNvSpPr>
              <p:nvPr/>
            </p:nvSpPr>
            <p:spPr bwMode="auto">
              <a:xfrm>
                <a:off x="1080" y="2069"/>
                <a:ext cx="1124" cy="6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3200" dirty="0"/>
                  <a:t>2 </a:t>
                </a:r>
                <a:r>
                  <a:rPr lang="en-US" sz="3200" dirty="0">
                    <a:cs typeface="Arial" charset="0"/>
                  </a:rPr>
                  <a:t>−</a:t>
                </a:r>
                <a:r>
                  <a:rPr lang="en-US" sz="3200" dirty="0"/>
                  <a:t> 1</a:t>
                </a:r>
              </a:p>
              <a:p>
                <a:pPr algn="ctr"/>
                <a:r>
                  <a:rPr lang="en-US" sz="3200" dirty="0"/>
                  <a:t>[A]</a:t>
                </a:r>
                <a:r>
                  <a:rPr lang="en-US" sz="3200" baseline="-25000" dirty="0"/>
                  <a:t>0</a:t>
                </a:r>
                <a:endParaRPr lang="en-US" sz="3200" dirty="0"/>
              </a:p>
            </p:txBody>
          </p:sp>
          <p:sp>
            <p:nvSpPr>
              <p:cNvPr id="46" name="Line 24"/>
              <p:cNvSpPr>
                <a:spLocks noChangeShapeType="1"/>
              </p:cNvSpPr>
              <p:nvPr/>
            </p:nvSpPr>
            <p:spPr bwMode="auto">
              <a:xfrm>
                <a:off x="1200" y="2359"/>
                <a:ext cx="864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3200"/>
              </a:p>
            </p:txBody>
          </p:sp>
        </p:grpSp>
        <p:sp>
          <p:nvSpPr>
            <p:cNvPr id="40" name="Rectangle 25"/>
            <p:cNvSpPr>
              <a:spLocks noChangeArrowheads="1"/>
            </p:cNvSpPr>
            <p:nvPr/>
          </p:nvSpPr>
          <p:spPr bwMode="auto">
            <a:xfrm>
              <a:off x="2448" y="3255"/>
              <a:ext cx="749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200"/>
                <a:t>= </a:t>
              </a:r>
              <a:r>
                <a:rPr lang="en-US" sz="3200" i="1"/>
                <a:t>kt</a:t>
              </a:r>
              <a:r>
                <a:rPr lang="en-US" sz="3200" baseline="-25000"/>
                <a:t>1/2</a:t>
              </a:r>
              <a:endParaRPr lang="en-US" sz="3200"/>
            </a:p>
          </p:txBody>
        </p:sp>
        <p:grpSp>
          <p:nvGrpSpPr>
            <p:cNvPr id="11" name="Group 26"/>
            <p:cNvGrpSpPr>
              <a:grpSpLocks/>
            </p:cNvGrpSpPr>
            <p:nvPr/>
          </p:nvGrpSpPr>
          <p:grpSpPr bwMode="auto">
            <a:xfrm>
              <a:off x="1900" y="3120"/>
              <a:ext cx="513" cy="679"/>
              <a:chOff x="950" y="2065"/>
              <a:chExt cx="1386" cy="679"/>
            </a:xfrm>
          </p:grpSpPr>
          <p:sp>
            <p:nvSpPr>
              <p:cNvPr id="43" name="Rectangle 27"/>
              <p:cNvSpPr>
                <a:spLocks noChangeArrowheads="1"/>
              </p:cNvSpPr>
              <p:nvPr/>
            </p:nvSpPr>
            <p:spPr bwMode="auto">
              <a:xfrm>
                <a:off x="950" y="2065"/>
                <a:ext cx="1386" cy="6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3200"/>
                  <a:t>1</a:t>
                </a:r>
              </a:p>
              <a:p>
                <a:pPr algn="ctr"/>
                <a:r>
                  <a:rPr lang="en-US" sz="3200"/>
                  <a:t>[A]</a:t>
                </a:r>
                <a:r>
                  <a:rPr lang="en-US" sz="3200" baseline="-25000"/>
                  <a:t>0</a:t>
                </a:r>
                <a:endParaRPr lang="en-US" sz="3200"/>
              </a:p>
            </p:txBody>
          </p:sp>
          <p:sp>
            <p:nvSpPr>
              <p:cNvPr id="44" name="Line 28"/>
              <p:cNvSpPr>
                <a:spLocks noChangeShapeType="1"/>
              </p:cNvSpPr>
              <p:nvPr/>
            </p:nvSpPr>
            <p:spPr bwMode="auto">
              <a:xfrm>
                <a:off x="1200" y="2359"/>
                <a:ext cx="864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3200"/>
              </a:p>
            </p:txBody>
          </p:sp>
        </p:grpSp>
        <p:sp>
          <p:nvSpPr>
            <p:cNvPr id="42" name="Rectangle 29"/>
            <p:cNvSpPr>
              <a:spLocks noChangeArrowheads="1"/>
            </p:cNvSpPr>
            <p:nvPr/>
          </p:nvSpPr>
          <p:spPr bwMode="auto">
            <a:xfrm>
              <a:off x="1680" y="3255"/>
              <a:ext cx="246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200"/>
                <a:t>=</a:t>
              </a:r>
            </a:p>
          </p:txBody>
        </p:sp>
      </p:grpSp>
      <p:grpSp>
        <p:nvGrpSpPr>
          <p:cNvPr id="12" name="Group 40"/>
          <p:cNvGrpSpPr>
            <a:grpSpLocks/>
          </p:cNvGrpSpPr>
          <p:nvPr/>
        </p:nvGrpSpPr>
        <p:grpSpPr bwMode="auto">
          <a:xfrm>
            <a:off x="2924175" y="5410203"/>
            <a:ext cx="1966913" cy="1077913"/>
            <a:chOff x="1842" y="3676"/>
            <a:chExt cx="1239" cy="679"/>
          </a:xfrm>
        </p:grpSpPr>
        <p:sp>
          <p:nvSpPr>
            <p:cNvPr id="48" name="Rectangle 35"/>
            <p:cNvSpPr>
              <a:spLocks noChangeArrowheads="1"/>
            </p:cNvSpPr>
            <p:nvPr/>
          </p:nvSpPr>
          <p:spPr bwMode="auto">
            <a:xfrm>
              <a:off x="2448" y="3811"/>
              <a:ext cx="633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200" dirty="0"/>
                <a:t>= </a:t>
              </a:r>
              <a:r>
                <a:rPr lang="en-US" sz="3200" i="1" dirty="0"/>
                <a:t>t</a:t>
              </a:r>
              <a:r>
                <a:rPr lang="en-US" sz="3200" baseline="-25000" dirty="0"/>
                <a:t>1/2</a:t>
              </a:r>
              <a:endParaRPr lang="en-US" sz="3200" dirty="0"/>
            </a:p>
          </p:txBody>
        </p:sp>
        <p:grpSp>
          <p:nvGrpSpPr>
            <p:cNvPr id="13" name="Group 36"/>
            <p:cNvGrpSpPr>
              <a:grpSpLocks/>
            </p:cNvGrpSpPr>
            <p:nvPr/>
          </p:nvGrpSpPr>
          <p:grpSpPr bwMode="auto">
            <a:xfrm>
              <a:off x="1842" y="3676"/>
              <a:ext cx="630" cy="679"/>
              <a:chOff x="792" y="2065"/>
              <a:chExt cx="1702" cy="679"/>
            </a:xfrm>
          </p:grpSpPr>
          <p:sp>
            <p:nvSpPr>
              <p:cNvPr id="50" name="Rectangle 37"/>
              <p:cNvSpPr>
                <a:spLocks noChangeArrowheads="1"/>
              </p:cNvSpPr>
              <p:nvPr/>
            </p:nvSpPr>
            <p:spPr bwMode="auto">
              <a:xfrm>
                <a:off x="792" y="2065"/>
                <a:ext cx="1702" cy="6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3200"/>
                  <a:t>1</a:t>
                </a:r>
              </a:p>
              <a:p>
                <a:pPr algn="ctr"/>
                <a:r>
                  <a:rPr lang="en-US" sz="3200" i="1"/>
                  <a:t>k</a:t>
                </a:r>
                <a:r>
                  <a:rPr lang="en-US" sz="3200"/>
                  <a:t>[A]</a:t>
                </a:r>
                <a:r>
                  <a:rPr lang="en-US" sz="3200" baseline="-25000"/>
                  <a:t>0</a:t>
                </a:r>
                <a:endParaRPr lang="en-US" sz="3200"/>
              </a:p>
            </p:txBody>
          </p:sp>
          <p:sp>
            <p:nvSpPr>
              <p:cNvPr id="51" name="Line 38"/>
              <p:cNvSpPr>
                <a:spLocks noChangeShapeType="1"/>
              </p:cNvSpPr>
              <p:nvPr/>
            </p:nvSpPr>
            <p:spPr bwMode="auto">
              <a:xfrm>
                <a:off x="1200" y="2359"/>
                <a:ext cx="864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32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60861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2286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Temperature and Rate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" name="Picture 7" descr="14_12"/>
          <p:cNvPicPr>
            <a:picLocks noChangeAspect="1" noChangeArrowheads="1"/>
          </p:cNvPicPr>
          <p:nvPr/>
        </p:nvPicPr>
        <p:blipFill>
          <a:blip r:embed="rId2" cstate="print"/>
          <a:srcRect b="5400"/>
          <a:stretch>
            <a:fillRect/>
          </a:stretch>
        </p:blipFill>
        <p:spPr>
          <a:xfrm>
            <a:off x="533399" y="1752600"/>
            <a:ext cx="3835679" cy="3537636"/>
          </a:xfrm>
          <a:prstGeom prst="rect">
            <a:avLst/>
          </a:prstGeom>
        </p:spPr>
      </p:pic>
      <p:sp>
        <p:nvSpPr>
          <p:cNvPr id="5" name="Rectangle 5"/>
          <p:cNvSpPr txBox="1">
            <a:spLocks noChangeArrowheads="1"/>
          </p:cNvSpPr>
          <p:nvPr/>
        </p:nvSpPr>
        <p:spPr>
          <a:xfrm>
            <a:off x="4724400" y="1676400"/>
            <a:ext cx="44196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Generally, as temperature increases, so does the reaction rate.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This is because 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is temperature dependent.</a:t>
            </a:r>
          </a:p>
        </p:txBody>
      </p:sp>
    </p:spTree>
    <p:extLst>
      <p:ext uri="{BB962C8B-B14F-4D97-AF65-F5344CB8AC3E}">
        <p14:creationId xmlns:p14="http://schemas.microsoft.com/office/powerpoint/2010/main" val="2105774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2286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The Collision Model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1981200"/>
            <a:ext cx="7772400" cy="25146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 a chemical reaction, bonds are broken and new bonds are formed.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Molecules can only react if they collide with each other.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09505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2286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The Collision Model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685800" y="1981200"/>
            <a:ext cx="7772400" cy="19812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Furthermore, molecules must collide with the correct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orientation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and with enough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energy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to cause bond breakage and formation.</a:t>
            </a:r>
          </a:p>
        </p:txBody>
      </p:sp>
      <p:pic>
        <p:nvPicPr>
          <p:cNvPr id="5" name="Picture 8" descr="14_13ab"/>
          <p:cNvPicPr>
            <a:picLocks noChangeAspect="1" noChangeArrowheads="1"/>
          </p:cNvPicPr>
          <p:nvPr/>
        </p:nvPicPr>
        <p:blipFill>
          <a:blip r:embed="rId2" cstate="print"/>
          <a:srcRect b="61552"/>
          <a:stretch>
            <a:fillRect/>
          </a:stretch>
        </p:blipFill>
        <p:spPr>
          <a:xfrm>
            <a:off x="576263" y="3962400"/>
            <a:ext cx="7991475" cy="1470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4432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2286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Activation Energy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1447800"/>
            <a:ext cx="7772400" cy="25146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 other words, there is a minimum amount of energy required for reaction:  the </a:t>
            </a:r>
            <a:r>
              <a:rPr kumimoji="0" lang="en-US" sz="260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activation energy</a:t>
            </a:r>
            <a:r>
              <a:rPr kumimoji="0" lang="en-US" sz="2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en-US" sz="260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</a:t>
            </a:r>
            <a:r>
              <a:rPr kumimoji="0" lang="en-US" sz="260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</a:t>
            </a:r>
            <a:r>
              <a:rPr kumimoji="0" lang="en-US" sz="2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Just as a ball cannot get over a hill if it does not roll up the hill with enough energy, a reaction cannot occur unless the molecules possess sufficient energy to get over the activation energy barrier.</a:t>
            </a:r>
          </a:p>
        </p:txBody>
      </p:sp>
      <p:pic>
        <p:nvPicPr>
          <p:cNvPr id="4" name="Picture 7" descr="14_14"/>
          <p:cNvPicPr>
            <a:picLocks noChangeAspect="1" noChangeArrowheads="1"/>
          </p:cNvPicPr>
          <p:nvPr/>
        </p:nvPicPr>
        <p:blipFill>
          <a:blip r:embed="rId2" cstate="print"/>
          <a:srcRect b="7773"/>
          <a:stretch>
            <a:fillRect/>
          </a:stretch>
        </p:blipFill>
        <p:spPr>
          <a:xfrm>
            <a:off x="914400" y="4067175"/>
            <a:ext cx="6172200" cy="2635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2241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6200" y="228600"/>
            <a:ext cx="8991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Factors That Affect Reaction Rates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685800" y="1752600"/>
            <a:ext cx="8077200" cy="21336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Concentration of Reactants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1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As the concentration of reactants increases, so does the likelihood that reactant molecules will collide.</a:t>
            </a:r>
          </a:p>
        </p:txBody>
      </p:sp>
      <p:pic>
        <p:nvPicPr>
          <p:cNvPr id="5" name="Picture 6" descr="14_02"/>
          <p:cNvPicPr>
            <a:picLocks noChangeAspect="1" noChangeArrowheads="1"/>
          </p:cNvPicPr>
          <p:nvPr/>
        </p:nvPicPr>
        <p:blipFill>
          <a:blip r:embed="rId2" cstate="print"/>
          <a:srcRect b="11510"/>
          <a:stretch>
            <a:fillRect/>
          </a:stretch>
        </p:blipFill>
        <p:spPr>
          <a:xfrm>
            <a:off x="2741613" y="3733800"/>
            <a:ext cx="4192587" cy="2609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7635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304800" y="228600"/>
            <a:ext cx="8534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Reaction Coordinate Diagrams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0" y="1981200"/>
            <a:ext cx="33528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It is helpful to visualize energy changes throughout a process on a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reaction coordinate diagram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like this one for the rearrangement of methyl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isonitrile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</p:txBody>
      </p:sp>
      <p:pic>
        <p:nvPicPr>
          <p:cNvPr id="4" name="Picture 9" descr="14_15"/>
          <p:cNvPicPr>
            <a:picLocks noChangeAspect="1" noChangeArrowheads="1"/>
          </p:cNvPicPr>
          <p:nvPr/>
        </p:nvPicPr>
        <p:blipFill>
          <a:blip r:embed="rId2" cstate="print"/>
          <a:srcRect b="4218"/>
          <a:stretch>
            <a:fillRect/>
          </a:stretch>
        </p:blipFill>
        <p:spPr>
          <a:xfrm>
            <a:off x="3276600" y="1524000"/>
            <a:ext cx="5638800" cy="4208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2706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304800" y="228600"/>
            <a:ext cx="8534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Reaction Coordinate Diagrams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Picture 9" descr="14_15"/>
          <p:cNvPicPr>
            <a:picLocks noChangeAspect="1" noChangeArrowheads="1"/>
          </p:cNvPicPr>
          <p:nvPr/>
        </p:nvPicPr>
        <p:blipFill>
          <a:blip r:embed="rId2" cstate="print"/>
          <a:srcRect b="4318"/>
          <a:stretch>
            <a:fillRect/>
          </a:stretch>
        </p:blipFill>
        <p:spPr>
          <a:xfrm>
            <a:off x="4572000" y="1295400"/>
            <a:ext cx="3962400" cy="2955925"/>
          </a:xfrm>
          <a:prstGeom prst="rect">
            <a:avLst/>
          </a:prstGeom>
        </p:spPr>
      </p:pic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0" y="1371600"/>
            <a:ext cx="4419600" cy="2971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diagram shows the energy of the reactants and products (and, therefore,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" charset="2"/>
                <a:ea typeface="+mn-ea"/>
                <a:cs typeface="+mn-cs"/>
                <a:sym typeface="Symbol" pitchFamily="1" charset="2"/>
              </a:rPr>
              <a:t>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).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high point on the diagram is the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transition state.</a:t>
            </a: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0" y="4191000"/>
            <a:ext cx="81534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38138" indent="-338138">
              <a:buFontTx/>
              <a:buChar char="•"/>
            </a:pPr>
            <a:r>
              <a:rPr lang="en-US" sz="2800" dirty="0"/>
              <a:t>The species present at the transition state is called the </a:t>
            </a:r>
            <a:r>
              <a:rPr lang="en-US" sz="2800" dirty="0">
                <a:solidFill>
                  <a:srgbClr val="C00000"/>
                </a:solidFill>
              </a:rPr>
              <a:t>activated complex</a:t>
            </a:r>
            <a:r>
              <a:rPr lang="en-US" sz="2800" dirty="0">
                <a:solidFill>
                  <a:srgbClr val="C82E32"/>
                </a:solidFill>
              </a:rPr>
              <a:t>.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0" y="5105400"/>
            <a:ext cx="8915400" cy="1369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38138" indent="-338138">
              <a:buFontTx/>
              <a:buChar char="•"/>
            </a:pPr>
            <a:r>
              <a:rPr lang="en-US" sz="2800" dirty="0"/>
              <a:t>The energy gap between the reactants and the activated complex is the </a:t>
            </a:r>
            <a:r>
              <a:rPr lang="en-US" sz="2800" dirty="0">
                <a:solidFill>
                  <a:srgbClr val="C00000"/>
                </a:solidFill>
              </a:rPr>
              <a:t>activation energy barrier.</a:t>
            </a:r>
          </a:p>
          <a:p>
            <a:pPr marL="338138" indent="-338138">
              <a:spcBef>
                <a:spcPct val="50000"/>
              </a:spcBef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6886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/>
      <p:bldP spid="8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260350" y="228600"/>
            <a:ext cx="8610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Maxwell</a:t>
            </a: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Arial" charset="0"/>
              </a:rPr>
              <a:t>–</a:t>
            </a: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Boltzmann Distributions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Picture 5" descr="14_16"/>
          <p:cNvPicPr>
            <a:picLocks noChangeAspect="1" noChangeArrowheads="1"/>
          </p:cNvPicPr>
          <p:nvPr/>
        </p:nvPicPr>
        <p:blipFill>
          <a:blip r:embed="rId2" cstate="print"/>
          <a:srcRect b="4680"/>
          <a:stretch>
            <a:fillRect/>
          </a:stretch>
        </p:blipFill>
        <p:spPr>
          <a:xfrm>
            <a:off x="228600" y="2055813"/>
            <a:ext cx="5029200" cy="2860675"/>
          </a:xfrm>
          <a:prstGeom prst="rect">
            <a:avLst/>
          </a:prstGeom>
        </p:spPr>
      </p:pic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5486400" y="1752600"/>
            <a:ext cx="3352800" cy="32766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Temperature is defined as a measure of the average kinetic energy of the molecules in a sample.</a:t>
            </a: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304800" y="5181600"/>
            <a:ext cx="8610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90513" indent="-290513">
              <a:buFontTx/>
              <a:buChar char="•"/>
            </a:pPr>
            <a:r>
              <a:rPr lang="en-US" sz="3200" dirty="0"/>
              <a:t>At any temperature there is a </a:t>
            </a:r>
            <a:r>
              <a:rPr lang="en-US" sz="3200" dirty="0" smtClean="0"/>
              <a:t>wide distribution </a:t>
            </a:r>
            <a:r>
              <a:rPr lang="en-US" sz="3200" dirty="0"/>
              <a:t>of kinetic energies.</a:t>
            </a:r>
          </a:p>
        </p:txBody>
      </p:sp>
    </p:spTree>
    <p:extLst>
      <p:ext uri="{BB962C8B-B14F-4D97-AF65-F5344CB8AC3E}">
        <p14:creationId xmlns:p14="http://schemas.microsoft.com/office/powerpoint/2010/main" val="4110726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260350" y="228600"/>
            <a:ext cx="8610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Maxwell</a:t>
            </a: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Arial" charset="0"/>
              </a:rPr>
              <a:t>–</a:t>
            </a: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Boltzmann Distributions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Picture 5" descr="14_16"/>
          <p:cNvPicPr>
            <a:picLocks noChangeAspect="1" noChangeArrowheads="1"/>
          </p:cNvPicPr>
          <p:nvPr/>
        </p:nvPicPr>
        <p:blipFill>
          <a:blip r:embed="rId2" cstate="print"/>
          <a:srcRect b="4680"/>
          <a:stretch>
            <a:fillRect/>
          </a:stretch>
        </p:blipFill>
        <p:spPr>
          <a:xfrm>
            <a:off x="228600" y="2055813"/>
            <a:ext cx="5029200" cy="2860675"/>
          </a:xfrm>
          <a:prstGeom prst="rect">
            <a:avLst/>
          </a:prstGeom>
        </p:spPr>
      </p:pic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5257800" y="1752600"/>
            <a:ext cx="3733800" cy="43434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As the temperature increases, the curve flattens and broadens.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Thus at higher temperatures, a larger population of molecules has higher energy.</a:t>
            </a:r>
          </a:p>
        </p:txBody>
      </p:sp>
    </p:spTree>
    <p:extLst>
      <p:ext uri="{BB962C8B-B14F-4D97-AF65-F5344CB8AC3E}">
        <p14:creationId xmlns:p14="http://schemas.microsoft.com/office/powerpoint/2010/main" val="2519674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260350" y="228600"/>
            <a:ext cx="8610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Maxwell</a:t>
            </a: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Arial" charset="0"/>
              </a:rPr>
              <a:t>–</a:t>
            </a: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Boltzmann Distributions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533400" y="1371600"/>
            <a:ext cx="8001000" cy="19431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If the dotted line represents the activation energy, then as the temperature increases, so does the fraction of molecules that can overcome the activation energy barrier.</a:t>
            </a:r>
          </a:p>
        </p:txBody>
      </p:sp>
      <p:pic>
        <p:nvPicPr>
          <p:cNvPr id="7" name="Picture 4" descr="14_16"/>
          <p:cNvPicPr>
            <a:picLocks noChangeAspect="1" noChangeArrowheads="1"/>
          </p:cNvPicPr>
          <p:nvPr/>
        </p:nvPicPr>
        <p:blipFill>
          <a:blip r:embed="rId2" cstate="print"/>
          <a:srcRect b="4680"/>
          <a:stretch>
            <a:fillRect/>
          </a:stretch>
        </p:blipFill>
        <p:spPr>
          <a:xfrm>
            <a:off x="228600" y="3657600"/>
            <a:ext cx="5029200" cy="2860675"/>
          </a:xfrm>
          <a:prstGeom prst="rect">
            <a:avLst/>
          </a:prstGeom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5486400" y="3733800"/>
            <a:ext cx="327660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33363" indent="-233363">
              <a:buFontTx/>
              <a:buChar char="•"/>
            </a:pPr>
            <a:r>
              <a:rPr lang="en-US" sz="3000" dirty="0"/>
              <a:t>As a result, the reaction rate increases.</a:t>
            </a:r>
          </a:p>
        </p:txBody>
      </p:sp>
    </p:spTree>
    <p:extLst>
      <p:ext uri="{BB962C8B-B14F-4D97-AF65-F5344CB8AC3E}">
        <p14:creationId xmlns:p14="http://schemas.microsoft.com/office/powerpoint/2010/main" val="2469592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260350" y="228600"/>
            <a:ext cx="8610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Maxwell</a:t>
            </a: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Arial" charset="0"/>
              </a:rPr>
              <a:t>–</a:t>
            </a: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Boltzmann Distributions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Picture 4" descr="14_16"/>
          <p:cNvPicPr>
            <a:picLocks noChangeAspect="1" noChangeArrowheads="1"/>
          </p:cNvPicPr>
          <p:nvPr/>
        </p:nvPicPr>
        <p:blipFill>
          <a:blip r:embed="rId2" cstate="print"/>
          <a:srcRect b="4680"/>
          <a:stretch>
            <a:fillRect/>
          </a:stretch>
        </p:blipFill>
        <p:spPr>
          <a:xfrm>
            <a:off x="228600" y="3657600"/>
            <a:ext cx="5029200" cy="2860675"/>
          </a:xfrm>
          <a:prstGeom prst="rect">
            <a:avLst/>
          </a:prstGeom>
        </p:spPr>
      </p:pic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228600" y="1143000"/>
            <a:ext cx="8915400" cy="24384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This fraction of molecules can be found through the expression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7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where 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is the gas constant and 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is the Kelvin temperature.</a:t>
            </a: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3733800" y="2239963"/>
            <a:ext cx="241617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i="1" dirty="0">
                <a:solidFill>
                  <a:srgbClr val="C82E32"/>
                </a:solidFill>
              </a:rPr>
              <a:t>f</a:t>
            </a:r>
            <a:r>
              <a:rPr lang="en-US" sz="3200" dirty="0">
                <a:solidFill>
                  <a:srgbClr val="C82E32"/>
                </a:solidFill>
              </a:rPr>
              <a:t> = </a:t>
            </a:r>
            <a:r>
              <a:rPr lang="en-US" sz="3200" i="1" dirty="0">
                <a:solidFill>
                  <a:srgbClr val="C82E32"/>
                </a:solidFill>
              </a:rPr>
              <a:t>e</a:t>
            </a:r>
          </a:p>
        </p:txBody>
      </p: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4495800" y="1790700"/>
            <a:ext cx="473075" cy="800100"/>
            <a:chOff x="2959" y="1258"/>
            <a:chExt cx="298" cy="504"/>
          </a:xfrm>
        </p:grpSpPr>
        <p:sp>
          <p:nvSpPr>
            <p:cNvPr id="11" name="Text Box 7"/>
            <p:cNvSpPr txBox="1">
              <a:spLocks noChangeArrowheads="1"/>
            </p:cNvSpPr>
            <p:nvPr/>
          </p:nvSpPr>
          <p:spPr bwMode="auto">
            <a:xfrm>
              <a:off x="2959" y="1258"/>
              <a:ext cx="297" cy="5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2000" dirty="0">
                  <a:solidFill>
                    <a:srgbClr val="C82E32"/>
                  </a:solidFill>
                </a:rPr>
                <a:t>-</a:t>
              </a:r>
              <a:r>
                <a:rPr lang="en-US" sz="2000" i="1" dirty="0">
                  <a:solidFill>
                    <a:srgbClr val="C82E32"/>
                  </a:solidFill>
                </a:rPr>
                <a:t>E</a:t>
              </a:r>
              <a:r>
                <a:rPr lang="en-US" sz="2000" i="1" baseline="-25000" dirty="0">
                  <a:solidFill>
                    <a:srgbClr val="C82E32"/>
                  </a:solidFill>
                </a:rPr>
                <a:t>a</a:t>
              </a:r>
            </a:p>
            <a:p>
              <a:pPr algn="ctr"/>
              <a:r>
                <a:rPr lang="en-US" sz="2000" i="1" dirty="0">
                  <a:solidFill>
                    <a:srgbClr val="C82E32"/>
                  </a:solidFill>
                </a:rPr>
                <a:t>RT</a:t>
              </a:r>
              <a:endParaRPr lang="en-US" sz="2000" dirty="0">
                <a:solidFill>
                  <a:srgbClr val="C82E32"/>
                </a:solidFill>
              </a:endParaRPr>
            </a:p>
          </p:txBody>
        </p:sp>
        <p:sp>
          <p:nvSpPr>
            <p:cNvPr id="12" name="Line 8"/>
            <p:cNvSpPr>
              <a:spLocks noChangeShapeType="1"/>
            </p:cNvSpPr>
            <p:nvPr/>
          </p:nvSpPr>
          <p:spPr bwMode="auto">
            <a:xfrm>
              <a:off x="2969" y="1519"/>
              <a:ext cx="288" cy="0"/>
            </a:xfrm>
            <a:prstGeom prst="line">
              <a:avLst/>
            </a:prstGeom>
            <a:noFill/>
            <a:ln w="25400">
              <a:solidFill>
                <a:srgbClr val="C82E3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2000"/>
            </a:p>
          </p:txBody>
        </p:sp>
      </p:grpSp>
    </p:spTree>
    <p:extLst>
      <p:ext uri="{BB962C8B-B14F-4D97-AF65-F5344CB8AC3E}">
        <p14:creationId xmlns:p14="http://schemas.microsoft.com/office/powerpoint/2010/main" val="1941616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2286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Arrhenius Equation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152400" y="1524000"/>
            <a:ext cx="8991600" cy="49530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Svante Arrhenius developed a mathematical relationship between 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and 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</a:t>
            </a:r>
            <a:r>
              <a:rPr kumimoji="0" lang="en-US" sz="32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e</a:t>
            </a:r>
            <a:endParaRPr kumimoji="0" lang="en-US" sz="3200" b="0" i="1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where 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is the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frequency factor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a number that represents the likelihood that collisions would occur with the proper orientation for reaction.</a:t>
            </a:r>
          </a:p>
        </p:txBody>
      </p:sp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5121275" y="2743199"/>
            <a:ext cx="457200" cy="698499"/>
            <a:chOff x="2969" y="1258"/>
            <a:chExt cx="288" cy="440"/>
          </a:xfrm>
        </p:grpSpPr>
        <p:sp>
          <p:nvSpPr>
            <p:cNvPr id="5" name="Text Box 5"/>
            <p:cNvSpPr txBox="1">
              <a:spLocks noChangeArrowheads="1"/>
            </p:cNvSpPr>
            <p:nvPr/>
          </p:nvSpPr>
          <p:spPr bwMode="auto">
            <a:xfrm>
              <a:off x="2975" y="1258"/>
              <a:ext cx="266" cy="4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800" dirty="0"/>
                <a:t>-</a:t>
              </a:r>
              <a:r>
                <a:rPr lang="en-US" sz="1600" i="1" dirty="0"/>
                <a:t>E</a:t>
              </a:r>
              <a:r>
                <a:rPr lang="en-US" sz="1600" i="1" baseline="-25000" dirty="0"/>
                <a:t>a</a:t>
              </a:r>
            </a:p>
            <a:p>
              <a:pPr algn="ctr"/>
              <a:r>
                <a:rPr lang="en-US" sz="1600" i="1" dirty="0"/>
                <a:t>RT</a:t>
              </a:r>
              <a:endParaRPr lang="en-US" dirty="0"/>
            </a:p>
          </p:txBody>
        </p:sp>
        <p:sp>
          <p:nvSpPr>
            <p:cNvPr id="6" name="Line 6"/>
            <p:cNvSpPr>
              <a:spLocks noChangeShapeType="1"/>
            </p:cNvSpPr>
            <p:nvPr/>
          </p:nvSpPr>
          <p:spPr bwMode="auto">
            <a:xfrm>
              <a:off x="2969" y="1519"/>
              <a:ext cx="288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34169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2286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Arrhenius Equation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Picture 5" descr="14_17"/>
          <p:cNvPicPr>
            <a:picLocks noChangeAspect="1" noChangeArrowheads="1"/>
          </p:cNvPicPr>
          <p:nvPr/>
        </p:nvPicPr>
        <p:blipFill>
          <a:blip r:embed="rId2" cstate="print"/>
          <a:srcRect b="5437"/>
          <a:stretch>
            <a:fillRect/>
          </a:stretch>
        </p:blipFill>
        <p:spPr>
          <a:xfrm>
            <a:off x="152400" y="1600200"/>
            <a:ext cx="4572000" cy="2647950"/>
          </a:xfrm>
          <a:prstGeom prst="rect">
            <a:avLst/>
          </a:prstGeom>
        </p:spPr>
      </p:pic>
      <p:sp>
        <p:nvSpPr>
          <p:cNvPr id="8" name="Rectangle 4"/>
          <p:cNvSpPr txBox="1">
            <a:spLocks noChangeArrowheads="1"/>
          </p:cNvSpPr>
          <p:nvPr/>
        </p:nvSpPr>
        <p:spPr>
          <a:xfrm>
            <a:off x="4572000" y="1600200"/>
            <a:ext cx="4191000" cy="35052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Taking the natural logarithm of both sides, the equation becomes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ln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-         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+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ln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3" name="Group 15"/>
          <p:cNvGrpSpPr>
            <a:grpSpLocks/>
          </p:cNvGrpSpPr>
          <p:nvPr/>
        </p:nvGrpSpPr>
        <p:grpSpPr bwMode="auto">
          <a:xfrm>
            <a:off x="6019800" y="2873566"/>
            <a:ext cx="609600" cy="1125898"/>
            <a:chOff x="432" y="335"/>
            <a:chExt cx="432" cy="743"/>
          </a:xfrm>
        </p:grpSpPr>
        <p:sp>
          <p:nvSpPr>
            <p:cNvPr id="10" name="Text Box 13"/>
            <p:cNvSpPr txBox="1">
              <a:spLocks noChangeArrowheads="1"/>
            </p:cNvSpPr>
            <p:nvPr/>
          </p:nvSpPr>
          <p:spPr bwMode="auto">
            <a:xfrm>
              <a:off x="476" y="335"/>
              <a:ext cx="338" cy="7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2800" i="1" dirty="0"/>
                <a:t>E</a:t>
              </a:r>
              <a:r>
                <a:rPr lang="en-US" sz="2800" i="1" baseline="-25000" dirty="0"/>
                <a:t>a</a:t>
              </a:r>
              <a:endParaRPr lang="en-US" sz="2800" i="1" dirty="0"/>
            </a:p>
            <a:p>
              <a:pPr algn="ctr">
                <a:lnSpc>
                  <a:spcPct val="40000"/>
                </a:lnSpc>
              </a:pPr>
              <a:endParaRPr lang="en-US" sz="2800" i="1" dirty="0"/>
            </a:p>
            <a:p>
              <a:pPr algn="ctr"/>
              <a:r>
                <a:rPr lang="en-US" sz="2800" i="1" dirty="0"/>
                <a:t>R</a:t>
              </a:r>
              <a:endParaRPr lang="en-US" sz="2800" i="1" baseline="-25000" dirty="0"/>
            </a:p>
          </p:txBody>
        </p:sp>
        <p:sp>
          <p:nvSpPr>
            <p:cNvPr id="11" name="Line 14"/>
            <p:cNvSpPr>
              <a:spLocks noChangeShapeType="1"/>
            </p:cNvSpPr>
            <p:nvPr/>
          </p:nvSpPr>
          <p:spPr bwMode="auto">
            <a:xfrm>
              <a:off x="432" y="700"/>
              <a:ext cx="432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" name="Group 16"/>
          <p:cNvGrpSpPr>
            <a:grpSpLocks/>
          </p:cNvGrpSpPr>
          <p:nvPr/>
        </p:nvGrpSpPr>
        <p:grpSpPr bwMode="auto">
          <a:xfrm>
            <a:off x="6858000" y="2939667"/>
            <a:ext cx="381000" cy="954034"/>
            <a:chOff x="4752" y="2126"/>
            <a:chExt cx="288" cy="574"/>
          </a:xfrm>
        </p:grpSpPr>
        <p:sp>
          <p:nvSpPr>
            <p:cNvPr id="13" name="Rectangle 7"/>
            <p:cNvSpPr>
              <a:spLocks noChangeArrowheads="1"/>
            </p:cNvSpPr>
            <p:nvPr/>
          </p:nvSpPr>
          <p:spPr bwMode="auto">
            <a:xfrm>
              <a:off x="4760" y="2126"/>
              <a:ext cx="278" cy="5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2800" dirty="0"/>
                <a:t>1</a:t>
              </a:r>
            </a:p>
            <a:p>
              <a:pPr algn="ctr"/>
              <a:r>
                <a:rPr lang="en-US" sz="2800" i="1" dirty="0"/>
                <a:t>T</a:t>
              </a:r>
            </a:p>
          </p:txBody>
        </p:sp>
        <p:sp>
          <p:nvSpPr>
            <p:cNvPr id="14" name="Line 8"/>
            <p:cNvSpPr>
              <a:spLocks noChangeShapeType="1"/>
            </p:cNvSpPr>
            <p:nvPr/>
          </p:nvSpPr>
          <p:spPr bwMode="auto">
            <a:xfrm>
              <a:off x="4752" y="2422"/>
              <a:ext cx="28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5" name="Rectangle 11"/>
          <p:cNvSpPr>
            <a:spLocks noChangeArrowheads="1"/>
          </p:cNvSpPr>
          <p:nvPr/>
        </p:nvSpPr>
        <p:spPr bwMode="auto">
          <a:xfrm>
            <a:off x="5105400" y="4267200"/>
            <a:ext cx="39052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i="1" dirty="0">
                <a:solidFill>
                  <a:srgbClr val="00197D"/>
                </a:solidFill>
              </a:rPr>
              <a:t>y</a:t>
            </a:r>
            <a:r>
              <a:rPr lang="en-US" sz="2800" dirty="0">
                <a:solidFill>
                  <a:srgbClr val="00197D"/>
                </a:solidFill>
              </a:rPr>
              <a:t>   =     </a:t>
            </a:r>
            <a:r>
              <a:rPr lang="en-US" sz="2800" i="1" dirty="0">
                <a:solidFill>
                  <a:srgbClr val="00197D"/>
                </a:solidFill>
              </a:rPr>
              <a:t>m      x</a:t>
            </a:r>
            <a:r>
              <a:rPr lang="en-US" sz="2800" dirty="0">
                <a:solidFill>
                  <a:srgbClr val="00197D"/>
                </a:solidFill>
              </a:rPr>
              <a:t>     +</a:t>
            </a:r>
            <a:r>
              <a:rPr lang="en-US" sz="2800" i="1" dirty="0">
                <a:solidFill>
                  <a:srgbClr val="00197D"/>
                </a:solidFill>
              </a:rPr>
              <a:t>   b</a:t>
            </a:r>
          </a:p>
        </p:txBody>
      </p:sp>
      <p:sp>
        <p:nvSpPr>
          <p:cNvPr id="16" name="Rectangle 12"/>
          <p:cNvSpPr>
            <a:spLocks noChangeArrowheads="1"/>
          </p:cNvSpPr>
          <p:nvPr/>
        </p:nvSpPr>
        <p:spPr bwMode="auto">
          <a:xfrm>
            <a:off x="381000" y="4951413"/>
            <a:ext cx="7623175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dirty="0">
                <a:latin typeface="Arial" pitchFamily="34" charset="0"/>
                <a:cs typeface="Arial" pitchFamily="34" charset="0"/>
              </a:rPr>
              <a:t>Therefore, if </a:t>
            </a:r>
            <a:r>
              <a:rPr lang="en-US" sz="2800" i="1" dirty="0">
                <a:latin typeface="Arial" pitchFamily="34" charset="0"/>
                <a:cs typeface="Arial" pitchFamily="34" charset="0"/>
              </a:rPr>
              <a:t>k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 is determined experimentally at several temperatures, </a:t>
            </a:r>
            <a:r>
              <a:rPr lang="en-US" sz="2800" i="1" dirty="0">
                <a:latin typeface="Arial" pitchFamily="34" charset="0"/>
                <a:cs typeface="Arial" pitchFamily="34" charset="0"/>
              </a:rPr>
              <a:t>E</a:t>
            </a:r>
            <a:r>
              <a:rPr lang="en-US" sz="2800" i="1" baseline="-25000" dirty="0">
                <a:latin typeface="Arial" pitchFamily="34" charset="0"/>
                <a:cs typeface="Arial" pitchFamily="34" charset="0"/>
              </a:rPr>
              <a:t>a</a:t>
            </a:r>
            <a:r>
              <a:rPr lang="en-US" sz="2800" i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can be calculated from the slope of a plot of </a:t>
            </a:r>
            <a:r>
              <a:rPr lang="en-US" sz="2800" dirty="0" err="1">
                <a:latin typeface="Arial" pitchFamily="34" charset="0"/>
                <a:cs typeface="Arial" pitchFamily="34" charset="0"/>
              </a:rPr>
              <a:t>ln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i="1" dirty="0">
                <a:latin typeface="Arial" pitchFamily="34" charset="0"/>
                <a:cs typeface="Arial" pitchFamily="34" charset="0"/>
              </a:rPr>
              <a:t>k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 vs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.     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.</a:t>
            </a:r>
          </a:p>
        </p:txBody>
      </p:sp>
      <p:grpSp>
        <p:nvGrpSpPr>
          <p:cNvPr id="5" name="Group 17"/>
          <p:cNvGrpSpPr>
            <a:grpSpLocks/>
          </p:cNvGrpSpPr>
          <p:nvPr/>
        </p:nvGrpSpPr>
        <p:grpSpPr bwMode="auto">
          <a:xfrm>
            <a:off x="5791200" y="5791200"/>
            <a:ext cx="358775" cy="641350"/>
            <a:chOff x="1742" y="2715"/>
            <a:chExt cx="226" cy="404"/>
          </a:xfrm>
        </p:grpSpPr>
        <p:sp>
          <p:nvSpPr>
            <p:cNvPr id="18" name="Text Box 18"/>
            <p:cNvSpPr txBox="1">
              <a:spLocks noChangeArrowheads="1"/>
            </p:cNvSpPr>
            <p:nvPr/>
          </p:nvSpPr>
          <p:spPr bwMode="auto">
            <a:xfrm>
              <a:off x="1745" y="2715"/>
              <a:ext cx="204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1800" b="1" dirty="0">
                  <a:latin typeface="Arial" pitchFamily="34" charset="0"/>
                  <a:cs typeface="Arial" pitchFamily="34" charset="0"/>
                </a:rPr>
                <a:t>1</a:t>
              </a:r>
            </a:p>
            <a:p>
              <a:pPr algn="ctr"/>
              <a:r>
                <a:rPr lang="en-US" sz="1800" b="1" i="1" dirty="0">
                  <a:latin typeface="Arial" pitchFamily="34" charset="0"/>
                  <a:cs typeface="Arial" pitchFamily="34" charset="0"/>
                </a:rPr>
                <a:t>T</a:t>
              </a:r>
              <a:endParaRPr lang="en-US" sz="1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Line 19"/>
            <p:cNvSpPr>
              <a:spLocks noChangeShapeType="1"/>
            </p:cNvSpPr>
            <p:nvPr/>
          </p:nvSpPr>
          <p:spPr bwMode="auto">
            <a:xfrm>
              <a:off x="1742" y="2914"/>
              <a:ext cx="22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95952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827584" y="764704"/>
            <a:ext cx="698477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2400" dirty="0" smtClean="0">
                <a:latin typeface="Arial" pitchFamily="34" charset="0"/>
                <a:cs typeface="Arial" pitchFamily="34" charset="0"/>
              </a:rPr>
              <a:t>Also, Activation Energy </a:t>
            </a:r>
            <a:r>
              <a:rPr lang="en-US" sz="240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</a:t>
            </a:r>
            <a:r>
              <a:rPr lang="en-US" sz="2400" i="1" baseline="-25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lang="en-US" sz="24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can be 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estimated from the experiments at only two temperatures and two rate constants. By using this equation.</a:t>
            </a:r>
          </a:p>
          <a:p>
            <a:pPr algn="just"/>
            <a:endParaRPr lang="en-GB" sz="2800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en-GB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11960" y="4149080"/>
            <a:ext cx="5052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latin typeface="Arial" pitchFamily="34" charset="0"/>
                <a:cs typeface="Arial" pitchFamily="34" charset="0"/>
              </a:rPr>
              <a:t>or</a:t>
            </a:r>
            <a:endParaRPr lang="en-GB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2989034" y="2780929"/>
                <a:ext cx="3456385" cy="92217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240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4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ln</m:t>
                          </m:r>
                        </m:fName>
                        <m:e>
                          <m:d>
                            <m:dPr>
                              <m:ctrlP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4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24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en-US" sz="24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2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24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en-US" sz="24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1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  <m:r>
                            <a:rPr lang="en-US" sz="24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= </m:t>
                          </m:r>
                          <m:f>
                            <m:fPr>
                              <m:ctrlP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400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𝑎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𝑅</m:t>
                              </m:r>
                            </m:den>
                          </m:f>
                        </m:e>
                      </m:func>
                      <m:r>
                        <a:rPr lang="en-US" sz="2400" i="1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d>
                        <m:dPr>
                          <m:ctrlPr>
                            <a:rPr lang="en-US" sz="24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4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  <m:r>
                                    <a:rPr lang="en-US" sz="24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− 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24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24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24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den>
                          </m:f>
                        </m:e>
                      </m:d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9034" y="2780929"/>
                <a:ext cx="3456385" cy="92217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3011668" y="5008038"/>
                <a:ext cx="3504549" cy="92217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240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4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ln</m:t>
                          </m:r>
                        </m:fName>
                        <m:e>
                          <m:d>
                            <m:dPr>
                              <m:ctrlP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4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24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en-US" sz="24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2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24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en-US" sz="24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1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  <m:r>
                            <a:rPr lang="en-US" sz="24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= </m:t>
                          </m:r>
                          <m:f>
                            <m:fPr>
                              <m:ctrlP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400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𝑎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𝑅</m:t>
                              </m:r>
                            </m:den>
                          </m:f>
                        </m:e>
                      </m:func>
                      <m:d>
                        <m:dPr>
                          <m:ctrlPr>
                            <a:rPr lang="en-US" sz="24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24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den>
                          </m:f>
                          <m:r>
                            <a:rPr lang="en-US" sz="24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 </m:t>
                          </m:r>
                          <m:f>
                            <m:fPr>
                              <m:ctrlP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24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</m:den>
                          </m:f>
                        </m:e>
                      </m:d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11668" y="5008038"/>
                <a:ext cx="3504549" cy="92217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465103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6200" y="228600"/>
            <a:ext cx="8991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Factors That Affect Reaction Rates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Temperature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1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At higher temperatures, reactant molecules have more kinetic energy, move faster, and collide more often and with greater energy.</a:t>
            </a:r>
          </a:p>
        </p:txBody>
      </p:sp>
    </p:spTree>
    <p:extLst>
      <p:ext uri="{BB962C8B-B14F-4D97-AF65-F5344CB8AC3E}">
        <p14:creationId xmlns:p14="http://schemas.microsoft.com/office/powerpoint/2010/main" val="1733261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6200" y="228600"/>
            <a:ext cx="8991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Factors That Affect Reaction Rates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Presence of a Catalyst</a:t>
            </a:r>
          </a:p>
          <a:p>
            <a:pPr marL="914400" marR="0" lvl="1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Catalysts speed up reactions by changing the mechanism of the reaction.</a:t>
            </a:r>
          </a:p>
          <a:p>
            <a:pPr marL="914400" marR="0" lvl="1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Catalysts are not consumed during the course of the reaction.</a:t>
            </a:r>
          </a:p>
        </p:txBody>
      </p:sp>
    </p:spTree>
    <p:extLst>
      <p:ext uri="{BB962C8B-B14F-4D97-AF65-F5344CB8AC3E}">
        <p14:creationId xmlns:p14="http://schemas.microsoft.com/office/powerpoint/2010/main" val="2033378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2286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Reaction Rates</a:t>
            </a:r>
          </a:p>
        </p:txBody>
      </p:sp>
      <p:pic>
        <p:nvPicPr>
          <p:cNvPr id="3" name="Picture 6" descr="14_03"/>
          <p:cNvPicPr>
            <a:picLocks noChangeAspect="1" noChangeArrowheads="1"/>
          </p:cNvPicPr>
          <p:nvPr/>
        </p:nvPicPr>
        <p:blipFill>
          <a:blip r:embed="rId2" cstate="print"/>
          <a:srcRect b="11562"/>
          <a:stretch>
            <a:fillRect/>
          </a:stretch>
        </p:blipFill>
        <p:spPr>
          <a:xfrm>
            <a:off x="1752600" y="1524000"/>
            <a:ext cx="5748384" cy="3048000"/>
          </a:xfrm>
          <a:prstGeom prst="rect">
            <a:avLst/>
          </a:prstGeom>
        </p:spPr>
      </p:pic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685800" y="4724400"/>
            <a:ext cx="7772400" cy="16002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Rates of reactions can be determined by monitoring the change in concentration of either reactants or products as a function of time.</a:t>
            </a:r>
          </a:p>
        </p:txBody>
      </p:sp>
    </p:spTree>
    <p:extLst>
      <p:ext uri="{BB962C8B-B14F-4D97-AF65-F5344CB8AC3E}">
        <p14:creationId xmlns:p14="http://schemas.microsoft.com/office/powerpoint/2010/main" val="2505976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2286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Reaction Rates</a:t>
            </a: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1162050" y="1371600"/>
            <a:ext cx="714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dirty="0"/>
              <a:t>C</a:t>
            </a:r>
            <a:r>
              <a:rPr lang="en-US" sz="2400" baseline="-25000" dirty="0"/>
              <a:t>4</a:t>
            </a:r>
            <a:r>
              <a:rPr lang="en-US" sz="2400" dirty="0"/>
              <a:t>H</a:t>
            </a:r>
            <a:r>
              <a:rPr lang="en-US" sz="2400" baseline="-25000" dirty="0"/>
              <a:t>9</a:t>
            </a:r>
            <a:r>
              <a:rPr lang="en-US" sz="2400" dirty="0"/>
              <a:t>Cl(</a:t>
            </a:r>
            <a:r>
              <a:rPr lang="en-US" sz="2400" i="1" dirty="0" err="1"/>
              <a:t>aq</a:t>
            </a:r>
            <a:r>
              <a:rPr lang="en-US" sz="2400" dirty="0"/>
              <a:t>) + H</a:t>
            </a:r>
            <a:r>
              <a:rPr lang="en-US" sz="2400" baseline="-25000" dirty="0"/>
              <a:t>2</a:t>
            </a:r>
            <a:r>
              <a:rPr lang="en-US" sz="2400" dirty="0"/>
              <a:t>O(</a:t>
            </a:r>
            <a:r>
              <a:rPr lang="en-US" sz="2400" i="1" dirty="0"/>
              <a:t>l</a:t>
            </a:r>
            <a:r>
              <a:rPr lang="en-US" sz="2400" dirty="0"/>
              <a:t>)</a:t>
            </a:r>
            <a:r>
              <a:rPr lang="en-US" sz="2400" baseline="-25000" dirty="0"/>
              <a:t> </a:t>
            </a:r>
            <a:r>
              <a:rPr lang="en-US" sz="2400" dirty="0">
                <a:sym typeface="Symbol" pitchFamily="1" charset="2"/>
              </a:rPr>
              <a:t> C</a:t>
            </a:r>
            <a:r>
              <a:rPr lang="en-US" sz="2400" baseline="-25000" dirty="0">
                <a:sym typeface="Symbol" pitchFamily="1" charset="2"/>
              </a:rPr>
              <a:t>4</a:t>
            </a:r>
            <a:r>
              <a:rPr lang="en-US" sz="2400" dirty="0">
                <a:sym typeface="Symbol" pitchFamily="1" charset="2"/>
              </a:rPr>
              <a:t>H</a:t>
            </a:r>
            <a:r>
              <a:rPr lang="en-US" sz="2400" baseline="-25000" dirty="0">
                <a:sym typeface="Symbol" pitchFamily="1" charset="2"/>
              </a:rPr>
              <a:t>9</a:t>
            </a:r>
            <a:r>
              <a:rPr lang="en-US" sz="2400" dirty="0">
                <a:sym typeface="Symbol" pitchFamily="1" charset="2"/>
              </a:rPr>
              <a:t>OH(</a:t>
            </a:r>
            <a:r>
              <a:rPr lang="en-US" sz="2400" i="1" dirty="0" err="1">
                <a:sym typeface="Symbol" pitchFamily="1" charset="2"/>
              </a:rPr>
              <a:t>aq</a:t>
            </a:r>
            <a:r>
              <a:rPr lang="en-US" sz="2400" dirty="0">
                <a:sym typeface="Symbol" pitchFamily="1" charset="2"/>
              </a:rPr>
              <a:t>) + HCl(</a:t>
            </a:r>
            <a:r>
              <a:rPr lang="en-US" sz="2400" i="1" dirty="0" err="1">
                <a:sym typeface="Symbol" pitchFamily="1" charset="2"/>
              </a:rPr>
              <a:t>aq</a:t>
            </a:r>
            <a:r>
              <a:rPr lang="en-US" sz="2400" dirty="0">
                <a:sym typeface="Symbol" pitchFamily="1" charset="2"/>
              </a:rPr>
              <a:t>) </a:t>
            </a:r>
            <a:endParaRPr lang="en-US" sz="2400" dirty="0"/>
          </a:p>
        </p:txBody>
      </p:sp>
      <p:sp>
        <p:nvSpPr>
          <p:cNvPr id="7" name="Rectangle 4"/>
          <p:cNvSpPr txBox="1">
            <a:spLocks noChangeArrowheads="1"/>
          </p:cNvSpPr>
          <p:nvPr/>
        </p:nvSpPr>
        <p:spPr>
          <a:xfrm>
            <a:off x="4648200" y="2819400"/>
            <a:ext cx="3810000" cy="25146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In this reaction, the concentration of butyl chloride, C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9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Cl, was measured at various times.</a:t>
            </a:r>
          </a:p>
        </p:txBody>
      </p:sp>
      <p:pic>
        <p:nvPicPr>
          <p:cNvPr id="8" name="Picture 10" descr="14_T01"/>
          <p:cNvPicPr>
            <a:picLocks noChangeAspect="1" noChangeArrowheads="1"/>
          </p:cNvPicPr>
          <p:nvPr/>
        </p:nvPicPr>
        <p:blipFill>
          <a:blip r:embed="rId2" cstate="print"/>
          <a:srcRect t="9596" r="47540" b="4208"/>
          <a:stretch>
            <a:fillRect/>
          </a:stretch>
        </p:blipFill>
        <p:spPr>
          <a:xfrm>
            <a:off x="228600" y="2133600"/>
            <a:ext cx="2938463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7969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2286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Reaction Rates</a:t>
            </a: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1162050" y="1371600"/>
            <a:ext cx="714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dirty="0"/>
              <a:t>C</a:t>
            </a:r>
            <a:r>
              <a:rPr lang="en-US" sz="2400" baseline="-25000" dirty="0"/>
              <a:t>4</a:t>
            </a:r>
            <a:r>
              <a:rPr lang="en-US" sz="2400" dirty="0"/>
              <a:t>H</a:t>
            </a:r>
            <a:r>
              <a:rPr lang="en-US" sz="2400" baseline="-25000" dirty="0"/>
              <a:t>9</a:t>
            </a:r>
            <a:r>
              <a:rPr lang="en-US" sz="2400" dirty="0"/>
              <a:t>Cl(</a:t>
            </a:r>
            <a:r>
              <a:rPr lang="en-US" sz="2400" i="1" dirty="0" err="1"/>
              <a:t>aq</a:t>
            </a:r>
            <a:r>
              <a:rPr lang="en-US" sz="2400" dirty="0"/>
              <a:t>) + H</a:t>
            </a:r>
            <a:r>
              <a:rPr lang="en-US" sz="2400" baseline="-25000" dirty="0"/>
              <a:t>2</a:t>
            </a:r>
            <a:r>
              <a:rPr lang="en-US" sz="2400" dirty="0"/>
              <a:t>O(</a:t>
            </a:r>
            <a:r>
              <a:rPr lang="en-US" sz="2400" i="1" dirty="0"/>
              <a:t>l</a:t>
            </a:r>
            <a:r>
              <a:rPr lang="en-US" sz="2400" dirty="0"/>
              <a:t>)</a:t>
            </a:r>
            <a:r>
              <a:rPr lang="en-US" sz="2400" baseline="-25000" dirty="0"/>
              <a:t> </a:t>
            </a:r>
            <a:r>
              <a:rPr lang="en-US" sz="2400" dirty="0">
                <a:sym typeface="Symbol" pitchFamily="1" charset="2"/>
              </a:rPr>
              <a:t> C</a:t>
            </a:r>
            <a:r>
              <a:rPr lang="en-US" sz="2400" baseline="-25000" dirty="0">
                <a:sym typeface="Symbol" pitchFamily="1" charset="2"/>
              </a:rPr>
              <a:t>4</a:t>
            </a:r>
            <a:r>
              <a:rPr lang="en-US" sz="2400" dirty="0">
                <a:sym typeface="Symbol" pitchFamily="1" charset="2"/>
              </a:rPr>
              <a:t>H</a:t>
            </a:r>
            <a:r>
              <a:rPr lang="en-US" sz="2400" baseline="-25000" dirty="0">
                <a:sym typeface="Symbol" pitchFamily="1" charset="2"/>
              </a:rPr>
              <a:t>9</a:t>
            </a:r>
            <a:r>
              <a:rPr lang="en-US" sz="2400" dirty="0">
                <a:sym typeface="Symbol" pitchFamily="1" charset="2"/>
              </a:rPr>
              <a:t>OH(</a:t>
            </a:r>
            <a:r>
              <a:rPr lang="en-US" sz="2400" i="1" dirty="0" err="1">
                <a:sym typeface="Symbol" pitchFamily="1" charset="2"/>
              </a:rPr>
              <a:t>aq</a:t>
            </a:r>
            <a:r>
              <a:rPr lang="en-US" sz="2400" dirty="0">
                <a:sym typeface="Symbol" pitchFamily="1" charset="2"/>
              </a:rPr>
              <a:t>) + HCl(</a:t>
            </a:r>
            <a:r>
              <a:rPr lang="en-US" sz="2400" i="1" dirty="0" err="1">
                <a:sym typeface="Symbol" pitchFamily="1" charset="2"/>
              </a:rPr>
              <a:t>aq</a:t>
            </a:r>
            <a:r>
              <a:rPr lang="en-US" sz="2400" dirty="0">
                <a:sym typeface="Symbol" pitchFamily="1" charset="2"/>
              </a:rPr>
              <a:t>) </a:t>
            </a:r>
            <a:endParaRPr lang="en-US" sz="2400" dirty="0"/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5715000" y="2133600"/>
            <a:ext cx="3200400" cy="3352800"/>
          </a:xfrm>
          <a:prstGeom prst="rect">
            <a:avLst/>
          </a:prstGeom>
        </p:spPr>
        <p:txBody>
          <a:bodyPr/>
          <a:lstStyle/>
          <a:p>
            <a:pPr marL="342900" marR="0" lvl="0" indent="-342900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average rate of the reaction over each interval is the change in concentration divided by the change in time:</a:t>
            </a:r>
          </a:p>
        </p:txBody>
      </p:sp>
      <p:pic>
        <p:nvPicPr>
          <p:cNvPr id="11" name="Picture 5" descr="14_T01"/>
          <p:cNvPicPr>
            <a:picLocks noChangeAspect="1" noChangeArrowheads="1"/>
          </p:cNvPicPr>
          <p:nvPr/>
        </p:nvPicPr>
        <p:blipFill>
          <a:blip r:embed="rId3" cstate="print"/>
          <a:srcRect t="9596" r="6133" b="4208"/>
          <a:stretch>
            <a:fillRect/>
          </a:stretch>
        </p:blipFill>
        <p:spPr>
          <a:xfrm>
            <a:off x="228600" y="2133600"/>
            <a:ext cx="5257800" cy="3200400"/>
          </a:xfrm>
          <a:prstGeom prst="rect">
            <a:avLst/>
          </a:prstGeom>
        </p:spPr>
      </p:pic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4724400" y="5410203"/>
            <a:ext cx="3794125" cy="830263"/>
            <a:chOff x="3072" y="2688"/>
            <a:chExt cx="2390" cy="523"/>
          </a:xfrm>
        </p:grpSpPr>
        <p:sp>
          <p:nvSpPr>
            <p:cNvPr id="7" name="Rectangle 8"/>
            <p:cNvSpPr>
              <a:spLocks noChangeArrowheads="1"/>
            </p:cNvSpPr>
            <p:nvPr/>
          </p:nvSpPr>
          <p:spPr bwMode="auto">
            <a:xfrm>
              <a:off x="3072" y="2832"/>
              <a:ext cx="1249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dirty="0">
                  <a:solidFill>
                    <a:srgbClr val="C82E32"/>
                  </a:solidFill>
                </a:rPr>
                <a:t>Average rate =</a:t>
              </a:r>
            </a:p>
          </p:txBody>
        </p:sp>
        <p:grpSp>
          <p:nvGrpSpPr>
            <p:cNvPr id="4" name="Group 9"/>
            <p:cNvGrpSpPr>
              <a:grpSpLocks/>
            </p:cNvGrpSpPr>
            <p:nvPr/>
          </p:nvGrpSpPr>
          <p:grpSpPr bwMode="auto">
            <a:xfrm>
              <a:off x="4550" y="2688"/>
              <a:ext cx="912" cy="523"/>
              <a:chOff x="3696" y="3181"/>
              <a:chExt cx="912" cy="523"/>
            </a:xfrm>
          </p:grpSpPr>
          <p:sp>
            <p:nvSpPr>
              <p:cNvPr id="9" name="Rectangle 10"/>
              <p:cNvSpPr>
                <a:spLocks noChangeArrowheads="1"/>
              </p:cNvSpPr>
              <p:nvPr/>
            </p:nvSpPr>
            <p:spPr bwMode="auto">
              <a:xfrm>
                <a:off x="3700" y="3181"/>
                <a:ext cx="856" cy="5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400">
                    <a:solidFill>
                      <a:srgbClr val="C82E32"/>
                    </a:solidFill>
                    <a:latin typeface="Symbol" pitchFamily="1" charset="2"/>
                    <a:sym typeface="Symbol" pitchFamily="1" charset="2"/>
                  </a:rPr>
                  <a:t></a:t>
                </a:r>
                <a:r>
                  <a:rPr lang="en-US" sz="2400">
                    <a:solidFill>
                      <a:srgbClr val="C82E32"/>
                    </a:solidFill>
                  </a:rPr>
                  <a:t>[C</a:t>
                </a:r>
                <a:r>
                  <a:rPr lang="en-US" sz="2400" baseline="-25000">
                    <a:solidFill>
                      <a:srgbClr val="C82E32"/>
                    </a:solidFill>
                  </a:rPr>
                  <a:t>4</a:t>
                </a:r>
                <a:r>
                  <a:rPr lang="en-US" sz="2400">
                    <a:solidFill>
                      <a:srgbClr val="C82E32"/>
                    </a:solidFill>
                  </a:rPr>
                  <a:t>H</a:t>
                </a:r>
                <a:r>
                  <a:rPr lang="en-US" sz="2400" baseline="-25000">
                    <a:solidFill>
                      <a:srgbClr val="C82E32"/>
                    </a:solidFill>
                  </a:rPr>
                  <a:t>9</a:t>
                </a:r>
                <a:r>
                  <a:rPr lang="en-US" sz="2400">
                    <a:solidFill>
                      <a:srgbClr val="C82E32"/>
                    </a:solidFill>
                  </a:rPr>
                  <a:t>Cl]</a:t>
                </a:r>
              </a:p>
              <a:p>
                <a:pPr algn="ctr"/>
                <a:r>
                  <a:rPr lang="en-US" sz="2400">
                    <a:solidFill>
                      <a:srgbClr val="C82E32"/>
                    </a:solidFill>
                    <a:latin typeface="Symbol" pitchFamily="1" charset="2"/>
                    <a:sym typeface="Symbol" pitchFamily="1" charset="2"/>
                  </a:rPr>
                  <a:t></a:t>
                </a:r>
                <a:r>
                  <a:rPr lang="en-US" sz="2400" i="1">
                    <a:solidFill>
                      <a:srgbClr val="C82E32"/>
                    </a:solidFill>
                  </a:rPr>
                  <a:t>t</a:t>
                </a:r>
                <a:endParaRPr lang="en-US" sz="2400">
                  <a:solidFill>
                    <a:srgbClr val="C82E32"/>
                  </a:solidFill>
                </a:endParaRPr>
              </a:p>
            </p:txBody>
          </p:sp>
          <p:sp>
            <p:nvSpPr>
              <p:cNvPr id="12" name="Line 11"/>
              <p:cNvSpPr>
                <a:spLocks noChangeShapeType="1"/>
              </p:cNvSpPr>
              <p:nvPr/>
            </p:nvSpPr>
            <p:spPr bwMode="auto">
              <a:xfrm>
                <a:off x="3696" y="3456"/>
                <a:ext cx="912" cy="0"/>
              </a:xfrm>
              <a:prstGeom prst="line">
                <a:avLst/>
              </a:prstGeom>
              <a:noFill/>
              <a:ln w="28575">
                <a:solidFill>
                  <a:srgbClr val="C82E3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24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77247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1655</Words>
  <Application>Microsoft Office PowerPoint</Application>
  <PresentationFormat>On-screen Show (4:3)</PresentationFormat>
  <Paragraphs>338</Paragraphs>
  <Slides>48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49" baseType="lpstr">
      <vt:lpstr>Office Theme</vt:lpstr>
      <vt:lpstr>PowerPoint Presentation</vt:lpstr>
      <vt:lpstr>Kinetics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King Saud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4</cp:revision>
  <dcterms:created xsi:type="dcterms:W3CDTF">2013-04-06T04:40:04Z</dcterms:created>
  <dcterms:modified xsi:type="dcterms:W3CDTF">2014-04-08T06:18:49Z</dcterms:modified>
</cp:coreProperties>
</file>