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4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29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58FF53-B1A1-483E-91D4-CF76A97055A4}" type="datetimeFigureOut">
              <a:rPr lang="ar-SA" smtClean="0"/>
              <a:pPr/>
              <a:t>08/05/35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0454A06-856F-4BC6-80D5-7F716B16D0B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54A06-856F-4BC6-80D5-7F716B16D0BB}" type="slidenum">
              <a:rPr lang="ar-SA" smtClean="0"/>
              <a:pPr/>
              <a:t>1</a:t>
            </a:fld>
            <a:endParaRPr lang="ar-S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54A06-856F-4BC6-80D5-7F716B16D0BB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54A06-856F-4BC6-80D5-7F716B16D0BB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54A06-856F-4BC6-80D5-7F716B16D0BB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54A06-856F-4BC6-80D5-7F716B16D0BB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816CE-D10B-4D59-8716-A2C4F85C5343}" type="datetimeFigureOut">
              <a:rPr lang="ar-SA" smtClean="0"/>
              <a:pPr/>
              <a:t>08/05/35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8365-96E4-4BB1-8BD8-99821E52FB0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816CE-D10B-4D59-8716-A2C4F85C5343}" type="datetimeFigureOut">
              <a:rPr lang="ar-SA" smtClean="0"/>
              <a:pPr/>
              <a:t>08/05/35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8365-96E4-4BB1-8BD8-99821E52FB0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816CE-D10B-4D59-8716-A2C4F85C5343}" type="datetimeFigureOut">
              <a:rPr lang="ar-SA" smtClean="0"/>
              <a:pPr/>
              <a:t>08/05/35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8365-96E4-4BB1-8BD8-99821E52FB0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816CE-D10B-4D59-8716-A2C4F85C5343}" type="datetimeFigureOut">
              <a:rPr lang="ar-SA" smtClean="0"/>
              <a:pPr/>
              <a:t>08/05/35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8365-96E4-4BB1-8BD8-99821E52FB0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816CE-D10B-4D59-8716-A2C4F85C5343}" type="datetimeFigureOut">
              <a:rPr lang="ar-SA" smtClean="0"/>
              <a:pPr/>
              <a:t>08/05/35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8365-96E4-4BB1-8BD8-99821E52FB0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816CE-D10B-4D59-8716-A2C4F85C5343}" type="datetimeFigureOut">
              <a:rPr lang="ar-SA" smtClean="0"/>
              <a:pPr/>
              <a:t>08/05/35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8365-96E4-4BB1-8BD8-99821E52FB0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816CE-D10B-4D59-8716-A2C4F85C5343}" type="datetimeFigureOut">
              <a:rPr lang="ar-SA" smtClean="0"/>
              <a:pPr/>
              <a:t>08/05/35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8365-96E4-4BB1-8BD8-99821E52FB0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816CE-D10B-4D59-8716-A2C4F85C5343}" type="datetimeFigureOut">
              <a:rPr lang="ar-SA" smtClean="0"/>
              <a:pPr/>
              <a:t>08/05/35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8365-96E4-4BB1-8BD8-99821E52FB0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816CE-D10B-4D59-8716-A2C4F85C5343}" type="datetimeFigureOut">
              <a:rPr lang="ar-SA" smtClean="0"/>
              <a:pPr/>
              <a:t>08/05/35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8365-96E4-4BB1-8BD8-99821E52FB0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816CE-D10B-4D59-8716-A2C4F85C5343}" type="datetimeFigureOut">
              <a:rPr lang="ar-SA" smtClean="0"/>
              <a:pPr/>
              <a:t>08/05/35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8365-96E4-4BB1-8BD8-99821E52FB0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816CE-D10B-4D59-8716-A2C4F85C5343}" type="datetimeFigureOut">
              <a:rPr lang="ar-SA" smtClean="0"/>
              <a:pPr/>
              <a:t>08/05/35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C3B8365-96E4-4BB1-8BD8-99821E52FB0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3816CE-D10B-4D59-8716-A2C4F85C5343}" type="datetimeFigureOut">
              <a:rPr lang="ar-SA" smtClean="0"/>
              <a:pPr/>
              <a:t>08/05/35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3B8365-96E4-4BB1-8BD8-99821E52FB0C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 idx="4294967295"/>
          </p:nvPr>
        </p:nvSpPr>
        <p:spPr>
          <a:xfrm>
            <a:off x="714348" y="2130425"/>
            <a:ext cx="7143800" cy="1470025"/>
          </a:xfrm>
        </p:spPr>
        <p:txBody>
          <a:bodyPr>
            <a:normAutofit/>
          </a:bodyPr>
          <a:lstStyle/>
          <a:p>
            <a:pPr algn="ctr"/>
            <a:r>
              <a:rPr lang="ar-SA" sz="6000" b="1" dirty="0" smtClean="0"/>
              <a:t>بسم الله الرَّحمن الرَّحيم</a:t>
            </a:r>
            <a:endParaRPr lang="ar-SA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ar-SA" b="1" dirty="0" smtClean="0"/>
              <a:t>الصِّفة المشبَّهة باسم الفاعل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720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sz="2800" b="1" dirty="0" smtClean="0">
                <a:solidFill>
                  <a:srgbClr val="0070C0"/>
                </a:solidFill>
              </a:rPr>
              <a:t>صفةٌ اُسْتُحْسِنَ جرُّ فاعلِ            معنىً </a:t>
            </a:r>
            <a:r>
              <a:rPr lang="ar-SA" sz="2800" b="1" dirty="0" err="1" smtClean="0">
                <a:solidFill>
                  <a:srgbClr val="0070C0"/>
                </a:solidFill>
              </a:rPr>
              <a:t>بها</a:t>
            </a:r>
            <a:r>
              <a:rPr lang="ar-SA" sz="2800" b="1" dirty="0" smtClean="0">
                <a:solidFill>
                  <a:srgbClr val="0070C0"/>
                </a:solidFill>
              </a:rPr>
              <a:t> المُشْبِهَة اسمَ الفَاعلِ</a:t>
            </a:r>
          </a:p>
          <a:p>
            <a:pPr>
              <a:lnSpc>
                <a:spcPct val="150000"/>
              </a:lnSpc>
            </a:pPr>
            <a:r>
              <a:rPr lang="ar-SA" sz="2800" b="1" dirty="0"/>
              <a:t> المراد بالصفة: </a:t>
            </a:r>
            <a:r>
              <a:rPr lang="ar-SA" sz="2800" b="1" dirty="0" smtClean="0"/>
              <a:t>ما دلّ </a:t>
            </a:r>
            <a:r>
              <a:rPr lang="ar-SA" sz="2800" b="1" dirty="0"/>
              <a:t>على معنى وذات، وهذا يشمل: اسم الفاعل، واسم المفعول، وأفعل التفضيل، والصفة المشبهة</a:t>
            </a:r>
            <a:r>
              <a:rPr lang="ar-SA" sz="2800" b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ar-SA" sz="2800" b="1" dirty="0"/>
              <a:t>علامة الصفة المشبهة استحسان </a:t>
            </a:r>
            <a:r>
              <a:rPr lang="ar-SA" sz="2800" b="1" dirty="0" smtClean="0"/>
              <a:t>جرّ </a:t>
            </a:r>
            <a:r>
              <a:rPr lang="ar-SA" sz="2800" b="1" dirty="0"/>
              <a:t>فاعلها </a:t>
            </a:r>
            <a:r>
              <a:rPr lang="ar-SA" sz="2800" b="1" dirty="0" err="1"/>
              <a:t>بها</a:t>
            </a:r>
            <a:r>
              <a:rPr lang="ar-SA" sz="2800" b="1" dirty="0"/>
              <a:t>، نحو: " </a:t>
            </a:r>
            <a:r>
              <a:rPr lang="ar-SA" sz="2800" b="1" dirty="0" smtClean="0"/>
              <a:t>هذا حسنُ الوجهِ، وطاهرُ القلبِ ". والأصل</a:t>
            </a:r>
            <a:r>
              <a:rPr lang="ar-SA" sz="2800" b="1" dirty="0"/>
              <a:t>: </a:t>
            </a:r>
            <a:r>
              <a:rPr lang="ar-SA" sz="2800" b="1" dirty="0" smtClean="0"/>
              <a:t>حسنٌ وجهُه، وطاهرٌ </a:t>
            </a:r>
            <a:r>
              <a:rPr lang="ar-SA" sz="2800" b="1" dirty="0" err="1" smtClean="0"/>
              <a:t>قلبُه.</a:t>
            </a:r>
            <a:r>
              <a:rPr lang="ar-SA" sz="2800" b="1" dirty="0" smtClean="0"/>
              <a:t> (وجهه): </a:t>
            </a:r>
            <a:r>
              <a:rPr lang="ar-SA" sz="2800" b="1" dirty="0"/>
              <a:t>مرفوع </a:t>
            </a:r>
            <a:r>
              <a:rPr lang="ar-SA" sz="2800" b="1" dirty="0" err="1" smtClean="0"/>
              <a:t>ب</a:t>
            </a:r>
            <a:r>
              <a:rPr lang="ar-SA" sz="2800" b="1" dirty="0" err="1"/>
              <a:t>ـ</a:t>
            </a:r>
            <a:r>
              <a:rPr lang="ar-SA" sz="2800" b="1" dirty="0" smtClean="0"/>
              <a:t>(حسن) على الفاعلية، </a:t>
            </a:r>
            <a:r>
              <a:rPr lang="ar-SA" sz="2800" b="1" dirty="0"/>
              <a:t>وقلبه: مرفوع </a:t>
            </a:r>
            <a:r>
              <a:rPr lang="ar-SA" sz="2800" b="1" dirty="0" err="1" smtClean="0"/>
              <a:t>بـ</a:t>
            </a:r>
            <a:r>
              <a:rPr lang="ar-SA" sz="2800" b="1" dirty="0" smtClean="0"/>
              <a:t>(طاهر).</a:t>
            </a:r>
            <a:endParaRPr lang="ar-SA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179512" y="785794"/>
            <a:ext cx="8535863" cy="550072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ar-SA" sz="2800" b="1" dirty="0" smtClean="0">
                <a:solidFill>
                  <a:srgbClr val="0070C0"/>
                </a:solidFill>
              </a:rPr>
              <a:t>وصوغها من لازم </a:t>
            </a:r>
            <a:r>
              <a:rPr lang="ar-SA" sz="2800" b="1" dirty="0" err="1" smtClean="0">
                <a:solidFill>
                  <a:srgbClr val="0070C0"/>
                </a:solidFill>
              </a:rPr>
              <a:t>ٍ</a:t>
            </a:r>
            <a:r>
              <a:rPr lang="ar-SA" sz="2800" b="1" dirty="0" smtClean="0">
                <a:solidFill>
                  <a:srgbClr val="0070C0"/>
                </a:solidFill>
              </a:rPr>
              <a:t> لحاضرِ        </a:t>
            </a:r>
            <a:r>
              <a:rPr lang="ar-SA" sz="2800" b="1" smtClean="0">
                <a:solidFill>
                  <a:srgbClr val="0070C0"/>
                </a:solidFill>
              </a:rPr>
              <a:t> </a:t>
            </a:r>
            <a:r>
              <a:rPr lang="ar-SA" sz="2800" b="1" smtClean="0">
                <a:solidFill>
                  <a:srgbClr val="0070C0"/>
                </a:solidFill>
              </a:rPr>
              <a:t>            كطاهرِ </a:t>
            </a:r>
            <a:r>
              <a:rPr lang="ar-SA" sz="2800" b="1" dirty="0" smtClean="0">
                <a:solidFill>
                  <a:srgbClr val="0070C0"/>
                </a:solidFill>
              </a:rPr>
              <a:t>القلبِ جميلِ الظاهرِ</a:t>
            </a:r>
          </a:p>
          <a:p>
            <a:pPr>
              <a:lnSpc>
                <a:spcPct val="150000"/>
              </a:lnSpc>
            </a:pPr>
            <a:r>
              <a:rPr lang="ar-SA" sz="2800" b="1" dirty="0" smtClean="0"/>
              <a:t>لا تصاغ الصفة المشبهة </a:t>
            </a:r>
            <a:r>
              <a:rPr lang="ar-SA" sz="2800" b="1" dirty="0"/>
              <a:t>إلا من فعل لازم، نحو: </a:t>
            </a:r>
            <a:r>
              <a:rPr lang="ar-SA" sz="2800" b="1" dirty="0" smtClean="0"/>
              <a:t>(طاهر القلب،وجميل الظاهر).</a:t>
            </a:r>
          </a:p>
          <a:p>
            <a:pPr>
              <a:lnSpc>
                <a:spcPct val="150000"/>
              </a:lnSpc>
            </a:pPr>
            <a:r>
              <a:rPr lang="ar-SA" sz="2800" b="1" dirty="0" smtClean="0"/>
              <a:t> </a:t>
            </a:r>
            <a:r>
              <a:rPr lang="ar-SA" sz="2800" b="1" dirty="0"/>
              <a:t>ولا تكون إلا للحال، </a:t>
            </a:r>
            <a:r>
              <a:rPr lang="ar-SA" sz="2800" b="1" dirty="0" smtClean="0"/>
              <a:t>فلا </a:t>
            </a:r>
            <a:r>
              <a:rPr lang="ar-SA" sz="2800" b="1" dirty="0"/>
              <a:t>تقول: " زيد حسن الوجه - </a:t>
            </a:r>
            <a:r>
              <a:rPr lang="ar-SA" sz="2800" b="1" dirty="0" smtClean="0"/>
              <a:t>غداً، </a:t>
            </a:r>
            <a:r>
              <a:rPr lang="ar-SA" sz="2800" b="1" dirty="0"/>
              <a:t>أو أمس </a:t>
            </a:r>
            <a:r>
              <a:rPr lang="ar-SA" sz="2800" b="1" dirty="0" smtClean="0"/>
              <a:t>".</a:t>
            </a:r>
          </a:p>
          <a:p>
            <a:pPr>
              <a:lnSpc>
                <a:spcPct val="150000"/>
              </a:lnSpc>
            </a:pPr>
            <a:r>
              <a:rPr lang="ar-SA" sz="2800" b="1" dirty="0" smtClean="0">
                <a:solidFill>
                  <a:srgbClr val="0070C0"/>
                </a:solidFill>
              </a:rPr>
              <a:t>وعَمَلُ اسمِ فاعلِ </a:t>
            </a:r>
            <a:r>
              <a:rPr lang="ar-SA" sz="2800" b="1" dirty="0" err="1" smtClean="0">
                <a:solidFill>
                  <a:srgbClr val="0070C0"/>
                </a:solidFill>
              </a:rPr>
              <a:t>المُعَدَّى</a:t>
            </a:r>
            <a:r>
              <a:rPr lang="ar-SA" sz="2800" b="1" dirty="0" smtClean="0">
                <a:solidFill>
                  <a:srgbClr val="0070C0"/>
                </a:solidFill>
              </a:rPr>
              <a:t>                لها على الحدِّ الذي قد حُدَّا</a:t>
            </a:r>
            <a:endParaRPr lang="ar-SA" sz="2800" b="1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ar-SA" sz="2800" b="1" dirty="0"/>
              <a:t>يثبت ل</a:t>
            </a:r>
            <a:r>
              <a:rPr lang="ar-SA" sz="2800" b="1" dirty="0" smtClean="0"/>
              <a:t>لصفة </a:t>
            </a:r>
            <a:r>
              <a:rPr lang="ar-SA" sz="2800" b="1" dirty="0"/>
              <a:t>عمل اسم الفاعل المتعدى، وهو: الرفع، والنصب </a:t>
            </a:r>
            <a:r>
              <a:rPr lang="ar-SA" sz="2800" b="1" dirty="0" smtClean="0"/>
              <a:t>نحو: (زيدٌ حسنٌ الوجهَ)، </a:t>
            </a:r>
            <a:r>
              <a:rPr lang="ar-SA" sz="2800" b="1" dirty="0" err="1" smtClean="0"/>
              <a:t>ففي </a:t>
            </a:r>
            <a:r>
              <a:rPr lang="ar-SA" sz="2800" b="1" dirty="0" smtClean="0"/>
              <a:t>(حسن) </a:t>
            </a:r>
            <a:r>
              <a:rPr lang="ar-SA" sz="2800" b="1" dirty="0"/>
              <a:t>ضمير مرفوع هو الفاعل، </a:t>
            </a:r>
            <a:r>
              <a:rPr lang="ar-SA" sz="2800" b="1" dirty="0" smtClean="0"/>
              <a:t>و(الوجه) </a:t>
            </a:r>
            <a:r>
              <a:rPr lang="ar-SA" sz="2800" b="1" dirty="0"/>
              <a:t>منصوب على التشبيه بالمفعول </a:t>
            </a:r>
            <a:r>
              <a:rPr lang="ar-SA" sz="2800" b="1" dirty="0" err="1" smtClean="0"/>
              <a:t>به.</a:t>
            </a:r>
            <a:endParaRPr lang="ar-SA" sz="2800" b="1" dirty="0" smtClean="0"/>
          </a:p>
          <a:p>
            <a:pPr>
              <a:lnSpc>
                <a:spcPct val="150000"/>
              </a:lnSpc>
            </a:pPr>
            <a:r>
              <a:rPr lang="ar-SA" sz="2800" b="1" dirty="0" smtClean="0"/>
              <a:t>الصفة </a:t>
            </a:r>
            <a:r>
              <a:rPr lang="ar-SA" sz="2800" b="1" dirty="0"/>
              <a:t>المشبهة تعمل على </a:t>
            </a:r>
            <a:r>
              <a:rPr lang="ar-SA" sz="2800" b="1" dirty="0" smtClean="0"/>
              <a:t>الحدّ الذي </a:t>
            </a:r>
            <a:r>
              <a:rPr lang="ar-SA" sz="2800" b="1" dirty="0"/>
              <a:t>سبق في اسم الفاعل، وهو أنه لابد من اعتمادها، كما أنه </a:t>
            </a:r>
            <a:r>
              <a:rPr lang="ar-SA" sz="2800" b="1" dirty="0" smtClean="0"/>
              <a:t>لا بد </a:t>
            </a:r>
            <a:r>
              <a:rPr lang="ar-SA" sz="2800" b="1" dirty="0"/>
              <a:t>من اعتماده</a:t>
            </a:r>
            <a:r>
              <a:rPr lang="ar-SA" sz="2800" b="1" dirty="0" smtClean="0"/>
              <a:t>.</a:t>
            </a:r>
          </a:p>
          <a:p>
            <a:pPr>
              <a:lnSpc>
                <a:spcPct val="150000"/>
              </a:lnSpc>
            </a:pPr>
            <a:endParaRPr lang="ar-SA" sz="2800" dirty="0"/>
          </a:p>
          <a:p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214282" y="857231"/>
            <a:ext cx="8572560" cy="564358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ar-SA" sz="2800" b="1" dirty="0" smtClean="0">
                <a:solidFill>
                  <a:srgbClr val="0070C0"/>
                </a:solidFill>
              </a:rPr>
              <a:t>وسبقُ ما تعملُ فيهِ مجتنبْ              وكونُهُ ذا سببيَّةٍ وجبْ</a:t>
            </a:r>
          </a:p>
          <a:p>
            <a:pPr>
              <a:lnSpc>
                <a:spcPct val="150000"/>
              </a:lnSpc>
            </a:pPr>
            <a:r>
              <a:rPr lang="ar-SA" sz="2800" b="1" dirty="0" smtClean="0">
                <a:solidFill>
                  <a:srgbClr val="C00000"/>
                </a:solidFill>
              </a:rPr>
              <a:t>يختلف عمل الصفة المشبّهة عن اسم الفاعل في الآتي:</a:t>
            </a:r>
          </a:p>
          <a:p>
            <a:pPr>
              <a:lnSpc>
                <a:spcPct val="150000"/>
              </a:lnSpc>
              <a:buNone/>
            </a:pPr>
            <a:r>
              <a:rPr lang="ar-SA" sz="2800" b="1" dirty="0" smtClean="0"/>
              <a:t>1-</a:t>
            </a:r>
            <a:r>
              <a:rPr lang="ar-SA" sz="2800" b="1" dirty="0" smtClean="0">
                <a:solidFill>
                  <a:srgbClr val="C00000"/>
                </a:solidFill>
              </a:rPr>
              <a:t> </a:t>
            </a:r>
            <a:r>
              <a:rPr lang="ar-SA" sz="2800" b="1" dirty="0" smtClean="0"/>
              <a:t>لا يجوز </a:t>
            </a:r>
            <a:r>
              <a:rPr lang="ar-SA" sz="2800" b="1" dirty="0"/>
              <a:t>تقديم </a:t>
            </a:r>
            <a:r>
              <a:rPr lang="ar-SA" sz="2800" b="1" dirty="0" err="1" smtClean="0"/>
              <a:t>معمولها</a:t>
            </a:r>
            <a:r>
              <a:rPr lang="ar-SA" sz="2800" b="1" dirty="0" smtClean="0"/>
              <a:t> عليها</a:t>
            </a:r>
            <a:r>
              <a:rPr lang="ar-SA" sz="2800" b="1" dirty="0"/>
              <a:t>، كما جاز في اسم الفاعل، فلا تقول: " </a:t>
            </a:r>
            <a:endParaRPr lang="ar-SA" sz="2800" b="1" dirty="0" smtClean="0"/>
          </a:p>
          <a:p>
            <a:pPr>
              <a:lnSpc>
                <a:spcPct val="150000"/>
              </a:lnSpc>
              <a:buNone/>
            </a:pPr>
            <a:r>
              <a:rPr lang="ar-SA" sz="2800" b="1" dirty="0"/>
              <a:t> </a:t>
            </a:r>
            <a:r>
              <a:rPr lang="ar-SA" sz="2800" b="1" dirty="0" smtClean="0"/>
              <a:t>   زيدٌ الوجهَ حسنٌ ”، </a:t>
            </a:r>
            <a:r>
              <a:rPr lang="ar-SA" sz="2800" b="1" dirty="0"/>
              <a:t>كما تقول: " </a:t>
            </a:r>
            <a:r>
              <a:rPr lang="ar-SA" sz="2800" b="1" dirty="0" smtClean="0"/>
              <a:t>زيدٌ عمراً ضاربٌ ".</a:t>
            </a:r>
          </a:p>
          <a:p>
            <a:pPr>
              <a:lnSpc>
                <a:spcPct val="150000"/>
              </a:lnSpc>
              <a:buNone/>
            </a:pPr>
            <a:r>
              <a:rPr lang="ar-SA" sz="2800" b="1" dirty="0" smtClean="0"/>
              <a:t>2- لا </a:t>
            </a:r>
            <a:r>
              <a:rPr lang="ar-SA" sz="2800" b="1" dirty="0"/>
              <a:t>تعمل إلا في </a:t>
            </a:r>
            <a:r>
              <a:rPr lang="ar-SA" sz="2800" b="1" dirty="0" err="1" smtClean="0"/>
              <a:t>السببيّ</a:t>
            </a:r>
            <a:r>
              <a:rPr lang="ar-SA" sz="2800" b="1" dirty="0" smtClean="0"/>
              <a:t>، </a:t>
            </a:r>
            <a:r>
              <a:rPr lang="ar-SA" sz="2800" b="1" dirty="0"/>
              <a:t>نحو " </a:t>
            </a:r>
            <a:r>
              <a:rPr lang="ar-SA" sz="2800" b="1" dirty="0" smtClean="0"/>
              <a:t>زيدٌ حسنٌ وجهَهُ ". </a:t>
            </a:r>
          </a:p>
          <a:p>
            <a:pPr>
              <a:lnSpc>
                <a:spcPct val="150000"/>
              </a:lnSpc>
              <a:buNone/>
            </a:pPr>
            <a:r>
              <a:rPr lang="ar-SA" sz="2800" b="1" dirty="0" smtClean="0"/>
              <a:t>3- لا </a:t>
            </a:r>
            <a:r>
              <a:rPr lang="ar-SA" sz="2800" b="1" dirty="0"/>
              <a:t>تعمل في </a:t>
            </a:r>
            <a:r>
              <a:rPr lang="ar-SA" sz="2800" b="1" dirty="0" smtClean="0"/>
              <a:t>الأجنبي</a:t>
            </a:r>
            <a:r>
              <a:rPr lang="ar-SA" sz="2800" b="1" dirty="0"/>
              <a:t>، فلا تقول " </a:t>
            </a:r>
            <a:r>
              <a:rPr lang="ar-SA" sz="2800" b="1" dirty="0" smtClean="0"/>
              <a:t>زيدٌ حسنٌ عمراً </a:t>
            </a:r>
            <a:r>
              <a:rPr lang="ar-SA" sz="2800" b="1" dirty="0"/>
              <a:t>" واسم </a:t>
            </a:r>
            <a:r>
              <a:rPr lang="ar-SA" sz="2800" b="1" dirty="0" smtClean="0"/>
              <a:t>الفاعل يعمل  </a:t>
            </a:r>
            <a:r>
              <a:rPr lang="ar-SA" sz="2800" b="1" dirty="0"/>
              <a:t>في </a:t>
            </a:r>
            <a:r>
              <a:rPr lang="ar-SA" sz="2800" b="1" dirty="0" err="1"/>
              <a:t>السببي</a:t>
            </a:r>
            <a:r>
              <a:rPr lang="ar-SA" sz="2800" b="1" dirty="0"/>
              <a:t>، </a:t>
            </a:r>
            <a:r>
              <a:rPr lang="ar-SA" sz="2800" b="1" dirty="0" err="1" smtClean="0"/>
              <a:t>والأجنبى</a:t>
            </a:r>
            <a:r>
              <a:rPr lang="ar-SA" sz="2800" b="1" dirty="0"/>
              <a:t>، نحو " </a:t>
            </a:r>
            <a:r>
              <a:rPr lang="ar-SA" sz="2800" b="1" dirty="0" smtClean="0"/>
              <a:t>زيدٌ ضاربٌ غلامَه</a:t>
            </a:r>
            <a:r>
              <a:rPr lang="ar-SA" sz="2800" b="1" dirty="0"/>
              <a:t>، </a:t>
            </a:r>
            <a:r>
              <a:rPr lang="ar-SA" sz="2800" b="1" dirty="0" smtClean="0"/>
              <a:t>وضاربٌ عمراً </a:t>
            </a:r>
            <a:r>
              <a:rPr lang="ar-SA" sz="2800" b="1" dirty="0"/>
              <a:t>".</a:t>
            </a:r>
            <a:endParaRPr lang="ar-SA" sz="28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0" y="788074"/>
            <a:ext cx="8858280" cy="559325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SA" sz="2800" b="1" dirty="0" smtClean="0">
                <a:solidFill>
                  <a:schemeClr val="accent1"/>
                </a:solidFill>
              </a:rPr>
              <a:t>فارفعْ </a:t>
            </a:r>
            <a:r>
              <a:rPr lang="ar-SA" sz="2800" b="1" dirty="0" err="1" smtClean="0">
                <a:solidFill>
                  <a:schemeClr val="accent1"/>
                </a:solidFill>
              </a:rPr>
              <a:t>بها</a:t>
            </a:r>
            <a:r>
              <a:rPr lang="ar-SA" sz="2800" b="1" dirty="0" smtClean="0">
                <a:solidFill>
                  <a:schemeClr val="accent1"/>
                </a:solidFill>
              </a:rPr>
              <a:t> وانصِبْ وجُرَّ معَ ألْ       ودونَ أل مصحوبَ أل وما اتَّصَلْ </a:t>
            </a:r>
            <a:br>
              <a:rPr lang="ar-SA" sz="2800" b="1" dirty="0" smtClean="0">
                <a:solidFill>
                  <a:schemeClr val="accent1"/>
                </a:solidFill>
              </a:rPr>
            </a:br>
            <a:r>
              <a:rPr lang="ar-SA" sz="2800" b="1" dirty="0" err="1" smtClean="0">
                <a:solidFill>
                  <a:schemeClr val="accent1"/>
                </a:solidFill>
              </a:rPr>
              <a:t>بها</a:t>
            </a:r>
            <a:r>
              <a:rPr lang="ar-SA" sz="2800" b="1" dirty="0" smtClean="0">
                <a:solidFill>
                  <a:schemeClr val="accent1"/>
                </a:solidFill>
              </a:rPr>
              <a:t> مـضـافــاً أو مـجــرّداً ولا         تجْرُرْ </a:t>
            </a:r>
            <a:r>
              <a:rPr lang="ar-SA" sz="2800" b="1" dirty="0" err="1" smtClean="0">
                <a:solidFill>
                  <a:schemeClr val="accent1"/>
                </a:solidFill>
              </a:rPr>
              <a:t>بها</a:t>
            </a:r>
            <a:r>
              <a:rPr lang="ar-SA" sz="2800" b="1" dirty="0" smtClean="0">
                <a:solidFill>
                  <a:schemeClr val="accent1"/>
                </a:solidFill>
              </a:rPr>
              <a:t> مع أل سُمَاً من أل خَلَا </a:t>
            </a:r>
            <a:br>
              <a:rPr lang="ar-SA" sz="2800" b="1" dirty="0" smtClean="0">
                <a:solidFill>
                  <a:schemeClr val="accent1"/>
                </a:solidFill>
              </a:rPr>
            </a:br>
            <a:r>
              <a:rPr lang="ar-SA" sz="2800" b="1" dirty="0" smtClean="0">
                <a:solidFill>
                  <a:schemeClr val="accent1"/>
                </a:solidFill>
              </a:rPr>
              <a:t>ومــن إضافــة </a:t>
            </a:r>
            <a:r>
              <a:rPr lang="ar-SA" sz="2800" b="1" dirty="0" err="1" smtClean="0">
                <a:solidFill>
                  <a:schemeClr val="accent1"/>
                </a:solidFill>
              </a:rPr>
              <a:t>ٍ</a:t>
            </a:r>
            <a:r>
              <a:rPr lang="ar-SA" sz="2800" b="1" dirty="0" smtClean="0">
                <a:solidFill>
                  <a:schemeClr val="accent1"/>
                </a:solidFill>
              </a:rPr>
              <a:t> لتـالـيـها ومـا        لـم يـخـلُ فـهـوَ بالجـوازِ وُسِـمَــا</a:t>
            </a:r>
          </a:p>
          <a:p>
            <a:pPr>
              <a:lnSpc>
                <a:spcPct val="170000"/>
              </a:lnSpc>
            </a:pPr>
            <a:r>
              <a:rPr lang="ar-SA" sz="2800" b="1" dirty="0" smtClean="0">
                <a:solidFill>
                  <a:srgbClr val="0070C0"/>
                </a:solidFill>
              </a:rPr>
              <a:t> </a:t>
            </a:r>
            <a:r>
              <a:rPr lang="ar-SA" sz="2800" b="1" dirty="0"/>
              <a:t>الصفة المشبهة إما أن تكون </a:t>
            </a:r>
            <a:r>
              <a:rPr lang="ar-SA" sz="2800" b="1" dirty="0" smtClean="0"/>
              <a:t>بالألف </a:t>
            </a:r>
            <a:r>
              <a:rPr lang="ar-SA" sz="2800" b="1" dirty="0"/>
              <a:t>واللام، </a:t>
            </a:r>
            <a:r>
              <a:rPr lang="ar-SA" sz="2800" b="1" dirty="0" smtClean="0"/>
              <a:t>نحو(الحَسَن) </a:t>
            </a:r>
            <a:r>
              <a:rPr lang="ar-SA" sz="2800" b="1" dirty="0"/>
              <a:t>أو مجردة </a:t>
            </a:r>
            <a:r>
              <a:rPr lang="ar-SA" sz="2800" b="1" dirty="0" err="1" smtClean="0"/>
              <a:t>من </a:t>
            </a:r>
            <a:r>
              <a:rPr lang="ar-SA" sz="2800" b="1" dirty="0" smtClean="0"/>
              <a:t>(أل) والإضافة، نحو (حَسَن) </a:t>
            </a:r>
            <a:r>
              <a:rPr lang="ar-SA" sz="2800" b="1" dirty="0"/>
              <a:t>وعلى </a:t>
            </a:r>
            <a:r>
              <a:rPr lang="ar-SA" sz="2800" b="1" dirty="0" smtClean="0"/>
              <a:t>كلٍّ لا </a:t>
            </a:r>
            <a:r>
              <a:rPr lang="ar-SA" sz="2800" b="1" dirty="0"/>
              <a:t>يخلو المعمول من أحوال ستة: </a:t>
            </a:r>
            <a:endParaRPr lang="ar-SA" sz="2800" b="1" dirty="0" smtClean="0"/>
          </a:p>
          <a:p>
            <a:pPr>
              <a:lnSpc>
                <a:spcPct val="170000"/>
              </a:lnSpc>
              <a:buNone/>
            </a:pP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4294967295"/>
          </p:nvPr>
        </p:nvGraphicFramePr>
        <p:xfrm>
          <a:off x="539552" y="692696"/>
          <a:ext cx="8229600" cy="5130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863530"/>
                <a:gridCol w="336607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الصفة المشبهة </a:t>
                      </a:r>
                      <a:r>
                        <a:rPr lang="ar-SA" dirty="0" err="1" smtClean="0">
                          <a:latin typeface="Simplified Arabic" pitchFamily="18" charset="-78"/>
                          <a:cs typeface="Simplified Arabic" pitchFamily="18" charset="-78"/>
                        </a:rPr>
                        <a:t>بـ</a:t>
                      </a:r>
                      <a:r>
                        <a:rPr lang="ar-SA" dirty="0" smtClean="0">
                          <a:latin typeface="Simplified Arabic" pitchFamily="18" charset="-78"/>
                          <a:cs typeface="Simplified Arabic" pitchFamily="18" charset="-78"/>
                        </a:rPr>
                        <a:t> (أل</a:t>
                      </a:r>
                      <a:r>
                        <a:rPr lang="ar-SA" dirty="0" err="1" smtClean="0">
                          <a:latin typeface="Simplified Arabic" pitchFamily="18" charset="-78"/>
                          <a:cs typeface="Simplified Arabic" pitchFamily="18" charset="-78"/>
                        </a:rPr>
                        <a:t>)</a:t>
                      </a:r>
                      <a:endParaRPr lang="ar-SA" dirty="0" smtClean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الصفة مجردة </a:t>
                      </a:r>
                      <a:r>
                        <a:rPr lang="ar-SA" dirty="0" err="1" smtClean="0">
                          <a:latin typeface="Simplified Arabic" pitchFamily="18" charset="-78"/>
                          <a:cs typeface="Simplified Arabic" pitchFamily="18" charset="-78"/>
                        </a:rPr>
                        <a:t>من </a:t>
                      </a:r>
                      <a:r>
                        <a:rPr lang="ar-SA" dirty="0" smtClean="0">
                          <a:latin typeface="Simplified Arabic" pitchFamily="18" charset="-78"/>
                          <a:cs typeface="Simplified Arabic" pitchFamily="18" charset="-78"/>
                        </a:rPr>
                        <a:t>(أل) والإضافة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1- أن يكون المعمول </a:t>
                      </a:r>
                      <a:r>
                        <a:rPr lang="ar-SA" sz="1800" b="1" dirty="0" err="1" smtClean="0">
                          <a:latin typeface="Simplified Arabic" pitchFamily="18" charset="-78"/>
                          <a:cs typeface="Simplified Arabic" pitchFamily="18" charset="-78"/>
                        </a:rPr>
                        <a:t>بـ</a:t>
                      </a:r>
                      <a:r>
                        <a:rPr lang="ar-SA" sz="18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 (أل): هذا </a:t>
                      </a:r>
                      <a:r>
                        <a:rPr lang="ar-SA" sz="1800" b="1" dirty="0" smtClean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الحسنُ</a:t>
                      </a:r>
                      <a:r>
                        <a:rPr lang="ar-SA" sz="18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 </a:t>
                      </a:r>
                      <a:r>
                        <a:rPr lang="ar-SA" sz="1800" b="1" u="sng" dirty="0" smtClean="0">
                          <a:solidFill>
                            <a:srgbClr val="FF0000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الوجه.</a:t>
                      </a:r>
                      <a:endParaRPr lang="ar-SA" u="sng" dirty="0" smtClean="0">
                        <a:solidFill>
                          <a:srgbClr val="FF0000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هذا </a:t>
                      </a:r>
                      <a:r>
                        <a:rPr lang="ar-SA" b="1" dirty="0" smtClean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حسنٌ</a:t>
                      </a:r>
                      <a:r>
                        <a:rPr lang="ar-SA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 </a:t>
                      </a:r>
                      <a:r>
                        <a:rPr lang="ar-SA" b="1" dirty="0" smtClean="0">
                          <a:solidFill>
                            <a:srgbClr val="FF0000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الوجهُ َ</a:t>
                      </a:r>
                      <a:r>
                        <a:rPr lang="ar-SA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2- أن يكون المعمول مضافاً لما </a:t>
                      </a:r>
                      <a:r>
                        <a:rPr lang="ar-SA" sz="1800" b="1" dirty="0" err="1" smtClean="0">
                          <a:latin typeface="Simplified Arabic" pitchFamily="18" charset="-78"/>
                          <a:cs typeface="Simplified Arabic" pitchFamily="18" charset="-78"/>
                        </a:rPr>
                        <a:t>فيه </a:t>
                      </a:r>
                      <a:r>
                        <a:rPr lang="ar-SA" sz="18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(أل</a:t>
                      </a:r>
                      <a:r>
                        <a:rPr lang="ar-SA" sz="1800" b="1" dirty="0" err="1" smtClean="0">
                          <a:latin typeface="Simplified Arabic" pitchFamily="18" charset="-78"/>
                          <a:cs typeface="Simplified Arabic" pitchFamily="18" charset="-78"/>
                        </a:rPr>
                        <a:t>):</a:t>
                      </a:r>
                      <a:r>
                        <a:rPr lang="ar-SA" sz="18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 </a:t>
                      </a:r>
                    </a:p>
                    <a:p>
                      <a:pPr rtl="1"/>
                      <a:r>
                        <a:rPr lang="ar-SA" sz="18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  -</a:t>
                      </a:r>
                      <a:r>
                        <a:rPr lang="ar-SA" sz="1800" b="1" baseline="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 </a:t>
                      </a:r>
                      <a:r>
                        <a:rPr lang="ar-SA" sz="18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هذا الحسنُ </a:t>
                      </a:r>
                      <a:r>
                        <a:rPr lang="ar-SA" sz="1800" b="1" dirty="0" smtClean="0">
                          <a:solidFill>
                            <a:srgbClr val="FF0000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وجه </a:t>
                      </a:r>
                      <a:r>
                        <a:rPr lang="ar-SA" sz="1800" b="1" dirty="0" err="1" smtClean="0">
                          <a:solidFill>
                            <a:srgbClr val="FF0000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الأبِ</a:t>
                      </a:r>
                      <a:r>
                        <a:rPr lang="ar-SA" sz="1800" b="1" dirty="0" err="1" smtClean="0">
                          <a:latin typeface="Simplified Arabic" pitchFamily="18" charset="-78"/>
                          <a:cs typeface="Simplified Arabic" pitchFamily="18" charset="-78"/>
                        </a:rPr>
                        <a:t>.</a:t>
                      </a:r>
                      <a:r>
                        <a:rPr lang="ar-SA" sz="18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 </a:t>
                      </a:r>
                      <a:endParaRPr lang="ar-SA" dirty="0" smtClean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هذا حسنٌ </a:t>
                      </a:r>
                      <a:r>
                        <a:rPr lang="ar-SA" sz="1800" b="1" dirty="0" smtClean="0">
                          <a:solidFill>
                            <a:srgbClr val="FF0000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وجه الأبِ</a:t>
                      </a:r>
                      <a:r>
                        <a:rPr lang="ar-SA" sz="18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.</a:t>
                      </a:r>
                      <a:endParaRPr lang="ar-SA" dirty="0" smtClean="0">
                        <a:latin typeface="Simplified Arabic" pitchFamily="18" charset="-78"/>
                        <a:cs typeface="Simplified Arabic" pitchFamily="18" charset="-78"/>
                      </a:endParaRPr>
                    </a:p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3- أن يكون المعمول مضافاً إلى ضمير </a:t>
                      </a:r>
                      <a:r>
                        <a:rPr lang="ar-SA" sz="1800" b="1" dirty="0" err="1" smtClean="0">
                          <a:latin typeface="Simplified Arabic" pitchFamily="18" charset="-78"/>
                          <a:cs typeface="Simplified Arabic" pitchFamily="18" charset="-78"/>
                        </a:rPr>
                        <a:t>الموصوف:</a:t>
                      </a:r>
                      <a:r>
                        <a:rPr lang="ar-SA" sz="18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baseline="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  - </a:t>
                      </a:r>
                      <a:r>
                        <a:rPr lang="ar-SA" sz="18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مررتُ بالرجلِ الحسنِ </a:t>
                      </a:r>
                      <a:r>
                        <a:rPr lang="ar-SA" sz="1800" b="1" dirty="0" smtClean="0">
                          <a:solidFill>
                            <a:srgbClr val="FF0000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وجهه</a:t>
                      </a:r>
                      <a:r>
                        <a:rPr lang="ar-SA" sz="18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مررتُ برجلٍ حسنٍ </a:t>
                      </a:r>
                      <a:r>
                        <a:rPr lang="ar-SA" sz="1800" b="1" dirty="0" smtClean="0">
                          <a:solidFill>
                            <a:srgbClr val="FF0000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وجهه.</a:t>
                      </a:r>
                      <a:endParaRPr lang="ar-S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4- أن يكون المعمول مضافاً إلى مضاف إلى ضمير</a:t>
                      </a:r>
                      <a:r>
                        <a:rPr lang="ar-SA" sz="1800" b="1" baseline="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 </a:t>
                      </a:r>
                      <a:r>
                        <a:rPr lang="ar-SA" sz="1800" b="1" dirty="0" err="1" smtClean="0">
                          <a:latin typeface="Simplified Arabic" pitchFamily="18" charset="-78"/>
                          <a:cs typeface="Simplified Arabic" pitchFamily="18" charset="-78"/>
                        </a:rPr>
                        <a:t>الموصوف:</a:t>
                      </a:r>
                      <a:endParaRPr lang="ar-SA" sz="1800" b="1" dirty="0" smtClean="0">
                        <a:latin typeface="Simplified Arabic" pitchFamily="18" charset="-78"/>
                        <a:cs typeface="Simplified Arabic" pitchFamily="18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  -</a:t>
                      </a:r>
                      <a:r>
                        <a:rPr lang="ar-SA" sz="1800" b="1" baseline="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 </a:t>
                      </a:r>
                      <a:r>
                        <a:rPr lang="ar-SA" sz="18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مررت بالرجلِ الحسنِ </a:t>
                      </a:r>
                      <a:r>
                        <a:rPr lang="ar-SA" sz="1800" b="1" dirty="0" smtClean="0">
                          <a:solidFill>
                            <a:srgbClr val="FF0000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وجه </a:t>
                      </a:r>
                      <a:r>
                        <a:rPr lang="ar-SA" sz="1800" b="1" dirty="0" err="1" smtClean="0">
                          <a:solidFill>
                            <a:srgbClr val="FF0000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غلامِهِ</a:t>
                      </a:r>
                      <a:r>
                        <a:rPr lang="ar-SA" sz="1800" b="1" dirty="0" err="1" smtClean="0">
                          <a:latin typeface="Simplified Arabic" pitchFamily="18" charset="-78"/>
                          <a:cs typeface="Simplified Arabic" pitchFamily="18" charset="-78"/>
                        </a:rPr>
                        <a:t>.</a:t>
                      </a:r>
                      <a:r>
                        <a:rPr lang="ar-SA" sz="18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مررتُ برجلٍ حسنٍ </a:t>
                      </a:r>
                      <a:r>
                        <a:rPr lang="ar-SA" sz="1800" b="1" dirty="0" smtClean="0">
                          <a:solidFill>
                            <a:srgbClr val="FF0000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وجه غلامِهِ</a:t>
                      </a:r>
                      <a:r>
                        <a:rPr lang="ar-SA" sz="18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.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5- أن يكون المعمول مجرداً </a:t>
                      </a:r>
                      <a:r>
                        <a:rPr lang="ar-SA" sz="1800" b="1" dirty="0" err="1" smtClean="0">
                          <a:latin typeface="Simplified Arabic" pitchFamily="18" charset="-78"/>
                          <a:cs typeface="Simplified Arabic" pitchFamily="18" charset="-78"/>
                        </a:rPr>
                        <a:t>من </a:t>
                      </a:r>
                      <a:r>
                        <a:rPr lang="ar-SA" sz="18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(أل) دون </a:t>
                      </a:r>
                      <a:r>
                        <a:rPr lang="ar-SA" sz="1800" b="1" dirty="0" err="1" smtClean="0">
                          <a:latin typeface="Simplified Arabic" pitchFamily="18" charset="-78"/>
                          <a:cs typeface="Simplified Arabic" pitchFamily="18" charset="-78"/>
                        </a:rPr>
                        <a:t>الإضافة:</a:t>
                      </a:r>
                      <a:r>
                        <a:rPr lang="ar-SA" sz="18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baseline="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  - </a:t>
                      </a:r>
                      <a:r>
                        <a:rPr lang="ar-SA" sz="18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هذا الحسنُ </a:t>
                      </a:r>
                      <a:r>
                        <a:rPr lang="ar-SA" sz="1800" b="1" dirty="0" smtClean="0">
                          <a:solidFill>
                            <a:srgbClr val="FF0000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وجه </a:t>
                      </a:r>
                      <a:r>
                        <a:rPr lang="ar-SA" sz="1800" b="1" dirty="0" err="1" smtClean="0">
                          <a:solidFill>
                            <a:srgbClr val="FF0000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أبٍ</a:t>
                      </a:r>
                      <a:r>
                        <a:rPr lang="ar-SA" sz="1800" b="1" dirty="0" err="1" smtClean="0">
                          <a:latin typeface="Simplified Arabic" pitchFamily="18" charset="-78"/>
                          <a:cs typeface="Simplified Arabic" pitchFamily="18" charset="-78"/>
                        </a:rPr>
                        <a:t>.</a:t>
                      </a:r>
                      <a:r>
                        <a:rPr lang="ar-SA" sz="18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هذا حسنٌ </a:t>
                      </a:r>
                      <a:r>
                        <a:rPr lang="ar-SA" sz="1800" b="1" dirty="0" smtClean="0">
                          <a:solidFill>
                            <a:srgbClr val="FF0000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وجه أبٍ</a:t>
                      </a:r>
                      <a:r>
                        <a:rPr lang="ar-SA" sz="18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.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6- أن يكون المعمول مجرداً </a:t>
                      </a:r>
                      <a:r>
                        <a:rPr lang="ar-SA" sz="1800" b="1" dirty="0" err="1" smtClean="0">
                          <a:latin typeface="Simplified Arabic" pitchFamily="18" charset="-78"/>
                          <a:cs typeface="Simplified Arabic" pitchFamily="18" charset="-78"/>
                        </a:rPr>
                        <a:t>من </a:t>
                      </a:r>
                      <a:r>
                        <a:rPr lang="ar-SA" sz="18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(أل) </a:t>
                      </a:r>
                      <a:r>
                        <a:rPr lang="ar-SA" sz="1800" b="1" dirty="0" err="1" smtClean="0">
                          <a:latin typeface="Simplified Arabic" pitchFamily="18" charset="-78"/>
                          <a:cs typeface="Simplified Arabic" pitchFamily="18" charset="-78"/>
                        </a:rPr>
                        <a:t>والإضافة:</a:t>
                      </a:r>
                      <a:r>
                        <a:rPr lang="ar-SA" sz="18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baseline="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  - </a:t>
                      </a:r>
                      <a:r>
                        <a:rPr lang="ar-SA" sz="18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هذا الحسنُ </a:t>
                      </a:r>
                      <a:r>
                        <a:rPr lang="ar-SA" sz="1800" b="1" dirty="0" err="1" smtClean="0">
                          <a:solidFill>
                            <a:srgbClr val="FF0000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وجهاً.</a:t>
                      </a:r>
                      <a:r>
                        <a:rPr lang="ar-SA" sz="1800" b="1" baseline="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 </a:t>
                      </a:r>
                      <a:endParaRPr lang="ar-SA" sz="1800" b="1" dirty="0" smtClean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baseline="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هذا </a:t>
                      </a:r>
                      <a:r>
                        <a:rPr lang="ar-SA" sz="18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حسنٌ </a:t>
                      </a:r>
                      <a:r>
                        <a:rPr lang="ar-SA" sz="1800" b="1" dirty="0" smtClean="0">
                          <a:solidFill>
                            <a:srgbClr val="FF0000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وجهاً.</a:t>
                      </a:r>
                      <a:endParaRPr lang="ar-S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يجوز في</a:t>
                      </a:r>
                      <a:r>
                        <a:rPr lang="ar-SA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المعمول في كلّ هذه الأحوال: الرفع، والنصب، </a:t>
                      </a:r>
                      <a:r>
                        <a:rPr lang="ar-SA" b="1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والجرّ.</a:t>
                      </a:r>
                      <a:r>
                        <a:rPr lang="ar-SA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ar-SA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يجوز في</a:t>
                      </a:r>
                      <a:r>
                        <a:rPr lang="ar-SA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المعمول في كلّ هذه الأحوال: الرفع، والنصب، إلا الأول والثاني فتجوز فيهما الأوجه </a:t>
                      </a:r>
                      <a:r>
                        <a:rPr lang="ar-SA" b="1" baseline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الثلاثة.</a:t>
                      </a:r>
                      <a:r>
                        <a:rPr lang="ar-SA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ar-SA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294</TotalTime>
  <Words>297</Words>
  <Application>Microsoft Office PowerPoint</Application>
  <PresentationFormat>عرض على الشاشة (3:4)‏</PresentationFormat>
  <Paragraphs>45</Paragraphs>
  <Slides>6</Slides>
  <Notes>5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تدفق</vt:lpstr>
      <vt:lpstr>بسم الله الرَّحمن الرَّحيم</vt:lpstr>
      <vt:lpstr>الصِّفة المشبَّهة باسم الفاعل</vt:lpstr>
      <vt:lpstr>الشريحة 3</vt:lpstr>
      <vt:lpstr>الشريحة 4</vt:lpstr>
      <vt:lpstr>الشريحة 5</vt:lpstr>
      <vt:lpstr>الشريحة 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الرَّحمن الرَّحيم</dc:title>
  <dc:creator>أمل عثمان العطا محمد</dc:creator>
  <cp:lastModifiedBy>ksu</cp:lastModifiedBy>
  <cp:revision>25</cp:revision>
  <dcterms:created xsi:type="dcterms:W3CDTF">2011-11-15T13:48:48Z</dcterms:created>
  <dcterms:modified xsi:type="dcterms:W3CDTF">2014-03-09T04:51:33Z</dcterms:modified>
</cp:coreProperties>
</file>