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2" r:id="rId3"/>
    <p:sldId id="257" r:id="rId4"/>
    <p:sldId id="258" r:id="rId5"/>
    <p:sldId id="259" r:id="rId6"/>
    <p:sldId id="260" r:id="rId7"/>
    <p:sldId id="261" r:id="rId8"/>
    <p:sldId id="263"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69" d="100"/>
          <a:sy n="69" d="100"/>
        </p:scale>
        <p:origin x="-140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E1E24B4A-9512-44A5-8D6C-EB3380650CA1}" type="datetimeFigureOut">
              <a:rPr lang="ar-SA" smtClean="0"/>
              <a:pPr/>
              <a:t>21/04/1436</a:t>
            </a:fld>
            <a:endParaRPr lang="ar-SA"/>
          </a:p>
        </p:txBody>
      </p:sp>
      <p:sp>
        <p:nvSpPr>
          <p:cNvPr id="17" name="Footer Placeholder 16"/>
          <p:cNvSpPr>
            <a:spLocks noGrp="1"/>
          </p:cNvSpPr>
          <p:nvPr>
            <p:ph type="ftr" sz="quarter" idx="11"/>
          </p:nvPr>
        </p:nvSpPr>
        <p:spPr>
          <a:xfrm>
            <a:off x="2898648" y="6355080"/>
            <a:ext cx="3474720" cy="365760"/>
          </a:xfrm>
        </p:spPr>
        <p:txBody>
          <a:bodyPr/>
          <a:lstStyle/>
          <a:p>
            <a:endParaRPr lang="ar-SA"/>
          </a:p>
        </p:txBody>
      </p:sp>
      <p:sp>
        <p:nvSpPr>
          <p:cNvPr id="29" name="Slide Number Placeholder 28"/>
          <p:cNvSpPr>
            <a:spLocks noGrp="1"/>
          </p:cNvSpPr>
          <p:nvPr>
            <p:ph type="sldNum" sz="quarter" idx="12"/>
          </p:nvPr>
        </p:nvSpPr>
        <p:spPr>
          <a:xfrm>
            <a:off x="1216152" y="6355080"/>
            <a:ext cx="1219200" cy="365760"/>
          </a:xfrm>
        </p:spPr>
        <p:txBody>
          <a:bodyPr/>
          <a:lstStyle/>
          <a:p>
            <a:fld id="{1B24669B-F7BC-4B50-BAED-2D3E7E268722}" type="slidenum">
              <a:rPr lang="ar-SA" smtClean="0"/>
              <a:pPr/>
              <a:t>‹#›</a:t>
            </a:fld>
            <a:endParaRPr lang="ar-SA"/>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E24B4A-9512-44A5-8D6C-EB3380650CA1}" type="datetimeFigureOut">
              <a:rPr lang="ar-SA" smtClean="0"/>
              <a:pPr/>
              <a:t>21/04/1436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24669B-F7BC-4B50-BAED-2D3E7E26872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E24B4A-9512-44A5-8D6C-EB3380650CA1}" type="datetimeFigureOut">
              <a:rPr lang="ar-SA" smtClean="0"/>
              <a:pPr/>
              <a:t>21/04/1436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24669B-F7BC-4B50-BAED-2D3E7E268722}" type="slidenum">
              <a:rPr lang="ar-SA" smtClean="0"/>
              <a:pPr/>
              <a:t>‹#›</a:t>
            </a:fld>
            <a:endParaRPr lang="ar-SA"/>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1E24B4A-9512-44A5-8D6C-EB3380650CA1}" type="datetimeFigureOut">
              <a:rPr lang="ar-SA" smtClean="0"/>
              <a:pPr/>
              <a:t>21/04/1436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24669B-F7BC-4B50-BAED-2D3E7E268722}" type="slidenum">
              <a:rPr lang="ar-SA" smtClean="0"/>
              <a:pPr/>
              <a:t>‹#›</a:t>
            </a:fld>
            <a:endParaRPr lang="ar-SA"/>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E1E24B4A-9512-44A5-8D6C-EB3380650CA1}" type="datetimeFigureOut">
              <a:rPr lang="ar-SA" smtClean="0"/>
              <a:pPr/>
              <a:t>21/04/1436</a:t>
            </a:fld>
            <a:endParaRPr lang="ar-SA"/>
          </a:p>
        </p:txBody>
      </p:sp>
      <p:sp>
        <p:nvSpPr>
          <p:cNvPr id="5" name="Footer Placeholder 4"/>
          <p:cNvSpPr>
            <a:spLocks noGrp="1"/>
          </p:cNvSpPr>
          <p:nvPr>
            <p:ph type="ftr" sz="quarter" idx="11"/>
          </p:nvPr>
        </p:nvSpPr>
        <p:spPr>
          <a:xfrm>
            <a:off x="2898648" y="6355080"/>
            <a:ext cx="3474720" cy="365760"/>
          </a:xfrm>
        </p:spPr>
        <p:txBody>
          <a:bodyPr/>
          <a:lstStyle/>
          <a:p>
            <a:endParaRPr lang="ar-SA"/>
          </a:p>
        </p:txBody>
      </p:sp>
      <p:sp>
        <p:nvSpPr>
          <p:cNvPr id="6" name="Slide Number Placeholder 5"/>
          <p:cNvSpPr>
            <a:spLocks noGrp="1"/>
          </p:cNvSpPr>
          <p:nvPr>
            <p:ph type="sldNum" sz="quarter" idx="12"/>
          </p:nvPr>
        </p:nvSpPr>
        <p:spPr>
          <a:xfrm>
            <a:off x="1069848" y="6355080"/>
            <a:ext cx="1520952" cy="365760"/>
          </a:xfrm>
        </p:spPr>
        <p:txBody>
          <a:bodyPr/>
          <a:lstStyle/>
          <a:p>
            <a:fld id="{1B24669B-F7BC-4B50-BAED-2D3E7E268722}" type="slidenum">
              <a:rPr lang="ar-SA" smtClean="0"/>
              <a:pPr/>
              <a:t>‹#›</a:t>
            </a:fld>
            <a:endParaRPr lang="ar-SA"/>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1E24B4A-9512-44A5-8D6C-EB3380650CA1}" type="datetimeFigureOut">
              <a:rPr lang="ar-SA" smtClean="0"/>
              <a:pPr/>
              <a:t>21/04/1436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B24669B-F7BC-4B50-BAED-2D3E7E268722}" type="slidenum">
              <a:rPr lang="ar-SA" smtClean="0"/>
              <a:pPr/>
              <a:t>‹#›</a:t>
            </a:fld>
            <a:endParaRPr lang="ar-SA"/>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1E24B4A-9512-44A5-8D6C-EB3380650CA1}" type="datetimeFigureOut">
              <a:rPr lang="ar-SA" smtClean="0"/>
              <a:pPr/>
              <a:t>21/04/1436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B24669B-F7BC-4B50-BAED-2D3E7E268722}" type="slidenum">
              <a:rPr lang="ar-SA" smtClean="0"/>
              <a:pPr/>
              <a:t>‹#›</a:t>
            </a:fld>
            <a:endParaRPr lang="ar-SA"/>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E24B4A-9512-44A5-8D6C-EB3380650CA1}" type="datetimeFigureOut">
              <a:rPr lang="ar-SA" smtClean="0"/>
              <a:pPr/>
              <a:t>21/04/1436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1B24669B-F7BC-4B50-BAED-2D3E7E268722}" type="slidenum">
              <a:rPr lang="ar-SA" smtClean="0"/>
              <a:pPr/>
              <a:t>‹#›</a:t>
            </a:fld>
            <a:endParaRPr lang="ar-SA"/>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E24B4A-9512-44A5-8D6C-EB3380650CA1}" type="datetimeFigureOut">
              <a:rPr lang="ar-SA" smtClean="0"/>
              <a:pPr/>
              <a:t>21/04/1436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1B24669B-F7BC-4B50-BAED-2D3E7E268722}" type="slidenum">
              <a:rPr lang="ar-SA" smtClean="0"/>
              <a:pPr/>
              <a:t>‹#›</a:t>
            </a:fld>
            <a:endParaRPr lang="ar-SA"/>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1E24B4A-9512-44A5-8D6C-EB3380650CA1}" type="datetimeFigureOut">
              <a:rPr lang="ar-SA" smtClean="0"/>
              <a:pPr/>
              <a:t>21/04/1436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B24669B-F7BC-4B50-BAED-2D3E7E268722}" type="slidenum">
              <a:rPr lang="ar-SA" smtClean="0"/>
              <a:pPr/>
              <a:t>‹#›</a:t>
            </a:fld>
            <a:endParaRPr lang="ar-SA"/>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1E24B4A-9512-44A5-8D6C-EB3380650CA1}" type="datetimeFigureOut">
              <a:rPr lang="ar-SA" smtClean="0"/>
              <a:pPr/>
              <a:t>21/04/1436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B24669B-F7BC-4B50-BAED-2D3E7E268722}" type="slidenum">
              <a:rPr lang="ar-SA" smtClean="0"/>
              <a:pPr/>
              <a:t>‹#›</a:t>
            </a:fld>
            <a:endParaRPr lang="ar-SA"/>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E1E24B4A-9512-44A5-8D6C-EB3380650CA1}" type="datetimeFigureOut">
              <a:rPr lang="ar-SA" smtClean="0"/>
              <a:pPr/>
              <a:t>21/04/1436</a:t>
            </a:fld>
            <a:endParaRPr lang="ar-SA"/>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ar-SA"/>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1B24669B-F7BC-4B50-BAED-2D3E7E268722}" type="slidenum">
              <a:rPr lang="ar-SA" smtClean="0"/>
              <a:pPr/>
              <a:t>‹#›</a:t>
            </a:fld>
            <a:endParaRPr lang="ar-SA"/>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200" kern="120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r" rtl="1"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r" rtl="1"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r" rtl="1"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r" rtl="1"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r" rtl="1"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r" rtl="1"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r" rtl="1"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r" rtl="1"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87624" y="3789040"/>
            <a:ext cx="6858000" cy="990600"/>
          </a:xfrm>
        </p:spPr>
        <p:txBody>
          <a:bodyPr/>
          <a:lstStyle/>
          <a:p>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innerShdw blurRad="63500" dist="50800" dir="10800000">
                    <a:prstClr val="black">
                      <a:alpha val="50000"/>
                    </a:prstClr>
                  </a:innerShdw>
                  <a:reflection blurRad="12700" stA="28000" endPos="45000" dist="1000" dir="5400000" sy="-100000" algn="bl" rotWithShape="0"/>
                </a:effectLst>
              </a:rPr>
              <a:t>الأشعة الكهرومغناطيسية</a:t>
            </a:r>
            <a:endParaRPr lang="ar-SA"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innerShdw blurRad="63500" dist="50800" dir="10800000">
                  <a:prstClr val="black">
                    <a:alpha val="50000"/>
                  </a:prstClr>
                </a:innerShdw>
                <a:reflection blurRad="12700" stA="28000" endPos="45000" dist="1000" dir="5400000" sy="-100000" algn="bl" rotWithShape="0"/>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اشششش.PNG"/>
          <p:cNvPicPr>
            <a:picLocks noChangeAspect="1"/>
          </p:cNvPicPr>
          <p:nvPr/>
        </p:nvPicPr>
        <p:blipFill>
          <a:blip r:embed="rId2" cstate="print"/>
          <a:stretch>
            <a:fillRect/>
          </a:stretch>
        </p:blipFill>
        <p:spPr>
          <a:xfrm>
            <a:off x="6084168" y="1196752"/>
            <a:ext cx="1429573" cy="1944216"/>
          </a:xfrm>
          <a:prstGeom prst="rect">
            <a:avLst/>
          </a:prstGeom>
        </p:spPr>
      </p:pic>
      <p:pic>
        <p:nvPicPr>
          <p:cNvPr id="5" name="Picture 4" descr="اششش.PNG"/>
          <p:cNvPicPr>
            <a:picLocks noChangeAspect="1"/>
          </p:cNvPicPr>
          <p:nvPr/>
        </p:nvPicPr>
        <p:blipFill>
          <a:blip r:embed="rId3" cstate="print"/>
          <a:stretch>
            <a:fillRect/>
          </a:stretch>
        </p:blipFill>
        <p:spPr>
          <a:xfrm>
            <a:off x="971600" y="3789040"/>
            <a:ext cx="1872208" cy="2088232"/>
          </a:xfrm>
          <a:prstGeom prst="rect">
            <a:avLst/>
          </a:prstGeom>
        </p:spPr>
      </p:pic>
      <p:pic>
        <p:nvPicPr>
          <p:cNvPr id="6" name="Picture 5" descr="اشش.PNG"/>
          <p:cNvPicPr>
            <a:picLocks noChangeAspect="1"/>
          </p:cNvPicPr>
          <p:nvPr/>
        </p:nvPicPr>
        <p:blipFill>
          <a:blip r:embed="rId4" cstate="print"/>
          <a:stretch>
            <a:fillRect/>
          </a:stretch>
        </p:blipFill>
        <p:spPr>
          <a:xfrm>
            <a:off x="6588224" y="3717032"/>
            <a:ext cx="1512168" cy="2216661"/>
          </a:xfrm>
          <a:prstGeom prst="rect">
            <a:avLst/>
          </a:prstGeom>
        </p:spPr>
      </p:pic>
      <p:pic>
        <p:nvPicPr>
          <p:cNvPr id="7" name="Picture 6" descr="اش.PNG"/>
          <p:cNvPicPr>
            <a:picLocks noChangeAspect="1"/>
          </p:cNvPicPr>
          <p:nvPr/>
        </p:nvPicPr>
        <p:blipFill>
          <a:blip r:embed="rId5" cstate="print"/>
          <a:stretch>
            <a:fillRect/>
          </a:stretch>
        </p:blipFill>
        <p:spPr>
          <a:xfrm>
            <a:off x="1691680" y="1196752"/>
            <a:ext cx="1451318" cy="1944216"/>
          </a:xfrm>
          <a:prstGeom prst="rect">
            <a:avLst/>
          </a:prstGeom>
        </p:spPr>
      </p:pic>
      <p:pic>
        <p:nvPicPr>
          <p:cNvPr id="8" name="Picture 7" descr="images.jpg"/>
          <p:cNvPicPr>
            <a:picLocks noChangeAspect="1"/>
          </p:cNvPicPr>
          <p:nvPr/>
        </p:nvPicPr>
        <p:blipFill>
          <a:blip r:embed="rId6" cstate="print"/>
          <a:stretch>
            <a:fillRect/>
          </a:stretch>
        </p:blipFill>
        <p:spPr>
          <a:xfrm>
            <a:off x="3491880" y="1844824"/>
            <a:ext cx="2143125" cy="2143125"/>
          </a:xfrm>
          <a:prstGeom prst="rect">
            <a:avLst/>
          </a:prstGeom>
        </p:spPr>
      </p:pic>
      <p:pic>
        <p:nvPicPr>
          <p:cNvPr id="9" name="Picture 8" descr="downloadتت.jpg"/>
          <p:cNvPicPr>
            <a:picLocks noChangeAspect="1"/>
          </p:cNvPicPr>
          <p:nvPr/>
        </p:nvPicPr>
        <p:blipFill>
          <a:blip r:embed="rId7" cstate="print"/>
          <a:srcRect t="25000" b="14286"/>
          <a:stretch>
            <a:fillRect/>
          </a:stretch>
        </p:blipFill>
        <p:spPr>
          <a:xfrm>
            <a:off x="3131840" y="4221088"/>
            <a:ext cx="3240360" cy="165618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05064"/>
            <a:ext cx="8229600" cy="1872208"/>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31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ndalus" pitchFamily="18" charset="-78"/>
                <a:cs typeface="Andalus" pitchFamily="18" charset="-78"/>
              </a:rPr>
              <a:t>مكتشف الأشعة </a:t>
            </a:r>
            <a:r>
              <a:rPr lang="ar-SA" sz="31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ndalus" pitchFamily="18" charset="-78"/>
                <a:cs typeface="Andalus" pitchFamily="18" charset="-78"/>
              </a:rPr>
              <a:t>الكهرومغناطيسية : ”</a:t>
            </a:r>
            <a:r>
              <a:rPr lang="ar-SA" sz="31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ndalus" pitchFamily="18" charset="-78"/>
                <a:cs typeface="Andalus" pitchFamily="18" charset="-78"/>
              </a:rPr>
              <a:t> </a:t>
            </a:r>
            <a:r>
              <a:rPr lang="en-US" sz="31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ndalus" pitchFamily="18" charset="-78"/>
                <a:cs typeface="Andalus" pitchFamily="18" charset="-78"/>
              </a:rPr>
              <a:t>Orested</a:t>
            </a:r>
            <a:r>
              <a:rPr lang="ar-SA" sz="31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ndalus" pitchFamily="18" charset="-78"/>
                <a:cs typeface="Andalus" pitchFamily="18" charset="-78"/>
              </a:rPr>
              <a:t> </a:t>
            </a:r>
            <a:r>
              <a:rPr lang="ar-SA" sz="31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ndalus" pitchFamily="18" charset="-78"/>
                <a:cs typeface="Andalus" pitchFamily="18" charset="-78"/>
              </a:rPr>
              <a:t>”</a:t>
            </a:r>
            <a:r>
              <a:rPr lang="ar-SA" sz="31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ndalus" pitchFamily="18" charset="-78"/>
                <a:cs typeface="Andalus" pitchFamily="18" charset="-78"/>
              </a:rPr>
              <a:t/>
            </a:r>
            <a:br>
              <a:rPr lang="ar-SA" sz="31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ndalus" pitchFamily="18" charset="-78"/>
                <a:cs typeface="Andalus" pitchFamily="18" charset="-78"/>
              </a:rPr>
            </a:br>
            <a:r>
              <a:rPr lang="ar-SA" sz="31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ndalus" pitchFamily="18" charset="-78"/>
                <a:cs typeface="Andalus" pitchFamily="18" charset="-78"/>
              </a:rPr>
              <a:t/>
            </a:r>
            <a:br>
              <a:rPr lang="ar-SA" sz="31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ndalus" pitchFamily="18" charset="-78"/>
                <a:cs typeface="Andalus" pitchFamily="18" charset="-78"/>
              </a:rPr>
            </a:br>
            <a:r>
              <a:rPr lang="ar-SA" sz="31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ndalus" pitchFamily="18" charset="-78"/>
                <a:cs typeface="Andalus" pitchFamily="18" charset="-78"/>
              </a:rPr>
              <a:t> </a:t>
            </a:r>
            <a:r>
              <a:rPr lang="ar-SA" sz="31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ndalus" pitchFamily="18" charset="-78"/>
                <a:cs typeface="Andalus" pitchFamily="18" charset="-78"/>
              </a:rPr>
              <a:t>وهي عبارة عن سيل من الطاقة في مسار يحوي حقلين مغناطيسي و </a:t>
            </a:r>
            <a:r>
              <a:rPr lang="ar-SA" sz="31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ndalus" pitchFamily="18" charset="-78"/>
                <a:cs typeface="Andalus" pitchFamily="18" charset="-78"/>
              </a:rPr>
              <a:t>كهربائي.</a:t>
            </a:r>
            <a:r>
              <a:rPr lang="ar-SA" sz="31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ndalus" pitchFamily="18" charset="-78"/>
                <a:cs typeface="Andalus" pitchFamily="18" charset="-78"/>
              </a:rPr>
              <a:t/>
            </a:r>
            <a:br>
              <a:rPr lang="ar-SA" sz="31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ndalus" pitchFamily="18" charset="-78"/>
                <a:cs typeface="Andalus" pitchFamily="18" charset="-78"/>
              </a:rPr>
            </a:br>
            <a:r>
              <a:rPr lang="ar-SA"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ndalus" pitchFamily="18" charset="-78"/>
                <a:cs typeface="Andalus" pitchFamily="18" charset="-78"/>
              </a:rPr>
              <a:t/>
            </a:r>
            <a:br>
              <a:rPr lang="ar-SA"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ndalus" pitchFamily="18" charset="-78"/>
                <a:cs typeface="Andalus" pitchFamily="18" charset="-78"/>
              </a:rPr>
            </a:br>
            <a:r>
              <a:rPr lang="ar-SA" sz="31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Akhbar MT" pitchFamily="2" charset="-78"/>
              </a:rPr>
              <a:t>الطيف الكهرومغناطيسي أو الأشعة الكهرومغناطيسية أو الأمواج الكهرومغناطيسية كلها تحمل نفس المعنى الفيزيائي وعندما نتحدث عن جزء خاص من هذا الطيف الكهرومغناطيسي مثل الضوء المرئي </a:t>
            </a:r>
            <a:r>
              <a:rPr lang="ar-SA" sz="31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Akhbar MT" pitchFamily="2" charset="-78"/>
              </a:rPr>
              <a:t>والمايكرويف</a:t>
            </a:r>
            <a:r>
              <a:rPr lang="ar-SA" sz="31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Akhbar MT" pitchFamily="2" charset="-78"/>
              </a:rPr>
              <a:t> وأشعة اكس وأشعة </a:t>
            </a:r>
            <a:r>
              <a:rPr lang="ar-SA" sz="31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Akhbar MT" pitchFamily="2" charset="-78"/>
              </a:rPr>
              <a:t>جاما</a:t>
            </a:r>
            <a:r>
              <a:rPr lang="ar-SA" sz="31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Akhbar MT" pitchFamily="2" charset="-78"/>
              </a:rPr>
              <a:t> وموجات التلفزيون والراديو </a:t>
            </a:r>
            <a:r>
              <a:rPr lang="ar-SA"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raditional Arabic" pitchFamily="18" charset="-78"/>
              </a:rPr>
              <a:t>والإشعاعات المنطلقة من الشمس نتيجة الحرارة </a:t>
            </a:r>
            <a:r>
              <a:rPr lang="ar-SA" sz="31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Akhbar MT" pitchFamily="2" charset="-78"/>
              </a:rPr>
              <a:t>كلها عبارة عن أشعة تعرف باسم الأشعة </a:t>
            </a:r>
            <a:r>
              <a:rPr lang="ar-SA" sz="31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Akhbar MT" pitchFamily="2" charset="-78"/>
              </a:rPr>
              <a:t>الكهرومغناطيسية</a:t>
            </a:r>
            <a:r>
              <a:rPr lang="ar-SA" sz="31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ndalus" pitchFamily="18" charset="-78"/>
                <a:cs typeface="Akhbar MT" pitchFamily="2" charset="-78"/>
              </a:rPr>
              <a:t>.</a:t>
            </a:r>
            <a:r>
              <a:rPr lang="ar-SA"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ndalus" pitchFamily="18" charset="-78"/>
                <a:cs typeface="Andalus" pitchFamily="18" charset="-78"/>
              </a:rPr>
              <a:t/>
            </a:r>
            <a:br>
              <a:rPr lang="ar-SA"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ndalus" pitchFamily="18" charset="-78"/>
                <a:cs typeface="Andalus" pitchFamily="18" charset="-78"/>
              </a:rPr>
            </a:br>
            <a:endParaRPr lang="ar-SA"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ndalus" pitchFamily="18" charset="-78"/>
              <a:cs typeface="Andalus" pitchFamily="18"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1556792"/>
            <a:ext cx="8229600" cy="4937760"/>
          </a:xfrm>
        </p:spPr>
        <p:txBody>
          <a:bodyPr/>
          <a:lstStyle/>
          <a:p>
            <a:r>
              <a:rPr lang="ar-SA" dirty="0" smtClean="0"/>
              <a:t>وكل </a:t>
            </a:r>
            <a:r>
              <a:rPr lang="ar-SA" dirty="0" err="1" smtClean="0"/>
              <a:t>هذة</a:t>
            </a:r>
            <a:r>
              <a:rPr lang="ar-SA" dirty="0" smtClean="0"/>
              <a:t> الإشعاعات لها نفس الخصائص.</a:t>
            </a:r>
          </a:p>
          <a:p>
            <a:r>
              <a:rPr lang="ar-SA" dirty="0" smtClean="0"/>
              <a:t>ولكنها تختلف في الطول الموجي.</a:t>
            </a:r>
          </a:p>
          <a:p>
            <a:endParaRPr lang="ar-SA" dirty="0" smtClean="0"/>
          </a:p>
          <a:p>
            <a:r>
              <a:rPr lang="ar-SA" b="1" i="1" dirty="0" err="1" smtClean="0">
                <a:solidFill>
                  <a:srgbClr val="FF0000"/>
                </a:solidFill>
              </a:rPr>
              <a:t>أنواعها:</a:t>
            </a:r>
            <a:endParaRPr lang="ar-SA" b="1" i="1" dirty="0" smtClean="0">
              <a:solidFill>
                <a:srgbClr val="FF0000"/>
              </a:solidFill>
            </a:endParaRPr>
          </a:p>
          <a:p>
            <a:r>
              <a:rPr lang="ar-SA" dirty="0" smtClean="0"/>
              <a:t>وتصنف الموجات الكهرومغناطيسية حسب ترددها وطاقتها إلى</a:t>
            </a:r>
          </a:p>
          <a:p>
            <a:r>
              <a:rPr lang="ar-SA" dirty="0" smtClean="0"/>
              <a:t> "أشعة </a:t>
            </a:r>
            <a:r>
              <a:rPr lang="ar-SA" dirty="0" err="1" smtClean="0"/>
              <a:t>مؤينة</a:t>
            </a:r>
            <a:r>
              <a:rPr lang="ar-SA" dirty="0" smtClean="0"/>
              <a:t>" و"أشعة غير </a:t>
            </a:r>
            <a:r>
              <a:rPr lang="ar-SA" dirty="0" err="1" smtClean="0"/>
              <a:t>مؤينة”.</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1412776"/>
            <a:ext cx="8229600" cy="4937760"/>
          </a:xfrm>
        </p:spPr>
        <p:txBody>
          <a:bodyPr>
            <a:normAutofit/>
          </a:bodyPr>
          <a:lstStyle/>
          <a:p>
            <a:r>
              <a:rPr lang="ar-SA" dirty="0" smtClean="0">
                <a:solidFill>
                  <a:srgbClr val="FF0000"/>
                </a:solidFill>
              </a:rPr>
              <a:t>الأشعة </a:t>
            </a:r>
            <a:r>
              <a:rPr lang="ar-SA" dirty="0" err="1" smtClean="0">
                <a:solidFill>
                  <a:srgbClr val="FF0000"/>
                </a:solidFill>
              </a:rPr>
              <a:t>المؤينة</a:t>
            </a:r>
            <a:r>
              <a:rPr lang="ar-SA" dirty="0" smtClean="0">
                <a:solidFill>
                  <a:srgbClr val="FF0000"/>
                </a:solidFill>
              </a:rPr>
              <a:t>: </a:t>
            </a:r>
            <a:r>
              <a:rPr lang="ar-SA" dirty="0" smtClean="0"/>
              <a:t>هي موجات كهرومغناطيسية لها ترددات عالية </a:t>
            </a:r>
            <a:r>
              <a:rPr lang="ar-SA" dirty="0" err="1" smtClean="0"/>
              <a:t>جدا </a:t>
            </a:r>
            <a:r>
              <a:rPr lang="ar-SA" dirty="0" smtClean="0"/>
              <a:t>(مثل الأشعة السينية وأشعة </a:t>
            </a:r>
            <a:r>
              <a:rPr lang="ar-SA" dirty="0" err="1" smtClean="0"/>
              <a:t>جاما</a:t>
            </a:r>
            <a:r>
              <a:rPr lang="ar-SA" dirty="0" smtClean="0"/>
              <a:t>) وطاقتها عالية جدا لدرجة كافية لإحداث عملية </a:t>
            </a:r>
            <a:r>
              <a:rPr lang="ar-SA" dirty="0" err="1" smtClean="0"/>
              <a:t>التأين </a:t>
            </a:r>
            <a:r>
              <a:rPr lang="ar-SA" dirty="0" smtClean="0"/>
              <a:t>(أي تكوين ذرات أو أجزاء من الجزيئات مشحونة بشحنات سالبة وأخرى موجبة</a:t>
            </a:r>
            <a:r>
              <a:rPr lang="ar-SA" dirty="0" err="1" smtClean="0"/>
              <a:t>),</a:t>
            </a:r>
            <a:endParaRPr lang="ar-SA" dirty="0" smtClean="0"/>
          </a:p>
          <a:p>
            <a:endParaRPr lang="ar-SA" dirty="0" smtClean="0"/>
          </a:p>
          <a:p>
            <a:r>
              <a:rPr lang="ar-SA" dirty="0" smtClean="0"/>
              <a:t>ا</a:t>
            </a:r>
            <a:r>
              <a:rPr lang="ar-SA" dirty="0" smtClean="0">
                <a:solidFill>
                  <a:srgbClr val="FF0000"/>
                </a:solidFill>
              </a:rPr>
              <a:t>لأشعة غير </a:t>
            </a:r>
            <a:r>
              <a:rPr lang="ar-SA" dirty="0" err="1" smtClean="0">
                <a:solidFill>
                  <a:srgbClr val="FF0000"/>
                </a:solidFill>
              </a:rPr>
              <a:t>المؤينة</a:t>
            </a:r>
            <a:r>
              <a:rPr lang="ar-SA" dirty="0" smtClean="0">
                <a:solidFill>
                  <a:srgbClr val="FF0000"/>
                </a:solidFill>
              </a:rPr>
              <a:t>: </a:t>
            </a:r>
            <a:r>
              <a:rPr lang="ar-SA" dirty="0" smtClean="0"/>
              <a:t>فهو مصطلح عام يطلق على ذلك الجزء من الطيف الكهرومغناطيسي الذي له طاقة </a:t>
            </a:r>
            <a:r>
              <a:rPr lang="ar-SA" dirty="0" err="1" smtClean="0"/>
              <a:t>فوتون</a:t>
            </a:r>
            <a:r>
              <a:rPr lang="ar-SA" dirty="0" smtClean="0"/>
              <a:t> ضعيفة لدرجة لا تكون فيها قادرة على تحطيم الروابط الذرية, ويشمل هذا الجزء من الطيف كل من الأشعة فوق البنفسجية, الضوء المرئي, الأشعة تحت الحمراء, التردد </a:t>
            </a:r>
            <a:r>
              <a:rPr lang="ar-SA" dirty="0" err="1" smtClean="0"/>
              <a:t>الراديوي</a:t>
            </a:r>
            <a:r>
              <a:rPr lang="ar-SA" dirty="0" smtClean="0"/>
              <a:t> أو اللاسلكي, مجالات </a:t>
            </a:r>
            <a:r>
              <a:rPr lang="ar-SA" dirty="0" err="1" smtClean="0"/>
              <a:t>الميكروويف </a:t>
            </a:r>
            <a:r>
              <a:rPr lang="ar-SA" dirty="0" smtClean="0"/>
              <a:t>,المجالات ذات الترددات الضعيفة جدا, وكذلك المجالات الكهربائية والمغناطيسية الساكنة.</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SA" sz="2400" dirty="0" smtClean="0">
                <a:solidFill>
                  <a:srgbClr val="FF0000"/>
                </a:solidFill>
              </a:rPr>
              <a:t>يمكن أن تتسبب الاشعاعات الكهرومغناطيسية في إحداث تأثيرات بيولوجية والتي من الممكن أحيانا وليس دائما أن تؤدي إلى أثار صحية ضارة.</a:t>
            </a:r>
            <a:endParaRPr lang="ar-SA" sz="2400" dirty="0">
              <a:solidFill>
                <a:srgbClr val="FF0000"/>
              </a:solidFill>
            </a:endParaRPr>
          </a:p>
        </p:txBody>
      </p:sp>
      <p:sp>
        <p:nvSpPr>
          <p:cNvPr id="3" name="Content Placeholder 2"/>
          <p:cNvSpPr>
            <a:spLocks noGrp="1"/>
          </p:cNvSpPr>
          <p:nvPr>
            <p:ph sz="quarter" idx="1"/>
          </p:nvPr>
        </p:nvSpPr>
        <p:spPr>
          <a:xfrm>
            <a:off x="539552" y="1219200"/>
            <a:ext cx="8147248" cy="4937760"/>
          </a:xfrm>
        </p:spPr>
        <p:txBody>
          <a:bodyPr/>
          <a:lstStyle/>
          <a:p>
            <a:endParaRPr lang="ar-SA" dirty="0" smtClean="0"/>
          </a:p>
          <a:p>
            <a:r>
              <a:rPr lang="ar-SA" sz="2400" dirty="0" smtClean="0">
                <a:solidFill>
                  <a:schemeClr val="accent1">
                    <a:lumMod val="50000"/>
                  </a:schemeClr>
                </a:solidFill>
              </a:rPr>
              <a:t>ذكرت الدراسات ان التعرض لمستويات عالية من الاشعاعات الكهرومغناطيسية وبجرعات تراكمية قد يتسبب في ظهور العديد من الاعراض المرضية </a:t>
            </a:r>
            <a:r>
              <a:rPr lang="ar-SA" sz="2400" dirty="0" err="1" smtClean="0">
                <a:solidFill>
                  <a:schemeClr val="accent1">
                    <a:lumMod val="50000"/>
                  </a:schemeClr>
                </a:solidFill>
              </a:rPr>
              <a:t>ومنها:</a:t>
            </a:r>
            <a:endParaRPr lang="ar-SA" sz="2400" dirty="0" smtClean="0">
              <a:solidFill>
                <a:schemeClr val="accent1">
                  <a:lumMod val="50000"/>
                </a:schemeClr>
              </a:solidFill>
            </a:endParaRPr>
          </a:p>
          <a:p>
            <a:r>
              <a:rPr lang="ar-SA" sz="2400" b="1" i="1" dirty="0" smtClean="0"/>
              <a:t>1- امراض الدماغ و </a:t>
            </a:r>
            <a:r>
              <a:rPr lang="ar-SA" sz="2400" b="1" i="1" dirty="0" err="1" smtClean="0"/>
              <a:t>السرطان .</a:t>
            </a:r>
            <a:endParaRPr lang="ar-SA" sz="2400" b="1" i="1" dirty="0" smtClean="0"/>
          </a:p>
          <a:p>
            <a:r>
              <a:rPr lang="ar-SA" sz="2400" b="1" i="1" dirty="0" smtClean="0"/>
              <a:t>2- امراض القلب </a:t>
            </a:r>
            <a:r>
              <a:rPr lang="ar-SA" sz="2400" b="1" i="1" dirty="0" err="1" smtClean="0"/>
              <a:t>والاوعية</a:t>
            </a:r>
            <a:r>
              <a:rPr lang="ar-SA" sz="2400" b="1" i="1" dirty="0" smtClean="0"/>
              <a:t> الدموية.</a:t>
            </a:r>
          </a:p>
          <a:p>
            <a:r>
              <a:rPr lang="ar-SA" sz="2400" b="1" i="1" dirty="0" smtClean="0"/>
              <a:t>3- اورام الاذن</a:t>
            </a:r>
            <a:r>
              <a:rPr lang="ar-SA" sz="2800" b="1" i="1" dirty="0" smtClean="0"/>
              <a:t>.</a:t>
            </a:r>
            <a:endParaRPr lang="ar-SA" sz="2400" b="1" i="1" dirty="0" smtClean="0"/>
          </a:p>
          <a:p>
            <a:r>
              <a:rPr lang="ar-SA" sz="2400" b="1" i="1" dirty="0" smtClean="0"/>
              <a:t>4- امراض الاطفال</a:t>
            </a:r>
          </a:p>
          <a:p>
            <a:r>
              <a:rPr lang="ar-SA" sz="2400" b="1" i="1" dirty="0" smtClean="0"/>
              <a:t>5-</a:t>
            </a:r>
            <a:r>
              <a:rPr lang="en-US" sz="2400" b="1" i="1" dirty="0" smtClean="0"/>
              <a:t> </a:t>
            </a:r>
            <a:r>
              <a:rPr lang="ar-SA" sz="2400" b="1" i="1" dirty="0" smtClean="0"/>
              <a:t>التأثير على الحامض النووي </a:t>
            </a:r>
            <a:r>
              <a:rPr lang="en-US" sz="2400" b="1" i="1" dirty="0" smtClean="0"/>
              <a:t>DNA</a:t>
            </a:r>
            <a:r>
              <a:rPr lang="ar-SA" sz="2400" b="1" i="1" dirty="0" err="1" smtClean="0"/>
              <a:t>.</a:t>
            </a:r>
            <a:endParaRPr lang="ar-SA" sz="2400" b="1" i="1" dirty="0" smtClean="0"/>
          </a:p>
          <a:p>
            <a:endParaRPr lang="ar-SA" sz="2400" b="1" dirty="0">
              <a:solidFill>
                <a:schemeClr val="accent1">
                  <a:lumMod val="50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395536" y="2276872"/>
          <a:ext cx="8229600" cy="2936240"/>
        </p:xfrm>
        <a:graphic>
          <a:graphicData uri="http://schemas.openxmlformats.org/drawingml/2006/table">
            <a:tbl>
              <a:tblPr rtl="1" firstRow="1" bandRow="1">
                <a:tableStyleId>{5C22544A-7EE6-4342-B048-85BDC9FD1C3A}</a:tableStyleId>
              </a:tblPr>
              <a:tblGrid>
                <a:gridCol w="4114800"/>
                <a:gridCol w="4114800"/>
              </a:tblGrid>
              <a:tr h="370840">
                <a:tc>
                  <a:txBody>
                    <a:bodyPr/>
                    <a:lstStyle/>
                    <a:p>
                      <a:pPr rtl="1"/>
                      <a:r>
                        <a:rPr lang="ar-SA" dirty="0" smtClean="0"/>
                        <a:t>الاشعة الكونية</a:t>
                      </a:r>
                      <a:endParaRPr lang="ar-SA" dirty="0"/>
                    </a:p>
                  </a:txBody>
                  <a:tcPr/>
                </a:tc>
                <a:tc>
                  <a:txBody>
                    <a:bodyPr/>
                    <a:lstStyle/>
                    <a:p>
                      <a:pPr rtl="1"/>
                      <a:r>
                        <a:rPr lang="ar-SA" dirty="0" smtClean="0"/>
                        <a:t>الاشعة الكهرومغناطيسية</a:t>
                      </a:r>
                      <a:endParaRPr lang="ar-SA" dirty="0"/>
                    </a:p>
                  </a:txBody>
                  <a:tcPr/>
                </a:tc>
              </a:tr>
              <a:tr h="370840">
                <a:tc>
                  <a:txBody>
                    <a:bodyPr/>
                    <a:lstStyle/>
                    <a:p>
                      <a:pPr rtl="1"/>
                      <a:r>
                        <a:rPr kumimoji="0" lang="ar-SA" sz="1800" kern="1200" dirty="0" smtClean="0">
                          <a:solidFill>
                            <a:schemeClr val="dk1"/>
                          </a:solidFill>
                          <a:latin typeface="+mn-lt"/>
                          <a:ea typeface="+mn-ea"/>
                          <a:cs typeface="+mn-cs"/>
                        </a:rPr>
                        <a:t>تنطلق بسرعة تزيد عن 200 كيلومتر في الثانية.</a:t>
                      </a:r>
                      <a:endParaRPr lang="ar-SA" dirty="0"/>
                    </a:p>
                  </a:txBody>
                  <a:tcPr/>
                </a:tc>
                <a:tc>
                  <a:txBody>
                    <a:bodyPr/>
                    <a:lstStyle/>
                    <a:p>
                      <a:pPr rtl="1"/>
                      <a:r>
                        <a:rPr lang="ar-SA" dirty="0" smtClean="0"/>
                        <a:t>لا تحتاج لوسط مادي لانتشارها حيث يمكنها الانتشار في الفراغ بسرعة ثابتة قدرها </a:t>
                      </a:r>
                      <a:r>
                        <a:rPr lang="ar-SA" dirty="0" smtClean="0"/>
                        <a:t>3^10× </a:t>
                      </a:r>
                      <a:r>
                        <a:rPr lang="ar-SA" dirty="0" smtClean="0"/>
                        <a:t>8 م/ث</a:t>
                      </a:r>
                    </a:p>
                  </a:txBody>
                  <a:tcPr/>
                </a:tc>
              </a:tr>
              <a:tr h="370840">
                <a:tc>
                  <a:txBody>
                    <a:bodyPr/>
                    <a:lstStyle/>
                    <a:p>
                      <a:pPr rtl="1"/>
                      <a:r>
                        <a:rPr kumimoji="0" lang="ar-SA" sz="1800" b="0" u="none" kern="1200" dirty="0" smtClean="0">
                          <a:solidFill>
                            <a:schemeClr val="tx1"/>
                          </a:solidFill>
                          <a:latin typeface="+mn-lt"/>
                          <a:ea typeface="+mn-ea"/>
                          <a:cs typeface="+mn-cs"/>
                        </a:rPr>
                        <a:t>عبارة عن جسيمات ذات طاقة عالية تأتي من الفضاء وتصطدم بالطبقات العليا</a:t>
                      </a:r>
                      <a:r>
                        <a:rPr kumimoji="0" lang="en-US" sz="1800" b="0" u="none" kern="1200" dirty="0" smtClean="0">
                          <a:solidFill>
                            <a:schemeClr val="tx1"/>
                          </a:solidFill>
                          <a:latin typeface="+mn-lt"/>
                          <a:ea typeface="+mn-ea"/>
                          <a:cs typeface="+mn-cs"/>
                        </a:rPr>
                        <a:t> </a:t>
                      </a:r>
                      <a:r>
                        <a:rPr kumimoji="0" lang="ar-SA" sz="1800" b="0" u="none" kern="1200" dirty="0" smtClean="0">
                          <a:solidFill>
                            <a:schemeClr val="tx1"/>
                          </a:solidFill>
                          <a:latin typeface="+mn-lt"/>
                          <a:ea typeface="+mn-ea"/>
                          <a:cs typeface="+mn-cs"/>
                        </a:rPr>
                        <a:t>الغلاف</a:t>
                      </a:r>
                      <a:r>
                        <a:rPr kumimoji="0" lang="ar-SA" sz="1800" b="0" u="none" kern="1200" baseline="0" dirty="0" smtClean="0">
                          <a:solidFill>
                            <a:schemeClr val="tx1"/>
                          </a:solidFill>
                          <a:latin typeface="+mn-lt"/>
                          <a:ea typeface="+mn-ea"/>
                          <a:cs typeface="+mn-cs"/>
                        </a:rPr>
                        <a:t> الجوي</a:t>
                      </a:r>
                      <a:r>
                        <a:rPr kumimoji="0" lang="en-US" sz="1800" b="0" u="none" kern="1200" dirty="0" smtClean="0">
                          <a:solidFill>
                            <a:schemeClr val="tx1"/>
                          </a:solidFill>
                          <a:latin typeface="+mn-lt"/>
                          <a:ea typeface="+mn-ea"/>
                          <a:cs typeface="+mn-cs"/>
                        </a:rPr>
                        <a:t> </a:t>
                      </a:r>
                      <a:r>
                        <a:rPr kumimoji="0" lang="ar-SA" sz="1800" b="0" u="none" kern="1200" dirty="0" smtClean="0">
                          <a:solidFill>
                            <a:schemeClr val="tx1"/>
                          </a:solidFill>
                          <a:latin typeface="+mn-lt"/>
                          <a:ea typeface="+mn-ea"/>
                          <a:cs typeface="+mn-cs"/>
                        </a:rPr>
                        <a:t>للأرض</a:t>
                      </a:r>
                      <a:endParaRPr lang="ar-SA" b="0" u="none" dirty="0">
                        <a:solidFill>
                          <a:schemeClr val="tx1"/>
                        </a:solidFill>
                      </a:endParaRPr>
                    </a:p>
                  </a:txBody>
                  <a:tcPr/>
                </a:tc>
                <a:tc>
                  <a:txBody>
                    <a:bodyPr/>
                    <a:lstStyle/>
                    <a:p>
                      <a:pPr rtl="1"/>
                      <a:r>
                        <a:rPr lang="ar-SA" dirty="0" smtClean="0"/>
                        <a:t>عبارة</a:t>
                      </a:r>
                      <a:r>
                        <a:rPr lang="ar-SA" baseline="0" dirty="0" smtClean="0"/>
                        <a:t> عن </a:t>
                      </a:r>
                      <a:r>
                        <a:rPr lang="ar-SA" dirty="0" smtClean="0"/>
                        <a:t>موجات تنشأ نتيجة لاهتزاز مجالات كهربية ومجالات مغناطيسية متعامدة على بعضها وتنتشر في اتجاه واحد.</a:t>
                      </a:r>
                      <a:endParaRPr lang="ar-SA" dirty="0"/>
                    </a:p>
                  </a:txBody>
                  <a:tcPr/>
                </a:tc>
              </a:tr>
              <a:tr h="370840">
                <a:tc>
                  <a:txBody>
                    <a:bodyPr/>
                    <a:lstStyle/>
                    <a:p>
                      <a:pPr rtl="1"/>
                      <a:r>
                        <a:rPr lang="ar-SA" dirty="0" smtClean="0"/>
                        <a:t>طاقتها عاليه</a:t>
                      </a:r>
                      <a:endParaRPr lang="ar-SA" dirty="0"/>
                    </a:p>
                  </a:txBody>
                  <a:tcPr/>
                </a:tc>
                <a:tc>
                  <a:txBody>
                    <a:bodyPr/>
                    <a:lstStyle/>
                    <a:p>
                      <a:pPr rtl="1"/>
                      <a:r>
                        <a:rPr lang="ar-SA" dirty="0" smtClean="0"/>
                        <a:t>اقل طاقة</a:t>
                      </a:r>
                      <a:r>
                        <a:rPr lang="ar-SA" baseline="0" dirty="0" smtClean="0"/>
                        <a:t> </a:t>
                      </a:r>
                      <a:r>
                        <a:rPr lang="ar-SA" dirty="0" smtClean="0"/>
                        <a:t>من الاشعة الكونية</a:t>
                      </a:r>
                      <a:endParaRPr lang="ar-SA" dirty="0"/>
                    </a:p>
                  </a:txBody>
                  <a:tcPr/>
                </a:tc>
              </a:tr>
              <a:tr h="370840">
                <a:tc>
                  <a:txBody>
                    <a:bodyPr/>
                    <a:lstStyle/>
                    <a:p>
                      <a:pPr rtl="1"/>
                      <a:r>
                        <a:rPr lang="ar-SA" dirty="0" smtClean="0"/>
                        <a:t>أشعة مصدرها </a:t>
                      </a:r>
                      <a:r>
                        <a:rPr lang="ar-SA" dirty="0" err="1" smtClean="0"/>
                        <a:t>النجوم </a:t>
                      </a:r>
                      <a:r>
                        <a:rPr lang="ar-SA" dirty="0" smtClean="0"/>
                        <a:t>،</a:t>
                      </a:r>
                      <a:r>
                        <a:rPr lang="ar-SA" baseline="0" dirty="0" smtClean="0"/>
                        <a:t> والنتوءات التي تبرز من قرص الشمس</a:t>
                      </a:r>
                      <a:endParaRPr lang="ar-SA" dirty="0"/>
                    </a:p>
                  </a:txBody>
                  <a:tcPr/>
                </a:tc>
                <a:tc>
                  <a:txBody>
                    <a:bodyPr/>
                    <a:lstStyle/>
                    <a:p>
                      <a:pPr rtl="1"/>
                      <a:r>
                        <a:rPr lang="ar-SA" dirty="0" smtClean="0"/>
                        <a:t>موجات </a:t>
                      </a:r>
                      <a:r>
                        <a:rPr lang="ar-SA" dirty="0" err="1" smtClean="0"/>
                        <a:t>الضوء </a:t>
                      </a:r>
                      <a:r>
                        <a:rPr lang="ar-SA" dirty="0" smtClean="0"/>
                        <a:t>، الأشعة </a:t>
                      </a:r>
                      <a:r>
                        <a:rPr lang="ar-SA" dirty="0" err="1" smtClean="0"/>
                        <a:t>السينية .</a:t>
                      </a:r>
                      <a:endParaRPr lang="ar-SA" dirty="0"/>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131840" y="2420888"/>
            <a:ext cx="2987824" cy="1368152"/>
          </a:xfrm>
        </p:spPr>
        <p:txBody>
          <a:bodyPr>
            <a:normAutofit/>
            <a:scene3d>
              <a:camera prst="orthographicFront"/>
              <a:lightRig rig="threePt" dir="t"/>
            </a:scene3d>
            <a:sp3d extrusionH="57150">
              <a:bevelT w="57150" h="38100" prst="artDeco"/>
            </a:sp3d>
          </a:bodyPr>
          <a:lstStyle/>
          <a:p>
            <a:r>
              <a:rPr lang="ar-SA" sz="2800" dirty="0" smtClean="0">
                <a:solidFill>
                  <a:schemeClr val="bg1">
                    <a:lumMod val="65000"/>
                  </a:schemeClr>
                </a:solidFill>
              </a:rPr>
              <a:t>أسماء الزهراني</a:t>
            </a:r>
          </a:p>
          <a:p>
            <a:r>
              <a:rPr lang="ar-SA" sz="2800" dirty="0" smtClean="0">
                <a:solidFill>
                  <a:schemeClr val="bg1">
                    <a:lumMod val="65000"/>
                  </a:schemeClr>
                </a:solidFill>
              </a:rPr>
              <a:t>432201528</a:t>
            </a:r>
            <a:endParaRPr lang="ar-SA" sz="2800" dirty="0">
              <a:solidFill>
                <a:schemeClr val="bg1">
                  <a:lumMod val="65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134</TotalTime>
  <Words>301</Words>
  <Application>Microsoft Office PowerPoint</Application>
  <PresentationFormat>On-screen Show (4:3)</PresentationFormat>
  <Paragraphs>31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Origin</vt:lpstr>
      <vt:lpstr>الأشعة الكهرومغناطيسية</vt:lpstr>
      <vt:lpstr>Slide 2</vt:lpstr>
      <vt:lpstr>مكتشف الأشعة الكهرومغناطيسية : ” Orested ”   وهي عبارة عن سيل من الطاقة في مسار يحوي حقلين مغناطيسي و كهربائي.  الطيف الكهرومغناطيسي أو الأشعة الكهرومغناطيسية أو الأمواج الكهرومغناطيسية كلها تحمل نفس المعنى الفيزيائي وعندما نتحدث عن جزء خاص من هذا الطيف الكهرومغناطيسي مثل الضوء المرئي والمايكرويف وأشعة اكس وأشعة جاما وموجات التلفزيون والراديو والإشعاعات المنطلقة من الشمس نتيجة الحرارة كلها عبارة عن أشعة تعرف باسم الأشعة الكهرومغناطيسية. </vt:lpstr>
      <vt:lpstr>Slide 4</vt:lpstr>
      <vt:lpstr>Slide 5</vt:lpstr>
      <vt:lpstr>يمكن أن تتسبب الاشعاعات الكهرومغناطيسية في إحداث تأثيرات بيولوجية والتي من الممكن أحيانا وليس دائما أن تؤدي إلى أثار صحية ضارة.</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الأشعة الكهرومغناطيسية</dc:title>
  <dc:creator>ACER</dc:creator>
  <cp:lastModifiedBy>ACER</cp:lastModifiedBy>
  <cp:revision>15</cp:revision>
  <dcterms:created xsi:type="dcterms:W3CDTF">2015-02-08T14:18:05Z</dcterms:created>
  <dcterms:modified xsi:type="dcterms:W3CDTF">2015-02-10T16:37:00Z</dcterms:modified>
</cp:coreProperties>
</file>