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720" r:id="rId1"/>
  </p:sldMasterIdLst>
  <p:notesMasterIdLst>
    <p:notesMasterId r:id="rId15"/>
  </p:notesMasterIdLst>
  <p:sldIdLst>
    <p:sldId id="256" r:id="rId2"/>
    <p:sldId id="257" r:id="rId3"/>
    <p:sldId id="269" r:id="rId4"/>
    <p:sldId id="259" r:id="rId5"/>
    <p:sldId id="264" r:id="rId6"/>
    <p:sldId id="268" r:id="rId7"/>
    <p:sldId id="265" r:id="rId8"/>
    <p:sldId id="258" r:id="rId9"/>
    <p:sldId id="260" r:id="rId10"/>
    <p:sldId id="261" r:id="rId11"/>
    <p:sldId id="262" r:id="rId12"/>
    <p:sldId id="263" r:id="rId13"/>
    <p:sldId id="266" r:id="rId14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FABFCF23-3B69-468F-B69F-88F6DE6A72F2}" styleName="نمط متوسط 1 - تمييز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74" d="100"/>
          <a:sy n="74" d="100"/>
        </p:scale>
        <p:origin x="-108" y="-1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0B658BFD-313D-467C-AF6F-EE717BD3276A}" type="datetimeFigureOut">
              <a:rPr lang="ar-SA" smtClean="0"/>
              <a:t>29/06/35</a:t>
            </a:fld>
            <a:endParaRPr lang="ar-SA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AA3BF1F6-D5DC-4804-8ED8-664CF5498D40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8033419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8890C1-AFCE-40AE-B90A-7D76EEFEA30C}" type="slidenum">
              <a:rPr lang="ar-SA" smtClean="0"/>
              <a:t>3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61488787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8890C1-AFCE-40AE-B90A-7D76EEFEA30C}" type="slidenum">
              <a:rPr lang="ar-SA" smtClean="0"/>
              <a:t>6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6148878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عنوان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22" name="عنوان فرعي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54FCA30-2126-454B-93FD-ADACFE5B6FFB}" type="datetimeFigureOut">
              <a:rPr lang="ar-SA" smtClean="0"/>
              <a:pPr/>
              <a:t>29/06/35</a:t>
            </a:fld>
            <a:endParaRPr lang="ar-SA"/>
          </a:p>
        </p:txBody>
      </p:sp>
      <p:sp>
        <p:nvSpPr>
          <p:cNvPr id="20" name="عنصر نائب للتذييل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10" name="عنصر نائب لرقم الشريحة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78EFE5E-6864-4D3F-85AF-E7DB368576FD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شكل بيضاوي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شكل بيضاوي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54FCA30-2126-454B-93FD-ADACFE5B6FFB}" type="datetimeFigureOut">
              <a:rPr lang="ar-SA" smtClean="0"/>
              <a:pPr/>
              <a:t>29/06/35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78EFE5E-6864-4D3F-85AF-E7DB368576FD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54FCA30-2126-454B-93FD-ADACFE5B6FFB}" type="datetimeFigureOut">
              <a:rPr lang="ar-SA" smtClean="0"/>
              <a:pPr/>
              <a:t>29/06/35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78EFE5E-6864-4D3F-85AF-E7DB368576FD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54FCA30-2126-454B-93FD-ADACFE5B6FFB}" type="datetimeFigureOut">
              <a:rPr lang="ar-SA" smtClean="0"/>
              <a:pPr/>
              <a:t>29/06/35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78EFE5E-6864-4D3F-85AF-E7DB368576FD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مستطيل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54FCA30-2126-454B-93FD-ADACFE5B6FFB}" type="datetimeFigureOut">
              <a:rPr lang="ar-SA" smtClean="0"/>
              <a:pPr/>
              <a:t>29/06/35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78EFE5E-6864-4D3F-85AF-E7DB368576FD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0" name="مستطيل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شكل بيضاوي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شكل بيضاوي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54FCA30-2126-454B-93FD-ADACFE5B6FFB}" type="datetimeFigureOut">
              <a:rPr lang="ar-SA" smtClean="0"/>
              <a:pPr/>
              <a:t>29/06/35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78EFE5E-6864-4D3F-85AF-E7DB368576FD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54FCA30-2126-454B-93FD-ADACFE5B6FFB}" type="datetimeFigureOut">
              <a:rPr lang="ar-SA" smtClean="0"/>
              <a:pPr/>
              <a:t>29/06/35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78EFE5E-6864-4D3F-85AF-E7DB368576FD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54FCA30-2126-454B-93FD-ADACFE5B6FFB}" type="datetimeFigureOut">
              <a:rPr lang="ar-SA" smtClean="0"/>
              <a:pPr/>
              <a:t>29/06/35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78EFE5E-6864-4D3F-85AF-E7DB368576FD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ستطيل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54FCA30-2126-454B-93FD-ADACFE5B6FFB}" type="datetimeFigureOut">
              <a:rPr lang="ar-SA" smtClean="0"/>
              <a:pPr/>
              <a:t>29/06/35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78EFE5E-6864-4D3F-85AF-E7DB368576FD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6" name="مستطيل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54FCA30-2126-454B-93FD-ADACFE5B6FFB}" type="datetimeFigureOut">
              <a:rPr lang="ar-SA" smtClean="0"/>
              <a:pPr/>
              <a:t>29/06/35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78EFE5E-6864-4D3F-85AF-E7DB368576FD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54FCA30-2126-454B-93FD-ADACFE5B6FFB}" type="datetimeFigureOut">
              <a:rPr lang="ar-SA" smtClean="0"/>
              <a:pPr/>
              <a:t>29/06/35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78EFE5E-6864-4D3F-85AF-E7DB368576FD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مستطيل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ar-SA" smtClean="0"/>
              <a:t>انقر فوق الرمز لإضافة صورة</a:t>
            </a:r>
            <a:endParaRPr kumimoji="0" lang="en-US" dirty="0"/>
          </a:p>
        </p:txBody>
      </p:sp>
      <p:sp>
        <p:nvSpPr>
          <p:cNvPr id="9" name="مخطط انسيابي: معالجة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مخطط انسيابي: معالجة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دائري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شكل بيضاوي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دائرة مجوفة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مستطيل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عنصر نائب للعنوان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9" name="عنصر نائب للنص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24" name="عنصر نائب للتاريخ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654FCA30-2126-454B-93FD-ADACFE5B6FFB}" type="datetimeFigureOut">
              <a:rPr lang="ar-SA" smtClean="0"/>
              <a:pPr/>
              <a:t>29/06/35</a:t>
            </a:fld>
            <a:endParaRPr lang="ar-SA"/>
          </a:p>
        </p:txBody>
      </p:sp>
      <p:sp>
        <p:nvSpPr>
          <p:cNvPr id="10" name="عنصر نائب للتذييل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ar-SA"/>
          </a:p>
        </p:txBody>
      </p:sp>
      <p:sp>
        <p:nvSpPr>
          <p:cNvPr id="22" name="عنصر نائب لرقم الشريحة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A78EFE5E-6864-4D3F-85AF-E7DB368576FD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5" name="مستطيل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1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r" rtl="1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r" rtl="1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r" rtl="1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r" rtl="1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r" rtl="1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r" rtl="1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1071538" y="3540992"/>
            <a:ext cx="7406640" cy="1472184"/>
          </a:xfrm>
        </p:spPr>
        <p:txBody>
          <a:bodyPr>
            <a:normAutofit fontScale="90000"/>
          </a:bodyPr>
          <a:lstStyle/>
          <a:p>
            <a:pPr algn="ctr"/>
            <a:r>
              <a:rPr lang="ar-SA" sz="5300" dirty="0" smtClean="0">
                <a:solidFill>
                  <a:schemeClr val="tx1"/>
                </a:solidFill>
                <a:latin typeface="Arial" pitchFamily="34" charset="0"/>
                <a:cs typeface="PT Bold Heading" pitchFamily="2" charset="-78"/>
              </a:rPr>
              <a:t/>
            </a:r>
            <a:br>
              <a:rPr lang="ar-SA" sz="5300" dirty="0" smtClean="0">
                <a:solidFill>
                  <a:schemeClr val="tx1"/>
                </a:solidFill>
                <a:latin typeface="Arial" pitchFamily="34" charset="0"/>
                <a:cs typeface="PT Bold Heading" pitchFamily="2" charset="-78"/>
              </a:rPr>
            </a:br>
            <a:r>
              <a:rPr lang="ar-SA" sz="5300" dirty="0">
                <a:solidFill>
                  <a:schemeClr val="tx1"/>
                </a:solidFill>
                <a:latin typeface="Arial" pitchFamily="34" charset="0"/>
                <a:cs typeface="PT Bold Heading" pitchFamily="2" charset="-78"/>
              </a:rPr>
              <a:t/>
            </a:r>
            <a:br>
              <a:rPr lang="ar-SA" sz="5300" dirty="0">
                <a:solidFill>
                  <a:schemeClr val="tx1"/>
                </a:solidFill>
                <a:latin typeface="Arial" pitchFamily="34" charset="0"/>
                <a:cs typeface="PT Bold Heading" pitchFamily="2" charset="-78"/>
              </a:rPr>
            </a:br>
            <a:r>
              <a:rPr lang="ar-SA" sz="8000" dirty="0">
                <a:solidFill>
                  <a:schemeClr val="tx1"/>
                </a:solidFill>
                <a:latin typeface="Arial" pitchFamily="34" charset="0"/>
                <a:cs typeface="PT Bold Heading" pitchFamily="2" charset="-78"/>
              </a:rPr>
              <a:t/>
            </a:r>
            <a:br>
              <a:rPr lang="ar-SA" sz="8000" dirty="0">
                <a:solidFill>
                  <a:schemeClr val="tx1"/>
                </a:solidFill>
                <a:latin typeface="Arial" pitchFamily="34" charset="0"/>
                <a:cs typeface="PT Bold Heading" pitchFamily="2" charset="-78"/>
              </a:rPr>
            </a:br>
            <a:r>
              <a:rPr lang="ar-SA" sz="8000" dirty="0" smtClean="0">
                <a:solidFill>
                  <a:schemeClr val="tx1"/>
                </a:solidFill>
                <a:latin typeface="Arial" pitchFamily="34" charset="0"/>
                <a:cs typeface="PT Bold Heading" pitchFamily="2" charset="-78"/>
              </a:rPr>
              <a:t/>
            </a:r>
            <a:br>
              <a:rPr lang="ar-SA" sz="8000" dirty="0" smtClean="0">
                <a:solidFill>
                  <a:schemeClr val="tx1"/>
                </a:solidFill>
                <a:latin typeface="Arial" pitchFamily="34" charset="0"/>
                <a:cs typeface="PT Bold Heading" pitchFamily="2" charset="-78"/>
              </a:rPr>
            </a:br>
            <a:r>
              <a:rPr lang="ar-SA" sz="8000" dirty="0">
                <a:solidFill>
                  <a:schemeClr val="tx1"/>
                </a:solidFill>
                <a:latin typeface="Arial" pitchFamily="34" charset="0"/>
                <a:cs typeface="PT Bold Heading" pitchFamily="2" charset="-78"/>
              </a:rPr>
              <a:t/>
            </a:r>
            <a:br>
              <a:rPr lang="ar-SA" sz="8000" dirty="0">
                <a:solidFill>
                  <a:schemeClr val="tx1"/>
                </a:solidFill>
                <a:latin typeface="Arial" pitchFamily="34" charset="0"/>
                <a:cs typeface="PT Bold Heading" pitchFamily="2" charset="-78"/>
              </a:rPr>
            </a:br>
            <a:r>
              <a:rPr lang="ar-SA" sz="8000" dirty="0" smtClean="0">
                <a:solidFill>
                  <a:schemeClr val="tx1"/>
                </a:solidFill>
                <a:latin typeface="Arial" pitchFamily="34" charset="0"/>
                <a:cs typeface="PT Bold Heading" pitchFamily="2" charset="-78"/>
              </a:rPr>
              <a:t/>
            </a:r>
            <a:br>
              <a:rPr lang="ar-SA" sz="8000" dirty="0" smtClean="0">
                <a:solidFill>
                  <a:schemeClr val="tx1"/>
                </a:solidFill>
                <a:latin typeface="Arial" pitchFamily="34" charset="0"/>
                <a:cs typeface="PT Bold Heading" pitchFamily="2" charset="-78"/>
              </a:rPr>
            </a:br>
            <a:r>
              <a:rPr lang="ar-SA" sz="8000" dirty="0">
                <a:solidFill>
                  <a:schemeClr val="tx1"/>
                </a:solidFill>
                <a:latin typeface="Arial" pitchFamily="34" charset="0"/>
                <a:cs typeface="PT Bold Heading" pitchFamily="2" charset="-78"/>
              </a:rPr>
              <a:t/>
            </a:r>
            <a:br>
              <a:rPr lang="ar-SA" sz="8000" dirty="0">
                <a:solidFill>
                  <a:schemeClr val="tx1"/>
                </a:solidFill>
                <a:latin typeface="Arial" pitchFamily="34" charset="0"/>
                <a:cs typeface="PT Bold Heading" pitchFamily="2" charset="-78"/>
              </a:rPr>
            </a:br>
            <a:r>
              <a:rPr lang="ar-SA" sz="4900" dirty="0" smtClean="0">
                <a:solidFill>
                  <a:schemeClr val="tx1"/>
                </a:solidFill>
                <a:latin typeface="Arial" pitchFamily="34" charset="0"/>
                <a:cs typeface="PT Bold Heading" pitchFamily="2" charset="-78"/>
              </a:rPr>
              <a:t>الأسلوب</a:t>
            </a:r>
            <a:r>
              <a:rPr lang="ar-SA" sz="4900" dirty="0" smtClean="0">
                <a:cs typeface="Hesham AlSharq" pitchFamily="2" charset="-78"/>
              </a:rPr>
              <a:t> </a:t>
            </a:r>
            <a:r>
              <a:rPr lang="ar-SA" sz="4900" dirty="0">
                <a:solidFill>
                  <a:schemeClr val="tx1"/>
                </a:solidFill>
                <a:latin typeface="Arial" pitchFamily="34" charset="0"/>
                <a:cs typeface="PT Bold Heading" pitchFamily="2" charset="-78"/>
              </a:rPr>
              <a:t>التطبيق بتوجيه المعلم (التدريبي</a:t>
            </a:r>
            <a:r>
              <a:rPr lang="ar-SA" sz="4900" dirty="0" smtClean="0">
                <a:solidFill>
                  <a:schemeClr val="tx1"/>
                </a:solidFill>
                <a:latin typeface="Arial" pitchFamily="34" charset="0"/>
                <a:cs typeface="PT Bold Heading" pitchFamily="2" charset="-78"/>
              </a:rPr>
              <a:t>)</a:t>
            </a:r>
            <a:br>
              <a:rPr lang="ar-SA" sz="4900" dirty="0" smtClean="0">
                <a:solidFill>
                  <a:schemeClr val="tx1"/>
                </a:solidFill>
                <a:latin typeface="Arial" pitchFamily="34" charset="0"/>
                <a:cs typeface="PT Bold Heading" pitchFamily="2" charset="-78"/>
              </a:rPr>
            </a:br>
            <a:endParaRPr lang="ar-SA" sz="4900" dirty="0">
              <a:cs typeface="Hesham AlSharq" pitchFamily="2" charset="-78"/>
            </a:endParaRP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000100" y="5137344"/>
            <a:ext cx="7406640" cy="1099968"/>
          </a:xfrm>
        </p:spPr>
        <p:txBody>
          <a:bodyPr>
            <a:normAutofit fontScale="92500" lnSpcReduction="20000"/>
          </a:bodyPr>
          <a:lstStyle/>
          <a:p>
            <a:pPr algn="ctr"/>
            <a:endParaRPr lang="ar-SA" b="1" dirty="0" smtClean="0">
              <a:solidFill>
                <a:schemeClr val="tx1"/>
              </a:solidFill>
            </a:endParaRPr>
          </a:p>
          <a:p>
            <a:pPr algn="ctr"/>
            <a:r>
              <a:rPr lang="ar-SA" b="1" dirty="0" smtClean="0">
                <a:solidFill>
                  <a:schemeClr val="tx1"/>
                </a:solidFill>
              </a:rPr>
              <a:t>عمل الطالب : عبدالرحمن </a:t>
            </a:r>
            <a:r>
              <a:rPr lang="ar-SA" b="1" dirty="0" smtClean="0">
                <a:solidFill>
                  <a:schemeClr val="tx1"/>
                </a:solidFill>
              </a:rPr>
              <a:t>سعد العمري</a:t>
            </a:r>
          </a:p>
          <a:p>
            <a:pPr algn="ctr"/>
            <a:r>
              <a:rPr lang="ar-SA" b="1" dirty="0" smtClean="0">
                <a:solidFill>
                  <a:schemeClr val="tx1"/>
                </a:solidFill>
              </a:rPr>
              <a:t>اشراف الدكتور : راشد الجساس</a:t>
            </a:r>
            <a:endParaRPr lang="ar-SA" b="1" dirty="0">
              <a:solidFill>
                <a:schemeClr val="tx1"/>
              </a:solidFill>
            </a:endParaRPr>
          </a:p>
        </p:txBody>
      </p:sp>
      <p:sp>
        <p:nvSpPr>
          <p:cNvPr id="4" name="مستطيل 3"/>
          <p:cNvSpPr/>
          <p:nvPr/>
        </p:nvSpPr>
        <p:spPr>
          <a:xfrm>
            <a:off x="6012160" y="275164"/>
            <a:ext cx="291581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-SA" sz="2400" b="1" dirty="0" smtClean="0">
                <a:cs typeface="Traditional Arabic" pitchFamily="2" charset="-78"/>
              </a:rPr>
              <a:t>جامعة </a:t>
            </a:r>
            <a:r>
              <a:rPr lang="ar-SA" sz="2400" b="1" dirty="0" smtClean="0">
                <a:cs typeface="Traditional Arabic" pitchFamily="2" charset="-78"/>
              </a:rPr>
              <a:t>الملك سعود</a:t>
            </a:r>
            <a:endParaRPr lang="ar-SA" sz="2400" b="1" dirty="0">
              <a:cs typeface="Traditional Arabic" pitchFamily="2" charset="-78"/>
            </a:endParaRPr>
          </a:p>
          <a:p>
            <a:r>
              <a:rPr lang="ar-SA" sz="2400" b="1" dirty="0">
                <a:cs typeface="Traditional Arabic" pitchFamily="2" charset="-78"/>
              </a:rPr>
              <a:t>كلية </a:t>
            </a:r>
            <a:r>
              <a:rPr lang="ar-SA" sz="2400" b="1" dirty="0" smtClean="0">
                <a:cs typeface="Traditional Arabic" pitchFamily="2" charset="-78"/>
              </a:rPr>
              <a:t>التربية </a:t>
            </a:r>
          </a:p>
          <a:p>
            <a:r>
              <a:rPr lang="ar-SA" sz="2400" b="1" dirty="0" smtClean="0">
                <a:cs typeface="Traditional Arabic" pitchFamily="2" charset="-78"/>
              </a:rPr>
              <a:t>ق</a:t>
            </a:r>
            <a:r>
              <a:rPr lang="ar-SA" sz="2400" b="1" dirty="0" smtClean="0">
                <a:cs typeface="Traditional Arabic" pitchFamily="2" charset="-78"/>
              </a:rPr>
              <a:t>سم المناهج و طرق التدريس</a:t>
            </a:r>
            <a:endParaRPr lang="ar-SA" sz="2400" b="1" dirty="0">
              <a:cs typeface="Traditional Arabic" pitchFamily="2" charset="-78"/>
            </a:endParaRPr>
          </a:p>
        </p:txBody>
      </p:sp>
      <p:pic>
        <p:nvPicPr>
          <p:cNvPr id="5" name="Picture 2" descr="شعار جامعة الملك سعود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91" r="6086"/>
          <a:stretch/>
        </p:blipFill>
        <p:spPr bwMode="auto">
          <a:xfrm>
            <a:off x="36083" y="44548"/>
            <a:ext cx="1367565" cy="1584252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ar-SA" sz="4800" b="1" dirty="0" smtClean="0">
                <a:solidFill>
                  <a:srgbClr val="C00000"/>
                </a:solidFill>
              </a:rPr>
              <a:t>عيوب الأسلوب التدريبي</a:t>
            </a:r>
            <a:r>
              <a:rPr lang="en-US" sz="4800" b="1" dirty="0" smtClean="0">
                <a:solidFill>
                  <a:srgbClr val="C00000"/>
                </a:solidFill>
              </a:rPr>
              <a:t>: </a:t>
            </a:r>
            <a:endParaRPr lang="ar-SA" sz="4800" dirty="0">
              <a:solidFill>
                <a:srgbClr val="C0000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596646" indent="-514350">
              <a:buFont typeface="+mj-lt"/>
              <a:buAutoNum type="arabicPeriod"/>
            </a:pPr>
            <a:r>
              <a:rPr lang="ar-SA" b="1" dirty="0" smtClean="0"/>
              <a:t>يصعب السيطرة  الكاملة على </a:t>
            </a:r>
            <a:r>
              <a:rPr lang="ar-SA" b="1" dirty="0" smtClean="0"/>
              <a:t>الحركات </a:t>
            </a:r>
            <a:r>
              <a:rPr lang="ar-SA" b="1" dirty="0"/>
              <a:t>الدقيقة </a:t>
            </a:r>
            <a:r>
              <a:rPr lang="ar-SA" b="1" dirty="0" smtClean="0"/>
              <a:t>للتلاميذ : على مستوى </a:t>
            </a:r>
            <a:r>
              <a:rPr lang="ar-SA" b="1" dirty="0" smtClean="0"/>
              <a:t>المهارات الرياضية او/و التنظيمية اثناء الانتقال بين اجزاء الدرس . </a:t>
            </a:r>
          </a:p>
          <a:p>
            <a:pPr marL="596646" indent="-514350">
              <a:buFont typeface="+mj-lt"/>
              <a:buAutoNum type="arabicPeriod"/>
            </a:pPr>
            <a:r>
              <a:rPr lang="ar-SA" b="1" dirty="0" smtClean="0"/>
              <a:t> لا </a:t>
            </a:r>
            <a:r>
              <a:rPr lang="ar-SA" b="1" dirty="0" smtClean="0"/>
              <a:t>يمكن قيام الأعمار كافة بهذه الطريقة إذ </a:t>
            </a:r>
            <a:r>
              <a:rPr lang="ar-SA" b="1" dirty="0" smtClean="0"/>
              <a:t>يحتاج </a:t>
            </a:r>
            <a:r>
              <a:rPr lang="ar-SA" b="1" dirty="0" smtClean="0"/>
              <a:t>تلاميذ لديهم خلفية جيدة في تلك </a:t>
            </a:r>
            <a:r>
              <a:rPr lang="ar-SA" b="1" dirty="0" smtClean="0"/>
              <a:t>اللعبة</a:t>
            </a:r>
            <a:r>
              <a:rPr lang="en-US" b="1" dirty="0" smtClean="0"/>
              <a:t> </a:t>
            </a:r>
            <a:r>
              <a:rPr lang="ar-SA" b="1" dirty="0" smtClean="0"/>
              <a:t> او المهارة . </a:t>
            </a:r>
            <a:endParaRPr lang="en-US" dirty="0" smtClean="0"/>
          </a:p>
          <a:p>
            <a:pPr marL="596646" lvl="0" indent="-514350">
              <a:buFont typeface="+mj-lt"/>
              <a:buAutoNum type="arabicPeriod"/>
            </a:pPr>
            <a:r>
              <a:rPr lang="en-US" b="1" dirty="0" smtClean="0"/>
              <a:t> </a:t>
            </a:r>
            <a:r>
              <a:rPr lang="ar-SA" b="1" dirty="0" smtClean="0"/>
              <a:t>تأخذ وقتا طويلا من </a:t>
            </a:r>
            <a:r>
              <a:rPr lang="ar-SA" b="1" dirty="0" smtClean="0"/>
              <a:t>المعلم في الاعداد للأنشطة التعليمية و التطبيقية . </a:t>
            </a:r>
          </a:p>
          <a:p>
            <a:pPr marL="596646" lvl="0" indent="-514350">
              <a:buFont typeface="+mj-lt"/>
              <a:buAutoNum type="arabicPeriod"/>
            </a:pPr>
            <a:r>
              <a:rPr lang="ar-SA" b="1" dirty="0" smtClean="0"/>
              <a:t>يحتاج المعلم إلى شرح الاسلوب إلى التلاميذ قبل استخدامه لكي يفهموا الفائدة و يطبقوا بشكل صحيح. </a:t>
            </a:r>
            <a:endParaRPr lang="en-US" dirty="0" smtClean="0"/>
          </a:p>
          <a:p>
            <a:pPr marL="596646" lvl="0" indent="-514350">
              <a:buFont typeface="+mj-lt"/>
              <a:buAutoNum type="arabicPeriod"/>
            </a:pPr>
            <a:r>
              <a:rPr lang="ar-SA" b="1" dirty="0" smtClean="0"/>
              <a:t>تحتاج إلى أدوات وأجهزة </a:t>
            </a:r>
            <a:r>
              <a:rPr lang="ar-SA" b="1" dirty="0" smtClean="0"/>
              <a:t>رياضية كثيرة </a:t>
            </a:r>
            <a:r>
              <a:rPr lang="en-US" b="1" dirty="0" smtClean="0"/>
              <a:t>.</a:t>
            </a:r>
            <a:endParaRPr lang="en-US" dirty="0" smtClean="0"/>
          </a:p>
          <a:p>
            <a:pPr marL="596646" indent="-514350">
              <a:buFont typeface="+mj-lt"/>
              <a:buAutoNum type="arabicPeriod"/>
            </a:pP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ar-SA" sz="4800" b="1" dirty="0" smtClean="0">
                <a:solidFill>
                  <a:srgbClr val="C00000"/>
                </a:solidFill>
              </a:rPr>
              <a:t>موجز الأسلوب التدريبي</a:t>
            </a:r>
            <a:r>
              <a:rPr lang="en-US" sz="4800" b="1" dirty="0" smtClean="0">
                <a:solidFill>
                  <a:srgbClr val="C00000"/>
                </a:solidFill>
              </a:rPr>
              <a:t>: </a:t>
            </a:r>
            <a:endParaRPr lang="ar-SA" sz="4800" dirty="0">
              <a:solidFill>
                <a:srgbClr val="C0000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214414" y="1447800"/>
            <a:ext cx="7719274" cy="4695844"/>
          </a:xfrm>
        </p:spPr>
        <p:txBody>
          <a:bodyPr>
            <a:normAutofit lnSpcReduction="10000"/>
          </a:bodyPr>
          <a:lstStyle/>
          <a:p>
            <a:pPr lvl="0">
              <a:lnSpc>
                <a:spcPct val="120000"/>
              </a:lnSpc>
            </a:pPr>
            <a:r>
              <a:rPr lang="ar-SA" b="1" dirty="0" smtClean="0"/>
              <a:t>يستخدم للمراحل العمرية (10-13) سنة لأتصاف هذه المرحلة بالحركة الكثيرة والنشاط مع وجود الاستعداد العالي لتعلم الحركات الرياضية الصعبة</a:t>
            </a:r>
            <a:r>
              <a:rPr lang="en-US" b="1" dirty="0" smtClean="0"/>
              <a:t>.</a:t>
            </a:r>
          </a:p>
          <a:p>
            <a:pPr lvl="0">
              <a:lnSpc>
                <a:spcPct val="120000"/>
              </a:lnSpc>
            </a:pPr>
            <a:r>
              <a:rPr lang="en-US" b="1" dirty="0" smtClean="0"/>
              <a:t> </a:t>
            </a:r>
            <a:r>
              <a:rPr lang="ar-SA" b="1" dirty="0" smtClean="0"/>
              <a:t>يمكن استخدامه للناشئين وذلك لتوفير الرغبة في ممارسة الأنشطة المتنوعة بحرية </a:t>
            </a:r>
            <a:r>
              <a:rPr lang="ar-SA" b="1" dirty="0" smtClean="0"/>
              <a:t>.</a:t>
            </a:r>
          </a:p>
          <a:p>
            <a:pPr lvl="0">
              <a:lnSpc>
                <a:spcPct val="120000"/>
              </a:lnSpc>
            </a:pPr>
            <a:r>
              <a:rPr lang="ar-SA" b="1" dirty="0" smtClean="0"/>
              <a:t>يستخدم </a:t>
            </a:r>
            <a:r>
              <a:rPr lang="ar-SA" b="1" dirty="0" smtClean="0"/>
              <a:t>لبناء شخصية التلميذ وإشعاره بذاته</a:t>
            </a:r>
            <a:r>
              <a:rPr lang="en-US" b="1" dirty="0" smtClean="0"/>
              <a:t>.</a:t>
            </a:r>
          </a:p>
          <a:p>
            <a:pPr lvl="0">
              <a:lnSpc>
                <a:spcPct val="120000"/>
              </a:lnSpc>
            </a:pPr>
            <a:r>
              <a:rPr lang="en-US" b="1" dirty="0" smtClean="0"/>
              <a:t> </a:t>
            </a:r>
            <a:r>
              <a:rPr lang="ar-SA" b="1" dirty="0" smtClean="0"/>
              <a:t>يستخدم في تدريب وتدريس المستويات العالية لتوفير الخلفية الجديدة من اللعبة المراد تعليمها</a:t>
            </a:r>
            <a:r>
              <a:rPr lang="en-US" b="1" dirty="0" smtClean="0"/>
              <a:t>.</a:t>
            </a:r>
          </a:p>
          <a:p>
            <a:pPr>
              <a:lnSpc>
                <a:spcPct val="120000"/>
              </a:lnSpc>
              <a:buNone/>
            </a:pPr>
            <a:endParaRPr lang="ar-SA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sz="4800" b="1" dirty="0">
                <a:solidFill>
                  <a:srgbClr val="C00000"/>
                </a:solidFill>
              </a:rPr>
              <a:t>يتبع</a:t>
            </a:r>
            <a:r>
              <a:rPr lang="ar-SA" dirty="0" smtClean="0"/>
              <a:t>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b="1" dirty="0" smtClean="0"/>
              <a:t> </a:t>
            </a:r>
            <a:r>
              <a:rPr lang="ar-SA" b="1" dirty="0" smtClean="0"/>
              <a:t>لا يمكن استخدامه لغير المتعلمين لعدم توفير الخبرة والخلفية في ميدان اللعبة</a:t>
            </a:r>
            <a:r>
              <a:rPr lang="en-US" b="1" dirty="0" smtClean="0"/>
              <a:t>.</a:t>
            </a:r>
            <a:endParaRPr lang="en-US" dirty="0" smtClean="0"/>
          </a:p>
          <a:p>
            <a:pPr lvl="0"/>
            <a:r>
              <a:rPr lang="en-US" b="1" dirty="0" smtClean="0"/>
              <a:t> </a:t>
            </a:r>
            <a:r>
              <a:rPr lang="ar-SA" b="1" dirty="0" smtClean="0"/>
              <a:t>يستخدم في مرحلة التوافق الدقيق لإكساب التلميذ المعلومات والخبرة في مجال اللعبة .</a:t>
            </a:r>
            <a:endParaRPr lang="en-US" dirty="0" smtClean="0"/>
          </a:p>
          <a:p>
            <a:pPr>
              <a:buNone/>
            </a:pP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82296" indent="0" algn="ctr">
              <a:buNone/>
            </a:pPr>
            <a:endParaRPr lang="ar-SA" dirty="0" smtClean="0"/>
          </a:p>
          <a:p>
            <a:pPr marL="82296" indent="0" algn="ctr">
              <a:buNone/>
            </a:pPr>
            <a:endParaRPr lang="ar-SA" dirty="0"/>
          </a:p>
          <a:p>
            <a:pPr marL="82296" indent="0" algn="ctr">
              <a:buNone/>
            </a:pPr>
            <a:r>
              <a:rPr lang="ar-SA" sz="4400" dirty="0" smtClean="0"/>
              <a:t>شكراً لكم </a:t>
            </a:r>
            <a:endParaRPr lang="ar-SA" sz="4400" dirty="0"/>
          </a:p>
        </p:txBody>
      </p:sp>
    </p:spTree>
    <p:extLst>
      <p:ext uri="{BB962C8B-B14F-4D97-AF65-F5344CB8AC3E}">
        <p14:creationId xmlns:p14="http://schemas.microsoft.com/office/powerpoint/2010/main" val="34897183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ar-SA" sz="5400" b="1" dirty="0" smtClean="0">
                <a:solidFill>
                  <a:srgbClr val="C00000"/>
                </a:solidFill>
              </a:rPr>
              <a:t>مقدمة عن الأسلوب </a:t>
            </a:r>
            <a:r>
              <a:rPr lang="ar-SA" sz="5400" b="1" dirty="0" smtClean="0">
                <a:solidFill>
                  <a:srgbClr val="C00000"/>
                </a:solidFill>
              </a:rPr>
              <a:t>التدريبي</a:t>
            </a:r>
            <a:endParaRPr lang="ar-SA" sz="5400" b="1" dirty="0">
              <a:solidFill>
                <a:srgbClr val="C0000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428728" y="2057400"/>
            <a:ext cx="7498080" cy="4800600"/>
          </a:xfrm>
        </p:spPr>
        <p:txBody>
          <a:bodyPr/>
          <a:lstStyle/>
          <a:p>
            <a:r>
              <a:rPr lang="ar-SA" b="1" dirty="0" smtClean="0"/>
              <a:t>هو الأكثر </a:t>
            </a:r>
            <a:r>
              <a:rPr lang="ar-SA" b="1" dirty="0" smtClean="0"/>
              <a:t>الطرائق السائدة والملائمة لدروس التربية الرياضية </a:t>
            </a:r>
            <a:r>
              <a:rPr lang="ar-SA" b="1" dirty="0" smtClean="0"/>
              <a:t>.</a:t>
            </a:r>
          </a:p>
          <a:p>
            <a:r>
              <a:rPr lang="ar-SA" b="1" dirty="0" smtClean="0"/>
              <a:t> </a:t>
            </a:r>
            <a:r>
              <a:rPr lang="ar-SA" b="1" dirty="0" smtClean="0"/>
              <a:t>إن انتقال عدد معين من القرارات من المدرس إلى التلميذ يؤدي إلى خلق علاقات جديدة بين المدرس والتلميذ والواجبات الحركية أو المهارات وبين التلاميذ وأنفسهم</a:t>
            </a:r>
            <a:r>
              <a:rPr lang="en-US" b="1" dirty="0" smtClean="0"/>
              <a:t>.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3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753600" cy="7315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075" name="Rectangle 20"/>
          <p:cNvSpPr>
            <a:spLocks noChangeArrowheads="1"/>
          </p:cNvSpPr>
          <p:nvPr/>
        </p:nvSpPr>
        <p:spPr bwMode="auto">
          <a:xfrm>
            <a:off x="135970" y="2268735"/>
            <a:ext cx="8856662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just"/>
            <a:r>
              <a:rPr lang="ar-SA" sz="2800" b="1" dirty="0" smtClean="0">
                <a:cs typeface="Traditional Arabic" pitchFamily="2" charset="-78"/>
              </a:rPr>
              <a:t>وهو الأسلوب الثاني في سلسلة أساليب موسكا </a:t>
            </a:r>
            <a:r>
              <a:rPr lang="ar-SA" sz="2800" b="1" dirty="0" err="1" smtClean="0">
                <a:cs typeface="Traditional Arabic" pitchFamily="2" charset="-78"/>
              </a:rPr>
              <a:t>موستون</a:t>
            </a:r>
            <a:r>
              <a:rPr lang="ar-SA" sz="2800" b="1" dirty="0" smtClean="0">
                <a:cs typeface="Traditional Arabic" pitchFamily="2" charset="-78"/>
              </a:rPr>
              <a:t> ويسميه البعض بأسلوب الممارسة، ومن خلال تنفيذه تتحول مجموعة من صلاحيات اتخاذ القرار من المعلم إلى الطالب ويظهر هذا التحول في النقاط التسع التالية وهي: </a:t>
            </a:r>
          </a:p>
          <a:p>
            <a:pPr algn="just"/>
            <a:r>
              <a:rPr lang="ar-SA" sz="2800" b="1" dirty="0" smtClean="0">
                <a:cs typeface="Traditional Arabic" pitchFamily="2" charset="-78"/>
              </a:rPr>
              <a:t>1- المكان: يحدده الطالب.		    2- الأوضاع: يحدد الطالب الموضع الذي يريحه.</a:t>
            </a:r>
          </a:p>
          <a:p>
            <a:pPr algn="just"/>
            <a:r>
              <a:rPr lang="ar-SA" sz="2800" b="1" dirty="0" smtClean="0">
                <a:cs typeface="Traditional Arabic" pitchFamily="2" charset="-78"/>
              </a:rPr>
              <a:t>3- نظام العمل: كل طالب يعمل بمفرده  4- وقت البداية للعمل: يحدد من الطالب.</a:t>
            </a:r>
          </a:p>
          <a:p>
            <a:pPr algn="just"/>
            <a:r>
              <a:rPr lang="ar-SA" sz="2800" b="1" dirty="0" smtClean="0">
                <a:cs typeface="Traditional Arabic" pitchFamily="2" charset="-78"/>
              </a:rPr>
              <a:t>5- الإيقاع الحركي: اختلاف سرعة الأداء للتمرين.</a:t>
            </a:r>
          </a:p>
          <a:p>
            <a:pPr algn="just"/>
            <a:r>
              <a:rPr lang="ar-SA" sz="2800" b="1" dirty="0" smtClean="0">
                <a:cs typeface="Traditional Arabic" pitchFamily="2" charset="-78"/>
              </a:rPr>
              <a:t>6- الانتهاء من العمل: يحدده الطالب.    7- الراحة: بعض الطلاب يحتاج إلى راحة أكثر.</a:t>
            </a:r>
          </a:p>
          <a:p>
            <a:pPr algn="just"/>
            <a:r>
              <a:rPr lang="ar-SA" sz="2800" b="1" dirty="0" smtClean="0">
                <a:cs typeface="Traditional Arabic" pitchFamily="2" charset="-78"/>
              </a:rPr>
              <a:t>8- المظهر</a:t>
            </a:r>
            <a:r>
              <a:rPr lang="ar-SA" sz="2800" b="1" dirty="0">
                <a:cs typeface="Traditional Arabic" pitchFamily="2" charset="-78"/>
              </a:rPr>
              <a:t>: يختلف الطالب في مظهره العام أثناء أداء </a:t>
            </a:r>
            <a:r>
              <a:rPr lang="ar-SA" sz="2800" b="1" dirty="0" smtClean="0">
                <a:cs typeface="Traditional Arabic" pitchFamily="2" charset="-78"/>
              </a:rPr>
              <a:t>التمرين أو المهارة.</a:t>
            </a:r>
          </a:p>
          <a:p>
            <a:pPr algn="just"/>
            <a:r>
              <a:rPr lang="ar-SA" sz="2800" b="1" dirty="0" smtClean="0">
                <a:cs typeface="Traditional Arabic" pitchFamily="2" charset="-78"/>
              </a:rPr>
              <a:t>9- إلقاء الأسئلة للتوضيح: عدم تحديد وقت للطلاب في الاستفسار.</a:t>
            </a:r>
          </a:p>
        </p:txBody>
      </p:sp>
      <p:sp>
        <p:nvSpPr>
          <p:cNvPr id="2" name="مستطيل 1"/>
          <p:cNvSpPr/>
          <p:nvPr/>
        </p:nvSpPr>
        <p:spPr>
          <a:xfrm>
            <a:off x="323528" y="260648"/>
            <a:ext cx="8422336" cy="646331"/>
          </a:xfrm>
          <a:prstGeom prst="rect">
            <a:avLst/>
          </a:prstGeom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A" sz="3600" dirty="0">
                <a:solidFill>
                  <a:schemeClr val="tx1"/>
                </a:solidFill>
                <a:latin typeface="Arial" pitchFamily="34" charset="0"/>
                <a:cs typeface="PT Bold Heading" pitchFamily="2" charset="-78"/>
              </a:rPr>
              <a:t>تعريف </a:t>
            </a:r>
            <a:r>
              <a:rPr lang="ar-SA" sz="3600" dirty="0" smtClean="0">
                <a:solidFill>
                  <a:schemeClr val="tx1"/>
                </a:solidFill>
                <a:latin typeface="Arial" pitchFamily="34" charset="0"/>
                <a:cs typeface="PT Bold Heading" pitchFamily="2" charset="-78"/>
              </a:rPr>
              <a:t>الأسلوب التدريبي</a:t>
            </a:r>
            <a:endParaRPr lang="ar-SA" sz="3600" dirty="0">
              <a:solidFill>
                <a:schemeClr val="tx1"/>
              </a:solidFill>
              <a:latin typeface="Arial" pitchFamily="34" charset="0"/>
              <a:cs typeface="PT Bold Heading" pitchFamily="2" charset="-78"/>
            </a:endParaRPr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>
          <a:xfrm>
            <a:off x="-11991" y="97033"/>
            <a:ext cx="405408" cy="365125"/>
          </a:xfrm>
        </p:spPr>
        <p:txBody>
          <a:bodyPr/>
          <a:lstStyle/>
          <a:p>
            <a:pPr algn="ctr">
              <a:defRPr/>
            </a:pPr>
            <a:fld id="{3B11393D-7E38-49D7-9A3D-5044721FF4DD}" type="slidenum">
              <a:rPr lang="ar-SA" sz="2800" b="1" smtClean="0"/>
              <a:pPr algn="ctr">
                <a:defRPr/>
              </a:pPr>
              <a:t>3</a:t>
            </a:fld>
            <a:endParaRPr lang="ar-SA" sz="2800" b="1" dirty="0"/>
          </a:p>
        </p:txBody>
      </p:sp>
    </p:spTree>
    <p:extLst>
      <p:ext uri="{BB962C8B-B14F-4D97-AF65-F5344CB8AC3E}">
        <p14:creationId xmlns:p14="http://schemas.microsoft.com/office/powerpoint/2010/main" val="34345795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428728" y="428604"/>
            <a:ext cx="7494110" cy="796908"/>
          </a:xfrm>
        </p:spPr>
        <p:txBody>
          <a:bodyPr>
            <a:noAutofit/>
          </a:bodyPr>
          <a:lstStyle/>
          <a:p>
            <a:pPr algn="r"/>
            <a:r>
              <a:rPr lang="ar-SA" sz="5400" b="1" dirty="0" smtClean="0">
                <a:solidFill>
                  <a:srgbClr val="C00000"/>
                </a:solidFill>
              </a:rPr>
              <a:t>تحليل الأسلوب التدريبي</a:t>
            </a:r>
            <a:r>
              <a:rPr lang="en-US" sz="5400" b="1" dirty="0" smtClean="0">
                <a:solidFill>
                  <a:srgbClr val="C00000"/>
                </a:solidFill>
              </a:rPr>
              <a:t>:</a:t>
            </a:r>
            <a:endParaRPr lang="ar-SA" sz="5400" dirty="0">
              <a:solidFill>
                <a:srgbClr val="C0000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428728" y="1643050"/>
            <a:ext cx="7498080" cy="4624406"/>
          </a:xfrm>
        </p:spPr>
        <p:txBody>
          <a:bodyPr>
            <a:normAutofit lnSpcReduction="10000"/>
          </a:bodyPr>
          <a:lstStyle/>
          <a:p>
            <a:pPr>
              <a:lnSpc>
                <a:spcPct val="110000"/>
              </a:lnSpc>
            </a:pPr>
            <a:r>
              <a:rPr lang="ar-SA" sz="2800" b="1" dirty="0" smtClean="0"/>
              <a:t>يتطلب </a:t>
            </a:r>
            <a:r>
              <a:rPr lang="ar-SA" sz="2800" b="1" dirty="0" smtClean="0"/>
              <a:t>من التلميذ اتخاذ بعض القرارات خلال الوحدة </a:t>
            </a:r>
            <a:r>
              <a:rPr lang="ar-SA" sz="2800" b="1" dirty="0" smtClean="0"/>
              <a:t>التدريسية.</a:t>
            </a:r>
          </a:p>
          <a:p>
            <a:pPr>
              <a:lnSpc>
                <a:spcPct val="110000"/>
              </a:lnSpc>
            </a:pPr>
            <a:r>
              <a:rPr lang="ar-SA" sz="2800" b="1" dirty="0" smtClean="0"/>
              <a:t> الوحدة </a:t>
            </a:r>
            <a:r>
              <a:rPr lang="ar-SA" sz="2800" b="1" dirty="0" smtClean="0"/>
              <a:t>التدريسية في الأسلوب التدريبي تؤدى إلى إيجاد واقع جديد يقوم فيه التلاميذ بالتدريب ليس فقط على أداء المهارة وإنما عملية اتخاذ </a:t>
            </a:r>
            <a:r>
              <a:rPr lang="ar-SA" sz="2800" b="1" dirty="0" smtClean="0"/>
              <a:t>القرارات. </a:t>
            </a:r>
          </a:p>
          <a:p>
            <a:pPr>
              <a:lnSpc>
                <a:spcPct val="110000"/>
              </a:lnSpc>
            </a:pPr>
            <a:r>
              <a:rPr lang="ar-SA" sz="2800" b="1" dirty="0" smtClean="0"/>
              <a:t>يتغير </a:t>
            </a:r>
            <a:r>
              <a:rPr lang="ar-SA" sz="2800" b="1" dirty="0" smtClean="0"/>
              <a:t>محور سلسلة الأحداث </a:t>
            </a:r>
            <a:r>
              <a:rPr lang="ar-SA" sz="2800" b="1" dirty="0" smtClean="0"/>
              <a:t>وتنشأ </a:t>
            </a:r>
            <a:r>
              <a:rPr lang="ar-SA" sz="2800" b="1" dirty="0" smtClean="0"/>
              <a:t>علاقة جديدة بين المدرس </a:t>
            </a:r>
            <a:r>
              <a:rPr lang="ar-SA" sz="2800" b="1" dirty="0" smtClean="0"/>
              <a:t>والتلميذ حيث </a:t>
            </a:r>
            <a:r>
              <a:rPr lang="ar-SA" sz="2800" b="1" dirty="0" smtClean="0"/>
              <a:t>يقوم المدرس </a:t>
            </a:r>
            <a:r>
              <a:rPr lang="ar-SA" sz="2800" b="1" dirty="0" smtClean="0"/>
              <a:t>بإعطاء الثقة </a:t>
            </a:r>
            <a:r>
              <a:rPr lang="ar-SA" sz="2800" b="1" dirty="0" smtClean="0"/>
              <a:t>بالتلميذ من حيث اتخاذ القرارات المناسبة أثناء أداء الواجب </a:t>
            </a:r>
            <a:r>
              <a:rPr lang="ar-SA" sz="2800" b="1" dirty="0" smtClean="0"/>
              <a:t>الحركي</a:t>
            </a:r>
          </a:p>
          <a:p>
            <a:pPr>
              <a:lnSpc>
                <a:spcPct val="110000"/>
              </a:lnSpc>
            </a:pPr>
            <a:r>
              <a:rPr lang="ar-SA" sz="2800" b="1" dirty="0" smtClean="0"/>
              <a:t>يتعلم </a:t>
            </a:r>
            <a:r>
              <a:rPr lang="ar-SA" sz="2800" b="1" dirty="0" smtClean="0"/>
              <a:t>التلميذ الاستقلالية وبشكل ينسجم مع أداء الواجب الحركي</a:t>
            </a:r>
            <a:r>
              <a:rPr lang="en-US" sz="2800" b="1" dirty="0" smtClean="0"/>
              <a:t>.</a:t>
            </a:r>
            <a:endParaRPr lang="ar-SA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r"/>
            <a:r>
              <a:rPr lang="ar-SA" sz="4000" b="1" dirty="0" smtClean="0">
                <a:solidFill>
                  <a:srgbClr val="C00000"/>
                </a:solidFill>
              </a:rPr>
              <a:t>كيفية تطبيق الأسلوب التدريبي في </a:t>
            </a:r>
            <a:r>
              <a:rPr lang="ar-SA" sz="4000" b="1" dirty="0" smtClean="0">
                <a:solidFill>
                  <a:srgbClr val="C00000"/>
                </a:solidFill>
              </a:rPr>
              <a:t>الدرس</a:t>
            </a:r>
            <a:endParaRPr lang="ar-SA" sz="4000" dirty="0">
              <a:solidFill>
                <a:srgbClr val="C0000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82296" indent="0">
              <a:buNone/>
            </a:pPr>
            <a:r>
              <a:rPr lang="ar-SA" sz="2400" b="1" dirty="0" smtClean="0"/>
              <a:t>يتم التدريس بهذا الأسلوب بالخطوات آلاتية: </a:t>
            </a:r>
            <a:br>
              <a:rPr lang="ar-SA" sz="2400" b="1" dirty="0" smtClean="0"/>
            </a:br>
            <a:r>
              <a:rPr lang="ar-SA" sz="2800" b="1" dirty="0" smtClean="0">
                <a:solidFill>
                  <a:srgbClr val="C00000"/>
                </a:solidFill>
              </a:rPr>
              <a:t>أ- </a:t>
            </a:r>
            <a:r>
              <a:rPr lang="ar-SA" sz="2800" b="1" dirty="0" smtClean="0">
                <a:solidFill>
                  <a:srgbClr val="C00000"/>
                </a:solidFill>
              </a:rPr>
              <a:t>النشاط التعليمي: </a:t>
            </a:r>
            <a:r>
              <a:rPr lang="ar-SA" sz="2400" b="1" dirty="0" smtClean="0"/>
              <a:t/>
            </a:r>
            <a:br>
              <a:rPr lang="ar-SA" sz="2400" b="1" dirty="0" smtClean="0"/>
            </a:br>
            <a:r>
              <a:rPr lang="ar-SA" sz="2400" b="1" dirty="0" smtClean="0"/>
              <a:t>1- يقوم </a:t>
            </a:r>
            <a:r>
              <a:rPr lang="ar-SA" sz="2400" b="1" dirty="0" smtClean="0"/>
              <a:t>المدرس بشرح المهارة بالطريقة الكلية </a:t>
            </a:r>
            <a:r>
              <a:rPr lang="ar-SA" sz="2400" b="1" dirty="0" smtClean="0"/>
              <a:t>. </a:t>
            </a:r>
            <a:endParaRPr lang="ar-SA" sz="2400" b="1" dirty="0" smtClean="0"/>
          </a:p>
          <a:p>
            <a:pPr marL="82296" indent="0">
              <a:buNone/>
            </a:pPr>
            <a:r>
              <a:rPr lang="ar-SA" sz="2400" b="1" dirty="0" smtClean="0"/>
              <a:t>2- يسأل </a:t>
            </a:r>
            <a:r>
              <a:rPr lang="ar-SA" sz="2400" b="1" dirty="0" smtClean="0"/>
              <a:t>المدرس الطلاب عن إي شيء يتعلق بالدرس، ثم يوزع ورقة الواجبات على الطلاب. </a:t>
            </a:r>
            <a:br>
              <a:rPr lang="ar-SA" sz="2400" b="1" dirty="0" smtClean="0"/>
            </a:br>
            <a:r>
              <a:rPr lang="ar-SA" sz="2800" b="1" dirty="0" smtClean="0">
                <a:solidFill>
                  <a:srgbClr val="C00000"/>
                </a:solidFill>
              </a:rPr>
              <a:t>ب- </a:t>
            </a:r>
            <a:r>
              <a:rPr lang="ar-SA" sz="2800" b="1" dirty="0" smtClean="0">
                <a:solidFill>
                  <a:srgbClr val="C00000"/>
                </a:solidFill>
              </a:rPr>
              <a:t>النشاط التطبيقي :</a:t>
            </a:r>
            <a:r>
              <a:rPr lang="ar-SA" sz="2400" b="1" dirty="0" smtClean="0"/>
              <a:t/>
            </a:r>
            <a:br>
              <a:rPr lang="ar-SA" sz="2400" b="1" dirty="0" smtClean="0"/>
            </a:br>
            <a:r>
              <a:rPr lang="ar-SA" sz="2400" b="1" dirty="0" smtClean="0"/>
              <a:t>3- </a:t>
            </a:r>
            <a:r>
              <a:rPr lang="ar-SA" sz="2400" b="1" dirty="0" smtClean="0"/>
              <a:t>تطبيق المهارة وفق المهمات في ورقة الواجب. </a:t>
            </a:r>
            <a:br>
              <a:rPr lang="ar-SA" sz="2400" b="1" dirty="0" smtClean="0"/>
            </a:br>
            <a:r>
              <a:rPr lang="ar-SA" sz="2800" b="1" dirty="0" smtClean="0">
                <a:solidFill>
                  <a:srgbClr val="C00000"/>
                </a:solidFill>
              </a:rPr>
              <a:t>ت- التقويم: </a:t>
            </a:r>
            <a:r>
              <a:rPr lang="ar-SA" sz="2400" b="1" dirty="0" smtClean="0"/>
              <a:t/>
            </a:r>
            <a:br>
              <a:rPr lang="ar-SA" sz="2400" b="1" dirty="0" smtClean="0"/>
            </a:br>
            <a:r>
              <a:rPr lang="ar-SA" sz="2400" b="1" dirty="0" smtClean="0"/>
              <a:t>4- يستطيع </a:t>
            </a:r>
            <a:r>
              <a:rPr lang="ar-SA" sz="2400" b="1" dirty="0" smtClean="0"/>
              <a:t>المدرس إن يصحح أخطاء الطلاب إثناء مدة التطبيق او بعد الانتهاء منها </a:t>
            </a:r>
            <a:endParaRPr lang="ar-SA" sz="2400" b="1" dirty="0" smtClean="0"/>
          </a:p>
          <a:p>
            <a:pPr marL="82296" indent="0">
              <a:buNone/>
            </a:pPr>
            <a:r>
              <a:rPr lang="ar-SA" sz="2400" b="1" dirty="0" smtClean="0"/>
              <a:t>5- يمكنه </a:t>
            </a:r>
            <a:r>
              <a:rPr lang="ar-SA" sz="2400" b="1" dirty="0" smtClean="0"/>
              <a:t>إن يجمع الطلاب ويعطيهم التغذية الراجعة اللازمة لهم، أو يعيد شرح المهارة أو عمل نموذج لها مرة أخرى. </a:t>
            </a:r>
            <a:br>
              <a:rPr lang="ar-SA" sz="2400" b="1" dirty="0" smtClean="0"/>
            </a:br>
            <a:endParaRPr lang="ar-SA" sz="24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3" descr="C:\Users\Dell\Desktop\images (5)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136"/>
            <a:ext cx="9144000" cy="6855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مستطيل 1"/>
          <p:cNvSpPr/>
          <p:nvPr/>
        </p:nvSpPr>
        <p:spPr>
          <a:xfrm>
            <a:off x="338042" y="622429"/>
            <a:ext cx="8439450" cy="630942"/>
          </a:xfrm>
          <a:prstGeom prst="rect">
            <a:avLst/>
          </a:prstGeom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A" sz="3500" dirty="0" smtClean="0">
                <a:solidFill>
                  <a:schemeClr val="tx1"/>
                </a:solidFill>
                <a:latin typeface="Arial" pitchFamily="34" charset="0"/>
                <a:cs typeface="PT Bold Heading" pitchFamily="2" charset="-78"/>
              </a:rPr>
              <a:t>بنية </a:t>
            </a:r>
            <a:r>
              <a:rPr lang="ar-SA" sz="3500" dirty="0" smtClean="0">
                <a:solidFill>
                  <a:schemeClr val="tx1"/>
                </a:solidFill>
                <a:latin typeface="Arial" pitchFamily="34" charset="0"/>
                <a:cs typeface="PT Bold Heading" pitchFamily="2" charset="-78"/>
              </a:rPr>
              <a:t>الأسلوب</a:t>
            </a:r>
            <a:r>
              <a:rPr lang="ar-SA" sz="3500" dirty="0" smtClean="0">
                <a:solidFill>
                  <a:schemeClr val="tx1"/>
                </a:solidFill>
                <a:latin typeface="Arial" pitchFamily="34" charset="0"/>
                <a:cs typeface="PT Bold Heading" pitchFamily="2" charset="-78"/>
              </a:rPr>
              <a:t> التدريبي</a:t>
            </a:r>
            <a:endParaRPr lang="ar-SA" sz="3500" dirty="0">
              <a:solidFill>
                <a:schemeClr val="tx1"/>
              </a:solidFill>
              <a:latin typeface="Arial" pitchFamily="34" charset="0"/>
              <a:cs typeface="PT Bold Heading" pitchFamily="2" charset="-78"/>
            </a:endParaRPr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>
          <a:xfrm>
            <a:off x="-11991" y="97033"/>
            <a:ext cx="405408" cy="365125"/>
          </a:xfrm>
        </p:spPr>
        <p:txBody>
          <a:bodyPr/>
          <a:lstStyle/>
          <a:p>
            <a:pPr algn="ctr">
              <a:defRPr/>
            </a:pPr>
            <a:fld id="{3B11393D-7E38-49D7-9A3D-5044721FF4DD}" type="slidenum">
              <a:rPr lang="ar-SA" sz="2800" b="1" smtClean="0"/>
              <a:pPr algn="ctr">
                <a:defRPr/>
              </a:pPr>
              <a:t>6</a:t>
            </a:fld>
            <a:endParaRPr lang="ar-SA" sz="2800" b="1" dirty="0"/>
          </a:p>
        </p:txBody>
      </p:sp>
      <p:graphicFrame>
        <p:nvGraphicFramePr>
          <p:cNvPr id="3" name="جدول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02624972"/>
              </p:ext>
            </p:extLst>
          </p:nvPr>
        </p:nvGraphicFramePr>
        <p:xfrm>
          <a:off x="1169814" y="2132856"/>
          <a:ext cx="6858570" cy="3600400"/>
        </p:xfrm>
        <a:graphic>
          <a:graphicData uri="http://schemas.openxmlformats.org/drawingml/2006/table">
            <a:tbl>
              <a:tblPr rtl="1" firstRow="1" firstCol="1" lastRow="1" lastCol="1" bandRow="1" bandCol="1">
                <a:tableStyleId>{FABFCF23-3B69-468F-B69F-88F6DE6A72F2}</a:tableStyleId>
              </a:tblPr>
              <a:tblGrid>
                <a:gridCol w="3378296"/>
                <a:gridCol w="3480274"/>
              </a:tblGrid>
              <a:tr h="900100"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2800" dirty="0">
                          <a:effectLst/>
                        </a:rPr>
                        <a:t>القـرارات</a:t>
                      </a:r>
                      <a:endParaRPr lang="en-US" sz="2800" dirty="0">
                        <a:effectLst/>
                        <a:latin typeface="Arial"/>
                        <a:ea typeface="Times New Roman"/>
                        <a:cs typeface="Simplified Arabic"/>
                      </a:endParaRPr>
                    </a:p>
                  </a:txBody>
                  <a:tcPr marL="68580" marR="68580" marT="0" marB="0" anchor="ctr" anchorCtr="1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2800" dirty="0">
                          <a:effectLst/>
                        </a:rPr>
                        <a:t>متخذ القرار</a:t>
                      </a:r>
                      <a:endParaRPr lang="en-US" sz="2800" dirty="0">
                        <a:effectLst/>
                        <a:latin typeface="Arial"/>
                        <a:ea typeface="Times New Roman"/>
                        <a:cs typeface="Simplified Arabic"/>
                      </a:endParaRPr>
                    </a:p>
                  </a:txBody>
                  <a:tcPr marL="68580" marR="68580" marT="0" marB="0" anchor="ctr" anchorCtr="1"/>
                </a:tc>
              </a:tr>
              <a:tr h="900100"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2800" dirty="0">
                          <a:effectLst/>
                        </a:rPr>
                        <a:t>- </a:t>
                      </a:r>
                      <a:r>
                        <a:rPr lang="ar-SA" sz="2800" dirty="0" smtClean="0">
                          <a:effectLst/>
                        </a:rPr>
                        <a:t>التخطيط</a:t>
                      </a:r>
                      <a:endParaRPr lang="en-US" sz="2800" dirty="0">
                        <a:effectLst/>
                        <a:latin typeface="Arial"/>
                        <a:ea typeface="Times New Roman"/>
                        <a:cs typeface="Simplified Arabic"/>
                      </a:endParaRPr>
                    </a:p>
                  </a:txBody>
                  <a:tcPr marL="68580" marR="68580" marT="0" marB="0" anchor="ctr" anchorCtr="1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2800" dirty="0">
                          <a:effectLst/>
                        </a:rPr>
                        <a:t>المعلم</a:t>
                      </a:r>
                      <a:endParaRPr lang="en-US" sz="2800" dirty="0">
                        <a:effectLst/>
                        <a:latin typeface="Arial"/>
                        <a:ea typeface="Times New Roman"/>
                        <a:cs typeface="Simplified Arabic"/>
                      </a:endParaRPr>
                    </a:p>
                  </a:txBody>
                  <a:tcPr marL="68580" marR="68580" marT="0" marB="0" anchor="ctr" anchorCtr="1"/>
                </a:tc>
              </a:tr>
              <a:tr h="900100"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2800" dirty="0">
                          <a:effectLst/>
                        </a:rPr>
                        <a:t>- </a:t>
                      </a:r>
                      <a:r>
                        <a:rPr lang="ar-SA" sz="2800" dirty="0" smtClean="0">
                          <a:effectLst/>
                        </a:rPr>
                        <a:t>التنفيـذ</a:t>
                      </a:r>
                      <a:endParaRPr lang="en-US" sz="2800" dirty="0">
                        <a:effectLst/>
                        <a:latin typeface="Arial"/>
                        <a:ea typeface="Times New Roman"/>
                        <a:cs typeface="Simplified Arabic"/>
                      </a:endParaRPr>
                    </a:p>
                  </a:txBody>
                  <a:tcPr marL="68580" marR="68580" marT="0" marB="0" anchor="ctr" anchorCtr="1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2800" dirty="0">
                          <a:effectLst/>
                        </a:rPr>
                        <a:t>الطالب</a:t>
                      </a:r>
                      <a:endParaRPr lang="en-US" sz="2800" dirty="0">
                        <a:effectLst/>
                        <a:latin typeface="Arial"/>
                        <a:ea typeface="Times New Roman"/>
                        <a:cs typeface="Simplified Arabic"/>
                      </a:endParaRPr>
                    </a:p>
                  </a:txBody>
                  <a:tcPr marL="68580" marR="68580" marT="0" marB="0" anchor="ctr" anchorCtr="1"/>
                </a:tc>
              </a:tr>
              <a:tr h="900100"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2800" dirty="0">
                          <a:effectLst/>
                        </a:rPr>
                        <a:t>- </a:t>
                      </a:r>
                      <a:r>
                        <a:rPr lang="ar-SA" sz="2800" dirty="0" smtClean="0">
                          <a:effectLst/>
                        </a:rPr>
                        <a:t>التقويم</a:t>
                      </a:r>
                      <a:endParaRPr lang="en-US" sz="2800" dirty="0">
                        <a:effectLst/>
                        <a:latin typeface="Arial"/>
                        <a:ea typeface="Times New Roman"/>
                        <a:cs typeface="Simplified Arabic"/>
                      </a:endParaRPr>
                    </a:p>
                  </a:txBody>
                  <a:tcPr marL="68580" marR="68580" marT="0" marB="0" anchor="ctr" anchorCtr="1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2800" dirty="0">
                          <a:effectLst/>
                        </a:rPr>
                        <a:t>المعلم</a:t>
                      </a:r>
                      <a:endParaRPr lang="en-US" sz="2800" dirty="0">
                        <a:effectLst/>
                        <a:latin typeface="Arial"/>
                        <a:ea typeface="Times New Roman"/>
                        <a:cs typeface="Simplified Arabic"/>
                      </a:endParaRPr>
                    </a:p>
                  </a:txBody>
                  <a:tcPr marL="68580" marR="68580" marT="0" marB="0" anchor="ctr" anchorCtr="1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929428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ar-SA" sz="4400" b="1" dirty="0" smtClean="0">
                <a:solidFill>
                  <a:srgbClr val="C00000"/>
                </a:solidFill>
              </a:rPr>
              <a:t>مهام </a:t>
            </a:r>
            <a:r>
              <a:rPr lang="ar-SA" sz="4400" b="1" dirty="0" smtClean="0">
                <a:solidFill>
                  <a:srgbClr val="C00000"/>
                </a:solidFill>
              </a:rPr>
              <a:t>المعلم</a:t>
            </a:r>
            <a:endParaRPr lang="ar-SA" sz="4400" dirty="0">
              <a:solidFill>
                <a:srgbClr val="C0000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596646" indent="-514350">
              <a:lnSpc>
                <a:spcPct val="110000"/>
              </a:lnSpc>
              <a:buFont typeface="+mj-lt"/>
              <a:buAutoNum type="arabicPeriod"/>
            </a:pPr>
            <a:r>
              <a:rPr lang="ar-SA" b="1" dirty="0" smtClean="0"/>
              <a:t>إن يوضح المعلم حدود الملعب والأدوات والأجهزة المستعملة </a:t>
            </a:r>
            <a:r>
              <a:rPr lang="ar-SA" b="1" dirty="0" smtClean="0"/>
              <a:t>.</a:t>
            </a:r>
          </a:p>
          <a:p>
            <a:pPr marL="596646" indent="-514350">
              <a:lnSpc>
                <a:spcPct val="110000"/>
              </a:lnSpc>
              <a:buFont typeface="+mj-lt"/>
              <a:buAutoNum type="arabicPeriod"/>
            </a:pPr>
            <a:r>
              <a:rPr lang="ar-SA" b="1" dirty="0" smtClean="0"/>
              <a:t> </a:t>
            </a:r>
            <a:r>
              <a:rPr lang="ar-SA" b="1" dirty="0" smtClean="0"/>
              <a:t>يوضح القرارات الممنوحة للتلاميذ في الجزء التطبيقي. </a:t>
            </a:r>
            <a:endParaRPr lang="ar-SA" b="1" dirty="0"/>
          </a:p>
          <a:p>
            <a:pPr marL="596646" indent="-514350">
              <a:lnSpc>
                <a:spcPct val="110000"/>
              </a:lnSpc>
              <a:buFont typeface="+mj-lt"/>
              <a:buAutoNum type="arabicPeriod"/>
            </a:pPr>
            <a:r>
              <a:rPr lang="ar-SA" b="1" dirty="0" smtClean="0"/>
              <a:t> </a:t>
            </a:r>
            <a:r>
              <a:rPr lang="ar-SA" b="1" dirty="0" smtClean="0"/>
              <a:t>الالتزام بالمقاييس المطلوبة والضوابط المحددة إثناء التنفيذ. </a:t>
            </a:r>
            <a:endParaRPr lang="ar-SA" b="1" dirty="0"/>
          </a:p>
          <a:p>
            <a:pPr marL="596646" indent="-514350">
              <a:lnSpc>
                <a:spcPct val="110000"/>
              </a:lnSpc>
              <a:buFont typeface="+mj-lt"/>
              <a:buAutoNum type="arabicPeriod"/>
            </a:pPr>
            <a:r>
              <a:rPr lang="ar-SA" b="1" dirty="0" smtClean="0"/>
              <a:t> </a:t>
            </a:r>
            <a:r>
              <a:rPr lang="ar-SA" b="1" dirty="0" smtClean="0"/>
              <a:t>الالتزام بالحفاظ على الأدوات </a:t>
            </a:r>
            <a:r>
              <a:rPr lang="ar-SA" b="1" dirty="0" smtClean="0"/>
              <a:t>وسلامتها.</a:t>
            </a:r>
            <a:endParaRPr lang="ar-SA" b="1" dirty="0"/>
          </a:p>
          <a:p>
            <a:pPr marL="596646" indent="-514350">
              <a:lnSpc>
                <a:spcPct val="110000"/>
              </a:lnSpc>
              <a:buFont typeface="+mj-lt"/>
              <a:buAutoNum type="arabicPeriod"/>
            </a:pPr>
            <a:r>
              <a:rPr lang="ar-SA" b="1" dirty="0" smtClean="0"/>
              <a:t>الالتزام </a:t>
            </a:r>
            <a:r>
              <a:rPr lang="ar-SA" b="1" dirty="0" smtClean="0"/>
              <a:t>بنقل الأدوات من والى الملعب. </a:t>
            </a:r>
            <a:br>
              <a:rPr lang="ar-SA" b="1" dirty="0" smtClean="0"/>
            </a:br>
            <a:endParaRPr lang="ar-SA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428728" y="0"/>
            <a:ext cx="7498080" cy="1143000"/>
          </a:xfrm>
        </p:spPr>
        <p:txBody>
          <a:bodyPr/>
          <a:lstStyle/>
          <a:p>
            <a:pPr algn="r"/>
            <a:r>
              <a:rPr lang="ar-SA" b="1" dirty="0" smtClean="0">
                <a:solidFill>
                  <a:srgbClr val="C00000"/>
                </a:solidFill>
              </a:rPr>
              <a:t>الأسلوب يحقق الأهداف التالية</a:t>
            </a:r>
            <a:r>
              <a:rPr lang="en-US" b="1" dirty="0" smtClean="0">
                <a:solidFill>
                  <a:srgbClr val="C00000"/>
                </a:solidFill>
              </a:rPr>
              <a:t>: </a:t>
            </a:r>
            <a:endParaRPr lang="ar-SA" dirty="0">
              <a:solidFill>
                <a:srgbClr val="C0000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435608" y="1285860"/>
            <a:ext cx="7498080" cy="5572140"/>
          </a:xfrm>
        </p:spPr>
        <p:txBody>
          <a:bodyPr>
            <a:noAutofit/>
          </a:bodyPr>
          <a:lstStyle/>
          <a:p>
            <a:pPr marL="596646" indent="-514350">
              <a:buFont typeface="+mj-lt"/>
              <a:buAutoNum type="arabicPeriod"/>
            </a:pPr>
            <a:r>
              <a:rPr lang="ar-SA" sz="2800" b="1" dirty="0"/>
              <a:t>يتعلم التلميذ اتخاذ </a:t>
            </a:r>
            <a:r>
              <a:rPr lang="ar-SA" sz="2800" b="1" dirty="0" smtClean="0"/>
              <a:t>القرارات الممنوحة له</a:t>
            </a:r>
            <a:r>
              <a:rPr lang="en-US" sz="2800" b="1" dirty="0" smtClean="0"/>
              <a:t>.</a:t>
            </a:r>
          </a:p>
          <a:p>
            <a:pPr marL="596646" indent="-514350">
              <a:buFont typeface="+mj-lt"/>
              <a:buAutoNum type="arabicPeriod"/>
            </a:pPr>
            <a:r>
              <a:rPr lang="ar-SA" sz="2800" b="1" dirty="0" smtClean="0"/>
              <a:t>يتدرب التلميذ على العمل </a:t>
            </a:r>
            <a:r>
              <a:rPr lang="ar-SA" sz="2800" b="1" dirty="0" smtClean="0"/>
              <a:t>بمفرده لفترة من الوقت</a:t>
            </a:r>
            <a:r>
              <a:rPr lang="en-US" sz="2800" b="1" dirty="0" smtClean="0"/>
              <a:t>.</a:t>
            </a:r>
          </a:p>
          <a:p>
            <a:pPr marL="596646" indent="-514350">
              <a:buFont typeface="+mj-lt"/>
              <a:buAutoNum type="arabicPeriod"/>
            </a:pPr>
            <a:r>
              <a:rPr lang="ar-SA" sz="2800" b="1" dirty="0" smtClean="0"/>
              <a:t>يتعلم التلميذ اتخاذ القرارات المتتابعة</a:t>
            </a:r>
            <a:r>
              <a:rPr lang="en-US" sz="2800" b="1" dirty="0" smtClean="0"/>
              <a:t>.</a:t>
            </a:r>
          </a:p>
          <a:p>
            <a:pPr marL="596646" indent="-514350">
              <a:buFont typeface="+mj-lt"/>
              <a:buAutoNum type="arabicPeriod"/>
            </a:pPr>
            <a:r>
              <a:rPr lang="ar-SA" sz="2800" b="1" dirty="0" smtClean="0"/>
              <a:t>يتعلم التلميذ انجاز الأعمال ضمن الوقت المخصص او المسموح</a:t>
            </a:r>
            <a:r>
              <a:rPr lang="en-US" sz="2800" b="1" dirty="0" smtClean="0"/>
              <a:t>.</a:t>
            </a:r>
          </a:p>
          <a:p>
            <a:pPr marL="596646" indent="-514350">
              <a:buFont typeface="+mj-lt"/>
              <a:buAutoNum type="arabicPeriod"/>
            </a:pPr>
            <a:r>
              <a:rPr lang="en-US" sz="2800" b="1" dirty="0" smtClean="0"/>
              <a:t> </a:t>
            </a:r>
            <a:r>
              <a:rPr lang="ar-SA" sz="2800" b="1" dirty="0" smtClean="0"/>
              <a:t>يعطى التلميذ وقتاً اكبر لتحقيق </a:t>
            </a:r>
            <a:r>
              <a:rPr lang="ar-SA" sz="2800" b="1" dirty="0" smtClean="0"/>
              <a:t>بعض الأعمال المبدعة</a:t>
            </a:r>
            <a:r>
              <a:rPr lang="en-US" sz="2800" b="1" dirty="0" smtClean="0"/>
              <a:t>.</a:t>
            </a:r>
          </a:p>
          <a:p>
            <a:pPr marL="596646" indent="-514350">
              <a:buFont typeface="+mj-lt"/>
              <a:buAutoNum type="arabicPeriod"/>
            </a:pPr>
            <a:r>
              <a:rPr lang="en-US" sz="2800" b="1" dirty="0" smtClean="0"/>
              <a:t> </a:t>
            </a:r>
            <a:r>
              <a:rPr lang="ar-SA" sz="2800" b="1" dirty="0" smtClean="0"/>
              <a:t>يتعلم التلميذ كيفية تلقى التغذية الراجعة الفردية أو الخصوصية</a:t>
            </a:r>
            <a:r>
              <a:rPr lang="en-US" sz="2800" b="1" dirty="0" smtClean="0"/>
              <a:t>.</a:t>
            </a:r>
          </a:p>
          <a:p>
            <a:pPr marL="596646" indent="-514350">
              <a:buFont typeface="+mj-lt"/>
              <a:buAutoNum type="arabicPeriod"/>
            </a:pPr>
            <a:r>
              <a:rPr lang="ar-SA" sz="2800" b="1" dirty="0" smtClean="0"/>
              <a:t>ي</a:t>
            </a:r>
            <a:r>
              <a:rPr lang="ar-SA" sz="2800" b="1" dirty="0" smtClean="0"/>
              <a:t>تعلم التلميذ كيفية </a:t>
            </a:r>
            <a:r>
              <a:rPr lang="ar-SA" sz="2800" b="1" dirty="0" smtClean="0"/>
              <a:t>التعامل مع </a:t>
            </a:r>
            <a:r>
              <a:rPr lang="ar-SA" sz="2800" b="1" dirty="0" smtClean="0"/>
              <a:t>تجارب </a:t>
            </a:r>
            <a:r>
              <a:rPr lang="ar-SA" sz="2800" b="1" dirty="0" smtClean="0"/>
              <a:t>الإحباط </a:t>
            </a:r>
            <a:r>
              <a:rPr lang="ar-SA" sz="2800" b="1" dirty="0" smtClean="0"/>
              <a:t>والفشل وكذلك </a:t>
            </a:r>
            <a:r>
              <a:rPr lang="ar-SA" sz="2800" b="1" dirty="0" smtClean="0"/>
              <a:t>الشعور بمتعة </a:t>
            </a:r>
            <a:r>
              <a:rPr lang="ar-SA" sz="2800" b="1" dirty="0" smtClean="0"/>
              <a:t>النجاح والفوز</a:t>
            </a:r>
            <a:r>
              <a:rPr lang="en-US" sz="2800" b="1" dirty="0" smtClean="0"/>
              <a:t>.</a:t>
            </a:r>
            <a:endParaRPr lang="en-US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ar-SA" sz="4400" b="1" dirty="0" smtClean="0">
                <a:solidFill>
                  <a:srgbClr val="C00000"/>
                </a:solidFill>
              </a:rPr>
              <a:t>مميزات الأسلوب التدريبي</a:t>
            </a:r>
            <a:r>
              <a:rPr lang="en-US" sz="4400" b="1" dirty="0" smtClean="0">
                <a:solidFill>
                  <a:srgbClr val="C00000"/>
                </a:solidFill>
              </a:rPr>
              <a:t>: </a:t>
            </a:r>
            <a:endParaRPr lang="ar-SA" sz="4400" dirty="0">
              <a:solidFill>
                <a:srgbClr val="C0000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ar-SA" dirty="0">
                <a:cs typeface="Traditional Arabic" pitchFamily="2" charset="-78"/>
              </a:rPr>
              <a:t>يعتبر الأسلوب التدريبي أكثر استقلالية من الأسلوب </a:t>
            </a:r>
            <a:r>
              <a:rPr lang="ar-SA" dirty="0" smtClean="0">
                <a:cs typeface="Traditional Arabic" pitchFamily="2" charset="-78"/>
              </a:rPr>
              <a:t>الأمري </a:t>
            </a:r>
            <a:r>
              <a:rPr lang="ar-SA" dirty="0">
                <a:cs typeface="Traditional Arabic" pitchFamily="2" charset="-78"/>
              </a:rPr>
              <a:t>فانه يمنح </a:t>
            </a:r>
            <a:r>
              <a:rPr lang="ar-SA" dirty="0" smtClean="0">
                <a:cs typeface="Traditional Arabic" pitchFamily="2" charset="-78"/>
              </a:rPr>
              <a:t>التلاميذ نوع </a:t>
            </a:r>
            <a:r>
              <a:rPr lang="ar-SA" dirty="0">
                <a:cs typeface="Traditional Arabic" pitchFamily="2" charset="-78"/>
              </a:rPr>
              <a:t>من الحركة المحدودة (خلال مرحلة </a:t>
            </a:r>
            <a:r>
              <a:rPr lang="ar-SA" dirty="0" smtClean="0">
                <a:cs typeface="Traditional Arabic" pitchFamily="2" charset="-78"/>
              </a:rPr>
              <a:t>التنفيذ). </a:t>
            </a:r>
            <a:endParaRPr lang="ar-SA" dirty="0">
              <a:cs typeface="Traditional Arabic" pitchFamily="2" charset="-78"/>
            </a:endParaRPr>
          </a:p>
          <a:p>
            <a:pPr lvl="0"/>
            <a:r>
              <a:rPr lang="ar-SA" dirty="0">
                <a:cs typeface="Traditional Arabic" pitchFamily="2" charset="-78"/>
              </a:rPr>
              <a:t>يمكن استخدام هذه الطريقة مع مجموعة كبيرة من الطلاب</a:t>
            </a:r>
            <a:r>
              <a:rPr lang="en-US" dirty="0">
                <a:cs typeface="Traditional Arabic" pitchFamily="2" charset="-78"/>
              </a:rPr>
              <a:t>.</a:t>
            </a:r>
          </a:p>
          <a:p>
            <a:pPr lvl="0"/>
            <a:r>
              <a:rPr lang="en-US" dirty="0">
                <a:cs typeface="Traditional Arabic" pitchFamily="2" charset="-78"/>
              </a:rPr>
              <a:t> </a:t>
            </a:r>
            <a:r>
              <a:rPr lang="ar-SA" dirty="0">
                <a:cs typeface="Traditional Arabic" pitchFamily="2" charset="-78"/>
              </a:rPr>
              <a:t>تساعد على إظهار المهارات الفردية والإبداع</a:t>
            </a:r>
            <a:r>
              <a:rPr lang="en-US" dirty="0">
                <a:cs typeface="Traditional Arabic" pitchFamily="2" charset="-78"/>
              </a:rPr>
              <a:t>.</a:t>
            </a:r>
          </a:p>
          <a:p>
            <a:pPr lvl="0"/>
            <a:r>
              <a:rPr lang="en-US" dirty="0">
                <a:cs typeface="Traditional Arabic" pitchFamily="2" charset="-78"/>
              </a:rPr>
              <a:t> </a:t>
            </a:r>
            <a:r>
              <a:rPr lang="ar-SA" dirty="0">
                <a:cs typeface="Traditional Arabic" pitchFamily="2" charset="-78"/>
              </a:rPr>
              <a:t>تعلم التلاميذ كيفية اتخاذ القرارات الصحيحة</a:t>
            </a:r>
            <a:r>
              <a:rPr lang="en-US" dirty="0">
                <a:cs typeface="Traditional Arabic" pitchFamily="2" charset="-78"/>
              </a:rPr>
              <a:t>.</a:t>
            </a:r>
          </a:p>
          <a:p>
            <a:pPr lvl="0"/>
            <a:r>
              <a:rPr lang="ar-SA" dirty="0">
                <a:cs typeface="Traditional Arabic" pitchFamily="2" charset="-78"/>
              </a:rPr>
              <a:t>يعطي الوقت الكافي للتكرار </a:t>
            </a:r>
            <a:r>
              <a:rPr lang="ar-SA" dirty="0" smtClean="0">
                <a:cs typeface="Traditional Arabic" pitchFamily="2" charset="-78"/>
              </a:rPr>
              <a:t>والممارسة.</a:t>
            </a:r>
            <a:endParaRPr lang="en-US" dirty="0">
              <a:cs typeface="Traditional Arabic" pitchFamily="2" charset="-78"/>
            </a:endParaRPr>
          </a:p>
          <a:p>
            <a:pPr lvl="0"/>
            <a:r>
              <a:rPr lang="ar-SA" dirty="0">
                <a:cs typeface="Traditional Arabic" pitchFamily="2" charset="-78"/>
              </a:rPr>
              <a:t>العناية بالفروق الفردية في الأداء أثناء </a:t>
            </a:r>
            <a:r>
              <a:rPr lang="ar-SA" dirty="0" smtClean="0">
                <a:cs typeface="Traditional Arabic" pitchFamily="2" charset="-78"/>
              </a:rPr>
              <a:t>الحصة.</a:t>
            </a:r>
            <a:endParaRPr lang="en-US" dirty="0">
              <a:cs typeface="Traditional Arabic" pitchFamily="2" charset="-78"/>
            </a:endParaRPr>
          </a:p>
          <a:p>
            <a:pPr lvl="0"/>
            <a:r>
              <a:rPr lang="ar-SA" dirty="0">
                <a:cs typeface="Traditional Arabic" pitchFamily="2" charset="-78"/>
              </a:rPr>
              <a:t>توفير تغذية الراجعة لتصحيح </a:t>
            </a:r>
            <a:r>
              <a:rPr lang="ar-SA" dirty="0" smtClean="0">
                <a:cs typeface="Traditional Arabic" pitchFamily="2" charset="-78"/>
              </a:rPr>
              <a:t>الأداء.</a:t>
            </a:r>
            <a:endParaRPr lang="en-US" dirty="0">
              <a:cs typeface="Traditional Arabic" pitchFamily="2" charset="-78"/>
            </a:endParaRPr>
          </a:p>
          <a:p>
            <a:pPr lvl="0"/>
            <a:endParaRPr lang="en-US" dirty="0" smtClean="0"/>
          </a:p>
          <a:p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انقلاب">
  <a:themeElements>
    <a:clrScheme name="انقلاب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انقلاب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انقلاب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201</TotalTime>
  <Words>569</Words>
  <Application>Microsoft Office PowerPoint</Application>
  <PresentationFormat>عرض على الشاشة (3:4)‏</PresentationFormat>
  <Paragraphs>79</Paragraphs>
  <Slides>13</Slides>
  <Notes>2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13</vt:i4>
      </vt:variant>
    </vt:vector>
  </HeadingPairs>
  <TitlesOfParts>
    <vt:vector size="14" baseType="lpstr">
      <vt:lpstr>انقلاب</vt:lpstr>
      <vt:lpstr>       الأسلوب التطبيق بتوجيه المعلم (التدريبي) </vt:lpstr>
      <vt:lpstr>مقدمة عن الأسلوب التدريبي</vt:lpstr>
      <vt:lpstr>عرض تقديمي في PowerPoint</vt:lpstr>
      <vt:lpstr>تحليل الأسلوب التدريبي:</vt:lpstr>
      <vt:lpstr>كيفية تطبيق الأسلوب التدريبي في الدرس</vt:lpstr>
      <vt:lpstr>عرض تقديمي في PowerPoint</vt:lpstr>
      <vt:lpstr>مهام المعلم</vt:lpstr>
      <vt:lpstr>الأسلوب يحقق الأهداف التالية: </vt:lpstr>
      <vt:lpstr>مميزات الأسلوب التدريبي: </vt:lpstr>
      <vt:lpstr>عيوب الأسلوب التدريبي: </vt:lpstr>
      <vt:lpstr>موجز الأسلوب التدريبي: </vt:lpstr>
      <vt:lpstr>يتبع </vt:lpstr>
      <vt:lpstr>عرض تقديمي في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الأسلوب التدريبي</dc:title>
  <dc:creator>user</dc:creator>
  <cp:lastModifiedBy>user</cp:lastModifiedBy>
  <cp:revision>25</cp:revision>
  <dcterms:created xsi:type="dcterms:W3CDTF">2013-12-02T22:01:11Z</dcterms:created>
  <dcterms:modified xsi:type="dcterms:W3CDTF">2014-04-29T12:07:24Z</dcterms:modified>
</cp:coreProperties>
</file>