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64" r:id="rId6"/>
    <p:sldId id="268" r:id="rId7"/>
    <p:sldId id="265" r:id="rId8"/>
    <p:sldId id="258" r:id="rId9"/>
    <p:sldId id="260" r:id="rId10"/>
    <p:sldId id="261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B658BFD-313D-467C-AF6F-EE717BD3276A}" type="datetimeFigureOut">
              <a:rPr lang="ar-SA" smtClean="0"/>
              <a:t>13/07/35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3BF1F6-D5DC-4804-8ED8-664CF5498D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3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890C1-AFCE-40AE-B90A-7D76EEFEA30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88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890C1-AFCE-40AE-B90A-7D76EEFEA30C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88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4FCA30-2126-454B-93FD-ADACFE5B6FFB}" type="datetimeFigureOut">
              <a:rPr lang="ar-SA" smtClean="0"/>
              <a:pPr/>
              <a:t>13/07/35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2820912"/>
            <a:ext cx="7406640" cy="104013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3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53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53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53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49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اسلوب</a:t>
            </a:r>
            <a:r>
              <a:rPr lang="ar-SA" sz="4900" dirty="0" smtClean="0">
                <a:cs typeface="Hesham AlSharq" pitchFamily="2" charset="-78"/>
              </a:rPr>
              <a:t> </a:t>
            </a:r>
            <a:r>
              <a:rPr lang="ar-SA" sz="49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التطبيق بتوجيه المعلم (التدريبي</a:t>
            </a:r>
            <a:r>
              <a:rPr lang="ar-SA" sz="49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)</a:t>
            </a:r>
            <a:endParaRPr lang="ar-SA" sz="4900" dirty="0">
              <a:cs typeface="Hesham AlSharq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00100" y="5137344"/>
            <a:ext cx="7406640" cy="1099968"/>
          </a:xfrm>
        </p:spPr>
        <p:txBody>
          <a:bodyPr>
            <a:normAutofit fontScale="92500" lnSpcReduction="20000"/>
          </a:bodyPr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عمل الطالب : عبدالرحمن سعد العمري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اشراف الدكتور : راشد الجساس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012160" y="275164"/>
            <a:ext cx="2915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cs typeface="Traditional Arabic" pitchFamily="2" charset="-78"/>
              </a:rPr>
              <a:t>جامعة الملك سعود</a:t>
            </a:r>
            <a:endParaRPr lang="ar-SA" sz="2400" b="1" dirty="0">
              <a:cs typeface="Traditional Arabic" pitchFamily="2" charset="-78"/>
            </a:endParaRPr>
          </a:p>
          <a:p>
            <a:r>
              <a:rPr lang="ar-SA" sz="2400" b="1" dirty="0">
                <a:cs typeface="Traditional Arabic" pitchFamily="2" charset="-78"/>
              </a:rPr>
              <a:t>كلية </a:t>
            </a:r>
            <a:r>
              <a:rPr lang="ar-SA" sz="2400" b="1" dirty="0" smtClean="0">
                <a:cs typeface="Traditional Arabic" pitchFamily="2" charset="-78"/>
              </a:rPr>
              <a:t>التربية </a:t>
            </a:r>
          </a:p>
          <a:p>
            <a:r>
              <a:rPr lang="ar-SA" sz="2400" b="1" dirty="0" smtClean="0">
                <a:cs typeface="Traditional Arabic" pitchFamily="2" charset="-78"/>
              </a:rPr>
              <a:t>قسم المناهج و طرق التدريس</a:t>
            </a:r>
            <a:endParaRPr lang="ar-SA" sz="2400" b="1" dirty="0">
              <a:cs typeface="Traditional Arabic" pitchFamily="2" charset="-78"/>
            </a:endParaRPr>
          </a:p>
        </p:txBody>
      </p:sp>
      <p:pic>
        <p:nvPicPr>
          <p:cNvPr id="5" name="Picture 2" descr="شعار جامعة الملك سعو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1" r="6086"/>
          <a:stretch/>
        </p:blipFill>
        <p:spPr bwMode="auto">
          <a:xfrm>
            <a:off x="36083" y="44548"/>
            <a:ext cx="1367565" cy="15842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>
                <a:solidFill>
                  <a:srgbClr val="C00000"/>
                </a:solidFill>
              </a:rPr>
              <a:t>عيوب الأسلوب التدريبي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ar-SA" b="1" dirty="0" smtClean="0"/>
              <a:t>يصعب السيطرة  الكاملة على الحركات </a:t>
            </a:r>
            <a:r>
              <a:rPr lang="ar-SA" b="1" dirty="0"/>
              <a:t>الدقيقة </a:t>
            </a:r>
            <a:r>
              <a:rPr lang="ar-SA" b="1" dirty="0" smtClean="0"/>
              <a:t>للتلاميذ : على مستوى المهارات الرياضية او/و التنظيمية اثناء الانتقال بين اجزاء الدرس . </a:t>
            </a:r>
          </a:p>
          <a:p>
            <a:pPr marL="596646" indent="-514350">
              <a:buFont typeface="+mj-lt"/>
              <a:buAutoNum type="arabicPeriod"/>
            </a:pPr>
            <a:r>
              <a:rPr lang="ar-SA" b="1" dirty="0" smtClean="0"/>
              <a:t> لا يمكن قيام الأعمار كافة بهذه الطريقة إذ يحتاج تلاميذ لديهم خلفية جيدة في تلك اللعبة</a:t>
            </a:r>
            <a:r>
              <a:rPr lang="en-US" b="1" dirty="0" smtClean="0"/>
              <a:t> </a:t>
            </a:r>
            <a:r>
              <a:rPr lang="ar-SA" b="1" dirty="0" smtClean="0"/>
              <a:t> او المهارة . 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ar-SA" b="1" dirty="0" smtClean="0"/>
              <a:t>تأخذ وقتا طويلا من المعلم في الاعداد للأنشطة التعليمية و التطبيقية . </a:t>
            </a:r>
          </a:p>
          <a:p>
            <a:pPr marL="596646" lvl="0" indent="-514350">
              <a:buFont typeface="+mj-lt"/>
              <a:buAutoNum type="arabicPeriod"/>
            </a:pPr>
            <a:r>
              <a:rPr lang="ar-SA" b="1" dirty="0" smtClean="0"/>
              <a:t>يحتاج المعلم إلى شرح الاسلوب إلى التلاميذ قبل استخدامه لكي يفهموا الفائدة و يطبقوا بشكل صحيح. 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ar-SA" b="1" dirty="0" smtClean="0"/>
              <a:t>تحتاج إلى أدوات وأجهزة رياضية كثيرة </a:t>
            </a:r>
            <a:r>
              <a:rPr lang="en-US" b="1" dirty="0" smtClean="0"/>
              <a:t>.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>
                <a:solidFill>
                  <a:srgbClr val="C00000"/>
                </a:solidFill>
              </a:rPr>
              <a:t>موجز الأسلوب التدريبي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695844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ar-SA" b="1" dirty="0" smtClean="0"/>
              <a:t>يستخدم للمراحل العمرية (10-13) سنة لأتصاف هذه المرحلة بالحركة الكثيرة والنشاط مع وجود الاستعداد العالي لتعلم الحركات الرياضية الصعبة</a:t>
            </a:r>
            <a:r>
              <a:rPr lang="en-US" b="1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/>
              <a:t> </a:t>
            </a:r>
            <a:r>
              <a:rPr lang="ar-SA" b="1" dirty="0" smtClean="0"/>
              <a:t>يمكن استخدامه للناشئين وذلك لتوفير الرغبة في ممارسة الأنشطة المتنوعة بحرية .</a:t>
            </a:r>
          </a:p>
          <a:p>
            <a:pPr lvl="0">
              <a:lnSpc>
                <a:spcPct val="120000"/>
              </a:lnSpc>
            </a:pPr>
            <a:r>
              <a:rPr lang="ar-SA" b="1" dirty="0" smtClean="0"/>
              <a:t>يستخدم لبناء شخصية التلميذ وإشعاره بذاته</a:t>
            </a:r>
            <a:r>
              <a:rPr lang="en-US" b="1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/>
              <a:t> </a:t>
            </a:r>
            <a:r>
              <a:rPr lang="ar-SA" b="1" dirty="0" smtClean="0"/>
              <a:t>يستخدم في تدريب وتدريس المستويات العالية لتوفير الخلفية الجديدة من اللعبة المراد تعليمها</a:t>
            </a:r>
            <a:r>
              <a:rPr lang="en-US" b="1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b="1" dirty="0">
                <a:solidFill>
                  <a:srgbClr val="C00000"/>
                </a:solidFill>
              </a:rPr>
              <a:t>يتبع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 </a:t>
            </a:r>
            <a:r>
              <a:rPr lang="ar-SA" b="1" dirty="0" smtClean="0"/>
              <a:t>لا يمكن استخدامه لغير المتعلمين لعدم توفير الخبرة والخلفية في ميدان اللعبة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en-US" b="1" dirty="0" smtClean="0"/>
              <a:t> </a:t>
            </a:r>
            <a:r>
              <a:rPr lang="ar-SA" b="1" dirty="0" smtClean="0"/>
              <a:t>يستخدم في مرحلة التوافق الدقيق لإكساب التلميذ المعلومات والخبرة في مجال اللعبة 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ar-SA" dirty="0" smtClean="0"/>
          </a:p>
          <a:p>
            <a:pPr marL="82296" indent="0" algn="ctr">
              <a:buNone/>
            </a:pPr>
            <a:endParaRPr lang="ar-SA" dirty="0"/>
          </a:p>
          <a:p>
            <a:pPr marL="82296" indent="0" algn="ctr">
              <a:buNone/>
            </a:pPr>
            <a:r>
              <a:rPr lang="ar-SA" sz="4400" dirty="0" smtClean="0"/>
              <a:t>شكراً لكم 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48971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5400" b="1" dirty="0" smtClean="0">
                <a:solidFill>
                  <a:srgbClr val="C00000"/>
                </a:solidFill>
              </a:rPr>
              <a:t>مقدمة عن الأسلوب التدريبي</a:t>
            </a:r>
            <a:endParaRPr lang="ar-SA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/>
          <a:lstStyle/>
          <a:p>
            <a:r>
              <a:rPr lang="ar-SA" b="1" dirty="0" smtClean="0"/>
              <a:t>هو الأكثر الطرائق السائدة والملائمة لدروس التربية الرياضية .</a:t>
            </a:r>
          </a:p>
          <a:p>
            <a:r>
              <a:rPr lang="ar-SA" b="1" dirty="0" smtClean="0"/>
              <a:t> إن انتقال عدد معين من القرارات من المدرس إلى التلميذ يؤدي إلى خلق علاقات جديدة بين المدرس والتلميذ والواجبات الحركية أو المهارات وبين التلاميذ وأنفسهم</a:t>
            </a:r>
            <a:r>
              <a:rPr lang="en-US" b="1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20"/>
          <p:cNvSpPr>
            <a:spLocks noChangeArrowheads="1"/>
          </p:cNvSpPr>
          <p:nvPr/>
        </p:nvSpPr>
        <p:spPr bwMode="auto">
          <a:xfrm>
            <a:off x="135970" y="2268735"/>
            <a:ext cx="88566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ar-SA" sz="2800" b="1" dirty="0" smtClean="0">
                <a:cs typeface="Traditional Arabic" pitchFamily="2" charset="-78"/>
              </a:rPr>
              <a:t>وهو الأسلوب الثاني في سلسلة أساليب موسكا </a:t>
            </a:r>
            <a:r>
              <a:rPr lang="ar-SA" sz="2800" b="1" dirty="0" err="1" smtClean="0">
                <a:cs typeface="Traditional Arabic" pitchFamily="2" charset="-78"/>
              </a:rPr>
              <a:t>موستون</a:t>
            </a:r>
            <a:r>
              <a:rPr lang="ar-SA" sz="2800" b="1" dirty="0" smtClean="0">
                <a:cs typeface="Traditional Arabic" pitchFamily="2" charset="-78"/>
              </a:rPr>
              <a:t> ويسميه البعض بأسلوب الممارسة، ومن خلال تنفيذه تتحول مجموعة من صلاحيات اتخاذ القرار من المعلم إلى الطالب ويظهر هذا التحول في النقاط التسع التالية وهي: 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1- المكان: يحدده الطالب.		    2- الأوضاع: يحدد الطالب الموضع الذي يريحه.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3- نظام العمل: كل طالب يعمل بمفرده  4- وقت البداية للعمل: يحدد من الطالب.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5- الإيقاع الحركي: اختلاف سرعة الأداء للتمرين.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6- الانتهاء من العمل: يحدده الطالب.    7- الراحة: بعض الطلاب يحتاج إلى راحة أكثر.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8- المظهر</a:t>
            </a:r>
            <a:r>
              <a:rPr lang="ar-SA" sz="2800" b="1" dirty="0">
                <a:cs typeface="Traditional Arabic" pitchFamily="2" charset="-78"/>
              </a:rPr>
              <a:t>: يختلف الطالب في مظهره العام أثناء أداء </a:t>
            </a:r>
            <a:r>
              <a:rPr lang="ar-SA" sz="2800" b="1" dirty="0" smtClean="0">
                <a:cs typeface="Traditional Arabic" pitchFamily="2" charset="-78"/>
              </a:rPr>
              <a:t>التمرين أو المهارة.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9- إلقاء الأسئلة للتوضيح: عدم تحديد وقت للطلاب في الاستفسار.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323528" y="260648"/>
            <a:ext cx="8422336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تعريف </a:t>
            </a:r>
            <a:r>
              <a:rPr lang="ar-SA" sz="36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الأسلوب التدريبي</a:t>
            </a:r>
            <a:endParaRPr lang="ar-SA" sz="3600" dirty="0">
              <a:solidFill>
                <a:schemeClr val="tx1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-11991" y="97033"/>
            <a:ext cx="405408" cy="365125"/>
          </a:xfrm>
        </p:spPr>
        <p:txBody>
          <a:bodyPr/>
          <a:lstStyle/>
          <a:p>
            <a:pPr algn="ctr">
              <a:defRPr/>
            </a:pPr>
            <a:fld id="{3B11393D-7E38-49D7-9A3D-5044721FF4DD}" type="slidenum">
              <a:rPr lang="ar-SA" sz="2800" b="1" smtClean="0"/>
              <a:pPr algn="ctr">
                <a:defRPr/>
              </a:pPr>
              <a:t>3</a:t>
            </a:fld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4345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4110" cy="796908"/>
          </a:xfrm>
        </p:spPr>
        <p:txBody>
          <a:bodyPr>
            <a:noAutofit/>
          </a:bodyPr>
          <a:lstStyle/>
          <a:p>
            <a:pPr algn="r"/>
            <a:r>
              <a:rPr lang="ar-SA" sz="5400" b="1" dirty="0" smtClean="0">
                <a:solidFill>
                  <a:srgbClr val="C00000"/>
                </a:solidFill>
              </a:rPr>
              <a:t>تحليل الأسلوب التدريبي</a:t>
            </a:r>
            <a:r>
              <a:rPr lang="en-US" sz="5400" b="1" dirty="0" smtClean="0">
                <a:solidFill>
                  <a:srgbClr val="C00000"/>
                </a:solidFill>
              </a:rPr>
              <a:t>:</a:t>
            </a:r>
            <a:endParaRPr lang="ar-SA" sz="5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62440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ar-SA" sz="2800" b="1" dirty="0" smtClean="0"/>
              <a:t>يتطلب من التلميذ اتخاذ بعض القرارات خلال الوحدة التدريسية.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 الوحدة التدريسية في الأسلوب التدريبي تؤدى إلى إيجاد واقع جديد يقوم فيه التلاميذ بالتدريب ليس فقط على أداء المهارة وإنما عملية اتخاذ القرارات. 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يتغير محور سلسلة الأحداث وتنشأ علاقة جديدة بين المدرس والتلميذ حيث يقوم المدرس بإعطاء الثقة بالتلميذ من حيث اتخاذ القرارات المناسبة أثناء أداء الواجب الحركي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يتعلم التلميذ الاستقلالية وبشكل ينسجم مع أداء الواجب الحركي</a:t>
            </a:r>
            <a:r>
              <a:rPr lang="en-US" sz="2800" b="1" dirty="0" smtClean="0"/>
              <a:t>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</a:rPr>
              <a:t>كيفية تطبيق الأسلوب التدريبي في الدرس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ar-SA" sz="2400" b="1" dirty="0" smtClean="0"/>
              <a:t>يتم التدريس بهذا الأسلوب بالخطوات آلاتية: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أ- النشاط التعليمي: 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1- يقوم المدرس بشرح المهارة بالطريقة الكلية . </a:t>
            </a:r>
          </a:p>
          <a:p>
            <a:pPr marL="82296" indent="0">
              <a:buNone/>
            </a:pPr>
            <a:r>
              <a:rPr lang="ar-SA" sz="2400" b="1" dirty="0" smtClean="0"/>
              <a:t>2- يسأل المدرس الطلاب عن إي شيء يتعلق بالدرس، ثم يوزع ورقة الواجبات على الطلاب.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ب- النشاط التطبيقي :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3- تطبيق المهارة وفق المهمات في ورقة الواجب.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ت- التقويم: 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4- يستطيع المدرس إن يصحح أخطاء الطلاب إثناء مدة التطبيق او بعد الانتهاء منها </a:t>
            </a:r>
          </a:p>
          <a:p>
            <a:pPr marL="82296" indent="0">
              <a:buNone/>
            </a:pPr>
            <a:r>
              <a:rPr lang="ar-SA" sz="2400" b="1" dirty="0" smtClean="0"/>
              <a:t>5- يمكنه إن يجمع الطلاب ويعطيهم التغذية الراجعة اللازمة لهم، أو يعيد شرح المهارة أو عمل نموذج لها مرة أخرى. </a:t>
            </a:r>
            <a:br>
              <a:rPr lang="ar-SA" sz="2400" b="1" dirty="0" smtClean="0"/>
            </a:b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Dell\Desktop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6"/>
            <a:ext cx="9144000" cy="685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38042" y="622429"/>
            <a:ext cx="8439450" cy="63094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5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بنية الأسلوب التدريبي</a:t>
            </a:r>
            <a:endParaRPr lang="ar-SA" sz="3500" dirty="0">
              <a:solidFill>
                <a:schemeClr val="tx1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-11991" y="97033"/>
            <a:ext cx="405408" cy="365125"/>
          </a:xfrm>
        </p:spPr>
        <p:txBody>
          <a:bodyPr/>
          <a:lstStyle/>
          <a:p>
            <a:pPr algn="ctr">
              <a:defRPr/>
            </a:pPr>
            <a:fld id="{3B11393D-7E38-49D7-9A3D-5044721FF4DD}" type="slidenum">
              <a:rPr lang="ar-SA" sz="2800" b="1" smtClean="0"/>
              <a:pPr algn="ctr">
                <a:defRPr/>
              </a:pPr>
              <a:t>6</a:t>
            </a:fld>
            <a:endParaRPr lang="ar-SA" sz="2800" b="1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24972"/>
              </p:ext>
            </p:extLst>
          </p:nvPr>
        </p:nvGraphicFramePr>
        <p:xfrm>
          <a:off x="1169814" y="2132856"/>
          <a:ext cx="6858570" cy="36004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{FABFCF23-3B69-468F-B69F-88F6DE6A72F2}</a:tableStyleId>
              </a:tblPr>
              <a:tblGrid>
                <a:gridCol w="3378296"/>
                <a:gridCol w="3480274"/>
              </a:tblGrid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القـرارات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متخذ القرار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التخطيط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المعلم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التنفيـذ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الطالب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التقويم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المعلم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4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C00000"/>
                </a:solidFill>
              </a:rPr>
              <a:t>مهام المعلم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إن يوضح المعلم حدود الملعب والأدوات والأجهزة المستعملة .</a:t>
            </a:r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يوضح القرارات الممنوحة للتلاميذ في الجزء التطبيقي. 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الالتزام بالمقاييس المطلوبة والضوابط المحددة إثناء التنفيذ. 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الالتزام بالحفاظ على الأدوات وسلامتها.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الالتزام بنقل الأدوات من والى الملعب. 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الأسلوب يحقق الأهداف التالية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57214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ar-SA" sz="2800" b="1" dirty="0"/>
              <a:t>يتعلم التلميذ اتخاذ </a:t>
            </a:r>
            <a:r>
              <a:rPr lang="ar-SA" sz="2800" b="1" dirty="0" smtClean="0"/>
              <a:t>القرارات الممنوحة له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يتدرب التلميذ على العمل بمفرده لفترة من الوقت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يتعلم التلميذ اتخاذ القرارات المتتابعة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يتعلم التلميذ انجاز الأعمال ضمن الوقت المخصص او المسموح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 </a:t>
            </a:r>
            <a:r>
              <a:rPr lang="ar-SA" sz="2800" b="1" dirty="0" smtClean="0"/>
              <a:t>يعطى التلميذ وقتاً اكبر لتحقيق بعض الأعمال المبدعة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 </a:t>
            </a:r>
            <a:r>
              <a:rPr lang="ar-SA" sz="2800" b="1" dirty="0" smtClean="0"/>
              <a:t>يتعلم التلميذ كيفية تلقى التغذية الراجعة الفردية أو الخصوصية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يتعلم التلميذ كيفية التعامل مع تجارب الإحباط والفشل وكذلك الشعور بمتعة النجاح والفوز</a:t>
            </a:r>
            <a:r>
              <a:rPr lang="en-US" sz="2800" b="1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C00000"/>
                </a:solidFill>
              </a:rPr>
              <a:t>مميزات الأسلوب التدريبي</a:t>
            </a:r>
            <a:r>
              <a:rPr lang="en-US" sz="4400" b="1" dirty="0" smtClean="0">
                <a:solidFill>
                  <a:srgbClr val="C00000"/>
                </a:solidFill>
              </a:rPr>
              <a:t>: 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cs typeface="Traditional Arabic" pitchFamily="2" charset="-78"/>
              </a:rPr>
              <a:t>يعتبر الأسلوب التدريبي أكثر استقلالية من الأسلوب </a:t>
            </a:r>
            <a:r>
              <a:rPr lang="ar-SA" dirty="0" smtClean="0">
                <a:cs typeface="Traditional Arabic" pitchFamily="2" charset="-78"/>
              </a:rPr>
              <a:t>الأمري </a:t>
            </a:r>
            <a:r>
              <a:rPr lang="ar-SA" dirty="0">
                <a:cs typeface="Traditional Arabic" pitchFamily="2" charset="-78"/>
              </a:rPr>
              <a:t>فانه يمنح </a:t>
            </a:r>
            <a:r>
              <a:rPr lang="ar-SA" dirty="0" smtClean="0">
                <a:cs typeface="Traditional Arabic" pitchFamily="2" charset="-78"/>
              </a:rPr>
              <a:t>التلاميذ نوع </a:t>
            </a:r>
            <a:r>
              <a:rPr lang="ar-SA" dirty="0">
                <a:cs typeface="Traditional Arabic" pitchFamily="2" charset="-78"/>
              </a:rPr>
              <a:t>من الحركة المحدودة (خلال مرحلة </a:t>
            </a:r>
            <a:r>
              <a:rPr lang="ar-SA" dirty="0" smtClean="0">
                <a:cs typeface="Traditional Arabic" pitchFamily="2" charset="-78"/>
              </a:rPr>
              <a:t>التنفيذ). </a:t>
            </a:r>
            <a:endParaRPr lang="ar-SA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يمكن استخدام هذه الطريقة مع مجموعة كبيرة من الطلاب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en-US" dirty="0">
                <a:cs typeface="Traditional Arabic" pitchFamily="2" charset="-78"/>
              </a:rPr>
              <a:t> </a:t>
            </a:r>
            <a:r>
              <a:rPr lang="ar-SA" dirty="0">
                <a:cs typeface="Traditional Arabic" pitchFamily="2" charset="-78"/>
              </a:rPr>
              <a:t>تساعد على إظهار المهارات الفردية والإبداع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en-US" dirty="0">
                <a:cs typeface="Traditional Arabic" pitchFamily="2" charset="-78"/>
              </a:rPr>
              <a:t> </a:t>
            </a:r>
            <a:r>
              <a:rPr lang="ar-SA" dirty="0">
                <a:cs typeface="Traditional Arabic" pitchFamily="2" charset="-78"/>
              </a:rPr>
              <a:t>تعلم التلاميذ كيفية اتخاذ القرارات الصحيحة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ar-SA" dirty="0">
                <a:cs typeface="Traditional Arabic" pitchFamily="2" charset="-78"/>
              </a:rPr>
              <a:t>يعطي الوقت الكافي للتكرار </a:t>
            </a:r>
            <a:r>
              <a:rPr lang="ar-SA" dirty="0" smtClean="0">
                <a:cs typeface="Traditional Arabic" pitchFamily="2" charset="-78"/>
              </a:rPr>
              <a:t>والممارسة.</a:t>
            </a:r>
            <a:endParaRPr lang="en-US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العناية بالفروق الفردية في الأداء أثناء </a:t>
            </a:r>
            <a:r>
              <a:rPr lang="ar-SA" dirty="0" smtClean="0">
                <a:cs typeface="Traditional Arabic" pitchFamily="2" charset="-78"/>
              </a:rPr>
              <a:t>الحصة.</a:t>
            </a:r>
            <a:endParaRPr lang="en-US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توفير تغذية الراجعة لتصحيح </a:t>
            </a:r>
            <a:r>
              <a:rPr lang="ar-SA" dirty="0" smtClean="0">
                <a:cs typeface="Traditional Arabic" pitchFamily="2" charset="-78"/>
              </a:rPr>
              <a:t>الأداء.</a:t>
            </a:r>
            <a:endParaRPr lang="en-US" dirty="0">
              <a:cs typeface="Traditional Arabic" pitchFamily="2" charset="-78"/>
            </a:endParaRPr>
          </a:p>
          <a:p>
            <a:pPr lvl="0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445</TotalTime>
  <Words>569</Words>
  <Application>Microsoft Office PowerPoint</Application>
  <PresentationFormat>عرض على الشاشة (3:4)‏</PresentationFormat>
  <Paragraphs>79</Paragraphs>
  <Slides>13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     اسلوب التطبيق بتوجيه المعلم (التدريبي)</vt:lpstr>
      <vt:lpstr>مقدمة عن الأسلوب التدريبي</vt:lpstr>
      <vt:lpstr>عرض تقديمي في PowerPoint</vt:lpstr>
      <vt:lpstr>تحليل الأسلوب التدريبي:</vt:lpstr>
      <vt:lpstr>كيفية تطبيق الأسلوب التدريبي في الدرس</vt:lpstr>
      <vt:lpstr>عرض تقديمي في PowerPoint</vt:lpstr>
      <vt:lpstr>مهام المعلم</vt:lpstr>
      <vt:lpstr>الأسلوب يحقق الأهداف التالية: </vt:lpstr>
      <vt:lpstr>مميزات الأسلوب التدريبي: </vt:lpstr>
      <vt:lpstr>عيوب الأسلوب التدريبي: </vt:lpstr>
      <vt:lpstr>موجز الأسلوب التدريبي: </vt:lpstr>
      <vt:lpstr>يتبع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الأسلوب التدريبي</dc:title>
  <dc:creator>user</dc:creator>
  <cp:lastModifiedBy>user</cp:lastModifiedBy>
  <cp:revision>26</cp:revision>
  <dcterms:created xsi:type="dcterms:W3CDTF">2013-12-02T22:01:11Z</dcterms:created>
  <dcterms:modified xsi:type="dcterms:W3CDTF">2014-05-12T13:24:59Z</dcterms:modified>
</cp:coreProperties>
</file>