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4" r:id="rId8"/>
    <p:sldId id="271" r:id="rId9"/>
    <p:sldId id="275" r:id="rId10"/>
    <p:sldId id="272" r:id="rId11"/>
    <p:sldId id="263" r:id="rId12"/>
    <p:sldId id="256" r:id="rId13"/>
    <p:sldId id="257" r:id="rId14"/>
    <p:sldId id="261" r:id="rId15"/>
    <p:sldId id="258" r:id="rId16"/>
    <p:sldId id="259" r:id="rId17"/>
    <p:sldId id="26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04" y="-4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376C9A-F7AD-4AFC-B169-ABE62045F217}" type="datetimeFigureOut">
              <a:rPr lang="en-US" smtClean="0"/>
              <a:t>11/19/17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CB8532C-5256-4C4A-B90D-343B6CDC89F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youtube.com/watch?v=z1TezDmztJg" TargetMode="External"/><Relationship Id="rId3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youtu.be/HH2dumqC2B8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youtube.com/watch?v=HNuNNtUw5EY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6110" y="457200"/>
            <a:ext cx="5181600" cy="5570756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x-none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السلوك العدواني</a:t>
            </a:r>
          </a:p>
          <a:p>
            <a:pPr algn="ctr"/>
            <a:endParaRPr lang="x-none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x-none" sz="4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x-none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x-none" sz="4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x-none" sz="4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x-none" sz="3200" dirty="0" smtClean="0">
                <a:solidFill>
                  <a:schemeClr val="accent1">
                    <a:lumMod val="75000"/>
                  </a:schemeClr>
                </a:solidFill>
              </a:rPr>
              <a:t>تقديم الطالبتان:</a:t>
            </a:r>
          </a:p>
          <a:p>
            <a:pPr algn="ctr"/>
            <a:r>
              <a:rPr lang="x-none" sz="3200" dirty="0" smtClean="0">
                <a:solidFill>
                  <a:schemeClr val="accent1">
                    <a:lumMod val="75000"/>
                  </a:schemeClr>
                </a:solidFill>
              </a:rPr>
              <a:t>وعد العتيبي-غيداء العبداني</a:t>
            </a:r>
            <a:endParaRPr lang="x-none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8" name="Picture 4" descr="صورة ذات صل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260" y="1537603"/>
            <a:ext cx="2273300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053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895600"/>
            <a:ext cx="5029200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x-non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مواقف سمعتوها </a:t>
            </a:r>
          </a:p>
          <a:p>
            <a:pPr algn="ctr"/>
            <a:r>
              <a:rPr lang="x-none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أو حدثت لكم</a:t>
            </a:r>
            <a:endParaRPr lang="x-none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1905000" y="1676400"/>
            <a:ext cx="5181600" cy="3500082"/>
          </a:xfrm>
          <a:prstGeom prst="cloudCallout">
            <a:avLst>
              <a:gd name="adj1" fmla="val 54275"/>
              <a:gd name="adj2" fmla="val 8041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4" name="Rectangle 3"/>
          <p:cNvSpPr/>
          <p:nvPr/>
        </p:nvSpPr>
        <p:spPr>
          <a:xfrm>
            <a:off x="1905000" y="2438400"/>
            <a:ext cx="50487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مواقف سمعتوها</a:t>
            </a:r>
          </a:p>
          <a:p>
            <a:pPr algn="ctr"/>
            <a:r>
              <a:rPr lang="x-none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أو </a:t>
            </a:r>
            <a:r>
              <a:rPr lang="x-none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حصلت لكم </a:t>
            </a:r>
            <a:endParaRPr lang="x-none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6052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38862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https://www.youtube.com/watch?v=z1TezDmztJg</a:t>
            </a:r>
            <a:endParaRPr lang="x-none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990600"/>
            <a:ext cx="36576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x-none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الأسباب </a:t>
            </a:r>
            <a:r>
              <a:rPr lang="x-none" sz="72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؟</a:t>
            </a:r>
          </a:p>
          <a:p>
            <a:pPr algn="ctr"/>
            <a:endParaRPr lang="en-US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LG\Documents\عصبي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34478"/>
            <a:ext cx="3352800" cy="2946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43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52400"/>
            <a:ext cx="8001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الأسباب المؤدية للعدوان:</a:t>
            </a:r>
          </a:p>
          <a:p>
            <a:pPr algn="ctr"/>
            <a:endParaRPr lang="en-US" sz="3200" dirty="0"/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1-الرغبة في التخلص من سلطة الكبار والتي تحول دون تحقيق رغبة الطفل.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2-الشعور بالفشل والحرمان.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3- الحب الشديد والحماية الزائدة: فقد تظهر العدوانية على الطفل المدلل أكثر من غيرة الذي لا يعرف سوى لغة الطاعة لكل رغباته، فلا يتحمل أبسط درجات الحرمان.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3">
                    <a:lumMod val="75000"/>
                  </a:schemeClr>
                </a:solidFill>
              </a:rPr>
              <a:t>4-الأسرة: لثقافة الأسرة دور كبير في تحديد مسؤوليات العدوان التي يجب أن يتخذها الطفل تجاه ما يقابله.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3">
                    <a:lumMod val="75000"/>
                  </a:schemeClr>
                </a:solidFill>
              </a:rPr>
              <a:t>5- الشعور بعدم الأمان وعدم الثقة أو الشعور بالنبذ أو الإهانة والتوبيخ.</a:t>
            </a: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6- الشعور بالغضب: هي حالة انفعالية، يختلف الأطفال في التعبير عنها، فالبعض يتجه إلى إتلاف ما يحيط به، والبعض يعاقب </a:t>
            </a:r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نفسه</a:t>
            </a:r>
            <a:r>
              <a:rPr lang="x-none" sz="2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806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0"/>
            <a:ext cx="8153400" cy="7117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الأسباب المؤدية للعدوان:</a:t>
            </a: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7-تعلم العدوان عن طريق مقابلة نماذج واقعية لسلوك الآخرين تمارس العداء أو</a:t>
            </a:r>
          </a:p>
          <a:p>
            <a:pPr algn="r">
              <a:lnSpc>
                <a:spcPct val="150000"/>
              </a:lnSpc>
            </a:pPr>
            <a:r>
              <a:rPr lang="x-none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التأثر بمشاهدة الأفلام والصور الكرتونية</a:t>
            </a:r>
            <a:r>
              <a:rPr lang="x-none" sz="2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1100" dirty="0" smtClean="0">
                <a:hlinkClick r:id="rId2"/>
              </a:rPr>
              <a:t>https://youtu.be/HH2dumqC2B8</a:t>
            </a:r>
            <a:endParaRPr lang="x-none" sz="1100" dirty="0" smtClean="0"/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3">
                    <a:lumMod val="75000"/>
                  </a:schemeClr>
                </a:solidFill>
              </a:rPr>
              <a:t>8- تجاهل عدوان الأطفال.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9-الشعور بالغيرة: نتيجة الشعور بالقلق والخوف وانخفاض الثقة بالنفس، فيتغير سلوك الطفل الغيور من الود والحب إلى العدوان. 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3">
                    <a:lumMod val="75000"/>
                  </a:schemeClr>
                </a:solidFill>
              </a:rPr>
              <a:t>10- الشعور بالنقص نتيجة عدم الاكتمال مثل الأطفال الآخرين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11- الرغبة في جذب الانتباه: فتكون تصرفات العداء بمثابة جرس قوي لتنبيه الآخرين عن وجود الطفل والإحساس به. 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12- استمرار الإحباط لمدة طويلة.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3">
                    <a:lumMod val="75000"/>
                  </a:schemeClr>
                </a:solidFill>
              </a:rPr>
              <a:t>13-العقاب الجسدي من الكبار يدعم في ذهن الطفل أن العدوان والقسوة أمر مسموح به</a:t>
            </a:r>
            <a:r>
              <a:rPr lang="x-none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818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743200"/>
            <a:ext cx="441960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x-none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العلاج</a:t>
            </a:r>
            <a:endParaRPr lang="en-US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311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914400"/>
            <a:ext cx="7620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أساليب التغلب على مشكلة العدوان لدى الأطفال:</a:t>
            </a:r>
            <a:endParaRPr 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endParaRPr lang="x-none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1-اكتشاف الميول العدوانية لدى الأطفال بملاحظتهم أثناء ممارسة النشاط الحر. 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2- توفير جو غير متساهل: المربي يميل إلى تعزيز السلوك المتوقع ويعاقب على السلوك غير اللائق، فالطفل بحاحة إلى الحصول على تقبل الكبار ومن ثم يقوم بتنفيذ ما يرضيهم. 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3">
                    <a:lumMod val="75000"/>
                  </a:schemeClr>
                </a:solidFill>
              </a:rPr>
              <a:t>3- التقليل من النماذج العدوانية ومحاولة توفير بدائل تشجيع على أنماط السلوك المقبولة اجتماعيا.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3">
                    <a:lumMod val="75000"/>
                  </a:schemeClr>
                </a:solidFill>
              </a:rPr>
              <a:t>4- معاونة الطفل على تقييم المواقف المحبطة.</a:t>
            </a:r>
            <a:r>
              <a:rPr lang="x-none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6867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391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x-none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أساليب التغلب على مشكلة العدوان لدى الأطفال:</a:t>
            </a:r>
            <a:endParaRPr 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>
              <a:lnSpc>
                <a:spcPct val="150000"/>
              </a:lnSpc>
            </a:pPr>
            <a:endParaRPr lang="x-none" sz="2400" dirty="0" smtClean="0"/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5- تعزيز السلوك غير العدواني لدى الطفل وتعليمه استجابات بديلة كالدفاع عن النفس والمناقشة.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3">
                    <a:lumMod val="75000"/>
                  </a:schemeClr>
                </a:solidFill>
              </a:rPr>
              <a:t>6- البعد عن الأساليب المؤلمة مع العدوانيين من الأطفال.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7- تقديم القدوة الحسنة والنموذج السليم في التعامل مع الطفل.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8- توجيه الطفل إلى تصريف مشاعر العنف والانفعالات إلى قنوات سلوكية غير مؤذية كاللعب والرياضة.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9- إحاطة الطفل بالعطف والرعاية وإشعاره بالدفء والأمان</a:t>
            </a:r>
            <a:r>
              <a:rPr lang="x-none" sz="2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45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29718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www.youtube.com/watch?v=HNuNNtUw5EY</a:t>
            </a:r>
            <a:endParaRPr lang="x-none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1710047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علاج العدوانية لدى الأطفال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2348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2819400"/>
            <a:ext cx="46482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x-none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نشاط</a:t>
            </a:r>
            <a:endParaRPr lang="x-none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C:\Users\U\AppData\Local\Microsoft\Windows\INetCache\IE\V5E3QFAA\thumb-tag-166.6-11865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91415" y="2438398"/>
            <a:ext cx="1541975" cy="76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26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5278" y="609600"/>
            <a:ext cx="6248400" cy="22398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التعريف بالمشكلة</a:t>
            </a:r>
            <a:r>
              <a:rPr lang="x-none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:</a:t>
            </a:r>
            <a:endParaRPr lang="x-none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العدوان سلوك يقصد به المعتدي إيذاء الشخص الآخر فهو نوع من السلوك الإجتماعي بهدف تحقيق السيطرة و إيذاء الغير تعويضا عن الحرمان أو بسبب التثبيط نتيجة للإحباط 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3000" y="3072263"/>
            <a:ext cx="7086600" cy="16858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يرى أدلر أنه مظهر لإرادة القوة .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و يرى دولارد أنه فعل يمثل إستجابة بهدف إلحاق الأذى بكائن أو بديله.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و يرى سايكس أنه الشروع في التشاجر و التحفز للمهاجمة أو العراك.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1200" y="5247564"/>
            <a:ext cx="62484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و على الرغم من تلك التعريفات يعد مفهوم العدوان صعبا على التعريف و التحديد</a:t>
            </a:r>
          </a:p>
        </p:txBody>
      </p:sp>
    </p:spTree>
    <p:extLst>
      <p:ext uri="{BB962C8B-B14F-4D97-AF65-F5344CB8AC3E}">
        <p14:creationId xmlns:p14="http://schemas.microsoft.com/office/powerpoint/2010/main" val="557206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4639" y="533400"/>
            <a:ext cx="63246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هل تعتقدين أن العدوان ضروريا في حياة الإنسان ؟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28800" y="1810686"/>
            <a:ext cx="6324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نعم ، يكون ضروريا من أجل الحياة و استمرار البقاء </a:t>
            </a:r>
            <a:r>
              <a:rPr lang="x-none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2524835"/>
            <a:ext cx="63246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يظهر العدوان عند الطفل في مرحلة مبكرة </a:t>
            </a:r>
          </a:p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عندما يعض ثدي الأم حين ظهور أسنانه في النصف الثاني من العام الأول</a:t>
            </a:r>
          </a:p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و هو سلوك غير مقصود ناتجا عن نقص اللبن عند الأم.</a:t>
            </a:r>
          </a:p>
          <a:p>
            <a:pPr algn="r" rtl="1"/>
            <a:endParaRPr lang="x-none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4958" y="4572000"/>
            <a:ext cx="6324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و يقل العدوان في مرحلة الطفولة المتأخرة</a:t>
            </a:r>
          </a:p>
        </p:txBody>
      </p:sp>
    </p:spTree>
    <p:extLst>
      <p:ext uri="{BB962C8B-B14F-4D97-AF65-F5344CB8AC3E}">
        <p14:creationId xmlns:p14="http://schemas.microsoft.com/office/powerpoint/2010/main" val="3862899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685800"/>
            <a:ext cx="684890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*العدوان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سلوك مكتسب عبر التعلم و المحاكاة نتيجة التعلم الإجتماعي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94096" y="1828800"/>
            <a:ext cx="7480111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*يكون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العدوان و الشجار أكثر عند الذكور و ذلك باستخدام الأيدي و الأرجل</a:t>
            </a:r>
            <a:r>
              <a:rPr lang="x-none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r" rtl="1"/>
            <a:r>
              <a:rPr lang="x-none" sz="2000" dirty="0">
                <a:solidFill>
                  <a:schemeClr val="accent6">
                    <a:lumMod val="75000"/>
                  </a:schemeClr>
                </a:solidFill>
              </a:rPr>
              <a:t>و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يقل إذا كان الطرفان من الذكور و الإناث</a:t>
            </a:r>
          </a:p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و يقل أكثر عند الإناث و يكون العدوان لفظي أكثر</a:t>
            </a:r>
            <a:r>
              <a:rPr lang="x-none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3429000"/>
            <a:ext cx="730610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*يزداد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العدوان في الفئة العمرية 2-4سنوات </a:t>
            </a:r>
          </a:p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حيث أن عمر السنتين بركل الأشياء أو قذفها أو رفع الأيدي تعبيرا عن الضرب .</a:t>
            </a:r>
          </a:p>
          <a:p>
            <a:pPr algn="r" rtl="1"/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أما أطفال الثالثة و الرابعة يستخدمون اللغة للسب أو الاستهزاء أو الغيظ.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4999" y="5410200"/>
            <a:ext cx="6669207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*يتميز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الطفل العدواني بكثرة الحركة و الرغبة في إثارة الغير و المشاكسة و كثرة الإمتعاض و الغيظ.</a:t>
            </a:r>
          </a:p>
        </p:txBody>
      </p:sp>
    </p:spTree>
    <p:extLst>
      <p:ext uri="{BB962C8B-B14F-4D97-AF65-F5344CB8AC3E}">
        <p14:creationId xmlns:p14="http://schemas.microsoft.com/office/powerpoint/2010/main" val="322119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990600"/>
            <a:ext cx="7077502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تأثير العدوان على الطفل المعتدي: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لا تقتصر آثار العدوان على الضحية و إنما تمتد للمعتدي 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-زيادة العدوانية و يظن أن القوة هي الوسيلة الوحيدة للتعامل مع الآخرين 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-نقص المهارات الإجتماعية لصعوبة تواصله مع الآخرين 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-عدم القدرة على التقمص العاطفي أي وضع ذاته موضع الآخرين.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-قد يضر صحته الجسمية.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-يصاب الطفل بالتبلد العاطفي نتيجة تكرار العدوان.</a:t>
            </a:r>
          </a:p>
        </p:txBody>
      </p:sp>
    </p:spTree>
    <p:extLst>
      <p:ext uri="{BB962C8B-B14F-4D97-AF65-F5344CB8AC3E}">
        <p14:creationId xmlns:p14="http://schemas.microsoft.com/office/powerpoint/2010/main" val="164162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381000"/>
            <a:ext cx="7467600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أشكال العدوان:</a:t>
            </a:r>
          </a:p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x-none" sz="2400" b="1" dirty="0">
                <a:solidFill>
                  <a:schemeClr val="accent6">
                    <a:lumMod val="75000"/>
                  </a:schemeClr>
                </a:solidFill>
              </a:rPr>
              <a:t>العدوان اللفظي: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و يشمل السب و الشتم و المنابزة بالألقاب و استخدام كلمات و جمل للتهديد.</a:t>
            </a:r>
          </a:p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x-none" sz="2400" b="1" dirty="0">
                <a:solidFill>
                  <a:schemeClr val="accent6">
                    <a:lumMod val="75000"/>
                  </a:schemeClr>
                </a:solidFill>
              </a:rPr>
              <a:t>العدوان التعبيري أو الإشاري: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إخراج اللسان ، أو قبضة اليد على اليد الأخرى المنبسطة و ربما </a:t>
            </a:r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البصق.</a:t>
            </a:r>
            <a:endParaRPr lang="x-none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x-none" sz="2400" b="1" dirty="0">
                <a:solidFill>
                  <a:schemeClr val="accent6">
                    <a:lumMod val="75000"/>
                  </a:schemeClr>
                </a:solidFill>
              </a:rPr>
              <a:t>العدوان الجسدي: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تكون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بالضرب و إستخدام الأظافر أو الرفس أو الأسنان.</a:t>
            </a:r>
          </a:p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x-none" sz="2400" b="1" dirty="0">
                <a:solidFill>
                  <a:schemeClr val="accent6">
                    <a:lumMod val="75000"/>
                  </a:schemeClr>
                </a:solidFill>
              </a:rPr>
              <a:t>عدوان الخلاف و المنافسة: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حالة عابرة في سلوك الأطفال نتيجة الخلاف أثناء اللعب أو المنافسة </a:t>
            </a:r>
            <a:endParaRPr lang="x-none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و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عادة ينتهي هذا العدوان بالخصام و التباعد ، و سرعان ما ينسى الموضوع و يعود الأطفال إلى اللعب</a:t>
            </a:r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x-none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927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533400"/>
            <a:ext cx="64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x-none" sz="3600" b="1" dirty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تابع أشكال </a:t>
            </a:r>
            <a:r>
              <a:rPr lang="x-none" sz="3600" b="1" dirty="0" smtClean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العدوان</a:t>
            </a:r>
            <a:r>
              <a:rPr lang="x-none" i="1" dirty="0">
                <a:solidFill>
                  <a:prstClr val="black"/>
                </a:solidFill>
              </a:rPr>
              <a:t>:</a:t>
            </a:r>
            <a:endParaRPr lang="x-none" sz="2400" dirty="0" smtClean="0">
              <a:solidFill>
                <a:srgbClr val="475A8D">
                  <a:lumMod val="75000"/>
                </a:srgbClr>
              </a:solidFill>
            </a:endParaRPr>
          </a:p>
          <a:p>
            <a:pPr marL="342900" lvl="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 smtClean="0">
                <a:solidFill>
                  <a:srgbClr val="475A8D">
                    <a:lumMod val="75000"/>
                  </a:srgbClr>
                </a:solidFill>
              </a:rPr>
              <a:t>-</a:t>
            </a:r>
            <a:r>
              <a:rPr lang="x-none" sz="2400" b="1" dirty="0">
                <a:solidFill>
                  <a:srgbClr val="475A8D">
                    <a:lumMod val="75000"/>
                  </a:srgbClr>
                </a:solidFill>
              </a:rPr>
              <a:t>العدوان المباشر</a:t>
            </a: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:</a:t>
            </a:r>
          </a:p>
          <a:p>
            <a:pPr lvl="0" algn="r" rtl="1">
              <a:lnSpc>
                <a:spcPct val="150000"/>
              </a:lnSpc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إذا وجهه الطفل مباشرة إلى الشخص مصدر الإحباط.</a:t>
            </a:r>
          </a:p>
          <a:p>
            <a:pPr marL="342900" lvl="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-</a:t>
            </a:r>
            <a:r>
              <a:rPr lang="x-none" sz="2400" b="1" dirty="0">
                <a:solidFill>
                  <a:srgbClr val="475A8D">
                    <a:lumMod val="75000"/>
                  </a:srgbClr>
                </a:solidFill>
              </a:rPr>
              <a:t>العدوان غير المباشر</a:t>
            </a: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:</a:t>
            </a:r>
          </a:p>
          <a:p>
            <a:pPr lvl="0" algn="r" rtl="1">
              <a:lnSpc>
                <a:spcPct val="150000"/>
              </a:lnSpc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يفشل الطفل في توجيه السلوك مباشرة إلى مصدره الأصلي خوفا من </a:t>
            </a:r>
            <a:r>
              <a:rPr lang="x-none" sz="2400" dirty="0" smtClean="0">
                <a:solidFill>
                  <a:srgbClr val="475A8D">
                    <a:lumMod val="75000"/>
                  </a:srgbClr>
                </a:solidFill>
              </a:rPr>
              <a:t>العقاب ، فيحوله </a:t>
            </a: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إلى شخص آخر (صديق-خادمة-ممتلكات) تربطه صلة بالمصدر الأصلي.</a:t>
            </a:r>
          </a:p>
          <a:p>
            <a:pPr marL="342900" lvl="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-</a:t>
            </a:r>
            <a:r>
              <a:rPr lang="x-none" sz="2400" b="1" dirty="0">
                <a:solidFill>
                  <a:srgbClr val="475A8D">
                    <a:lumMod val="75000"/>
                  </a:srgbClr>
                </a:solidFill>
              </a:rPr>
              <a:t>العدوان الفردي</a:t>
            </a: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:</a:t>
            </a:r>
          </a:p>
          <a:p>
            <a:pPr lvl="0" algn="r" rtl="1">
              <a:lnSpc>
                <a:spcPct val="150000"/>
              </a:lnSpc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يوجهه الطفل نحو إيذاء شخص بالذات طفلا أو صديقا أو كبيرا كالخادمة.</a:t>
            </a:r>
          </a:p>
        </p:txBody>
      </p:sp>
    </p:spTree>
    <p:extLst>
      <p:ext uri="{BB962C8B-B14F-4D97-AF65-F5344CB8AC3E}">
        <p14:creationId xmlns:p14="http://schemas.microsoft.com/office/powerpoint/2010/main" val="3036284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457200"/>
            <a:ext cx="7315200" cy="618630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x-none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تابع أشكال العدوان</a:t>
            </a:r>
            <a:r>
              <a:rPr lang="x-none" i="1" dirty="0" smtClean="0"/>
              <a:t>:</a:t>
            </a:r>
          </a:p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0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x-none" sz="2400" b="1" dirty="0">
                <a:solidFill>
                  <a:schemeClr val="accent6">
                    <a:lumMod val="75000"/>
                  </a:schemeClr>
                </a:solidFill>
              </a:rPr>
              <a:t>العدوان الجمعي: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يوجهه الطفل ضد شخص أو أكثر كبار أم صغار سواء في الممتلكات أو الأدوات .</a:t>
            </a:r>
          </a:p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x-none" sz="2400" b="1" dirty="0">
                <a:solidFill>
                  <a:schemeClr val="accent6">
                    <a:lumMod val="75000"/>
                  </a:schemeClr>
                </a:solidFill>
              </a:rPr>
              <a:t>العدوان نحو الذات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يحدث عند الأطفال المضطربين سلوكيا 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و </a:t>
            </a:r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هو إيذاء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النفس و إيقاع الضرر بها مثل : تمزيق الطفل لملابسه أو كتبه </a:t>
            </a:r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أو 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لطم الوجه أو شد الشعر أو ضرب الرأس بالحائط .</a:t>
            </a:r>
          </a:p>
          <a:p>
            <a:pPr marL="34290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x-none" sz="2400" b="1" dirty="0">
                <a:solidFill>
                  <a:schemeClr val="accent6">
                    <a:lumMod val="75000"/>
                  </a:schemeClr>
                </a:solidFill>
              </a:rPr>
              <a:t>العدوان العدائي</a:t>
            </a: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algn="r" rtl="1">
              <a:lnSpc>
                <a:spcPct val="150000"/>
              </a:lnSpc>
            </a:pPr>
            <a:r>
              <a:rPr lang="x-none" sz="2400" dirty="0">
                <a:solidFill>
                  <a:schemeClr val="accent6">
                    <a:lumMod val="75000"/>
                  </a:schemeClr>
                </a:solidFill>
              </a:rPr>
              <a:t>رد الإنتقام من طفل آخر سبق أن أغضبه ، و يكون الطفل قد عقد النية على أخذ حقه بهذه الطريقة</a:t>
            </a:r>
            <a:r>
              <a:rPr lang="x-none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x-none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991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990600"/>
            <a:ext cx="6934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x-none" sz="3600" b="1" dirty="0">
                <a:ln w="19050">
                  <a:solidFill>
                    <a:srgbClr val="4F271C">
                      <a:tint val="1000"/>
                    </a:srgbClr>
                  </a:solidFill>
                  <a:prstDash val="solid"/>
                </a:ln>
                <a:solidFill>
                  <a:srgbClr val="C32D2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تابع أشكال العدوان</a:t>
            </a:r>
            <a:r>
              <a:rPr lang="x-none" i="1" dirty="0">
                <a:solidFill>
                  <a:prstClr val="black"/>
                </a:solidFill>
              </a:rPr>
              <a:t>:</a:t>
            </a:r>
            <a:endParaRPr lang="x-none" sz="2400" dirty="0">
              <a:solidFill>
                <a:srgbClr val="475A8D">
                  <a:lumMod val="75000"/>
                </a:srgbClr>
              </a:solidFill>
            </a:endParaRPr>
          </a:p>
          <a:p>
            <a:pPr marL="342900" lvl="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b="1" dirty="0" smtClean="0">
                <a:solidFill>
                  <a:srgbClr val="475A8D">
                    <a:lumMod val="75000"/>
                  </a:srgbClr>
                </a:solidFill>
              </a:rPr>
              <a:t>العدوان </a:t>
            </a:r>
            <a:r>
              <a:rPr lang="x-none" sz="2400" b="1" dirty="0">
                <a:solidFill>
                  <a:srgbClr val="475A8D">
                    <a:lumMod val="75000"/>
                  </a:srgbClr>
                </a:solidFill>
              </a:rPr>
              <a:t>العشوائي</a:t>
            </a: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:</a:t>
            </a:r>
          </a:p>
          <a:p>
            <a:pPr lvl="0" algn="r" rtl="1">
              <a:lnSpc>
                <a:spcPct val="150000"/>
              </a:lnSpc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وهو سلوك طائش و دوافعه غامضة و أهدافه مشوشة، يعتدي على من حوله دون سبب واضح. ويشير إلى أعراض نفسية في شخصية الطفل.</a:t>
            </a:r>
          </a:p>
          <a:p>
            <a:pPr marL="342900" lvl="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-</a:t>
            </a:r>
            <a:r>
              <a:rPr lang="x-none" sz="2400" b="1" dirty="0">
                <a:solidFill>
                  <a:srgbClr val="475A8D">
                    <a:lumMod val="75000"/>
                  </a:srgbClr>
                </a:solidFill>
              </a:rPr>
              <a:t>المضايقة:</a:t>
            </a:r>
          </a:p>
          <a:p>
            <a:pPr lvl="0" algn="r" rtl="1">
              <a:lnSpc>
                <a:spcPct val="150000"/>
              </a:lnSpc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عن طريق السخرية و التقليل من شأنه.</a:t>
            </a:r>
          </a:p>
          <a:p>
            <a:pPr marL="342900" lvl="0" indent="-34290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-</a:t>
            </a:r>
            <a:r>
              <a:rPr lang="x-none" sz="2400" b="1" dirty="0">
                <a:solidFill>
                  <a:srgbClr val="475A8D">
                    <a:lumMod val="75000"/>
                  </a:srgbClr>
                </a:solidFill>
              </a:rPr>
              <a:t>البلطجة و التنمر</a:t>
            </a: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:</a:t>
            </a:r>
          </a:p>
          <a:p>
            <a:pPr lvl="0" algn="r" rtl="1">
              <a:lnSpc>
                <a:spcPct val="150000"/>
              </a:lnSpc>
            </a:pP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يتلذذ الطفل المعتدي بمشاهدة معاناة </a:t>
            </a:r>
            <a:r>
              <a:rPr lang="x-none" sz="2400" dirty="0" smtClean="0">
                <a:solidFill>
                  <a:srgbClr val="475A8D">
                    <a:lumMod val="75000"/>
                  </a:srgbClr>
                </a:solidFill>
              </a:rPr>
              <a:t>الضحية ، و </a:t>
            </a:r>
            <a:r>
              <a:rPr lang="x-none" sz="2400" dirty="0">
                <a:solidFill>
                  <a:srgbClr val="475A8D">
                    <a:lumMod val="75000"/>
                  </a:srgbClr>
                </a:solidFill>
              </a:rPr>
              <a:t>هذا النوع منتشر بين الأطفال.</a:t>
            </a:r>
          </a:p>
        </p:txBody>
      </p:sp>
    </p:spTree>
    <p:extLst>
      <p:ext uri="{BB962C8B-B14F-4D97-AF65-F5344CB8AC3E}">
        <p14:creationId xmlns:p14="http://schemas.microsoft.com/office/powerpoint/2010/main" val="4151372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1323</TotalTime>
  <Words>1014</Words>
  <Application>Microsoft Macintosh PowerPoint</Application>
  <PresentationFormat>On-screen Show (4:3)</PresentationFormat>
  <Paragraphs>108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Solstice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LG</dc:creator>
  <cp:lastModifiedBy>lubna</cp:lastModifiedBy>
  <cp:revision>48</cp:revision>
  <dcterms:created xsi:type="dcterms:W3CDTF">2017-11-16T18:37:44Z</dcterms:created>
  <dcterms:modified xsi:type="dcterms:W3CDTF">2017-11-19T13:34:17Z</dcterms:modified>
</cp:coreProperties>
</file>