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sldIdLst>
    <p:sldId id="258" r:id="rId2"/>
    <p:sldId id="266" r:id="rId3"/>
    <p:sldId id="267" r:id="rId4"/>
    <p:sldId id="269" r:id="rId5"/>
    <p:sldId id="286" r:id="rId6"/>
    <p:sldId id="292" r:id="rId7"/>
    <p:sldId id="271" r:id="rId8"/>
    <p:sldId id="272" r:id="rId9"/>
    <p:sldId id="293" r:id="rId10"/>
    <p:sldId id="274" r:id="rId11"/>
    <p:sldId id="287" r:id="rId12"/>
    <p:sldId id="294" r:id="rId13"/>
    <p:sldId id="288" r:id="rId14"/>
    <p:sldId id="295" r:id="rId15"/>
    <p:sldId id="276" r:id="rId16"/>
    <p:sldId id="277" r:id="rId17"/>
    <p:sldId id="297" r:id="rId18"/>
    <p:sldId id="296" r:id="rId19"/>
    <p:sldId id="289" r:id="rId20"/>
    <p:sldId id="298" r:id="rId21"/>
    <p:sldId id="290" r:id="rId22"/>
    <p:sldId id="299" r:id="rId23"/>
    <p:sldId id="279" r:id="rId24"/>
    <p:sldId id="300" r:id="rId25"/>
    <p:sldId id="280" r:id="rId26"/>
    <p:sldId id="281" r:id="rId27"/>
    <p:sldId id="283" r:id="rId28"/>
    <p:sldId id="291" r:id="rId29"/>
    <p:sldId id="284" r:id="rId30"/>
    <p:sldId id="301" r:id="rId31"/>
    <p:sldId id="302" r:id="rId32"/>
    <p:sldId id="303" r:id="rId33"/>
    <p:sldId id="285"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826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690"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F7E66D-4222-48FF-95A4-CB3F2A6AE2D0}" type="doc">
      <dgm:prSet loTypeId="urn:microsoft.com/office/officeart/2005/8/layout/lProcess2" loCatId="relationship" qsTypeId="urn:microsoft.com/office/officeart/2005/8/quickstyle/3d7" qsCatId="3D" csTypeId="urn:microsoft.com/office/officeart/2005/8/colors/colorful5" csCatId="colorful" phldr="1"/>
      <dgm:spPr/>
      <dgm:t>
        <a:bodyPr/>
        <a:lstStyle/>
        <a:p>
          <a:endParaRPr lang="en-US"/>
        </a:p>
      </dgm:t>
    </dgm:pt>
    <dgm:pt modelId="{E573F44D-E94A-43A6-B256-2DCBEC8966DA}">
      <dgm:prSet phldrT="[Text]" custT="1"/>
      <dgm:spPr/>
      <dgm:t>
        <a:bodyPr/>
        <a:lstStyle/>
        <a:p>
          <a:r>
            <a:rPr lang="ar-EG" sz="3600" b="1" dirty="0" smtClean="0"/>
            <a:t>الإدراك</a:t>
          </a:r>
          <a:endParaRPr lang="en-US" sz="3600" b="1" dirty="0"/>
        </a:p>
      </dgm:t>
    </dgm:pt>
    <dgm:pt modelId="{5BF83EB9-A703-4E8F-B60C-3D0E4FE5EA83}" type="parTrans" cxnId="{3811A267-5097-428F-9967-3621EF648E68}">
      <dgm:prSet/>
      <dgm:spPr/>
      <dgm:t>
        <a:bodyPr/>
        <a:lstStyle/>
        <a:p>
          <a:endParaRPr lang="en-US"/>
        </a:p>
      </dgm:t>
    </dgm:pt>
    <dgm:pt modelId="{E19AB3CA-99C4-476D-9D97-063357C7D0B5}" type="sibTrans" cxnId="{3811A267-5097-428F-9967-3621EF648E68}">
      <dgm:prSet/>
      <dgm:spPr/>
      <dgm:t>
        <a:bodyPr/>
        <a:lstStyle/>
        <a:p>
          <a:endParaRPr lang="en-US"/>
        </a:p>
      </dgm:t>
    </dgm:pt>
    <dgm:pt modelId="{C6E0A168-D334-4E07-98C9-5297133BECEB}">
      <dgm:prSet phldrT="[Text]"/>
      <dgm:spPr/>
      <dgm:t>
        <a:bodyPr/>
        <a:lstStyle/>
        <a:p>
          <a:r>
            <a:rPr lang="ar-EG" b="1" dirty="0" smtClean="0"/>
            <a:t>العلاقات المكانية</a:t>
          </a:r>
        </a:p>
      </dgm:t>
    </dgm:pt>
    <dgm:pt modelId="{B5061483-59DA-46D0-A790-B78D1A9E8540}" type="parTrans" cxnId="{F0E73038-3DF4-4329-ADAF-F4C05A338F05}">
      <dgm:prSet/>
      <dgm:spPr/>
      <dgm:t>
        <a:bodyPr/>
        <a:lstStyle/>
        <a:p>
          <a:endParaRPr lang="en-US"/>
        </a:p>
      </dgm:t>
    </dgm:pt>
    <dgm:pt modelId="{9F9807A8-51D0-4C79-A9AB-6CE338B5A8BC}" type="sibTrans" cxnId="{F0E73038-3DF4-4329-ADAF-F4C05A338F05}">
      <dgm:prSet/>
      <dgm:spPr/>
      <dgm:t>
        <a:bodyPr/>
        <a:lstStyle/>
        <a:p>
          <a:endParaRPr lang="en-US"/>
        </a:p>
      </dgm:t>
    </dgm:pt>
    <dgm:pt modelId="{0902A329-762B-414E-9429-C9B9399A9F3F}">
      <dgm:prSet phldrT="[Text]"/>
      <dgm:spPr/>
      <dgm:t>
        <a:bodyPr/>
        <a:lstStyle/>
        <a:p>
          <a:r>
            <a:rPr lang="ar-EG" dirty="0" smtClean="0"/>
            <a:t>(</a:t>
          </a:r>
          <a:r>
            <a:rPr lang="ar-EG" b="1" dirty="0" smtClean="0"/>
            <a:t>المعلومات</a:t>
          </a:r>
          <a:r>
            <a:rPr lang="ar-EG" dirty="0" smtClean="0"/>
            <a:t>)</a:t>
          </a:r>
        </a:p>
        <a:p>
          <a:r>
            <a:rPr lang="ar-EG" b="1" dirty="0" smtClean="0"/>
            <a:t>المكان والاشياء والمجال</a:t>
          </a:r>
          <a:r>
            <a:rPr lang="ar-EG" dirty="0" smtClean="0"/>
            <a:t> </a:t>
          </a:r>
          <a:r>
            <a:rPr lang="ar-EG" b="1" dirty="0" smtClean="0"/>
            <a:t>والخلفية</a:t>
          </a:r>
          <a:r>
            <a:rPr lang="ar-EG" dirty="0" smtClean="0"/>
            <a:t> </a:t>
          </a:r>
          <a:r>
            <a:rPr lang="ar-EG" b="1" dirty="0" smtClean="0"/>
            <a:t>العلمية</a:t>
          </a:r>
          <a:endParaRPr lang="en-US" b="1" dirty="0"/>
        </a:p>
      </dgm:t>
    </dgm:pt>
    <dgm:pt modelId="{FA196CD6-1335-4043-A5A8-165A72B84D01}" type="parTrans" cxnId="{E7EEFDC2-7F3C-4A63-B665-1E8964A8D0F1}">
      <dgm:prSet/>
      <dgm:spPr/>
      <dgm:t>
        <a:bodyPr/>
        <a:lstStyle/>
        <a:p>
          <a:endParaRPr lang="en-US"/>
        </a:p>
      </dgm:t>
    </dgm:pt>
    <dgm:pt modelId="{26D60C8B-9B85-480E-8104-9C341398258F}" type="sibTrans" cxnId="{E7EEFDC2-7F3C-4A63-B665-1E8964A8D0F1}">
      <dgm:prSet/>
      <dgm:spPr/>
      <dgm:t>
        <a:bodyPr/>
        <a:lstStyle/>
        <a:p>
          <a:endParaRPr lang="en-US"/>
        </a:p>
      </dgm:t>
    </dgm:pt>
    <dgm:pt modelId="{550C3227-B757-490B-BFEB-5D2BFD4AEE7E}">
      <dgm:prSet phldrT="[Text]" custT="1"/>
      <dgm:spPr/>
      <dgm:t>
        <a:bodyPr/>
        <a:lstStyle/>
        <a:p>
          <a:r>
            <a:rPr lang="ar-EG" sz="3600" b="1" dirty="0" smtClean="0"/>
            <a:t>طرق</a:t>
          </a:r>
          <a:r>
            <a:rPr lang="ar-EG" sz="3600" dirty="0" smtClean="0"/>
            <a:t> </a:t>
          </a:r>
          <a:r>
            <a:rPr lang="ar-EG" sz="3600" b="1" dirty="0" smtClean="0"/>
            <a:t>جمعها</a:t>
          </a:r>
          <a:endParaRPr lang="en-US" sz="3600" b="1" dirty="0"/>
        </a:p>
      </dgm:t>
    </dgm:pt>
    <dgm:pt modelId="{D2A9F054-23F6-407B-A886-5686B4CE77D5}" type="parTrans" cxnId="{18B9D6E8-4E68-4D54-B192-E683E08C8DE8}">
      <dgm:prSet/>
      <dgm:spPr/>
      <dgm:t>
        <a:bodyPr/>
        <a:lstStyle/>
        <a:p>
          <a:endParaRPr lang="en-US"/>
        </a:p>
      </dgm:t>
    </dgm:pt>
    <dgm:pt modelId="{96C562D4-9351-4134-ACB3-963B0DEB7554}" type="sibTrans" cxnId="{18B9D6E8-4E68-4D54-B192-E683E08C8DE8}">
      <dgm:prSet/>
      <dgm:spPr/>
      <dgm:t>
        <a:bodyPr/>
        <a:lstStyle/>
        <a:p>
          <a:endParaRPr lang="en-US"/>
        </a:p>
      </dgm:t>
    </dgm:pt>
    <dgm:pt modelId="{C64FC94E-09FE-4E4B-A19C-41184F53C246}">
      <dgm:prSet phldrT="[Text]"/>
      <dgm:spPr/>
      <dgm:t>
        <a:bodyPr/>
        <a:lstStyle/>
        <a:p>
          <a:r>
            <a:rPr lang="ar-EG" b="1" dirty="0" smtClean="0"/>
            <a:t>الملاحظة</a:t>
          </a:r>
          <a:r>
            <a:rPr lang="ar-EG" dirty="0" smtClean="0"/>
            <a:t> </a:t>
          </a:r>
          <a:r>
            <a:rPr lang="ar-EG" b="1" dirty="0" smtClean="0"/>
            <a:t>المرئية</a:t>
          </a:r>
        </a:p>
      </dgm:t>
    </dgm:pt>
    <dgm:pt modelId="{5927C149-545C-4E50-B5B8-5B8C4F3D5CD7}" type="parTrans" cxnId="{396C9A7B-79AB-473A-893A-8EC926B7226C}">
      <dgm:prSet/>
      <dgm:spPr/>
      <dgm:t>
        <a:bodyPr/>
        <a:lstStyle/>
        <a:p>
          <a:endParaRPr lang="en-US"/>
        </a:p>
      </dgm:t>
    </dgm:pt>
    <dgm:pt modelId="{F7001F98-DAEE-4349-815B-A983FE4D2D89}" type="sibTrans" cxnId="{396C9A7B-79AB-473A-893A-8EC926B7226C}">
      <dgm:prSet/>
      <dgm:spPr/>
      <dgm:t>
        <a:bodyPr/>
        <a:lstStyle/>
        <a:p>
          <a:endParaRPr lang="en-US"/>
        </a:p>
      </dgm:t>
    </dgm:pt>
    <dgm:pt modelId="{CC22408A-1F62-4DC3-A766-6D4364A23650}">
      <dgm:prSet phldrT="[Text]" custT="1"/>
      <dgm:spPr/>
      <dgm:t>
        <a:bodyPr/>
        <a:lstStyle/>
        <a:p>
          <a:r>
            <a:rPr lang="ar-EG" sz="3600" b="1" dirty="0" smtClean="0"/>
            <a:t>مصادرها</a:t>
          </a:r>
          <a:endParaRPr lang="en-US" sz="3600" b="1" dirty="0"/>
        </a:p>
      </dgm:t>
    </dgm:pt>
    <dgm:pt modelId="{F71203CC-F9B8-49AC-85B4-9D4EC6E36432}" type="parTrans" cxnId="{55668863-028C-429A-A2B1-893646C1C964}">
      <dgm:prSet/>
      <dgm:spPr/>
      <dgm:t>
        <a:bodyPr/>
        <a:lstStyle/>
        <a:p>
          <a:endParaRPr lang="en-US"/>
        </a:p>
      </dgm:t>
    </dgm:pt>
    <dgm:pt modelId="{C6D6843A-79DB-47FC-BC23-A9FDB781428E}" type="sibTrans" cxnId="{55668863-028C-429A-A2B1-893646C1C964}">
      <dgm:prSet/>
      <dgm:spPr/>
      <dgm:t>
        <a:bodyPr/>
        <a:lstStyle/>
        <a:p>
          <a:endParaRPr lang="en-US"/>
        </a:p>
      </dgm:t>
    </dgm:pt>
    <dgm:pt modelId="{3B90CC6D-16DE-42FC-B92A-686556F68CB1}">
      <dgm:prSet phldrT="[Text]" custT="1"/>
      <dgm:spPr/>
      <dgm:t>
        <a:bodyPr/>
        <a:lstStyle/>
        <a:p>
          <a:r>
            <a:rPr lang="ar-EG" sz="1600" b="1" dirty="0" smtClean="0"/>
            <a:t>العمل </a:t>
          </a:r>
          <a:r>
            <a:rPr lang="ar-EG" sz="1700" b="1" dirty="0" smtClean="0"/>
            <a:t>الميداني</a:t>
          </a:r>
          <a:endParaRPr lang="ar-EG" sz="1700" b="1" dirty="0" smtClean="0">
            <a:latin typeface="+mn-lt"/>
          </a:endParaRPr>
        </a:p>
      </dgm:t>
    </dgm:pt>
    <dgm:pt modelId="{FE6402E8-CF7D-4317-BA45-A9DA6C055947}" type="parTrans" cxnId="{5A57E10B-6593-40DE-9F3A-D9CD864933AB}">
      <dgm:prSet/>
      <dgm:spPr/>
      <dgm:t>
        <a:bodyPr/>
        <a:lstStyle/>
        <a:p>
          <a:endParaRPr lang="en-US"/>
        </a:p>
      </dgm:t>
    </dgm:pt>
    <dgm:pt modelId="{21AFB6E9-B372-4D3C-8D02-CAEA492D3B75}" type="sibTrans" cxnId="{5A57E10B-6593-40DE-9F3A-D9CD864933AB}">
      <dgm:prSet/>
      <dgm:spPr/>
      <dgm:t>
        <a:bodyPr/>
        <a:lstStyle/>
        <a:p>
          <a:endParaRPr lang="en-US"/>
        </a:p>
      </dgm:t>
    </dgm:pt>
    <dgm:pt modelId="{0125A847-A9B9-49F9-ABF6-F448AD88D685}">
      <dgm:prSet custT="1"/>
      <dgm:spPr/>
      <dgm:t>
        <a:bodyPr/>
        <a:lstStyle/>
        <a:p>
          <a:r>
            <a:rPr lang="ar-EG" sz="1600" b="1" dirty="0" smtClean="0"/>
            <a:t>البيانات المنشورة</a:t>
          </a:r>
        </a:p>
        <a:p>
          <a:r>
            <a:rPr lang="ar-EG" sz="1600" b="1" dirty="0" smtClean="0"/>
            <a:t>(التعددات السكانية- البيانات المناخية)</a:t>
          </a:r>
        </a:p>
      </dgm:t>
    </dgm:pt>
    <dgm:pt modelId="{6DD40A7E-77BF-4DDF-9194-1401E5A24E75}" type="parTrans" cxnId="{8039D047-BB4F-48F2-A1AB-0073A11DA2E2}">
      <dgm:prSet/>
      <dgm:spPr/>
      <dgm:t>
        <a:bodyPr/>
        <a:lstStyle/>
        <a:p>
          <a:endParaRPr lang="en-US"/>
        </a:p>
      </dgm:t>
    </dgm:pt>
    <dgm:pt modelId="{7CBEEC13-5CC5-4425-B9AC-12B818148916}" type="sibTrans" cxnId="{8039D047-BB4F-48F2-A1AB-0073A11DA2E2}">
      <dgm:prSet/>
      <dgm:spPr/>
      <dgm:t>
        <a:bodyPr/>
        <a:lstStyle/>
        <a:p>
          <a:endParaRPr lang="en-US"/>
        </a:p>
      </dgm:t>
    </dgm:pt>
    <dgm:pt modelId="{F173114E-CD49-40C5-9EC5-2E6DF50F1AE4}">
      <dgm:prSet custT="1"/>
      <dgm:spPr/>
      <dgm:t>
        <a:bodyPr/>
        <a:lstStyle/>
        <a:p>
          <a:r>
            <a:rPr lang="ar-EG" sz="1600" b="1" dirty="0" smtClean="0"/>
            <a:t>بيانات غير منشورة</a:t>
          </a:r>
        </a:p>
        <a:p>
          <a:r>
            <a:rPr lang="ar-EG" sz="1600" b="1" dirty="0" smtClean="0"/>
            <a:t>(تقارير حكومية-هيئات- شركات)</a:t>
          </a:r>
          <a:endParaRPr lang="en-US" sz="1600" dirty="0"/>
        </a:p>
      </dgm:t>
    </dgm:pt>
    <dgm:pt modelId="{D02602C3-C543-4E12-9362-51A73D7869F6}" type="parTrans" cxnId="{B808CBA4-45F3-4887-A23B-1C73F902115F}">
      <dgm:prSet/>
      <dgm:spPr/>
      <dgm:t>
        <a:bodyPr/>
        <a:lstStyle/>
        <a:p>
          <a:endParaRPr lang="en-US"/>
        </a:p>
      </dgm:t>
    </dgm:pt>
    <dgm:pt modelId="{288FAA12-E8E4-420B-8D8E-2E7473D58CDA}" type="sibTrans" cxnId="{B808CBA4-45F3-4887-A23B-1C73F902115F}">
      <dgm:prSet/>
      <dgm:spPr/>
      <dgm:t>
        <a:bodyPr/>
        <a:lstStyle/>
        <a:p>
          <a:endParaRPr lang="en-US"/>
        </a:p>
      </dgm:t>
    </dgm:pt>
    <dgm:pt modelId="{B43BF28E-0ED6-44A9-8ECA-70207AC66366}">
      <dgm:prSet/>
      <dgm:spPr/>
      <dgm:t>
        <a:bodyPr/>
        <a:lstStyle/>
        <a:p>
          <a:r>
            <a:rPr lang="ar-EG" b="1" dirty="0" smtClean="0"/>
            <a:t>القياس</a:t>
          </a:r>
        </a:p>
      </dgm:t>
    </dgm:pt>
    <dgm:pt modelId="{8D24AA8B-E985-4223-B2A2-D719DB164294}" type="parTrans" cxnId="{CFEDA063-FF51-4779-B02B-500E9B537DCB}">
      <dgm:prSet/>
      <dgm:spPr/>
      <dgm:t>
        <a:bodyPr/>
        <a:lstStyle/>
        <a:p>
          <a:endParaRPr lang="en-US"/>
        </a:p>
      </dgm:t>
    </dgm:pt>
    <dgm:pt modelId="{D2770137-8777-4420-A415-ECD7EB773EAA}" type="sibTrans" cxnId="{CFEDA063-FF51-4779-B02B-500E9B537DCB}">
      <dgm:prSet/>
      <dgm:spPr/>
      <dgm:t>
        <a:bodyPr/>
        <a:lstStyle/>
        <a:p>
          <a:endParaRPr lang="en-US"/>
        </a:p>
      </dgm:t>
    </dgm:pt>
    <dgm:pt modelId="{E5901BB3-451F-444F-AC70-7E916A6D0655}">
      <dgm:prSet/>
      <dgm:spPr/>
      <dgm:t>
        <a:bodyPr/>
        <a:lstStyle/>
        <a:p>
          <a:r>
            <a:rPr lang="ar-EG" b="1" dirty="0" smtClean="0"/>
            <a:t>الاستبيان</a:t>
          </a:r>
        </a:p>
      </dgm:t>
    </dgm:pt>
    <dgm:pt modelId="{502ED772-A73D-41C0-AC85-8BD351BB8A7B}" type="parTrans" cxnId="{874F427B-08E0-4E17-9648-4D3B5891BA21}">
      <dgm:prSet/>
      <dgm:spPr/>
      <dgm:t>
        <a:bodyPr/>
        <a:lstStyle/>
        <a:p>
          <a:endParaRPr lang="en-US"/>
        </a:p>
      </dgm:t>
    </dgm:pt>
    <dgm:pt modelId="{E812CE19-3298-4466-A9D0-2031BAD11CD4}" type="sibTrans" cxnId="{874F427B-08E0-4E17-9648-4D3B5891BA21}">
      <dgm:prSet/>
      <dgm:spPr/>
      <dgm:t>
        <a:bodyPr/>
        <a:lstStyle/>
        <a:p>
          <a:endParaRPr lang="en-US"/>
        </a:p>
      </dgm:t>
    </dgm:pt>
    <dgm:pt modelId="{F3369AC9-CA49-4D66-931F-8C8764A42BB2}">
      <dgm:prSet/>
      <dgm:spPr/>
      <dgm:t>
        <a:bodyPr/>
        <a:lstStyle/>
        <a:p>
          <a:r>
            <a:rPr lang="ar-EG" b="1" dirty="0" smtClean="0"/>
            <a:t>الخرائط الذهنية</a:t>
          </a:r>
        </a:p>
        <a:p>
          <a:r>
            <a:rPr lang="en-US" b="1" dirty="0" smtClean="0"/>
            <a:t>Mental Maps</a:t>
          </a:r>
          <a:r>
            <a:rPr lang="ar-EG" b="1" dirty="0" smtClean="0"/>
            <a:t> </a:t>
          </a:r>
          <a:endParaRPr lang="en-US" dirty="0"/>
        </a:p>
      </dgm:t>
    </dgm:pt>
    <dgm:pt modelId="{BCE64495-EC63-4D96-9150-DA86FF4C9EDC}" type="parTrans" cxnId="{51168BBE-FBE9-4F81-8F69-30D36FF5794B}">
      <dgm:prSet/>
      <dgm:spPr/>
      <dgm:t>
        <a:bodyPr/>
        <a:lstStyle/>
        <a:p>
          <a:endParaRPr lang="en-US"/>
        </a:p>
      </dgm:t>
    </dgm:pt>
    <dgm:pt modelId="{2571324C-6135-4148-B934-B08987768320}" type="sibTrans" cxnId="{51168BBE-FBE9-4F81-8F69-30D36FF5794B}">
      <dgm:prSet/>
      <dgm:spPr/>
      <dgm:t>
        <a:bodyPr/>
        <a:lstStyle/>
        <a:p>
          <a:endParaRPr lang="en-US"/>
        </a:p>
      </dgm:t>
    </dgm:pt>
    <dgm:pt modelId="{AA856852-0C22-4CFB-B9B3-53F6AC156EBA}" type="pres">
      <dgm:prSet presAssocID="{EDF7E66D-4222-48FF-95A4-CB3F2A6AE2D0}" presName="theList" presStyleCnt="0">
        <dgm:presLayoutVars>
          <dgm:dir/>
          <dgm:animLvl val="lvl"/>
          <dgm:resizeHandles val="exact"/>
        </dgm:presLayoutVars>
      </dgm:prSet>
      <dgm:spPr/>
      <dgm:t>
        <a:bodyPr/>
        <a:lstStyle/>
        <a:p>
          <a:endParaRPr lang="en-US"/>
        </a:p>
      </dgm:t>
    </dgm:pt>
    <dgm:pt modelId="{9E0E8614-78F5-42A4-AE4D-E3D83AE36E2B}" type="pres">
      <dgm:prSet presAssocID="{E573F44D-E94A-43A6-B256-2DCBEC8966DA}" presName="compNode" presStyleCnt="0"/>
      <dgm:spPr/>
    </dgm:pt>
    <dgm:pt modelId="{B02851E1-1448-4EA9-8022-BE4C748DD352}" type="pres">
      <dgm:prSet presAssocID="{E573F44D-E94A-43A6-B256-2DCBEC8966DA}" presName="aNode" presStyleLbl="bgShp" presStyleIdx="0" presStyleCnt="3"/>
      <dgm:spPr/>
      <dgm:t>
        <a:bodyPr/>
        <a:lstStyle/>
        <a:p>
          <a:endParaRPr lang="en-US"/>
        </a:p>
      </dgm:t>
    </dgm:pt>
    <dgm:pt modelId="{24A41599-BEC5-48E6-A15A-447343E9DD6F}" type="pres">
      <dgm:prSet presAssocID="{E573F44D-E94A-43A6-B256-2DCBEC8966DA}" presName="textNode" presStyleLbl="bgShp" presStyleIdx="0" presStyleCnt="3"/>
      <dgm:spPr/>
      <dgm:t>
        <a:bodyPr/>
        <a:lstStyle/>
        <a:p>
          <a:endParaRPr lang="en-US"/>
        </a:p>
      </dgm:t>
    </dgm:pt>
    <dgm:pt modelId="{C56BE57C-E86D-4E10-9506-999F74F56074}" type="pres">
      <dgm:prSet presAssocID="{E573F44D-E94A-43A6-B256-2DCBEC8966DA}" presName="compChildNode" presStyleCnt="0"/>
      <dgm:spPr/>
    </dgm:pt>
    <dgm:pt modelId="{BA4409AE-7CFA-4D75-B33F-2BD722757A14}" type="pres">
      <dgm:prSet presAssocID="{E573F44D-E94A-43A6-B256-2DCBEC8966DA}" presName="theInnerList" presStyleCnt="0"/>
      <dgm:spPr/>
    </dgm:pt>
    <dgm:pt modelId="{FA032FAC-39A1-413D-992D-603EFE652EDE}" type="pres">
      <dgm:prSet presAssocID="{C6E0A168-D334-4E07-98C9-5297133BECEB}" presName="childNode" presStyleLbl="node1" presStyleIdx="0" presStyleCnt="9">
        <dgm:presLayoutVars>
          <dgm:bulletEnabled val="1"/>
        </dgm:presLayoutVars>
      </dgm:prSet>
      <dgm:spPr/>
      <dgm:t>
        <a:bodyPr/>
        <a:lstStyle/>
        <a:p>
          <a:endParaRPr lang="en-US"/>
        </a:p>
      </dgm:t>
    </dgm:pt>
    <dgm:pt modelId="{F7BA0AD3-0B69-4F6C-BCE3-C019F156D3CB}" type="pres">
      <dgm:prSet presAssocID="{C6E0A168-D334-4E07-98C9-5297133BECEB}" presName="aSpace2" presStyleCnt="0"/>
      <dgm:spPr/>
    </dgm:pt>
    <dgm:pt modelId="{BA35F773-1703-498D-BD0B-7AE2B3661740}" type="pres">
      <dgm:prSet presAssocID="{F3369AC9-CA49-4D66-931F-8C8764A42BB2}" presName="childNode" presStyleLbl="node1" presStyleIdx="1" presStyleCnt="9">
        <dgm:presLayoutVars>
          <dgm:bulletEnabled val="1"/>
        </dgm:presLayoutVars>
      </dgm:prSet>
      <dgm:spPr/>
      <dgm:t>
        <a:bodyPr/>
        <a:lstStyle/>
        <a:p>
          <a:endParaRPr lang="en-US"/>
        </a:p>
      </dgm:t>
    </dgm:pt>
    <dgm:pt modelId="{48F8C271-A6E4-4D1B-9F2A-519A862CEA4A}" type="pres">
      <dgm:prSet presAssocID="{F3369AC9-CA49-4D66-931F-8C8764A42BB2}" presName="aSpace2" presStyleCnt="0"/>
      <dgm:spPr/>
    </dgm:pt>
    <dgm:pt modelId="{E9E39353-834B-4A65-96FD-691C361A1025}" type="pres">
      <dgm:prSet presAssocID="{0902A329-762B-414E-9429-C9B9399A9F3F}" presName="childNode" presStyleLbl="node1" presStyleIdx="2" presStyleCnt="9">
        <dgm:presLayoutVars>
          <dgm:bulletEnabled val="1"/>
        </dgm:presLayoutVars>
      </dgm:prSet>
      <dgm:spPr/>
      <dgm:t>
        <a:bodyPr/>
        <a:lstStyle/>
        <a:p>
          <a:endParaRPr lang="en-US"/>
        </a:p>
      </dgm:t>
    </dgm:pt>
    <dgm:pt modelId="{D984F5B6-1AFF-4458-AC60-8F4D6B36A5F5}" type="pres">
      <dgm:prSet presAssocID="{E573F44D-E94A-43A6-B256-2DCBEC8966DA}" presName="aSpace" presStyleCnt="0"/>
      <dgm:spPr/>
    </dgm:pt>
    <dgm:pt modelId="{CCB2E88E-6F3D-497E-92E0-68026F2F06DA}" type="pres">
      <dgm:prSet presAssocID="{550C3227-B757-490B-BFEB-5D2BFD4AEE7E}" presName="compNode" presStyleCnt="0"/>
      <dgm:spPr/>
    </dgm:pt>
    <dgm:pt modelId="{5AE70EDE-D059-4D89-9622-9A50DB0F51B7}" type="pres">
      <dgm:prSet presAssocID="{550C3227-B757-490B-BFEB-5D2BFD4AEE7E}" presName="aNode" presStyleLbl="bgShp" presStyleIdx="1" presStyleCnt="3"/>
      <dgm:spPr/>
      <dgm:t>
        <a:bodyPr/>
        <a:lstStyle/>
        <a:p>
          <a:endParaRPr lang="en-US"/>
        </a:p>
      </dgm:t>
    </dgm:pt>
    <dgm:pt modelId="{5B8B0496-047C-4FD8-BFA9-55FA8A6BCD1F}" type="pres">
      <dgm:prSet presAssocID="{550C3227-B757-490B-BFEB-5D2BFD4AEE7E}" presName="textNode" presStyleLbl="bgShp" presStyleIdx="1" presStyleCnt="3"/>
      <dgm:spPr/>
      <dgm:t>
        <a:bodyPr/>
        <a:lstStyle/>
        <a:p>
          <a:endParaRPr lang="en-US"/>
        </a:p>
      </dgm:t>
    </dgm:pt>
    <dgm:pt modelId="{E25F4C5D-CB42-48E3-AE6A-BA627922226D}" type="pres">
      <dgm:prSet presAssocID="{550C3227-B757-490B-BFEB-5D2BFD4AEE7E}" presName="compChildNode" presStyleCnt="0"/>
      <dgm:spPr/>
    </dgm:pt>
    <dgm:pt modelId="{1A69796E-EAB5-4510-9FC8-0BBA6645FC75}" type="pres">
      <dgm:prSet presAssocID="{550C3227-B757-490B-BFEB-5D2BFD4AEE7E}" presName="theInnerList" presStyleCnt="0"/>
      <dgm:spPr/>
    </dgm:pt>
    <dgm:pt modelId="{3890DA19-336B-46B0-A055-B651E393FDA4}" type="pres">
      <dgm:prSet presAssocID="{C64FC94E-09FE-4E4B-A19C-41184F53C246}" presName="childNode" presStyleLbl="node1" presStyleIdx="3" presStyleCnt="9">
        <dgm:presLayoutVars>
          <dgm:bulletEnabled val="1"/>
        </dgm:presLayoutVars>
      </dgm:prSet>
      <dgm:spPr/>
      <dgm:t>
        <a:bodyPr/>
        <a:lstStyle/>
        <a:p>
          <a:endParaRPr lang="en-US"/>
        </a:p>
      </dgm:t>
    </dgm:pt>
    <dgm:pt modelId="{54BBAE67-BC50-4772-843E-37F4413EEB71}" type="pres">
      <dgm:prSet presAssocID="{C64FC94E-09FE-4E4B-A19C-41184F53C246}" presName="aSpace2" presStyleCnt="0"/>
      <dgm:spPr/>
    </dgm:pt>
    <dgm:pt modelId="{A7F29E71-C8D2-46A2-AF0C-0FFEA697A8BE}" type="pres">
      <dgm:prSet presAssocID="{B43BF28E-0ED6-44A9-8ECA-70207AC66366}" presName="childNode" presStyleLbl="node1" presStyleIdx="4" presStyleCnt="9">
        <dgm:presLayoutVars>
          <dgm:bulletEnabled val="1"/>
        </dgm:presLayoutVars>
      </dgm:prSet>
      <dgm:spPr/>
      <dgm:t>
        <a:bodyPr/>
        <a:lstStyle/>
        <a:p>
          <a:endParaRPr lang="en-US"/>
        </a:p>
      </dgm:t>
    </dgm:pt>
    <dgm:pt modelId="{128157C9-B292-49AA-9CB8-318B10191C61}" type="pres">
      <dgm:prSet presAssocID="{B43BF28E-0ED6-44A9-8ECA-70207AC66366}" presName="aSpace2" presStyleCnt="0"/>
      <dgm:spPr/>
    </dgm:pt>
    <dgm:pt modelId="{C5D8590F-3BF3-4512-803B-7BC8FBEC8B50}" type="pres">
      <dgm:prSet presAssocID="{E5901BB3-451F-444F-AC70-7E916A6D0655}" presName="childNode" presStyleLbl="node1" presStyleIdx="5" presStyleCnt="9" custLinFactNeighborX="3665" custLinFactNeighborY="-12818">
        <dgm:presLayoutVars>
          <dgm:bulletEnabled val="1"/>
        </dgm:presLayoutVars>
      </dgm:prSet>
      <dgm:spPr/>
      <dgm:t>
        <a:bodyPr/>
        <a:lstStyle/>
        <a:p>
          <a:endParaRPr lang="en-US"/>
        </a:p>
      </dgm:t>
    </dgm:pt>
    <dgm:pt modelId="{FA7E95A1-16F9-44D9-A613-926594FD8D7F}" type="pres">
      <dgm:prSet presAssocID="{550C3227-B757-490B-BFEB-5D2BFD4AEE7E}" presName="aSpace" presStyleCnt="0"/>
      <dgm:spPr/>
    </dgm:pt>
    <dgm:pt modelId="{EEDF32CC-0918-4A04-BD4C-24429076F58D}" type="pres">
      <dgm:prSet presAssocID="{CC22408A-1F62-4DC3-A766-6D4364A23650}" presName="compNode" presStyleCnt="0"/>
      <dgm:spPr/>
    </dgm:pt>
    <dgm:pt modelId="{54B8BC03-3B85-471F-933B-32663CAE11FC}" type="pres">
      <dgm:prSet presAssocID="{CC22408A-1F62-4DC3-A766-6D4364A23650}" presName="aNode" presStyleLbl="bgShp" presStyleIdx="2" presStyleCnt="3"/>
      <dgm:spPr/>
      <dgm:t>
        <a:bodyPr/>
        <a:lstStyle/>
        <a:p>
          <a:endParaRPr lang="en-US"/>
        </a:p>
      </dgm:t>
    </dgm:pt>
    <dgm:pt modelId="{ED065767-C82E-43E9-B875-20E83333B2C5}" type="pres">
      <dgm:prSet presAssocID="{CC22408A-1F62-4DC3-A766-6D4364A23650}" presName="textNode" presStyleLbl="bgShp" presStyleIdx="2" presStyleCnt="3"/>
      <dgm:spPr/>
      <dgm:t>
        <a:bodyPr/>
        <a:lstStyle/>
        <a:p>
          <a:endParaRPr lang="en-US"/>
        </a:p>
      </dgm:t>
    </dgm:pt>
    <dgm:pt modelId="{5B55D0F9-FC31-4A78-926D-9481B7F79596}" type="pres">
      <dgm:prSet presAssocID="{CC22408A-1F62-4DC3-A766-6D4364A23650}" presName="compChildNode" presStyleCnt="0"/>
      <dgm:spPr/>
    </dgm:pt>
    <dgm:pt modelId="{4833A2C0-9F57-497A-AA64-FB2EA4122884}" type="pres">
      <dgm:prSet presAssocID="{CC22408A-1F62-4DC3-A766-6D4364A23650}" presName="theInnerList" presStyleCnt="0"/>
      <dgm:spPr/>
    </dgm:pt>
    <dgm:pt modelId="{40C9E44A-D306-4632-B16F-DF30B6476139}" type="pres">
      <dgm:prSet presAssocID="{3B90CC6D-16DE-42FC-B92A-686556F68CB1}" presName="childNode" presStyleLbl="node1" presStyleIdx="6" presStyleCnt="9" custScaleX="106578">
        <dgm:presLayoutVars>
          <dgm:bulletEnabled val="1"/>
        </dgm:presLayoutVars>
      </dgm:prSet>
      <dgm:spPr/>
      <dgm:t>
        <a:bodyPr/>
        <a:lstStyle/>
        <a:p>
          <a:endParaRPr lang="en-US"/>
        </a:p>
      </dgm:t>
    </dgm:pt>
    <dgm:pt modelId="{6E4D9ECA-B4F0-4B18-B13D-241AE0733D76}" type="pres">
      <dgm:prSet presAssocID="{3B90CC6D-16DE-42FC-B92A-686556F68CB1}" presName="aSpace2" presStyleCnt="0"/>
      <dgm:spPr/>
    </dgm:pt>
    <dgm:pt modelId="{6F2B2204-728D-47D7-9E0B-5A4A9E011DF4}" type="pres">
      <dgm:prSet presAssocID="{0125A847-A9B9-49F9-ABF6-F448AD88D685}" presName="childNode" presStyleLbl="node1" presStyleIdx="7" presStyleCnt="9" custScaleX="106578">
        <dgm:presLayoutVars>
          <dgm:bulletEnabled val="1"/>
        </dgm:presLayoutVars>
      </dgm:prSet>
      <dgm:spPr/>
      <dgm:t>
        <a:bodyPr/>
        <a:lstStyle/>
        <a:p>
          <a:endParaRPr lang="en-US"/>
        </a:p>
      </dgm:t>
    </dgm:pt>
    <dgm:pt modelId="{CF204412-0F94-45EA-A639-50B4771502D9}" type="pres">
      <dgm:prSet presAssocID="{0125A847-A9B9-49F9-ABF6-F448AD88D685}" presName="aSpace2" presStyleCnt="0"/>
      <dgm:spPr/>
    </dgm:pt>
    <dgm:pt modelId="{16FDBF0D-0AE5-43A8-8EEB-80A2B6F4F3D1}" type="pres">
      <dgm:prSet presAssocID="{F173114E-CD49-40C5-9EC5-2E6DF50F1AE4}" presName="childNode" presStyleLbl="node1" presStyleIdx="8" presStyleCnt="9" custScaleX="106578">
        <dgm:presLayoutVars>
          <dgm:bulletEnabled val="1"/>
        </dgm:presLayoutVars>
      </dgm:prSet>
      <dgm:spPr/>
      <dgm:t>
        <a:bodyPr/>
        <a:lstStyle/>
        <a:p>
          <a:endParaRPr lang="en-US"/>
        </a:p>
      </dgm:t>
    </dgm:pt>
  </dgm:ptLst>
  <dgm:cxnLst>
    <dgm:cxn modelId="{CFEDA063-FF51-4779-B02B-500E9B537DCB}" srcId="{550C3227-B757-490B-BFEB-5D2BFD4AEE7E}" destId="{B43BF28E-0ED6-44A9-8ECA-70207AC66366}" srcOrd="1" destOrd="0" parTransId="{8D24AA8B-E985-4223-B2A2-D719DB164294}" sibTransId="{D2770137-8777-4420-A415-ECD7EB773EAA}"/>
    <dgm:cxn modelId="{11FE92F7-AA02-4947-9319-C071C7D4DEB1}" type="presOf" srcId="{EDF7E66D-4222-48FF-95A4-CB3F2A6AE2D0}" destId="{AA856852-0C22-4CFB-B9B3-53F6AC156EBA}" srcOrd="0" destOrd="0" presId="urn:microsoft.com/office/officeart/2005/8/layout/lProcess2"/>
    <dgm:cxn modelId="{5C9CB66C-5C22-4C2E-831A-6F82DD08C4B0}" type="presOf" srcId="{0125A847-A9B9-49F9-ABF6-F448AD88D685}" destId="{6F2B2204-728D-47D7-9E0B-5A4A9E011DF4}" srcOrd="0" destOrd="0" presId="urn:microsoft.com/office/officeart/2005/8/layout/lProcess2"/>
    <dgm:cxn modelId="{A34AA3E9-4562-401B-8F90-E39581DCFBA7}" type="presOf" srcId="{CC22408A-1F62-4DC3-A766-6D4364A23650}" destId="{54B8BC03-3B85-471F-933B-32663CAE11FC}" srcOrd="0" destOrd="0" presId="urn:microsoft.com/office/officeart/2005/8/layout/lProcess2"/>
    <dgm:cxn modelId="{08E5438A-3A23-474C-AC9E-1F12DE12AD0A}" type="presOf" srcId="{C6E0A168-D334-4E07-98C9-5297133BECEB}" destId="{FA032FAC-39A1-413D-992D-603EFE652EDE}" srcOrd="0" destOrd="0" presId="urn:microsoft.com/office/officeart/2005/8/layout/lProcess2"/>
    <dgm:cxn modelId="{BF2821F2-8DA8-48C2-B18E-73DFF2EA4718}" type="presOf" srcId="{550C3227-B757-490B-BFEB-5D2BFD4AEE7E}" destId="{5B8B0496-047C-4FD8-BFA9-55FA8A6BCD1F}" srcOrd="1" destOrd="0" presId="urn:microsoft.com/office/officeart/2005/8/layout/lProcess2"/>
    <dgm:cxn modelId="{8AFF8B03-40AB-4471-9250-AFC915E62220}" type="presOf" srcId="{F3369AC9-CA49-4D66-931F-8C8764A42BB2}" destId="{BA35F773-1703-498D-BD0B-7AE2B3661740}" srcOrd="0" destOrd="0" presId="urn:microsoft.com/office/officeart/2005/8/layout/lProcess2"/>
    <dgm:cxn modelId="{A8EBB9FC-CE43-4B25-A833-406A53E3F913}" type="presOf" srcId="{E573F44D-E94A-43A6-B256-2DCBEC8966DA}" destId="{24A41599-BEC5-48E6-A15A-447343E9DD6F}" srcOrd="1" destOrd="0" presId="urn:microsoft.com/office/officeart/2005/8/layout/lProcess2"/>
    <dgm:cxn modelId="{F0E73038-3DF4-4329-ADAF-F4C05A338F05}" srcId="{E573F44D-E94A-43A6-B256-2DCBEC8966DA}" destId="{C6E0A168-D334-4E07-98C9-5297133BECEB}" srcOrd="0" destOrd="0" parTransId="{B5061483-59DA-46D0-A790-B78D1A9E8540}" sibTransId="{9F9807A8-51D0-4C79-A9AB-6CE338B5A8BC}"/>
    <dgm:cxn modelId="{51168BBE-FBE9-4F81-8F69-30D36FF5794B}" srcId="{E573F44D-E94A-43A6-B256-2DCBEC8966DA}" destId="{F3369AC9-CA49-4D66-931F-8C8764A42BB2}" srcOrd="1" destOrd="0" parTransId="{BCE64495-EC63-4D96-9150-DA86FF4C9EDC}" sibTransId="{2571324C-6135-4148-B934-B08987768320}"/>
    <dgm:cxn modelId="{C76A4E2E-359E-42DE-94D4-4DB1D1F0FF11}" type="presOf" srcId="{CC22408A-1F62-4DC3-A766-6D4364A23650}" destId="{ED065767-C82E-43E9-B875-20E83333B2C5}" srcOrd="1" destOrd="0" presId="urn:microsoft.com/office/officeart/2005/8/layout/lProcess2"/>
    <dgm:cxn modelId="{396C9A7B-79AB-473A-893A-8EC926B7226C}" srcId="{550C3227-B757-490B-BFEB-5D2BFD4AEE7E}" destId="{C64FC94E-09FE-4E4B-A19C-41184F53C246}" srcOrd="0" destOrd="0" parTransId="{5927C149-545C-4E50-B5B8-5B8C4F3D5CD7}" sibTransId="{F7001F98-DAEE-4349-815B-A983FE4D2D89}"/>
    <dgm:cxn modelId="{0A57744C-DFC1-488F-8744-8BA19BEB5EE0}" type="presOf" srcId="{550C3227-B757-490B-BFEB-5D2BFD4AEE7E}" destId="{5AE70EDE-D059-4D89-9622-9A50DB0F51B7}" srcOrd="0" destOrd="0" presId="urn:microsoft.com/office/officeart/2005/8/layout/lProcess2"/>
    <dgm:cxn modelId="{8039D047-BB4F-48F2-A1AB-0073A11DA2E2}" srcId="{CC22408A-1F62-4DC3-A766-6D4364A23650}" destId="{0125A847-A9B9-49F9-ABF6-F448AD88D685}" srcOrd="1" destOrd="0" parTransId="{6DD40A7E-77BF-4DDF-9194-1401E5A24E75}" sibTransId="{7CBEEC13-5CC5-4425-B9AC-12B818148916}"/>
    <dgm:cxn modelId="{CD53C3A3-F3F5-4D2A-869F-A8272D078BC6}" type="presOf" srcId="{E5901BB3-451F-444F-AC70-7E916A6D0655}" destId="{C5D8590F-3BF3-4512-803B-7BC8FBEC8B50}" srcOrd="0" destOrd="0" presId="urn:microsoft.com/office/officeart/2005/8/layout/lProcess2"/>
    <dgm:cxn modelId="{5A57E10B-6593-40DE-9F3A-D9CD864933AB}" srcId="{CC22408A-1F62-4DC3-A766-6D4364A23650}" destId="{3B90CC6D-16DE-42FC-B92A-686556F68CB1}" srcOrd="0" destOrd="0" parTransId="{FE6402E8-CF7D-4317-BA45-A9DA6C055947}" sibTransId="{21AFB6E9-B372-4D3C-8D02-CAEA492D3B75}"/>
    <dgm:cxn modelId="{48603A4C-CB2C-46E8-9E73-5121F53A4644}" type="presOf" srcId="{F173114E-CD49-40C5-9EC5-2E6DF50F1AE4}" destId="{16FDBF0D-0AE5-43A8-8EEB-80A2B6F4F3D1}" srcOrd="0" destOrd="0" presId="urn:microsoft.com/office/officeart/2005/8/layout/lProcess2"/>
    <dgm:cxn modelId="{B808CBA4-45F3-4887-A23B-1C73F902115F}" srcId="{CC22408A-1F62-4DC3-A766-6D4364A23650}" destId="{F173114E-CD49-40C5-9EC5-2E6DF50F1AE4}" srcOrd="2" destOrd="0" parTransId="{D02602C3-C543-4E12-9362-51A73D7869F6}" sibTransId="{288FAA12-E8E4-420B-8D8E-2E7473D58CDA}"/>
    <dgm:cxn modelId="{E7EEFDC2-7F3C-4A63-B665-1E8964A8D0F1}" srcId="{E573F44D-E94A-43A6-B256-2DCBEC8966DA}" destId="{0902A329-762B-414E-9429-C9B9399A9F3F}" srcOrd="2" destOrd="0" parTransId="{FA196CD6-1335-4043-A5A8-165A72B84D01}" sibTransId="{26D60C8B-9B85-480E-8104-9C341398258F}"/>
    <dgm:cxn modelId="{2D58F2A5-A746-4D93-9B5B-4A16DFC597B7}" type="presOf" srcId="{E573F44D-E94A-43A6-B256-2DCBEC8966DA}" destId="{B02851E1-1448-4EA9-8022-BE4C748DD352}" srcOrd="0" destOrd="0" presId="urn:microsoft.com/office/officeart/2005/8/layout/lProcess2"/>
    <dgm:cxn modelId="{74F477C2-AC4C-4C40-A4C6-B9D232E34909}" type="presOf" srcId="{0902A329-762B-414E-9429-C9B9399A9F3F}" destId="{E9E39353-834B-4A65-96FD-691C361A1025}" srcOrd="0" destOrd="0" presId="urn:microsoft.com/office/officeart/2005/8/layout/lProcess2"/>
    <dgm:cxn modelId="{FC10BA2A-BB36-4585-8D33-0CAC0D9B044A}" type="presOf" srcId="{B43BF28E-0ED6-44A9-8ECA-70207AC66366}" destId="{A7F29E71-C8D2-46A2-AF0C-0FFEA697A8BE}" srcOrd="0" destOrd="0" presId="urn:microsoft.com/office/officeart/2005/8/layout/lProcess2"/>
    <dgm:cxn modelId="{7FA4B773-D485-4DCA-888D-5F66EF0851C1}" type="presOf" srcId="{3B90CC6D-16DE-42FC-B92A-686556F68CB1}" destId="{40C9E44A-D306-4632-B16F-DF30B6476139}" srcOrd="0" destOrd="0" presId="urn:microsoft.com/office/officeart/2005/8/layout/lProcess2"/>
    <dgm:cxn modelId="{55668863-028C-429A-A2B1-893646C1C964}" srcId="{EDF7E66D-4222-48FF-95A4-CB3F2A6AE2D0}" destId="{CC22408A-1F62-4DC3-A766-6D4364A23650}" srcOrd="2" destOrd="0" parTransId="{F71203CC-F9B8-49AC-85B4-9D4EC6E36432}" sibTransId="{C6D6843A-79DB-47FC-BC23-A9FDB781428E}"/>
    <dgm:cxn modelId="{3811A267-5097-428F-9967-3621EF648E68}" srcId="{EDF7E66D-4222-48FF-95A4-CB3F2A6AE2D0}" destId="{E573F44D-E94A-43A6-B256-2DCBEC8966DA}" srcOrd="0" destOrd="0" parTransId="{5BF83EB9-A703-4E8F-B60C-3D0E4FE5EA83}" sibTransId="{E19AB3CA-99C4-476D-9D97-063357C7D0B5}"/>
    <dgm:cxn modelId="{9B8BBD94-85D0-479D-BEE3-BB5ADD606E47}" type="presOf" srcId="{C64FC94E-09FE-4E4B-A19C-41184F53C246}" destId="{3890DA19-336B-46B0-A055-B651E393FDA4}" srcOrd="0" destOrd="0" presId="urn:microsoft.com/office/officeart/2005/8/layout/lProcess2"/>
    <dgm:cxn modelId="{18B9D6E8-4E68-4D54-B192-E683E08C8DE8}" srcId="{EDF7E66D-4222-48FF-95A4-CB3F2A6AE2D0}" destId="{550C3227-B757-490B-BFEB-5D2BFD4AEE7E}" srcOrd="1" destOrd="0" parTransId="{D2A9F054-23F6-407B-A886-5686B4CE77D5}" sibTransId="{96C562D4-9351-4134-ACB3-963B0DEB7554}"/>
    <dgm:cxn modelId="{874F427B-08E0-4E17-9648-4D3B5891BA21}" srcId="{550C3227-B757-490B-BFEB-5D2BFD4AEE7E}" destId="{E5901BB3-451F-444F-AC70-7E916A6D0655}" srcOrd="2" destOrd="0" parTransId="{502ED772-A73D-41C0-AC85-8BD351BB8A7B}" sibTransId="{E812CE19-3298-4466-A9D0-2031BAD11CD4}"/>
    <dgm:cxn modelId="{D0289F80-CDEA-458C-B266-3B6F51A4DD95}" type="presParOf" srcId="{AA856852-0C22-4CFB-B9B3-53F6AC156EBA}" destId="{9E0E8614-78F5-42A4-AE4D-E3D83AE36E2B}" srcOrd="0" destOrd="0" presId="urn:microsoft.com/office/officeart/2005/8/layout/lProcess2"/>
    <dgm:cxn modelId="{A8D569D0-3CE5-47F7-A9A8-BCF398516208}" type="presParOf" srcId="{9E0E8614-78F5-42A4-AE4D-E3D83AE36E2B}" destId="{B02851E1-1448-4EA9-8022-BE4C748DD352}" srcOrd="0" destOrd="0" presId="urn:microsoft.com/office/officeart/2005/8/layout/lProcess2"/>
    <dgm:cxn modelId="{B7D44F84-AE4D-464C-AE70-EB0A6BFD8ECC}" type="presParOf" srcId="{9E0E8614-78F5-42A4-AE4D-E3D83AE36E2B}" destId="{24A41599-BEC5-48E6-A15A-447343E9DD6F}" srcOrd="1" destOrd="0" presId="urn:microsoft.com/office/officeart/2005/8/layout/lProcess2"/>
    <dgm:cxn modelId="{B15FE8F3-C05F-41B2-95D2-F9E14544CFDA}" type="presParOf" srcId="{9E0E8614-78F5-42A4-AE4D-E3D83AE36E2B}" destId="{C56BE57C-E86D-4E10-9506-999F74F56074}" srcOrd="2" destOrd="0" presId="urn:microsoft.com/office/officeart/2005/8/layout/lProcess2"/>
    <dgm:cxn modelId="{82C7BEBC-4DF9-4607-82BC-900C8B545F7C}" type="presParOf" srcId="{C56BE57C-E86D-4E10-9506-999F74F56074}" destId="{BA4409AE-7CFA-4D75-B33F-2BD722757A14}" srcOrd="0" destOrd="0" presId="urn:microsoft.com/office/officeart/2005/8/layout/lProcess2"/>
    <dgm:cxn modelId="{1DFB46A7-1DCB-41DD-8690-FB9BCC54434D}" type="presParOf" srcId="{BA4409AE-7CFA-4D75-B33F-2BD722757A14}" destId="{FA032FAC-39A1-413D-992D-603EFE652EDE}" srcOrd="0" destOrd="0" presId="urn:microsoft.com/office/officeart/2005/8/layout/lProcess2"/>
    <dgm:cxn modelId="{572CDBD3-863D-4251-8B15-8D1C6F1ED7AA}" type="presParOf" srcId="{BA4409AE-7CFA-4D75-B33F-2BD722757A14}" destId="{F7BA0AD3-0B69-4F6C-BCE3-C019F156D3CB}" srcOrd="1" destOrd="0" presId="urn:microsoft.com/office/officeart/2005/8/layout/lProcess2"/>
    <dgm:cxn modelId="{85B11A15-AA68-4E68-97E4-B54049FD2390}" type="presParOf" srcId="{BA4409AE-7CFA-4D75-B33F-2BD722757A14}" destId="{BA35F773-1703-498D-BD0B-7AE2B3661740}" srcOrd="2" destOrd="0" presId="urn:microsoft.com/office/officeart/2005/8/layout/lProcess2"/>
    <dgm:cxn modelId="{3C9A55F3-EB53-4A0C-8A3B-670DEAC917AF}" type="presParOf" srcId="{BA4409AE-7CFA-4D75-B33F-2BD722757A14}" destId="{48F8C271-A6E4-4D1B-9F2A-519A862CEA4A}" srcOrd="3" destOrd="0" presId="urn:microsoft.com/office/officeart/2005/8/layout/lProcess2"/>
    <dgm:cxn modelId="{235917ED-24F8-40FE-96D5-344E3F9BDD40}" type="presParOf" srcId="{BA4409AE-7CFA-4D75-B33F-2BD722757A14}" destId="{E9E39353-834B-4A65-96FD-691C361A1025}" srcOrd="4" destOrd="0" presId="urn:microsoft.com/office/officeart/2005/8/layout/lProcess2"/>
    <dgm:cxn modelId="{91317463-1F71-4877-BA34-A9F1A0A8E58B}" type="presParOf" srcId="{AA856852-0C22-4CFB-B9B3-53F6AC156EBA}" destId="{D984F5B6-1AFF-4458-AC60-8F4D6B36A5F5}" srcOrd="1" destOrd="0" presId="urn:microsoft.com/office/officeart/2005/8/layout/lProcess2"/>
    <dgm:cxn modelId="{89C3EF6B-4B3F-40C8-9F54-1172F0D0E331}" type="presParOf" srcId="{AA856852-0C22-4CFB-B9B3-53F6AC156EBA}" destId="{CCB2E88E-6F3D-497E-92E0-68026F2F06DA}" srcOrd="2" destOrd="0" presId="urn:microsoft.com/office/officeart/2005/8/layout/lProcess2"/>
    <dgm:cxn modelId="{1A89FAB9-F9C1-4ADD-80C6-1616D9272DC8}" type="presParOf" srcId="{CCB2E88E-6F3D-497E-92E0-68026F2F06DA}" destId="{5AE70EDE-D059-4D89-9622-9A50DB0F51B7}" srcOrd="0" destOrd="0" presId="urn:microsoft.com/office/officeart/2005/8/layout/lProcess2"/>
    <dgm:cxn modelId="{E696A997-D688-42D8-BF6C-3AD260EE5FFA}" type="presParOf" srcId="{CCB2E88E-6F3D-497E-92E0-68026F2F06DA}" destId="{5B8B0496-047C-4FD8-BFA9-55FA8A6BCD1F}" srcOrd="1" destOrd="0" presId="urn:microsoft.com/office/officeart/2005/8/layout/lProcess2"/>
    <dgm:cxn modelId="{304E0FB0-5B4D-493E-ADBD-E0270ABA6554}" type="presParOf" srcId="{CCB2E88E-6F3D-497E-92E0-68026F2F06DA}" destId="{E25F4C5D-CB42-48E3-AE6A-BA627922226D}" srcOrd="2" destOrd="0" presId="urn:microsoft.com/office/officeart/2005/8/layout/lProcess2"/>
    <dgm:cxn modelId="{2EC07F94-1E8B-48F3-A1AA-E223747189ED}" type="presParOf" srcId="{E25F4C5D-CB42-48E3-AE6A-BA627922226D}" destId="{1A69796E-EAB5-4510-9FC8-0BBA6645FC75}" srcOrd="0" destOrd="0" presId="urn:microsoft.com/office/officeart/2005/8/layout/lProcess2"/>
    <dgm:cxn modelId="{FF9C6308-A6AD-4F84-BFC8-1800A0418925}" type="presParOf" srcId="{1A69796E-EAB5-4510-9FC8-0BBA6645FC75}" destId="{3890DA19-336B-46B0-A055-B651E393FDA4}" srcOrd="0" destOrd="0" presId="urn:microsoft.com/office/officeart/2005/8/layout/lProcess2"/>
    <dgm:cxn modelId="{8FF8BECF-3446-4A6C-ABCB-A0BA959EB929}" type="presParOf" srcId="{1A69796E-EAB5-4510-9FC8-0BBA6645FC75}" destId="{54BBAE67-BC50-4772-843E-37F4413EEB71}" srcOrd="1" destOrd="0" presId="urn:microsoft.com/office/officeart/2005/8/layout/lProcess2"/>
    <dgm:cxn modelId="{9266E4D9-D5EB-46DB-A43F-1ABB3AE8A983}" type="presParOf" srcId="{1A69796E-EAB5-4510-9FC8-0BBA6645FC75}" destId="{A7F29E71-C8D2-46A2-AF0C-0FFEA697A8BE}" srcOrd="2" destOrd="0" presId="urn:microsoft.com/office/officeart/2005/8/layout/lProcess2"/>
    <dgm:cxn modelId="{CCB8862A-1959-4AE4-866D-BE205C177E4E}" type="presParOf" srcId="{1A69796E-EAB5-4510-9FC8-0BBA6645FC75}" destId="{128157C9-B292-49AA-9CB8-318B10191C61}" srcOrd="3" destOrd="0" presId="urn:microsoft.com/office/officeart/2005/8/layout/lProcess2"/>
    <dgm:cxn modelId="{F2ECFFF0-1C31-4990-B245-181D4DAFE674}" type="presParOf" srcId="{1A69796E-EAB5-4510-9FC8-0BBA6645FC75}" destId="{C5D8590F-3BF3-4512-803B-7BC8FBEC8B50}" srcOrd="4" destOrd="0" presId="urn:microsoft.com/office/officeart/2005/8/layout/lProcess2"/>
    <dgm:cxn modelId="{9CA7D0BB-8C0A-44A1-834F-B404D468F0AC}" type="presParOf" srcId="{AA856852-0C22-4CFB-B9B3-53F6AC156EBA}" destId="{FA7E95A1-16F9-44D9-A613-926594FD8D7F}" srcOrd="3" destOrd="0" presId="urn:microsoft.com/office/officeart/2005/8/layout/lProcess2"/>
    <dgm:cxn modelId="{23735823-4A79-460E-9AE9-80CEBAB71466}" type="presParOf" srcId="{AA856852-0C22-4CFB-B9B3-53F6AC156EBA}" destId="{EEDF32CC-0918-4A04-BD4C-24429076F58D}" srcOrd="4" destOrd="0" presId="urn:microsoft.com/office/officeart/2005/8/layout/lProcess2"/>
    <dgm:cxn modelId="{FE5EFB78-CE88-40DD-BC39-C420F620829E}" type="presParOf" srcId="{EEDF32CC-0918-4A04-BD4C-24429076F58D}" destId="{54B8BC03-3B85-471F-933B-32663CAE11FC}" srcOrd="0" destOrd="0" presId="urn:microsoft.com/office/officeart/2005/8/layout/lProcess2"/>
    <dgm:cxn modelId="{E05A9D98-5B02-4138-BBA7-38141EBA64A3}" type="presParOf" srcId="{EEDF32CC-0918-4A04-BD4C-24429076F58D}" destId="{ED065767-C82E-43E9-B875-20E83333B2C5}" srcOrd="1" destOrd="0" presId="urn:microsoft.com/office/officeart/2005/8/layout/lProcess2"/>
    <dgm:cxn modelId="{701449B0-A0B8-4BAA-9139-8E3AC87AFDB0}" type="presParOf" srcId="{EEDF32CC-0918-4A04-BD4C-24429076F58D}" destId="{5B55D0F9-FC31-4A78-926D-9481B7F79596}" srcOrd="2" destOrd="0" presId="urn:microsoft.com/office/officeart/2005/8/layout/lProcess2"/>
    <dgm:cxn modelId="{F3C26474-73D8-4CDD-AD5A-D8372B9A7E6E}" type="presParOf" srcId="{5B55D0F9-FC31-4A78-926D-9481B7F79596}" destId="{4833A2C0-9F57-497A-AA64-FB2EA4122884}" srcOrd="0" destOrd="0" presId="urn:microsoft.com/office/officeart/2005/8/layout/lProcess2"/>
    <dgm:cxn modelId="{E5296C0A-157B-45FE-B75B-2C72638B297D}" type="presParOf" srcId="{4833A2C0-9F57-497A-AA64-FB2EA4122884}" destId="{40C9E44A-D306-4632-B16F-DF30B6476139}" srcOrd="0" destOrd="0" presId="urn:microsoft.com/office/officeart/2005/8/layout/lProcess2"/>
    <dgm:cxn modelId="{F801869E-77F1-452F-82FF-147CD0284022}" type="presParOf" srcId="{4833A2C0-9F57-497A-AA64-FB2EA4122884}" destId="{6E4D9ECA-B4F0-4B18-B13D-241AE0733D76}" srcOrd="1" destOrd="0" presId="urn:microsoft.com/office/officeart/2005/8/layout/lProcess2"/>
    <dgm:cxn modelId="{34A9A7AB-1A7F-40F1-8CE0-9E931952738B}" type="presParOf" srcId="{4833A2C0-9F57-497A-AA64-FB2EA4122884}" destId="{6F2B2204-728D-47D7-9E0B-5A4A9E011DF4}" srcOrd="2" destOrd="0" presId="urn:microsoft.com/office/officeart/2005/8/layout/lProcess2"/>
    <dgm:cxn modelId="{BE4B7E19-5EE3-4A9E-9191-F6270C8A8AE8}" type="presParOf" srcId="{4833A2C0-9F57-497A-AA64-FB2EA4122884}" destId="{CF204412-0F94-45EA-A639-50B4771502D9}" srcOrd="3" destOrd="0" presId="urn:microsoft.com/office/officeart/2005/8/layout/lProcess2"/>
    <dgm:cxn modelId="{69D4A4B0-C25B-4454-AE79-E20E98FE7288}" type="presParOf" srcId="{4833A2C0-9F57-497A-AA64-FB2EA4122884}" destId="{16FDBF0D-0AE5-43A8-8EEB-80A2B6F4F3D1}"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2851E1-1448-4EA9-8022-BE4C748DD352}">
      <dsp:nvSpPr>
        <dsp:cNvPr id="0" name=""/>
        <dsp:cNvSpPr/>
      </dsp:nvSpPr>
      <dsp:spPr>
        <a:xfrm>
          <a:off x="1097" y="0"/>
          <a:ext cx="2853779" cy="56388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الإدراك</a:t>
          </a:r>
          <a:endParaRPr lang="en-US" sz="3600" b="1" kern="1200" dirty="0"/>
        </a:p>
      </dsp:txBody>
      <dsp:txXfrm>
        <a:off x="1097" y="0"/>
        <a:ext cx="2853779" cy="1691640"/>
      </dsp:txXfrm>
    </dsp:sp>
    <dsp:sp modelId="{FA032FAC-39A1-413D-992D-603EFE652EDE}">
      <dsp:nvSpPr>
        <dsp:cNvPr id="0" name=""/>
        <dsp:cNvSpPr/>
      </dsp:nvSpPr>
      <dsp:spPr>
        <a:xfrm>
          <a:off x="286475" y="1692121"/>
          <a:ext cx="2283023" cy="1107798"/>
        </a:xfrm>
        <a:prstGeom prst="roundRect">
          <a:avLst>
            <a:gd name="adj" fmla="val 10000"/>
          </a:avLst>
        </a:prstGeom>
        <a:solidFill>
          <a:schemeClr val="accent5">
            <a:hueOff val="0"/>
            <a:satOff val="0"/>
            <a:lumOff val="0"/>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b="1" kern="1200" dirty="0" smtClean="0"/>
            <a:t>العلاقات المكانية</a:t>
          </a:r>
        </a:p>
      </dsp:txBody>
      <dsp:txXfrm>
        <a:off x="318921" y="1724567"/>
        <a:ext cx="2218131" cy="1042906"/>
      </dsp:txXfrm>
    </dsp:sp>
    <dsp:sp modelId="{BA35F773-1703-498D-BD0B-7AE2B3661740}">
      <dsp:nvSpPr>
        <dsp:cNvPr id="0" name=""/>
        <dsp:cNvSpPr/>
      </dsp:nvSpPr>
      <dsp:spPr>
        <a:xfrm>
          <a:off x="286475" y="2970350"/>
          <a:ext cx="2283023" cy="1107798"/>
        </a:xfrm>
        <a:prstGeom prst="roundRect">
          <a:avLst>
            <a:gd name="adj" fmla="val 10000"/>
          </a:avLst>
        </a:prstGeom>
        <a:solidFill>
          <a:schemeClr val="accent5">
            <a:hueOff val="493029"/>
            <a:satOff val="-8707"/>
            <a:lumOff val="4216"/>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b="1" kern="1200" dirty="0" smtClean="0"/>
            <a:t>الخرائط الذهنية</a:t>
          </a:r>
        </a:p>
        <a:p>
          <a:pPr lvl="0" algn="ctr" defTabSz="933450">
            <a:lnSpc>
              <a:spcPct val="90000"/>
            </a:lnSpc>
            <a:spcBef>
              <a:spcPct val="0"/>
            </a:spcBef>
            <a:spcAft>
              <a:spcPct val="35000"/>
            </a:spcAft>
          </a:pPr>
          <a:r>
            <a:rPr lang="en-US" sz="2100" b="1" kern="1200" dirty="0" smtClean="0"/>
            <a:t>Mental Maps</a:t>
          </a:r>
          <a:r>
            <a:rPr lang="ar-EG" sz="2100" b="1" kern="1200" dirty="0" smtClean="0"/>
            <a:t> </a:t>
          </a:r>
          <a:endParaRPr lang="en-US" sz="2100" kern="1200" dirty="0"/>
        </a:p>
      </dsp:txBody>
      <dsp:txXfrm>
        <a:off x="318921" y="3002796"/>
        <a:ext cx="2218131" cy="1042906"/>
      </dsp:txXfrm>
    </dsp:sp>
    <dsp:sp modelId="{E9E39353-834B-4A65-96FD-691C361A1025}">
      <dsp:nvSpPr>
        <dsp:cNvPr id="0" name=""/>
        <dsp:cNvSpPr/>
      </dsp:nvSpPr>
      <dsp:spPr>
        <a:xfrm>
          <a:off x="286475" y="4248579"/>
          <a:ext cx="2283023" cy="1107798"/>
        </a:xfrm>
        <a:prstGeom prst="roundRect">
          <a:avLst>
            <a:gd name="adj" fmla="val 10000"/>
          </a:avLst>
        </a:prstGeom>
        <a:solidFill>
          <a:schemeClr val="accent5">
            <a:hueOff val="986058"/>
            <a:satOff val="-17414"/>
            <a:lumOff val="8432"/>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kern="1200" dirty="0" smtClean="0"/>
            <a:t>(</a:t>
          </a:r>
          <a:r>
            <a:rPr lang="ar-EG" sz="2100" b="1" kern="1200" dirty="0" smtClean="0"/>
            <a:t>المعلومات</a:t>
          </a:r>
          <a:r>
            <a:rPr lang="ar-EG" sz="2100" kern="1200" dirty="0" smtClean="0"/>
            <a:t>)</a:t>
          </a:r>
        </a:p>
        <a:p>
          <a:pPr lvl="0" algn="ctr" defTabSz="933450">
            <a:lnSpc>
              <a:spcPct val="90000"/>
            </a:lnSpc>
            <a:spcBef>
              <a:spcPct val="0"/>
            </a:spcBef>
            <a:spcAft>
              <a:spcPct val="35000"/>
            </a:spcAft>
          </a:pPr>
          <a:r>
            <a:rPr lang="ar-EG" sz="2100" b="1" kern="1200" dirty="0" smtClean="0"/>
            <a:t>المكان والاشياء والمجال</a:t>
          </a:r>
          <a:r>
            <a:rPr lang="ar-EG" sz="2100" kern="1200" dirty="0" smtClean="0"/>
            <a:t> </a:t>
          </a:r>
          <a:r>
            <a:rPr lang="ar-EG" sz="2100" b="1" kern="1200" dirty="0" smtClean="0"/>
            <a:t>والخلفية</a:t>
          </a:r>
          <a:r>
            <a:rPr lang="ar-EG" sz="2100" kern="1200" dirty="0" smtClean="0"/>
            <a:t> </a:t>
          </a:r>
          <a:r>
            <a:rPr lang="ar-EG" sz="2100" b="1" kern="1200" dirty="0" smtClean="0"/>
            <a:t>العلمية</a:t>
          </a:r>
          <a:endParaRPr lang="en-US" sz="2100" b="1" kern="1200" dirty="0"/>
        </a:p>
      </dsp:txBody>
      <dsp:txXfrm>
        <a:off x="318921" y="4281025"/>
        <a:ext cx="2218131" cy="1042906"/>
      </dsp:txXfrm>
    </dsp:sp>
    <dsp:sp modelId="{5AE70EDE-D059-4D89-9622-9A50DB0F51B7}">
      <dsp:nvSpPr>
        <dsp:cNvPr id="0" name=""/>
        <dsp:cNvSpPr/>
      </dsp:nvSpPr>
      <dsp:spPr>
        <a:xfrm>
          <a:off x="3068910" y="0"/>
          <a:ext cx="2853779" cy="56388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طرق</a:t>
          </a:r>
          <a:r>
            <a:rPr lang="ar-EG" sz="3600" kern="1200" dirty="0" smtClean="0"/>
            <a:t> </a:t>
          </a:r>
          <a:r>
            <a:rPr lang="ar-EG" sz="3600" b="1" kern="1200" dirty="0" smtClean="0"/>
            <a:t>جمعها</a:t>
          </a:r>
          <a:endParaRPr lang="en-US" sz="3600" b="1" kern="1200" dirty="0"/>
        </a:p>
      </dsp:txBody>
      <dsp:txXfrm>
        <a:off x="3068910" y="0"/>
        <a:ext cx="2853779" cy="1691640"/>
      </dsp:txXfrm>
    </dsp:sp>
    <dsp:sp modelId="{3890DA19-336B-46B0-A055-B651E393FDA4}">
      <dsp:nvSpPr>
        <dsp:cNvPr id="0" name=""/>
        <dsp:cNvSpPr/>
      </dsp:nvSpPr>
      <dsp:spPr>
        <a:xfrm>
          <a:off x="3354288" y="1692121"/>
          <a:ext cx="2283023" cy="1107798"/>
        </a:xfrm>
        <a:prstGeom prst="roundRect">
          <a:avLst>
            <a:gd name="adj" fmla="val 10000"/>
          </a:avLst>
        </a:prstGeom>
        <a:solidFill>
          <a:schemeClr val="accent5">
            <a:hueOff val="1479087"/>
            <a:satOff val="-26121"/>
            <a:lumOff val="12648"/>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b="1" kern="1200" dirty="0" smtClean="0"/>
            <a:t>الملاحظة</a:t>
          </a:r>
          <a:r>
            <a:rPr lang="ar-EG" sz="2100" kern="1200" dirty="0" smtClean="0"/>
            <a:t> </a:t>
          </a:r>
          <a:r>
            <a:rPr lang="ar-EG" sz="2100" b="1" kern="1200" dirty="0" smtClean="0"/>
            <a:t>المرئية</a:t>
          </a:r>
        </a:p>
      </dsp:txBody>
      <dsp:txXfrm>
        <a:off x="3386734" y="1724567"/>
        <a:ext cx="2218131" cy="1042906"/>
      </dsp:txXfrm>
    </dsp:sp>
    <dsp:sp modelId="{A7F29E71-C8D2-46A2-AF0C-0FFEA697A8BE}">
      <dsp:nvSpPr>
        <dsp:cNvPr id="0" name=""/>
        <dsp:cNvSpPr/>
      </dsp:nvSpPr>
      <dsp:spPr>
        <a:xfrm>
          <a:off x="3354288" y="2970350"/>
          <a:ext cx="2283023" cy="1107798"/>
        </a:xfrm>
        <a:prstGeom prst="roundRect">
          <a:avLst>
            <a:gd name="adj" fmla="val 10000"/>
          </a:avLst>
        </a:prstGeom>
        <a:solidFill>
          <a:schemeClr val="accent5">
            <a:hueOff val="1972116"/>
            <a:satOff val="-34828"/>
            <a:lumOff val="16863"/>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b="1" kern="1200" dirty="0" smtClean="0"/>
            <a:t>القياس</a:t>
          </a:r>
        </a:p>
      </dsp:txBody>
      <dsp:txXfrm>
        <a:off x="3386734" y="3002796"/>
        <a:ext cx="2218131" cy="1042906"/>
      </dsp:txXfrm>
    </dsp:sp>
    <dsp:sp modelId="{C5D8590F-3BF3-4512-803B-7BC8FBEC8B50}">
      <dsp:nvSpPr>
        <dsp:cNvPr id="0" name=""/>
        <dsp:cNvSpPr/>
      </dsp:nvSpPr>
      <dsp:spPr>
        <a:xfrm>
          <a:off x="3437961" y="4226733"/>
          <a:ext cx="2283023" cy="1107798"/>
        </a:xfrm>
        <a:prstGeom prst="roundRect">
          <a:avLst>
            <a:gd name="adj" fmla="val 10000"/>
          </a:avLst>
        </a:prstGeom>
        <a:solidFill>
          <a:schemeClr val="accent5">
            <a:hueOff val="2465145"/>
            <a:satOff val="-43535"/>
            <a:lumOff val="21079"/>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53340" tIns="40005" rIns="53340" bIns="40005" numCol="1" spcCol="1270" anchor="ctr" anchorCtr="0">
          <a:noAutofit/>
        </a:bodyPr>
        <a:lstStyle/>
        <a:p>
          <a:pPr lvl="0" algn="ctr" defTabSz="933450">
            <a:lnSpc>
              <a:spcPct val="90000"/>
            </a:lnSpc>
            <a:spcBef>
              <a:spcPct val="0"/>
            </a:spcBef>
            <a:spcAft>
              <a:spcPct val="35000"/>
            </a:spcAft>
          </a:pPr>
          <a:r>
            <a:rPr lang="ar-EG" sz="2100" b="1" kern="1200" dirty="0" smtClean="0"/>
            <a:t>الاستبيان</a:t>
          </a:r>
        </a:p>
      </dsp:txBody>
      <dsp:txXfrm>
        <a:off x="3470407" y="4259179"/>
        <a:ext cx="2218131" cy="1042906"/>
      </dsp:txXfrm>
    </dsp:sp>
    <dsp:sp modelId="{54B8BC03-3B85-471F-933B-32663CAE11FC}">
      <dsp:nvSpPr>
        <dsp:cNvPr id="0" name=""/>
        <dsp:cNvSpPr/>
      </dsp:nvSpPr>
      <dsp:spPr>
        <a:xfrm>
          <a:off x="6136723" y="0"/>
          <a:ext cx="2853779" cy="5638800"/>
        </a:xfrm>
        <a:prstGeom prst="roundRect">
          <a:avLst>
            <a:gd name="adj" fmla="val 10000"/>
          </a:avLst>
        </a:prstGeom>
        <a:solidFill>
          <a:schemeClr val="accent5">
            <a:tint val="40000"/>
            <a:hueOff val="0"/>
            <a:satOff val="0"/>
            <a:lumOff val="0"/>
            <a:alphaOff val="0"/>
          </a:schemeClr>
        </a:solidFill>
        <a:ln>
          <a:noFill/>
        </a:ln>
        <a:effectLst/>
        <a:sp3d z="-161800" extrusionH="600" contourW="3000">
          <a:bevelT w="48600" h="18600" prst="relaxedInset"/>
          <a:bevelB w="48600" h="8600" prst="relaxedInset"/>
        </a:sp3d>
      </dsp:spPr>
      <dsp:style>
        <a:lnRef idx="0">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EG" sz="3600" b="1" kern="1200" dirty="0" smtClean="0"/>
            <a:t>مصادرها</a:t>
          </a:r>
          <a:endParaRPr lang="en-US" sz="3600" b="1" kern="1200" dirty="0"/>
        </a:p>
      </dsp:txBody>
      <dsp:txXfrm>
        <a:off x="6136723" y="0"/>
        <a:ext cx="2853779" cy="1691640"/>
      </dsp:txXfrm>
    </dsp:sp>
    <dsp:sp modelId="{40C9E44A-D306-4632-B16F-DF30B6476139}">
      <dsp:nvSpPr>
        <dsp:cNvPr id="0" name=""/>
        <dsp:cNvSpPr/>
      </dsp:nvSpPr>
      <dsp:spPr>
        <a:xfrm>
          <a:off x="6347012" y="1692121"/>
          <a:ext cx="2433200" cy="1107798"/>
        </a:xfrm>
        <a:prstGeom prst="roundRect">
          <a:avLst>
            <a:gd name="adj" fmla="val 10000"/>
          </a:avLst>
        </a:prstGeom>
        <a:solidFill>
          <a:schemeClr val="accent5">
            <a:hueOff val="2958175"/>
            <a:satOff val="-52242"/>
            <a:lumOff val="25295"/>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العمل </a:t>
          </a:r>
          <a:r>
            <a:rPr lang="ar-EG" sz="1700" b="1" kern="1200" dirty="0" smtClean="0"/>
            <a:t>الميداني</a:t>
          </a:r>
          <a:endParaRPr lang="ar-EG" sz="1700" b="1" kern="1200" dirty="0" smtClean="0">
            <a:latin typeface="+mn-lt"/>
          </a:endParaRPr>
        </a:p>
      </dsp:txBody>
      <dsp:txXfrm>
        <a:off x="6379458" y="1724567"/>
        <a:ext cx="2368308" cy="1042906"/>
      </dsp:txXfrm>
    </dsp:sp>
    <dsp:sp modelId="{6F2B2204-728D-47D7-9E0B-5A4A9E011DF4}">
      <dsp:nvSpPr>
        <dsp:cNvPr id="0" name=""/>
        <dsp:cNvSpPr/>
      </dsp:nvSpPr>
      <dsp:spPr>
        <a:xfrm>
          <a:off x="6347012" y="2970350"/>
          <a:ext cx="2433200" cy="1107798"/>
        </a:xfrm>
        <a:prstGeom prst="roundRect">
          <a:avLst>
            <a:gd name="adj" fmla="val 10000"/>
          </a:avLst>
        </a:prstGeom>
        <a:solidFill>
          <a:schemeClr val="accent5">
            <a:hueOff val="3451204"/>
            <a:satOff val="-60949"/>
            <a:lumOff val="29511"/>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البيانات المنشورة</a:t>
          </a:r>
        </a:p>
        <a:p>
          <a:pPr lvl="0" algn="ctr" defTabSz="711200">
            <a:lnSpc>
              <a:spcPct val="90000"/>
            </a:lnSpc>
            <a:spcBef>
              <a:spcPct val="0"/>
            </a:spcBef>
            <a:spcAft>
              <a:spcPct val="35000"/>
            </a:spcAft>
          </a:pPr>
          <a:r>
            <a:rPr lang="ar-EG" sz="1600" b="1" kern="1200" dirty="0" smtClean="0"/>
            <a:t>(التعددات السكانية- البيانات المناخية)</a:t>
          </a:r>
        </a:p>
      </dsp:txBody>
      <dsp:txXfrm>
        <a:off x="6379458" y="3002796"/>
        <a:ext cx="2368308" cy="1042906"/>
      </dsp:txXfrm>
    </dsp:sp>
    <dsp:sp modelId="{16FDBF0D-0AE5-43A8-8EEB-80A2B6F4F3D1}">
      <dsp:nvSpPr>
        <dsp:cNvPr id="0" name=""/>
        <dsp:cNvSpPr/>
      </dsp:nvSpPr>
      <dsp:spPr>
        <a:xfrm>
          <a:off x="6347012" y="4248579"/>
          <a:ext cx="2433200" cy="1107798"/>
        </a:xfrm>
        <a:prstGeom prst="roundRect">
          <a:avLst>
            <a:gd name="adj" fmla="val 10000"/>
          </a:avLst>
        </a:prstGeom>
        <a:solidFill>
          <a:schemeClr val="accent5">
            <a:hueOff val="3944233"/>
            <a:satOff val="-69656"/>
            <a:lumOff val="33727"/>
            <a:alphaOff val="0"/>
          </a:schemeClr>
        </a:solidFill>
        <a:ln>
          <a:noFill/>
        </a:ln>
        <a:effectLst>
          <a:outerShdw blurRad="38100" dist="12700" dir="5400000" rotWithShape="0">
            <a:srgbClr val="000000">
              <a:alpha val="15000"/>
            </a:srgbClr>
          </a:outerShdw>
        </a:effectLst>
        <a:sp3d extrusionH="50600" prstMaterial="metal">
          <a:bevelT w="101600" h="80600" prst="relaxedInset"/>
          <a:bevelB w="80600" h="80600" prst="relaxedInset"/>
        </a:sp3d>
      </dsp:spPr>
      <dsp:style>
        <a:lnRef idx="0">
          <a:scrgbClr r="0" g="0" b="0"/>
        </a:lnRef>
        <a:fillRef idx="1">
          <a:scrgbClr r="0" g="0" b="0"/>
        </a:fillRef>
        <a:effectRef idx="1">
          <a:scrgbClr r="0" g="0" b="0"/>
        </a:effectRef>
        <a:fontRef idx="minor">
          <a:schemeClr val="dk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ar-EG" sz="1600" b="1" kern="1200" dirty="0" smtClean="0"/>
            <a:t>بيانات غير منشورة</a:t>
          </a:r>
        </a:p>
        <a:p>
          <a:pPr lvl="0" algn="ctr" defTabSz="711200">
            <a:lnSpc>
              <a:spcPct val="90000"/>
            </a:lnSpc>
            <a:spcBef>
              <a:spcPct val="0"/>
            </a:spcBef>
            <a:spcAft>
              <a:spcPct val="35000"/>
            </a:spcAft>
          </a:pPr>
          <a:r>
            <a:rPr lang="ar-EG" sz="1600" b="1" kern="1200" dirty="0" smtClean="0"/>
            <a:t>(تقارير حكومية-هيئات- شركات)</a:t>
          </a:r>
          <a:endParaRPr lang="en-US" sz="1600" kern="1200" dirty="0"/>
        </a:p>
      </dsp:txBody>
      <dsp:txXfrm>
        <a:off x="6379458" y="4281025"/>
        <a:ext cx="2368308" cy="1042906"/>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7">
  <dgm:title val=""/>
  <dgm:desc val=""/>
  <dgm:catLst>
    <dgm:cat type="3D" pri="11700"/>
  </dgm:catLst>
  <dgm:scene3d>
    <a:camera prst="perspectiveLeft" zoom="91000"/>
    <a:lightRig rig="threePt" dir="t">
      <a:rot lat="0" lon="0" rev="20640000"/>
    </a:lightRig>
  </dgm:scene3d>
  <dgm:styleLbl name="node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lnNod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vennNode1">
    <dgm:scene3d>
      <a:camera prst="orthographicFront"/>
      <a:lightRig rig="threePt" dir="t"/>
    </dgm:scene3d>
    <dgm:sp3d extrusionH="50600" prstMaterial="clear">
      <a:bevelT w="101600" h="80600" prst="relaxedInset"/>
      <a:bevelB w="80600" h="80600" prst="relaxedInset"/>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50600" prstMaterial="metal">
      <a:bevelT w="101600" h="80600" prst="relaxedInset"/>
      <a:bevelB w="80600" h="80600" prst="relaxedInset"/>
    </dgm:sp3d>
    <dgm:txPr/>
    <dgm:style>
      <a:lnRef idx="1">
        <a:scrgbClr r="0" g="0" b="0"/>
      </a:lnRef>
      <a:fillRef idx="1">
        <a:scrgbClr r="0" g="0" b="0"/>
      </a:fillRef>
      <a:effectRef idx="1">
        <a:scrgbClr r="0" g="0" b="0"/>
      </a:effectRef>
      <a:fontRef idx="minor">
        <a:schemeClr val="dk1"/>
      </a:fontRef>
    </dgm:style>
  </dgm:styleLbl>
  <dgm:styleLbl name="node1">
    <dgm:scene3d>
      <a:camera prst="orthographicFront"/>
      <a:lightRig rig="threePt" dir="t"/>
    </dgm:scene3d>
    <dgm:sp3d extrusionH="50600" prstMaterial="metal">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node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fgImgPlace1">
    <dgm:scene3d>
      <a:camera prst="orthographicFront"/>
      <a:lightRig rig="threePt" dir="t"/>
    </dgm:scene3d>
    <dgm:sp3d z="572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alignImgPlace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dgm:style>
  </dgm:styleLbl>
  <dgm:styleLbl name="bgImgPlace1">
    <dgm:scene3d>
      <a:camera prst="orthographicFront"/>
      <a:lightRig rig="threePt" dir="t"/>
    </dgm:scene3d>
    <dgm:sp3d z="-211800" extrusionH="10600" prstMaterial="plastic">
      <a:bevelT w="101600" h="8600" prst="relaxedInset"/>
      <a:bevelB w="8600" h="8600" prst="relaxedInset"/>
    </dgm:sp3d>
    <dgm:txPr/>
    <dgm:style>
      <a:lnRef idx="0">
        <a:scrgbClr r="0" g="0" b="0"/>
      </a:lnRef>
      <a:fillRef idx="1">
        <a:scrgbClr r="0" g="0" b="0"/>
      </a:fillRef>
      <a:effectRef idx="1">
        <a:scrgbClr r="0" g="0" b="0"/>
      </a:effectRef>
      <a:fontRef idx="minor"/>
    </dgm:style>
  </dgm:styleLbl>
  <dgm:styleLbl name="sibTrans2D1">
    <dgm:scene3d>
      <a:camera prst="orthographicFront"/>
      <a:lightRig rig="threePt" dir="t"/>
    </dgm:scene3d>
    <dgm:sp3d z="-110000">
      <a:bevelT w="40600" h="20600" prst="relaxedInset"/>
    </dgm:sp3d>
    <dgm:txPr/>
    <dgm:style>
      <a:lnRef idx="0">
        <a:scrgbClr r="0" g="0" b="0"/>
      </a:lnRef>
      <a:fillRef idx="1">
        <a:scrgbClr r="0" g="0" b="0"/>
      </a:fillRef>
      <a:effectRef idx="2">
        <a:scrgbClr r="0" g="0" b="0"/>
      </a:effectRef>
      <a:fontRef idx="minor"/>
    </dgm:style>
  </dgm:styleLbl>
  <dgm:styleLbl name="fgSibTrans2D1">
    <dgm:scene3d>
      <a:camera prst="orthographicFront"/>
      <a:lightRig rig="threePt" dir="t"/>
    </dgm:scene3d>
    <dgm:sp3d z="10600">
      <a:bevelT w="40600" h="20600" prst="relaxedInset"/>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z="-211800">
      <a:bevelT w="40600" h="20600" prst="relaxedInset"/>
    </dgm:sp3d>
    <dgm:txPr/>
    <dgm:style>
      <a:lnRef idx="0">
        <a:scrgbClr r="0" g="0" b="0"/>
      </a:lnRef>
      <a:fillRef idx="1">
        <a:scrgbClr r="0" g="0" b="0"/>
      </a:fillRef>
      <a:effectRef idx="2">
        <a:scrgbClr r="0" g="0" b="0"/>
      </a:effectRef>
      <a:fontRef idx="minor"/>
    </dgm:style>
  </dgm:styleLbl>
  <dgm:styleLbl name="sibTrans1D1">
    <dgm:scene3d>
      <a:camera prst="orthographicFront"/>
      <a:lightRig rig="threePt" dir="t"/>
    </dgm:scene3d>
    <dgm:sp3d z="-110000"/>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0000"/>
    <dgm:txPr/>
    <dgm:style>
      <a:lnRef idx="1">
        <a:scrgbClr r="0" g="0" b="0"/>
      </a:lnRef>
      <a:fillRef idx="1">
        <a:scrgbClr r="0" g="0" b="0"/>
      </a:fillRef>
      <a:effectRef idx="0">
        <a:scrgbClr r="0" g="0" b="0"/>
      </a:effectRef>
      <a:fontRef idx="minor"/>
    </dgm:style>
  </dgm:styleLbl>
  <dgm:styleLbl name="asst0">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1">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2">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3">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asst4">
    <dgm:scene3d>
      <a:camera prst="orthographicFront"/>
      <a:lightRig rig="threePt" dir="t"/>
    </dgm:scene3d>
    <dgm:sp3d extrusionH="50600" prstMaterial="plastic">
      <a:bevelT w="101600" h="80600" prst="relaxedInset"/>
      <a:bevelB w="80600" h="80600" prst="relaxedInset"/>
    </dgm:sp3d>
    <dgm:txPr/>
    <dgm:style>
      <a:lnRef idx="0">
        <a:scrgbClr r="0" g="0" b="0"/>
      </a:lnRef>
      <a:fillRef idx="1">
        <a:scrgbClr r="0" g="0" b="0"/>
      </a:fillRef>
      <a:effectRef idx="1">
        <a:scrgbClr r="0" g="0" b="0"/>
      </a:effectRef>
      <a:fontRef idx="minor">
        <a:schemeClr val="dk1"/>
      </a:fontRef>
    </dgm:style>
  </dgm:styleLbl>
  <dgm:styleLbl name="parChTrans2D1">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2">
    <dgm:scene3d>
      <a:camera prst="orthographicFront"/>
      <a:lightRig rig="threePt" dir="t"/>
    </dgm:scene3d>
    <dgm:sp3d z="-110000">
      <a:bevelT w="40600" h="20600" prst="relaxedInset"/>
    </dgm:sp3d>
    <dgm:txPr/>
    <dgm:style>
      <a:lnRef idx="0">
        <a:scrgbClr r="0" g="0" b="0"/>
      </a:lnRef>
      <a:fillRef idx="1">
        <a:scrgbClr r="0" g="0" b="0"/>
      </a:fillRef>
      <a:effectRef idx="0">
        <a:scrgbClr r="0" g="0" b="0"/>
      </a:effectRef>
      <a:fontRef idx="minor"/>
    </dgm:style>
  </dgm:styleLbl>
  <dgm:styleLbl name="parChTrans2D3">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2D4">
    <dgm:scene3d>
      <a:camera prst="orthographicFront"/>
      <a:lightRig rig="threePt" dir="t"/>
    </dgm:scene3d>
    <dgm:sp3d z="-110000"/>
    <dgm:txPr/>
    <dgm:style>
      <a:lnRef idx="0">
        <a:scrgbClr r="0" g="0" b="0"/>
      </a:lnRef>
      <a:fillRef idx="1">
        <a:scrgbClr r="0" g="0" b="0"/>
      </a:fillRef>
      <a:effectRef idx="0">
        <a:scrgbClr r="0" g="0" b="0"/>
      </a:effectRef>
      <a:fontRef idx="minor"/>
    </dgm:style>
  </dgm:styleLbl>
  <dgm:styleLbl name="parChTrans1D1">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110000"/>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50600">
      <a:bevelT w="101600" h="80600"/>
      <a:bevelB w="80600" h="80600"/>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50600">
      <a:bevelT w="101600" h="80600"/>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161800" extrusionH="10600" prstMaterial="matte">
      <a:bevelT w="90600" h="18600" prst="softRound"/>
      <a:bevelB w="48600" h="8600" prst="relaxedInset"/>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solidBgAcc1">
    <dgm:scene3d>
      <a:camera prst="orthographicFront"/>
      <a:lightRig rig="threePt" dir="t"/>
    </dgm:scene3d>
    <dgm:sp3d z="-161800" extrusionH="10600" contourW="3000">
      <a:bevelT w="48600" h="8600" prst="softRound"/>
      <a:bevelB w="48600" h="8600" prst="relaxedInset"/>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572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50600" contourW="3000">
      <a:bevelT w="101600" h="80600" prst="relaxedInset"/>
      <a:bevelB w="80600" h="80600" prst="relaxedInset"/>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161800" extrusionH="10600" contourW="3000">
      <a:bevelT w="48600" h="8600" prst="relaxedInset"/>
      <a:bevelB w="48600" h="8600" prst="relaxedInset"/>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200" extrusionH="600" contourW="3000">
      <a:bevelT w="48600" h="18600" prst="relaxedInset"/>
      <a:bevelB w="48600" h="8600" prst="relaxedInset"/>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61800" extrusionH="600" contourW="3000">
      <a:bevelT w="48600" h="18600" prst="relaxedInset"/>
      <a:bevelB w="48600" h="8600" prst="relaxedInset"/>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50600">
      <a:bevelT w="80600" h="80600" prst="relaxedInset"/>
      <a:bevelB w="80600" h="80600" prst="relaxedInset"/>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200" extrusionH="600" contourW="3000" prstMaterial="plastic">
      <a:bevelT w="80600" h="18600" prst="relaxedInset"/>
      <a:bevelB w="80600" h="8600" prst="relaxedInset"/>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8E8219D7-833B-4B90-B0F7-6531D1EDF901}" type="datetimeFigureOut">
              <a:rPr lang="en-US" smtClean="0"/>
              <a:t>10/4/2017</a:t>
            </a:fld>
            <a:endParaRPr lang="en-US"/>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939D604E-03AD-4911-B51B-8A3D552FD5FC}" type="slidenum">
              <a:rPr lang="en-US" smtClean="0"/>
              <a:t>‹#›</a:t>
            </a:fld>
            <a:endParaRPr lang="en-US"/>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4475"/>
            <a:ext cx="8385175" cy="14319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38200"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18075" y="1905000"/>
            <a:ext cx="3927475"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solidFill>
                <a:srgbClr val="FFFFFF"/>
              </a:solidFill>
            </a:endParaRPr>
          </a:p>
        </p:txBody>
      </p:sp>
      <p:sp>
        <p:nvSpPr>
          <p:cNvPr id="6" name="Rectangle 12"/>
          <p:cNvSpPr>
            <a:spLocks noGrp="1" noChangeArrowheads="1"/>
          </p:cNvSpPr>
          <p:nvPr>
            <p:ph type="ftr" sz="quarter" idx="11"/>
          </p:nvPr>
        </p:nvSpPr>
        <p:spPr>
          <a:ln/>
        </p:spPr>
        <p:txBody>
          <a:bodyPr/>
          <a:lstStyle>
            <a:lvl1pPr>
              <a:defRPr/>
            </a:lvl1pPr>
          </a:lstStyle>
          <a:p>
            <a:pPr>
              <a:defRPr/>
            </a:pPr>
            <a:endParaRPr lang="en-US">
              <a:solidFill>
                <a:srgbClr val="FFFFFF"/>
              </a:solidFill>
            </a:endParaRPr>
          </a:p>
        </p:txBody>
      </p:sp>
      <p:sp>
        <p:nvSpPr>
          <p:cNvPr id="7" name="Rectangle 13"/>
          <p:cNvSpPr>
            <a:spLocks noGrp="1" noChangeArrowheads="1"/>
          </p:cNvSpPr>
          <p:nvPr>
            <p:ph type="sldNum" sz="quarter" idx="12"/>
          </p:nvPr>
        </p:nvSpPr>
        <p:spPr>
          <a:ln/>
        </p:spPr>
        <p:txBody>
          <a:bodyPr/>
          <a:lstStyle>
            <a:lvl1pPr>
              <a:defRPr/>
            </a:lvl1pPr>
          </a:lstStyle>
          <a:p>
            <a:pPr>
              <a:defRPr/>
            </a:pPr>
            <a:fld id="{560036DA-FCBE-42EB-B5D0-D205CB77E02C}" type="slidenum">
              <a:rPr lang="en-US">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00674136"/>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E8219D7-833B-4B90-B0F7-6531D1EDF90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E8219D7-833B-4B90-B0F7-6531D1EDF901}" type="datetimeFigureOut">
              <a:rPr lang="en-US" smtClean="0"/>
              <a:t>10/4/2017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9D604E-03AD-4911-B51B-8A3D552FD5F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E8219D7-833B-4B90-B0F7-6531D1EDF901}"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E8219D7-833B-4B90-B0F7-6531D1EDF901}" type="datetimeFigureOut">
              <a:rPr lang="en-US" smtClean="0"/>
              <a:t>10/4/2017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9D604E-03AD-4911-B51B-8A3D552FD5FC}" type="slidenum">
              <a:rPr lang="en-US" smtClean="0"/>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E8219D7-833B-4B90-B0F7-6531D1EDF901}" type="datetimeFigureOut">
              <a:rPr lang="en-US" smtClean="0"/>
              <a:t>10/4/2017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9D604E-03AD-4911-B51B-8A3D552FD5FC}" type="slidenum">
              <a:rPr lang="en-US" smtClean="0"/>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8219D7-833B-4B90-B0F7-6531D1EDF901}" type="datetimeFigureOut">
              <a:rPr lang="en-US" smtClean="0"/>
              <a:t>10/4/2017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E8219D7-833B-4B90-B0F7-6531D1EDF901}" type="datetimeFigureOut">
              <a:rPr lang="en-US" smtClean="0"/>
              <a:t>10/4/2017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9D604E-03AD-4911-B51B-8A3D552FD5F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8E8219D7-833B-4B90-B0F7-6531D1EDF901}" type="datetimeFigureOut">
              <a:rPr lang="en-US" smtClean="0"/>
              <a:t>10/4/2017</a:t>
            </a:fld>
            <a:endParaRPr lang="en-US"/>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939D604E-03AD-4911-B51B-8A3D552FD5F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pic>
        <p:nvPicPr>
          <p:cNvPr id="63490"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524000"/>
            <a:ext cx="6572250" cy="2857500"/>
          </a:xfrm>
        </p:spPr>
      </p:pic>
    </p:spTree>
    <p:extLst>
      <p:ext uri="{BB962C8B-B14F-4D97-AF65-F5344CB8AC3E}">
        <p14:creationId xmlns:p14="http://schemas.microsoft.com/office/powerpoint/2010/main" val="1571297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full-20earth2"/>
          <p:cNvPicPr>
            <a:picLocks noChangeAspect="1" noChangeArrowheads="1"/>
          </p:cNvPicPr>
          <p:nvPr/>
        </p:nvPicPr>
        <p:blipFill>
          <a:blip r:embed="rId2">
            <a:duotone>
              <a:prstClr val="black"/>
              <a:schemeClr val="accent2">
                <a:tint val="45000"/>
                <a:satMod val="400000"/>
              </a:schemeClr>
            </a:duotone>
          </a:blip>
          <a:srcRect/>
          <a:stretch>
            <a:fillRect/>
          </a:stretch>
        </p:blipFill>
        <p:spPr bwMode="auto">
          <a:xfrm>
            <a:off x="1143000" y="228600"/>
            <a:ext cx="6629400" cy="5715000"/>
          </a:xfrm>
          <a:prstGeom prst="rect">
            <a:avLst/>
          </a:prstGeom>
          <a:noFill/>
          <a:ln w="9525">
            <a:noFill/>
            <a:miter lim="800000"/>
            <a:headEnd/>
            <a:tailEnd/>
          </a:ln>
        </p:spPr>
      </p:pic>
      <p:sp>
        <p:nvSpPr>
          <p:cNvPr id="79875" name="WordArt 6"/>
          <p:cNvSpPr>
            <a:spLocks noChangeArrowheads="1" noChangeShapeType="1" noTextEdit="1"/>
          </p:cNvSpPr>
          <p:nvPr/>
        </p:nvSpPr>
        <p:spPr bwMode="auto">
          <a:xfrm>
            <a:off x="1905000" y="2438400"/>
            <a:ext cx="4876800" cy="2057400"/>
          </a:xfrm>
          <a:prstGeom prst="rect">
            <a:avLst/>
          </a:prstGeom>
        </p:spPr>
        <p:txBody>
          <a:bodyPr wrap="none" fromWordArt="1">
            <a:prstTxWarp prst="textPlain">
              <a:avLst>
                <a:gd name="adj" fmla="val 50000"/>
              </a:avLst>
            </a:prstTxWarp>
          </a:bodyPr>
          <a:lstStyle/>
          <a:p>
            <a:pPr algn="ctr" rtl="1" fontAlgn="base">
              <a:spcBef>
                <a:spcPct val="0"/>
              </a:spcBef>
              <a:spcAft>
                <a:spcPct val="0"/>
              </a:spcAft>
            </a:pPr>
            <a:r>
              <a:rPr lang="ar-EG" sz="3600" kern="10" dirty="0" smtClean="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rPr>
              <a:t>ثانياً</a:t>
            </a:r>
            <a:r>
              <a:rPr lang="ar-EG" sz="3600" kern="10" dirty="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rPr>
              <a:t>: البيانات الحقلية أو الميدانية</a:t>
            </a:r>
          </a:p>
          <a:p>
            <a:pPr algn="ctr" rtl="1" fontAlgn="base">
              <a:spcBef>
                <a:spcPct val="0"/>
              </a:spcBef>
              <a:spcAft>
                <a:spcPct val="0"/>
              </a:spcAft>
            </a:pPr>
            <a:endParaRPr lang="en-US" sz="3600" kern="10" dirty="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cs typeface="Times New Roman"/>
            </a:endParaRPr>
          </a:p>
        </p:txBody>
      </p:sp>
    </p:spTree>
    <p:extLst>
      <p:ext uri="{BB962C8B-B14F-4D97-AF65-F5344CB8AC3E}">
        <p14:creationId xmlns:p14="http://schemas.microsoft.com/office/powerpoint/2010/main" val="4157819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33600"/>
            <a:ext cx="8540750" cy="4343400"/>
          </a:xfrm>
          <a:noFill/>
        </p:spPr>
        <p:txBody>
          <a:bodyPr>
            <a:normAutofit/>
          </a:bodyPr>
          <a:lstStyle/>
          <a:p>
            <a:pPr algn="just" rtl="1">
              <a:lnSpc>
                <a:spcPct val="200000"/>
              </a:lnSpc>
            </a:pPr>
            <a:r>
              <a:rPr lang="ar-EG" sz="2800" b="1" dirty="0" smtClean="0">
                <a:ea typeface="ＭＳ Ｐゴシック" pitchFamily="34" charset="-128"/>
              </a:rPr>
              <a:t>تعد الدراسة الميدانية من </a:t>
            </a:r>
            <a:r>
              <a:rPr lang="ar-EG" sz="2800" b="1" dirty="0" smtClean="0">
                <a:solidFill>
                  <a:srgbClr val="00B050"/>
                </a:solidFill>
                <a:ea typeface="ＭＳ Ｐゴシック" pitchFamily="34" charset="-128"/>
              </a:rPr>
              <a:t>المصادر الأساسية  </a:t>
            </a:r>
            <a:r>
              <a:rPr lang="ar-EG" sz="2800" b="1" dirty="0" smtClean="0">
                <a:ea typeface="ＭＳ Ｐゴシック" pitchFamily="34" charset="-128"/>
              </a:rPr>
              <a:t>لجمع البيانات، وتنقسم من المنظور الجغرافي إلى </a:t>
            </a:r>
            <a:r>
              <a:rPr lang="ar-EG" sz="2800" b="1" dirty="0" smtClean="0">
                <a:solidFill>
                  <a:srgbClr val="00B0F0"/>
                </a:solidFill>
                <a:ea typeface="ＭＳ Ｐゴシック" pitchFamily="34" charset="-128"/>
              </a:rPr>
              <a:t>قسمين هما</a:t>
            </a:r>
            <a:r>
              <a:rPr lang="ar-EG" sz="2800" b="1" dirty="0" smtClean="0">
                <a:ea typeface="ＭＳ Ｐゴシック" pitchFamily="34" charset="-128"/>
              </a:rPr>
              <a:t>: </a:t>
            </a:r>
            <a:r>
              <a:rPr lang="ar-EG" sz="2800" b="1" dirty="0" smtClean="0">
                <a:solidFill>
                  <a:schemeClr val="accent5">
                    <a:lumMod val="60000"/>
                    <a:lumOff val="40000"/>
                  </a:schemeClr>
                </a:solidFill>
                <a:ea typeface="ＭＳ Ｐゴシック" pitchFamily="34" charset="-128"/>
              </a:rPr>
              <a:t>قياسات حقلية للظاهرات الطبيعية</a:t>
            </a:r>
            <a:r>
              <a:rPr lang="ar-EG" sz="2800" b="1" dirty="0" smtClean="0">
                <a:ea typeface="ＭＳ Ｐゴシック" pitchFamily="34" charset="-128"/>
              </a:rPr>
              <a:t>، </a:t>
            </a:r>
            <a:r>
              <a:rPr lang="ar-EG" sz="2800" b="1" dirty="0" smtClean="0">
                <a:solidFill>
                  <a:srgbClr val="7030A0"/>
                </a:solidFill>
                <a:ea typeface="ＭＳ Ｐゴシック" pitchFamily="34" charset="-128"/>
              </a:rPr>
              <a:t>وبيانات ميدانية تجمع من خلال المقابلات الشخصية أو استمارات الاستبيان</a:t>
            </a:r>
            <a:r>
              <a:rPr lang="ar-EG" sz="2800" b="1" dirty="0" smtClean="0">
                <a:ea typeface="ＭＳ Ｐゴシック" pitchFamily="34" charset="-128"/>
              </a:rPr>
              <a:t>، وهي تختص عادة بالظاهرات البشرية. </a:t>
            </a:r>
          </a:p>
          <a:p>
            <a:pPr algn="r" rtl="1">
              <a:lnSpc>
                <a:spcPct val="200000"/>
              </a:lnSpc>
            </a:pPr>
            <a:endParaRPr lang="en-US" dirty="0" smtClean="0">
              <a:ea typeface="ＭＳ Ｐゴシック" pitchFamily="34" charset="-128"/>
            </a:endParaRPr>
          </a:p>
        </p:txBody>
      </p:sp>
      <p:sp>
        <p:nvSpPr>
          <p:cNvPr id="2" name="Title 1"/>
          <p:cNvSpPr>
            <a:spLocks noGrp="1"/>
          </p:cNvSpPr>
          <p:nvPr>
            <p:ph type="title"/>
          </p:nvPr>
        </p:nvSpPr>
        <p:spPr>
          <a:xfrm>
            <a:off x="457200" y="685800"/>
            <a:ext cx="8385175" cy="990600"/>
          </a:xfrm>
        </p:spPr>
        <p:txBody>
          <a:bodyPr/>
          <a:lstStyle/>
          <a:p>
            <a:pPr rtl="1"/>
            <a:r>
              <a:rPr lang="ar-EG" sz="4400" b="1" dirty="0">
                <a:solidFill>
                  <a:srgbClr val="FF0000"/>
                </a:solidFill>
                <a:ea typeface="ＭＳ Ｐゴシック" pitchFamily="34" charset="-128"/>
              </a:rPr>
              <a:t>ثانياً: البيانات الحقلية أو الميدانية</a:t>
            </a:r>
          </a:p>
        </p:txBody>
      </p:sp>
    </p:spTree>
    <p:extLst>
      <p:ext uri="{BB962C8B-B14F-4D97-AF65-F5344CB8AC3E}">
        <p14:creationId xmlns:p14="http://schemas.microsoft.com/office/powerpoint/2010/main" val="28638778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685800"/>
            <a:ext cx="8763000" cy="6019799"/>
          </a:xfrm>
        </p:spPr>
        <p:txBody>
          <a:bodyPr>
            <a:noAutofit/>
          </a:bodyPr>
          <a:lstStyle/>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ويجب على الجغرافي  أن يقوم برحلة استطلاعية لأخذ فكرة أولية عن منطقة البحث وشكل التوزيعات الجغرافية، وعن أفضل طرق ووسائل التجوال والعقبات المحتملة، والوقت اللازم لبرنامج العمل والتكاليف الضرورية للبحث.</a:t>
            </a:r>
          </a:p>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وبطبيعة الحال يتطلب العمل الميداني إعداد خريطة أو مجموعة خرائط أساسية، وتدريباً على ممارسة تقنيات التسجيل وكيفية الملاحظة وقياس الظاهرات .</a:t>
            </a:r>
          </a:p>
          <a:p>
            <a:pPr algn="r" rtl="1">
              <a:lnSpc>
                <a:spcPct val="200000"/>
              </a:lnSpc>
            </a:pPr>
            <a:endParaRPr lang="en-US" sz="2800" dirty="0"/>
          </a:p>
        </p:txBody>
      </p:sp>
    </p:spTree>
    <p:extLst>
      <p:ext uri="{BB962C8B-B14F-4D97-AF65-F5344CB8AC3E}">
        <p14:creationId xmlns:p14="http://schemas.microsoft.com/office/powerpoint/2010/main" val="4233225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33600"/>
            <a:ext cx="8540750" cy="4343400"/>
          </a:xfrm>
        </p:spPr>
        <p:txBody>
          <a:bodyPr>
            <a:normAutofit lnSpcReduction="10000"/>
          </a:bodyPr>
          <a:lstStyle/>
          <a:p>
            <a:pPr algn="just" rtl="1">
              <a:lnSpc>
                <a:spcPct val="200000"/>
              </a:lnSpc>
            </a:pPr>
            <a:r>
              <a:rPr lang="ar-EG" sz="2800" b="1" dirty="0" smtClean="0">
                <a:ea typeface="ＭＳ Ｐゴシック" pitchFamily="34" charset="-128"/>
              </a:rPr>
              <a:t>أما فيما يتعلق بالبيانات الميدانية التي تجمع من خلال المقابلات الشخصية أو استمارات الاستبيان، ومنها دراسات </a:t>
            </a:r>
            <a:r>
              <a:rPr lang="ar-EG" sz="2800" b="1" dirty="0" smtClean="0">
                <a:solidFill>
                  <a:srgbClr val="C00000"/>
                </a:solidFill>
                <a:ea typeface="ＭＳ Ｐゴシック" pitchFamily="34" charset="-128"/>
              </a:rPr>
              <a:t>السكان والعمران والأنشطة الاقتصادية</a:t>
            </a:r>
            <a:r>
              <a:rPr lang="ar-EG" sz="2800" b="1" dirty="0" smtClean="0">
                <a:ea typeface="ＭＳ Ｐゴシック" pitchFamily="34" charset="-128"/>
              </a:rPr>
              <a:t>، فلا بد من وضع الفروض التي يرتكز عليها البحث، ومن خلالها يمكن معرفة البيانات المطلوبة، وعليها يبدأ في تصميم صحيفة الاستبيان ووضع الأسئلة التي تفي بالغرض.</a:t>
            </a:r>
          </a:p>
          <a:p>
            <a:pPr algn="r" rtl="1">
              <a:lnSpc>
                <a:spcPct val="200000"/>
              </a:lnSpc>
            </a:pPr>
            <a:endParaRPr lang="en-US" dirty="0" smtClean="0">
              <a:ea typeface="ＭＳ Ｐゴシック" pitchFamily="34" charset="-128"/>
            </a:endParaRPr>
          </a:p>
        </p:txBody>
      </p:sp>
      <p:sp>
        <p:nvSpPr>
          <p:cNvPr id="2" name="Title 1"/>
          <p:cNvSpPr>
            <a:spLocks noGrp="1"/>
          </p:cNvSpPr>
          <p:nvPr>
            <p:ph type="title"/>
          </p:nvPr>
        </p:nvSpPr>
        <p:spPr>
          <a:xfrm>
            <a:off x="457200" y="685800"/>
            <a:ext cx="8385175" cy="990600"/>
          </a:xfrm>
        </p:spPr>
        <p:txBody>
          <a:bodyPr/>
          <a:lstStyle/>
          <a:p>
            <a:pPr rtl="1"/>
            <a:r>
              <a:rPr lang="ar-EG" sz="4400" b="1" dirty="0">
                <a:solidFill>
                  <a:srgbClr val="FF0000"/>
                </a:solidFill>
                <a:ea typeface="ＭＳ Ｐゴシック" pitchFamily="34" charset="-128"/>
              </a:rPr>
              <a:t>ثانياً: البيانات الحقلية أو الميدانية</a:t>
            </a:r>
          </a:p>
        </p:txBody>
      </p:sp>
    </p:spTree>
    <p:extLst>
      <p:ext uri="{BB962C8B-B14F-4D97-AF65-F5344CB8AC3E}">
        <p14:creationId xmlns:p14="http://schemas.microsoft.com/office/powerpoint/2010/main" val="40334982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1" y="609600"/>
            <a:ext cx="8458200" cy="6095999"/>
          </a:xfrm>
        </p:spPr>
        <p:txBody>
          <a:bodyPr>
            <a:noAutofit/>
          </a:bodyPr>
          <a:lstStyle/>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ويراعى عند وضع الأسئلة في الاستبانة عدة </a:t>
            </a:r>
            <a:r>
              <a:rPr lang="ar-EG" sz="2800" b="1" dirty="0">
                <a:solidFill>
                  <a:srgbClr val="0070C0"/>
                </a:solidFill>
                <a:ea typeface="ＭＳ Ｐゴシック" pitchFamily="34" charset="-128"/>
              </a:rPr>
              <a:t>اعتبارات منها</a:t>
            </a:r>
            <a:r>
              <a:rPr lang="ar-EG" sz="2800" b="1" dirty="0">
                <a:solidFill>
                  <a:prstClr val="black">
                    <a:lumMod val="85000"/>
                    <a:lumOff val="15000"/>
                  </a:prstClr>
                </a:solidFill>
                <a:ea typeface="ＭＳ Ｐゴシック" pitchFamily="34" charset="-128"/>
              </a:rPr>
              <a:t>: بساطة الأسئلة وسهولة فهمها، وإمكان اجابتها بصورة مختصرة، ومرعاه سرية بياناتها، ومستوي السكان التعليمي وخصائصهم الاجتماعية، وتجنب الأسئلة المحرجة</a:t>
            </a:r>
          </a:p>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ومن الأفضل تدريب المبحثين قبل النزول للميدان حول كيفية استيفاء البيانات، والأهم المراجعة الميدانية لبيانات الاستمارة، ثم المراجعة المكتبية.</a:t>
            </a:r>
          </a:p>
          <a:p>
            <a:pPr algn="r" rtl="1">
              <a:lnSpc>
                <a:spcPct val="200000"/>
              </a:lnSpc>
            </a:pPr>
            <a:endParaRPr lang="en-US" sz="2800" dirty="0"/>
          </a:p>
        </p:txBody>
      </p:sp>
    </p:spTree>
    <p:extLst>
      <p:ext uri="{BB962C8B-B14F-4D97-AF65-F5344CB8AC3E}">
        <p14:creationId xmlns:p14="http://schemas.microsoft.com/office/powerpoint/2010/main" val="28087125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1036" y="381000"/>
            <a:ext cx="5715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3" name="WordArt 3"/>
          <p:cNvSpPr>
            <a:spLocks noChangeArrowheads="1" noChangeShapeType="1" noTextEdit="1"/>
          </p:cNvSpPr>
          <p:nvPr/>
        </p:nvSpPr>
        <p:spPr bwMode="auto">
          <a:xfrm>
            <a:off x="2133600" y="1752600"/>
            <a:ext cx="4724400" cy="2381250"/>
          </a:xfrm>
          <a:prstGeom prst="rect">
            <a:avLst/>
          </a:prstGeom>
        </p:spPr>
        <p:txBody>
          <a:bodyPr wrap="none" fromWordArt="1">
            <a:prstTxWarp prst="textPlain">
              <a:avLst>
                <a:gd name="adj" fmla="val 50366"/>
              </a:avLst>
            </a:prstTxWarp>
          </a:bodyPr>
          <a:lstStyle/>
          <a:p>
            <a:pPr algn="ctr" rtl="1" fontAlgn="base">
              <a:spcBef>
                <a:spcPct val="0"/>
              </a:spcBef>
              <a:spcAft>
                <a:spcPct val="0"/>
              </a:spcAft>
            </a:pP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ea typeface="ＭＳ Ｐゴシック" pitchFamily="34" charset="-128"/>
              </a:rPr>
              <a:t>جدولة البيانات</a:t>
            </a:r>
            <a:endParaRPr lang="en-US" sz="3600" kern="10" dirty="0">
              <a:ln w="15875">
                <a:solidFill>
                  <a:srgbClr val="000000"/>
                </a:solidFill>
                <a:round/>
                <a:headEnd/>
                <a:tailEnd/>
              </a:ln>
              <a:solidFill>
                <a:srgbClr val="FF0000"/>
              </a:solidFill>
              <a:effectLst>
                <a:outerShdw dist="35921" dir="2700000" algn="ctr" rotWithShape="0">
                  <a:srgbClr val="C0C0C0">
                    <a:alpha val="79999"/>
                  </a:srgbClr>
                </a:outerShdw>
              </a:effectLst>
              <a:ea typeface="ＭＳ Ｐゴシック" pitchFamily="34" charset="-128"/>
            </a:endParaRPr>
          </a:p>
        </p:txBody>
      </p:sp>
    </p:spTree>
    <p:extLst>
      <p:ext uri="{BB962C8B-B14F-4D97-AF65-F5344CB8AC3E}">
        <p14:creationId xmlns:p14="http://schemas.microsoft.com/office/powerpoint/2010/main" val="12617836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152401" y="1447800"/>
            <a:ext cx="8839200" cy="5029200"/>
          </a:xfrm>
        </p:spPr>
        <p:txBody>
          <a:bodyPr>
            <a:normAutofit/>
          </a:bodyPr>
          <a:lstStyle/>
          <a:p>
            <a:pPr algn="just" rtl="1">
              <a:lnSpc>
                <a:spcPct val="200000"/>
              </a:lnSpc>
            </a:pPr>
            <a:r>
              <a:rPr lang="ar-EG" sz="2800" b="1" dirty="0" smtClean="0">
                <a:ea typeface="ＭＳ Ｐゴシック" pitchFamily="34" charset="-128"/>
              </a:rPr>
              <a:t>يقصد بجدولة البيانات نظم الأرقام في صفوف وأعمدة، بحيث تبرز الحقائق وتيسر تحليها وقراءتها.</a:t>
            </a:r>
            <a:endParaRPr lang="en-US" sz="2800" b="1" dirty="0" smtClean="0">
              <a:solidFill>
                <a:srgbClr val="000000"/>
              </a:solidFill>
              <a:ea typeface="ＭＳ Ｐゴシック" pitchFamily="34" charset="-128"/>
            </a:endParaRPr>
          </a:p>
          <a:p>
            <a:pPr algn="just" rtl="1">
              <a:lnSpc>
                <a:spcPct val="200000"/>
              </a:lnSpc>
            </a:pPr>
            <a:r>
              <a:rPr lang="ar-EG" sz="2800" b="1" dirty="0" smtClean="0">
                <a:solidFill>
                  <a:srgbClr val="000000"/>
                </a:solidFill>
                <a:ea typeface="ＭＳ Ｐゴシック" pitchFamily="34" charset="-128"/>
              </a:rPr>
              <a:t>يتألف الجدول في معظم الأحوال من وحدات </a:t>
            </a:r>
            <a:r>
              <a:rPr lang="ar-EG" sz="2800" b="1" dirty="0" smtClean="0">
                <a:solidFill>
                  <a:srgbClr val="FF0000"/>
                </a:solidFill>
                <a:ea typeface="ＭＳ Ｐゴシック" pitchFamily="34" charset="-128"/>
              </a:rPr>
              <a:t>مكانية</a:t>
            </a:r>
            <a:r>
              <a:rPr lang="ar-EG" sz="2800" b="1" dirty="0" smtClean="0">
                <a:solidFill>
                  <a:srgbClr val="000000"/>
                </a:solidFill>
                <a:ea typeface="ＭＳ Ｐゴシック" pitchFamily="34" charset="-128"/>
              </a:rPr>
              <a:t> أو </a:t>
            </a:r>
            <a:r>
              <a:rPr lang="ar-EG" sz="2800" b="1" dirty="0" smtClean="0">
                <a:solidFill>
                  <a:srgbClr val="C00000"/>
                </a:solidFill>
                <a:ea typeface="ＭＳ Ｐゴシック" pitchFamily="34" charset="-128"/>
              </a:rPr>
              <a:t>زمنية</a:t>
            </a:r>
            <a:r>
              <a:rPr lang="ar-EG" sz="2800" b="1" dirty="0" smtClean="0">
                <a:solidFill>
                  <a:srgbClr val="000000"/>
                </a:solidFill>
                <a:ea typeface="ＭＳ Ｐゴシック" pitchFamily="34" charset="-128"/>
              </a:rPr>
              <a:t> أو </a:t>
            </a:r>
            <a:r>
              <a:rPr lang="ar-EG" sz="2800" b="1" dirty="0" smtClean="0">
                <a:solidFill>
                  <a:srgbClr val="00B050"/>
                </a:solidFill>
                <a:ea typeface="ＭＳ Ｐゴシック" pitchFamily="34" charset="-128"/>
              </a:rPr>
              <a:t>نوعية</a:t>
            </a:r>
            <a:r>
              <a:rPr lang="ar-EG" sz="2800" b="1" dirty="0" smtClean="0">
                <a:solidFill>
                  <a:srgbClr val="000000"/>
                </a:solidFill>
                <a:ea typeface="ＭＳ Ｐゴシック" pitchFamily="34" charset="-128"/>
              </a:rPr>
              <a:t> توضع في صفوف رأسية، وتوضع امامها خصائص  الظاهرة على هيئة اعمدة متجاورة أفقية</a:t>
            </a:r>
            <a:r>
              <a:rPr lang="ar-EG" sz="2800" b="1" dirty="0" smtClean="0">
                <a:solidFill>
                  <a:srgbClr val="000000"/>
                </a:solidFill>
                <a:ea typeface="ＭＳ Ｐゴシック" pitchFamily="34" charset="-128"/>
              </a:rPr>
              <a:t>.</a:t>
            </a:r>
            <a:endParaRPr lang="ar-EG" sz="2800" b="1" dirty="0" smtClean="0">
              <a:solidFill>
                <a:srgbClr val="000000"/>
              </a:solidFill>
              <a:ea typeface="ＭＳ Ｐゴシック" pitchFamily="34" charset="-128"/>
            </a:endParaRPr>
          </a:p>
        </p:txBody>
      </p:sp>
      <p:sp>
        <p:nvSpPr>
          <p:cNvPr id="82946" name="Title 1"/>
          <p:cNvSpPr>
            <a:spLocks noGrp="1"/>
          </p:cNvSpPr>
          <p:nvPr>
            <p:ph type="title"/>
          </p:nvPr>
        </p:nvSpPr>
        <p:spPr>
          <a:xfrm>
            <a:off x="574675" y="304800"/>
            <a:ext cx="8001000" cy="1371600"/>
          </a:xfrm>
        </p:spPr>
        <p:txBody>
          <a:bodyPr/>
          <a:lstStyle/>
          <a:p>
            <a:pPr algn="ctr" rtl="1"/>
            <a:r>
              <a:rPr lang="ar-EG" sz="4400" b="1" dirty="0" smtClean="0">
                <a:solidFill>
                  <a:srgbClr val="FF0000"/>
                </a:solidFill>
                <a:ea typeface="ＭＳ Ｐゴシック" pitchFamily="34" charset="-128"/>
              </a:rPr>
              <a:t>جدولة البيانات</a:t>
            </a:r>
            <a:endParaRPr lang="en-US" sz="4400" b="1" dirty="0" smtClean="0">
              <a:solidFill>
                <a:srgbClr val="FF0000"/>
              </a:solidFill>
              <a:ea typeface="ＭＳ Ｐゴシック" pitchFamily="34" charset="-128"/>
            </a:endParaRPr>
          </a:p>
        </p:txBody>
      </p:sp>
    </p:spTree>
    <p:extLst>
      <p:ext uri="{BB962C8B-B14F-4D97-AF65-F5344CB8AC3E}">
        <p14:creationId xmlns:p14="http://schemas.microsoft.com/office/powerpoint/2010/main" val="34868569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914400"/>
            <a:ext cx="8686800" cy="5638799"/>
          </a:xfrm>
        </p:spPr>
        <p:txBody>
          <a:bodyPr>
            <a:noAutofit/>
          </a:bodyPr>
          <a:lstStyle/>
          <a:p>
            <a:pPr lvl="0" algn="just" rtl="1">
              <a:lnSpc>
                <a:spcPct val="200000"/>
              </a:lnSpc>
              <a:buClr>
                <a:srgbClr val="873624"/>
              </a:buClr>
            </a:pPr>
            <a:r>
              <a:rPr lang="ar-EG" sz="2800" b="1" dirty="0">
                <a:solidFill>
                  <a:srgbClr val="000000"/>
                </a:solidFill>
                <a:ea typeface="ＭＳ Ｐゴシック" pitchFamily="34" charset="-128"/>
              </a:rPr>
              <a:t>ولإيضاح ذلك إذا كان لديك الوحدات المكانية ممثلة في بعض مناطق المملكة، فهي تمثل أول  الأعمدة رأسياً، ثم توضع أمامها  المساحة وتوزيع السكان والكثافة السكانية بحيث يمثل كل منها عمود قائماً بذاته باعتبارها خصائص، وتعد كل خاصية من هذه الخصائص موزعة مكانياً أو جغرافياً في صورة جدول بعنوان </a:t>
            </a:r>
            <a:r>
              <a:rPr lang="ar-SA" sz="2800" b="1" dirty="0" smtClean="0">
                <a:solidFill>
                  <a:srgbClr val="FF0000"/>
                </a:solidFill>
                <a:ea typeface="ＭＳ Ｐゴシック" pitchFamily="34" charset="-128"/>
              </a:rPr>
              <a:t>"</a:t>
            </a:r>
            <a:r>
              <a:rPr lang="ar-EG" sz="2800" b="1" dirty="0" smtClean="0">
                <a:solidFill>
                  <a:srgbClr val="FF0000"/>
                </a:solidFill>
                <a:ea typeface="ＭＳ Ｐゴシック" pitchFamily="34" charset="-128"/>
              </a:rPr>
              <a:t> </a:t>
            </a:r>
            <a:r>
              <a:rPr lang="ar-EG" sz="2800" b="1" dirty="0">
                <a:solidFill>
                  <a:srgbClr val="FF0000"/>
                </a:solidFill>
                <a:ea typeface="ＭＳ Ｐゴシック" pitchFamily="34" charset="-128"/>
              </a:rPr>
              <a:t>الخصائص السكانية في مناطق المملكة العربية السعودية عام </a:t>
            </a:r>
            <a:r>
              <a:rPr lang="ar-EG" sz="2800" b="1" dirty="0" smtClean="0">
                <a:solidFill>
                  <a:srgbClr val="FF0000"/>
                </a:solidFill>
                <a:ea typeface="ＭＳ Ｐゴシック" pitchFamily="34" charset="-128"/>
              </a:rPr>
              <a:t>2010</a:t>
            </a:r>
            <a:r>
              <a:rPr lang="ar-SA" sz="2800" b="1" dirty="0" smtClean="0">
                <a:solidFill>
                  <a:srgbClr val="FF0000"/>
                </a:solidFill>
                <a:ea typeface="ＭＳ Ｐゴシック" pitchFamily="34" charset="-128"/>
              </a:rPr>
              <a:t>"</a:t>
            </a:r>
            <a:r>
              <a:rPr lang="ar-EG" sz="2800" b="1" dirty="0" smtClean="0">
                <a:solidFill>
                  <a:srgbClr val="000000"/>
                </a:solidFill>
                <a:ea typeface="ＭＳ Ｐゴシック" pitchFamily="34" charset="-128"/>
              </a:rPr>
              <a:t>.</a:t>
            </a:r>
            <a:endParaRPr lang="ar-EG" sz="2800" b="1" dirty="0">
              <a:solidFill>
                <a:srgbClr val="000000"/>
              </a:solidFill>
              <a:ea typeface="ＭＳ Ｐゴシック" pitchFamily="34" charset="-128"/>
            </a:endParaRPr>
          </a:p>
          <a:p>
            <a:pPr algn="r" rtl="1">
              <a:lnSpc>
                <a:spcPct val="200000"/>
              </a:lnSpc>
            </a:pPr>
            <a:endParaRPr lang="en-US" sz="2800" dirty="0"/>
          </a:p>
        </p:txBody>
      </p:sp>
    </p:spTree>
    <p:extLst>
      <p:ext uri="{BB962C8B-B14F-4D97-AF65-F5344CB8AC3E}">
        <p14:creationId xmlns:p14="http://schemas.microsoft.com/office/powerpoint/2010/main" val="12943240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57201" y="1066800"/>
            <a:ext cx="8382000" cy="5867400"/>
          </a:xfrm>
          <a:prstGeom prst="rect">
            <a:avLst/>
          </a:prstGeom>
        </p:spPr>
      </p:pic>
      <p:sp>
        <p:nvSpPr>
          <p:cNvPr id="3" name="Title 2"/>
          <p:cNvSpPr>
            <a:spLocks noGrp="1"/>
          </p:cNvSpPr>
          <p:nvPr>
            <p:ph type="title"/>
          </p:nvPr>
        </p:nvSpPr>
        <p:spPr>
          <a:xfrm>
            <a:off x="688490" y="0"/>
            <a:ext cx="7756263" cy="1066800"/>
          </a:xfrm>
        </p:spPr>
        <p:txBody>
          <a:bodyPr/>
          <a:lstStyle/>
          <a:p>
            <a:r>
              <a:rPr lang="ar-EG" sz="2800" b="1" dirty="0">
                <a:solidFill>
                  <a:srgbClr val="FF0000"/>
                </a:solidFill>
                <a:ea typeface="ＭＳ Ｐゴシック" pitchFamily="34" charset="-128"/>
              </a:rPr>
              <a:t>الخصائص السكانية في مناطق المملكة العربية السعودية عام 2010</a:t>
            </a:r>
            <a:endParaRPr lang="en-US" dirty="0"/>
          </a:p>
        </p:txBody>
      </p:sp>
    </p:spTree>
    <p:extLst>
      <p:ext uri="{BB962C8B-B14F-4D97-AF65-F5344CB8AC3E}">
        <p14:creationId xmlns:p14="http://schemas.microsoft.com/office/powerpoint/2010/main" val="32951178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3175" y="762000"/>
            <a:ext cx="9144000" cy="6705600"/>
          </a:xfrm>
        </p:spPr>
        <p:txBody>
          <a:bodyPr>
            <a:normAutofit/>
          </a:bodyPr>
          <a:lstStyle/>
          <a:p>
            <a:pPr algn="just" rtl="1">
              <a:lnSpc>
                <a:spcPct val="150000"/>
              </a:lnSpc>
            </a:pPr>
            <a:r>
              <a:rPr lang="ar-EG" sz="2800" b="1" dirty="0" smtClean="0">
                <a:ea typeface="ＭＳ Ｐゴシック" pitchFamily="34" charset="-128"/>
              </a:rPr>
              <a:t>وتسمي هذه الخصائص متغيرات، ويقصد بها المقاييس أو المعايير التي تتخذ لقياس ظاهرة ما في توزيعها المكاني، فعدد السكان متغير أول، والكثافة السكانية متغير ثان وهكذا، وذلك لأن قيمها تختلف زمنياً ومكانياً. </a:t>
            </a:r>
            <a:endParaRPr lang="en-US" sz="2800" b="1" dirty="0" smtClean="0">
              <a:solidFill>
                <a:srgbClr val="000000"/>
              </a:solidFill>
              <a:ea typeface="ＭＳ Ｐゴシック" pitchFamily="34" charset="-128"/>
            </a:endParaRPr>
          </a:p>
          <a:p>
            <a:pPr algn="just" rtl="1">
              <a:lnSpc>
                <a:spcPct val="150000"/>
              </a:lnSpc>
            </a:pPr>
            <a:r>
              <a:rPr lang="ar-EG" sz="2800" b="1" dirty="0" smtClean="0">
                <a:solidFill>
                  <a:srgbClr val="000000"/>
                </a:solidFill>
                <a:ea typeface="ＭＳ Ｐゴシック" pitchFamily="34" charset="-128"/>
              </a:rPr>
              <a:t>ولما كان اهتمام الجغرافي معرفة الاختلافات المكانية، فإن نظم الأرقام بهذه الصورة تساعد كثيراً على فهمها، ثم تحليلها ومعرفة أسباب </a:t>
            </a:r>
            <a:r>
              <a:rPr lang="ar-EG" sz="2800" b="1" dirty="0" smtClean="0">
                <a:solidFill>
                  <a:srgbClr val="000000"/>
                </a:solidFill>
                <a:ea typeface="ＭＳ Ｐゴシック" pitchFamily="34" charset="-128"/>
              </a:rPr>
              <a:t>الاختلافات</a:t>
            </a:r>
            <a:r>
              <a:rPr lang="ar-SA" sz="2800" b="1" dirty="0" smtClean="0">
                <a:solidFill>
                  <a:srgbClr val="000000"/>
                </a:solidFill>
                <a:ea typeface="ＭＳ Ｐゴシック" pitchFamily="34" charset="-128"/>
              </a:rPr>
              <a:t>.</a:t>
            </a:r>
          </a:p>
          <a:p>
            <a:pPr algn="just" rtl="1">
              <a:lnSpc>
                <a:spcPct val="150000"/>
              </a:lnSpc>
            </a:pPr>
            <a:r>
              <a:rPr lang="ar-EG" sz="2800" b="1" dirty="0" smtClean="0">
                <a:solidFill>
                  <a:srgbClr val="000000"/>
                </a:solidFill>
                <a:ea typeface="ＭＳ Ｐゴシック" pitchFamily="34" charset="-128"/>
              </a:rPr>
              <a:t> وتعد </a:t>
            </a:r>
            <a:r>
              <a:rPr lang="ar-EG" sz="2800" b="1" dirty="0" smtClean="0">
                <a:solidFill>
                  <a:srgbClr val="000000"/>
                </a:solidFill>
                <a:ea typeface="ＭＳ Ｐゴシック" pitchFamily="34" charset="-128"/>
              </a:rPr>
              <a:t>جدولة البيانات الخطوة الأولي عند التعامل مع الارقام وتحول القيم غير المجدولة فيها إلى قيم منظومة، كما هو في الجدول؛ حيث رتبت المناطق حسب احجام سكانها من الأكبر إلى الأصغر، مع امكانية تنظمها  لبيانات مبوبة.</a:t>
            </a:r>
          </a:p>
        </p:txBody>
      </p:sp>
      <p:sp>
        <p:nvSpPr>
          <p:cNvPr id="82946" name="Title 1"/>
          <p:cNvSpPr>
            <a:spLocks noGrp="1"/>
          </p:cNvSpPr>
          <p:nvPr>
            <p:ph type="title"/>
          </p:nvPr>
        </p:nvSpPr>
        <p:spPr>
          <a:xfrm>
            <a:off x="574675" y="0"/>
            <a:ext cx="8001000" cy="762000"/>
          </a:xfrm>
        </p:spPr>
        <p:txBody>
          <a:bodyPr/>
          <a:lstStyle/>
          <a:p>
            <a:pPr algn="ctr" rtl="1"/>
            <a:r>
              <a:rPr lang="ar-EG" sz="4400" b="1" dirty="0" smtClean="0">
                <a:solidFill>
                  <a:srgbClr val="FF0000"/>
                </a:solidFill>
                <a:ea typeface="ＭＳ Ｐゴシック" pitchFamily="34" charset="-128"/>
              </a:rPr>
              <a:t>جدولة البيانات</a:t>
            </a:r>
            <a:endParaRPr lang="en-US" sz="4400" b="1" dirty="0" smtClean="0">
              <a:solidFill>
                <a:srgbClr val="FF0000"/>
              </a:solidFill>
              <a:ea typeface="ＭＳ Ｐゴシック" pitchFamily="34" charset="-128"/>
            </a:endParaRPr>
          </a:p>
        </p:txBody>
      </p:sp>
    </p:spTree>
    <p:extLst>
      <p:ext uri="{BB962C8B-B14F-4D97-AF65-F5344CB8AC3E}">
        <p14:creationId xmlns:p14="http://schemas.microsoft.com/office/powerpoint/2010/main" val="14281262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3"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الوحدة</a:t>
            </a:r>
            <a:r>
              <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rPr>
              <a:t>الثانية</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ea typeface="ＭＳ Ｐゴシック" pitchFamily="34" charset="-128"/>
              <a:cs typeface="Simplified Arabic"/>
            </a:endParaRPr>
          </a:p>
        </p:txBody>
      </p:sp>
    </p:spTree>
    <p:extLst>
      <p:ext uri="{BB962C8B-B14F-4D97-AF65-F5344CB8AC3E}">
        <p14:creationId xmlns:p14="http://schemas.microsoft.com/office/powerpoint/2010/main" val="22090746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381001" y="1066800"/>
            <a:ext cx="8534400" cy="5638800"/>
          </a:xfrm>
          <a:prstGeom prst="rect">
            <a:avLst/>
          </a:prstGeom>
        </p:spPr>
      </p:pic>
      <p:sp>
        <p:nvSpPr>
          <p:cNvPr id="3" name="Title 2"/>
          <p:cNvSpPr>
            <a:spLocks noGrp="1"/>
          </p:cNvSpPr>
          <p:nvPr>
            <p:ph type="title"/>
          </p:nvPr>
        </p:nvSpPr>
        <p:spPr>
          <a:xfrm>
            <a:off x="770069" y="152400"/>
            <a:ext cx="7756263" cy="914400"/>
          </a:xfrm>
        </p:spPr>
        <p:txBody>
          <a:bodyPr/>
          <a:lstStyle/>
          <a:p>
            <a:r>
              <a:rPr lang="ar-SA" dirty="0" smtClean="0"/>
              <a:t>الجدول بعد التعديل</a:t>
            </a:r>
            <a:endParaRPr lang="en-US" dirty="0"/>
          </a:p>
        </p:txBody>
      </p:sp>
    </p:spTree>
    <p:extLst>
      <p:ext uri="{BB962C8B-B14F-4D97-AF65-F5344CB8AC3E}">
        <p14:creationId xmlns:p14="http://schemas.microsoft.com/office/powerpoint/2010/main" val="21830795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2947" name="Content Placeholder 2"/>
          <p:cNvSpPr>
            <a:spLocks noGrp="1"/>
          </p:cNvSpPr>
          <p:nvPr>
            <p:ph idx="1"/>
          </p:nvPr>
        </p:nvSpPr>
        <p:spPr>
          <a:xfrm>
            <a:off x="0" y="838200"/>
            <a:ext cx="9144000" cy="5867400"/>
          </a:xfrm>
        </p:spPr>
        <p:txBody>
          <a:bodyPr>
            <a:noAutofit/>
          </a:bodyPr>
          <a:lstStyle/>
          <a:p>
            <a:pPr algn="just" rtl="1">
              <a:lnSpc>
                <a:spcPct val="200000"/>
              </a:lnSpc>
            </a:pPr>
            <a:r>
              <a:rPr lang="ar-EG" sz="2800" b="1" dirty="0">
                <a:ea typeface="ＭＳ Ｐゴシック" pitchFamily="34" charset="-128"/>
              </a:rPr>
              <a:t>من خلال الترتيب السابق نستنتج </a:t>
            </a:r>
            <a:r>
              <a:rPr lang="ar-EG" sz="2800" b="1" dirty="0" smtClean="0">
                <a:ea typeface="ＭＳ Ｐゴシック" pitchFamily="34" charset="-128"/>
              </a:rPr>
              <a:t>أن</a:t>
            </a:r>
            <a:r>
              <a:rPr lang="en-US" sz="2800" b="1" dirty="0" smtClean="0">
                <a:ea typeface="ＭＳ Ｐゴシック" pitchFamily="34" charset="-128"/>
              </a:rPr>
              <a:t> </a:t>
            </a:r>
            <a:r>
              <a:rPr lang="ar-EG" sz="2800" b="1" dirty="0" smtClean="0">
                <a:ea typeface="ＭＳ Ｐゴシック" pitchFamily="34" charset="-128"/>
              </a:rPr>
              <a:t>ثلاثة </a:t>
            </a:r>
            <a:r>
              <a:rPr lang="ar-SA" sz="2800" b="1" dirty="0" smtClean="0">
                <a:ea typeface="ＭＳ Ｐゴシック" pitchFamily="34" charset="-128"/>
              </a:rPr>
              <a:t>أ</a:t>
            </a:r>
            <a:r>
              <a:rPr lang="ar-EG" sz="2800" b="1" dirty="0" smtClean="0">
                <a:ea typeface="ＭＳ Ｐゴシック" pitchFamily="34" charset="-128"/>
              </a:rPr>
              <a:t>رباع </a:t>
            </a:r>
            <a:r>
              <a:rPr lang="ar-SA" sz="2800" b="1" dirty="0" smtClean="0">
                <a:ea typeface="ＭＳ Ｐゴシック" pitchFamily="34" charset="-128"/>
              </a:rPr>
              <a:t>أ</a:t>
            </a:r>
            <a:r>
              <a:rPr lang="ar-EG" sz="2800" b="1" dirty="0" smtClean="0">
                <a:ea typeface="ＭＳ Ｐゴシック" pitchFamily="34" charset="-128"/>
              </a:rPr>
              <a:t>عد</a:t>
            </a:r>
            <a:r>
              <a:rPr lang="ar-SA" sz="2800" b="1" dirty="0" smtClean="0">
                <a:ea typeface="ＭＳ Ｐゴシック" pitchFamily="34" charset="-128"/>
              </a:rPr>
              <a:t>ا</a:t>
            </a:r>
            <a:r>
              <a:rPr lang="ar-EG" sz="2800" b="1" dirty="0" smtClean="0">
                <a:ea typeface="ＭＳ Ｐゴシック" pitchFamily="34" charset="-128"/>
              </a:rPr>
              <a:t>د المناطق  </a:t>
            </a:r>
            <a:r>
              <a:rPr lang="ar-EG" sz="2800" b="1" dirty="0">
                <a:ea typeface="ＭＳ Ｐゴシック" pitchFamily="34" charset="-128"/>
              </a:rPr>
              <a:t>يقل سكانها عن 2 مليون نسمة، ويجاوز </a:t>
            </a:r>
            <a:r>
              <a:rPr lang="ar-EG" sz="2800" b="1" dirty="0" smtClean="0">
                <a:ea typeface="ＭＳ Ｐゴシック" pitchFamily="34" charset="-128"/>
              </a:rPr>
              <a:t>ربع</a:t>
            </a:r>
            <a:r>
              <a:rPr lang="ar-SA" sz="2800" b="1" dirty="0" smtClean="0">
                <a:ea typeface="ＭＳ Ｐゴシック" pitchFamily="34" charset="-128"/>
              </a:rPr>
              <a:t>ها </a:t>
            </a:r>
            <a:r>
              <a:rPr lang="ar-EG" sz="2800" b="1" dirty="0" smtClean="0">
                <a:ea typeface="ＭＳ Ｐゴシック" pitchFamily="34" charset="-128"/>
              </a:rPr>
              <a:t>هذا </a:t>
            </a:r>
            <a:r>
              <a:rPr lang="ar-EG" sz="2800" b="1" dirty="0">
                <a:ea typeface="ＭＳ Ｐゴシック" pitchFamily="34" charset="-128"/>
              </a:rPr>
              <a:t>الحجم، </a:t>
            </a:r>
            <a:r>
              <a:rPr lang="ar-EG" sz="2800" b="1" dirty="0">
                <a:solidFill>
                  <a:srgbClr val="FF0000"/>
                </a:solidFill>
                <a:ea typeface="ＭＳ Ｐゴシック" pitchFamily="34" charset="-128"/>
              </a:rPr>
              <a:t>ولكن السؤال كيف يمكن وضع هذه القيم في فئات؟</a:t>
            </a:r>
          </a:p>
          <a:p>
            <a:pPr algn="just" rtl="1">
              <a:lnSpc>
                <a:spcPct val="200000"/>
              </a:lnSpc>
            </a:pPr>
            <a:r>
              <a:rPr lang="ar-EG" sz="2800" b="1" dirty="0">
                <a:ea typeface="ＭＳ Ｐゴシック" pitchFamily="34" charset="-128"/>
              </a:rPr>
              <a:t>إذا اتخذت الفئات </a:t>
            </a:r>
            <a:r>
              <a:rPr lang="ar-EG" sz="2800" b="1" dirty="0" smtClean="0">
                <a:ea typeface="ＭＳ Ｐゴシック" pitchFamily="34" charset="-128"/>
              </a:rPr>
              <a:t>كمحاولة </a:t>
            </a:r>
            <a:r>
              <a:rPr lang="ar-EG" sz="2800" b="1" dirty="0">
                <a:ea typeface="ＭＳ Ｐゴシック" pitchFamily="34" charset="-128"/>
              </a:rPr>
              <a:t>للتصنيف، فإن التوزيع سيكون كما في الجدول المقابل.</a:t>
            </a:r>
          </a:p>
          <a:p>
            <a:pPr algn="just" rtl="1">
              <a:lnSpc>
                <a:spcPct val="200000"/>
              </a:lnSpc>
            </a:pPr>
            <a:r>
              <a:rPr lang="ar-EG" sz="2800" b="1" dirty="0">
                <a:ea typeface="ＭＳ Ｐゴシック" pitchFamily="34" charset="-128"/>
              </a:rPr>
              <a:t>ويسمي هذا الجدول تكراريا، </a:t>
            </a:r>
            <a:r>
              <a:rPr lang="ar-EG" sz="2800" b="1" dirty="0" smtClean="0">
                <a:ea typeface="ＭＳ Ｐゴシック" pitchFamily="34" charset="-128"/>
              </a:rPr>
              <a:t>أي </a:t>
            </a:r>
            <a:r>
              <a:rPr lang="ar-EG" sz="2800" b="1" dirty="0">
                <a:ea typeface="ＭＳ Ｐゴシック" pitchFamily="34" charset="-128"/>
              </a:rPr>
              <a:t>يتكرر فيه توزيع الظاهرة للفئة الواحدة أكثر من مرة</a:t>
            </a:r>
            <a:r>
              <a:rPr lang="ar-EG" sz="2800" b="1" dirty="0" smtClean="0">
                <a:ea typeface="ＭＳ Ｐゴシック" pitchFamily="34" charset="-128"/>
              </a:rPr>
              <a:t>.</a:t>
            </a:r>
            <a:endParaRPr lang="ar-EG" sz="2800" b="1" dirty="0">
              <a:ea typeface="ＭＳ Ｐゴシック" pitchFamily="34" charset="-128"/>
            </a:endParaRPr>
          </a:p>
        </p:txBody>
      </p:sp>
      <p:sp>
        <p:nvSpPr>
          <p:cNvPr id="82946" name="Title 1"/>
          <p:cNvSpPr>
            <a:spLocks noGrp="1"/>
          </p:cNvSpPr>
          <p:nvPr>
            <p:ph type="title"/>
          </p:nvPr>
        </p:nvSpPr>
        <p:spPr>
          <a:xfrm>
            <a:off x="574675" y="304800"/>
            <a:ext cx="8001000" cy="381000"/>
          </a:xfrm>
        </p:spPr>
        <p:txBody>
          <a:bodyPr/>
          <a:lstStyle/>
          <a:p>
            <a:pPr rtl="1"/>
            <a:r>
              <a:rPr lang="ar-EG" sz="4400" b="1" dirty="0">
                <a:solidFill>
                  <a:srgbClr val="FF0000"/>
                </a:solidFill>
                <a:ea typeface="ＭＳ Ｐゴシック" pitchFamily="34" charset="-128"/>
              </a:rPr>
              <a:t>الجداول التكرارية</a:t>
            </a:r>
            <a:endParaRPr lang="en-US" sz="4400" b="1" dirty="0" smtClean="0">
              <a:solidFill>
                <a:srgbClr val="FF0000"/>
              </a:solidFill>
              <a:ea typeface="ＭＳ Ｐゴシック" pitchFamily="34" charset="-128"/>
            </a:endParaRPr>
          </a:p>
        </p:txBody>
      </p:sp>
    </p:spTree>
    <p:extLst>
      <p:ext uri="{BB962C8B-B14F-4D97-AF65-F5344CB8AC3E}">
        <p14:creationId xmlns:p14="http://schemas.microsoft.com/office/powerpoint/2010/main" val="5624538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71601" y="685800"/>
            <a:ext cx="6477000" cy="5440363"/>
          </a:xfrm>
          <a:prstGeom prst="rect">
            <a:avLst/>
          </a:prstGeom>
        </p:spPr>
      </p:pic>
    </p:spTree>
    <p:extLst>
      <p:ext uri="{BB962C8B-B14F-4D97-AF65-F5344CB8AC3E}">
        <p14:creationId xmlns:p14="http://schemas.microsoft.com/office/powerpoint/2010/main" val="902898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a:xfrm>
            <a:off x="574675" y="304800"/>
            <a:ext cx="8001000" cy="1295400"/>
          </a:xfrm>
        </p:spPr>
        <p:txBody>
          <a:bodyPr/>
          <a:lstStyle/>
          <a:p>
            <a:pPr algn="ctr" rtl="1"/>
            <a:r>
              <a:rPr lang="ar-EG" sz="4400" b="1" dirty="0" smtClean="0">
                <a:solidFill>
                  <a:srgbClr val="FF0000"/>
                </a:solidFill>
                <a:ea typeface="ＭＳ Ｐゴシック" pitchFamily="34" charset="-128"/>
              </a:rPr>
              <a:t>الفئات أعدادها وأطوالها</a:t>
            </a:r>
            <a:endParaRPr lang="en-US" sz="4400" dirty="0" smtClean="0">
              <a:solidFill>
                <a:srgbClr val="FF0000"/>
              </a:solidFill>
              <a:ea typeface="ＭＳ Ｐゴシック" pitchFamily="34" charset="-128"/>
            </a:endParaRPr>
          </a:p>
        </p:txBody>
      </p:sp>
      <p:sp>
        <p:nvSpPr>
          <p:cNvPr id="84995" name="Text Placeholder 2"/>
          <p:cNvSpPr>
            <a:spLocks noGrp="1"/>
          </p:cNvSpPr>
          <p:nvPr>
            <p:ph type="body" sz="half" idx="1"/>
          </p:nvPr>
        </p:nvSpPr>
        <p:spPr>
          <a:xfrm>
            <a:off x="0" y="1295400"/>
            <a:ext cx="9144000" cy="5562600"/>
          </a:xfrm>
        </p:spPr>
        <p:txBody>
          <a:bodyPr>
            <a:normAutofit/>
          </a:bodyPr>
          <a:lstStyle/>
          <a:p>
            <a:pPr algn="just" rtl="1">
              <a:lnSpc>
                <a:spcPct val="150000"/>
              </a:lnSpc>
            </a:pPr>
            <a:r>
              <a:rPr lang="ar-EG" sz="2800" b="1" dirty="0" smtClean="0">
                <a:latin typeface="Arial" pitchFamily="34" charset="0"/>
                <a:ea typeface="ＭＳ Ｐゴシック" pitchFamily="34" charset="-128"/>
                <a:cs typeface="Arial" pitchFamily="34" charset="0"/>
              </a:rPr>
              <a:t>تعد الفئات واختيار أطوالها من الأهمية بمكان؛ حيث يهم الجغرافي أطوال الفئات أكثر من غيره، لأن </a:t>
            </a:r>
            <a:r>
              <a:rPr lang="ar-EG" sz="2800" b="1" dirty="0" smtClean="0">
                <a:solidFill>
                  <a:srgbClr val="00B0F0"/>
                </a:solidFill>
                <a:latin typeface="Arial" pitchFamily="34" charset="0"/>
                <a:ea typeface="ＭＳ Ｐゴシック" pitchFamily="34" charset="-128"/>
                <a:cs typeface="Arial" pitchFamily="34" charset="0"/>
              </a:rPr>
              <a:t>خرائطه ترتكز غالباً على الجداول</a:t>
            </a:r>
            <a:r>
              <a:rPr lang="ar-EG" sz="2800" b="1" dirty="0" smtClean="0">
                <a:latin typeface="Arial" pitchFamily="34" charset="0"/>
                <a:ea typeface="ＭＳ Ｐゴシック" pitchFamily="34" charset="-128"/>
                <a:cs typeface="Arial" pitchFamily="34" charset="0"/>
              </a:rPr>
              <a:t>، هذا ويتوقف إظهار الاختلافات المكانية في توزيع الظاهرة  أو طمسها على طول الفئات المستخدمة في الجدول أو الخريطة</a:t>
            </a:r>
            <a:endParaRPr lang="en-US" sz="2800" b="1" dirty="0" smtClean="0">
              <a:latin typeface="Arial" pitchFamily="34" charset="0"/>
              <a:ea typeface="ＭＳ Ｐゴシック" pitchFamily="34" charset="-128"/>
              <a:cs typeface="Arial" pitchFamily="34" charset="0"/>
            </a:endParaRPr>
          </a:p>
          <a:p>
            <a:pPr algn="just" rtl="1">
              <a:lnSpc>
                <a:spcPct val="150000"/>
              </a:lnSpc>
            </a:pPr>
            <a:r>
              <a:rPr lang="ar-EG" sz="2800" b="1" dirty="0" smtClean="0">
                <a:solidFill>
                  <a:srgbClr val="000000"/>
                </a:solidFill>
                <a:latin typeface="Arial" pitchFamily="34" charset="0"/>
                <a:ea typeface="ＭＳ Ｐゴシック" pitchFamily="34" charset="-128"/>
                <a:cs typeface="Arial" pitchFamily="34" charset="0"/>
              </a:rPr>
              <a:t>والأمر المتفق عليه على العموم، هو مراعاة أن يكون عدد الفئات معقولاً؛ بحيث يمكن التعامل معه، بمعنى ألا تقسم الأرقام إلى 50 فئة أو فئة واحدة فقط أو اثنتين، ويتوقف ذلك على طبيعة الظاهرة موضع الدراسة، ومدي تشتت توزيعها أو تجانسه</a:t>
            </a:r>
            <a:r>
              <a:rPr lang="ar-EG" sz="2800" b="1" dirty="0" smtClean="0">
                <a:solidFill>
                  <a:srgbClr val="000000"/>
                </a:solidFill>
                <a:latin typeface="Arial" pitchFamily="34" charset="0"/>
                <a:ea typeface="ＭＳ Ｐゴシック" pitchFamily="34" charset="-128"/>
                <a:cs typeface="Arial" pitchFamily="34" charset="0"/>
              </a:rPr>
              <a:t>.</a:t>
            </a:r>
            <a:endParaRPr lang="en-US" sz="2800" b="1" dirty="0" smtClean="0">
              <a:latin typeface="Arial" pitchFamily="34" charset="0"/>
              <a:ea typeface="ＭＳ Ｐゴシック" pitchFamily="34" charset="-128"/>
              <a:cs typeface="Arial" pitchFamily="34" charset="0"/>
            </a:endParaRPr>
          </a:p>
        </p:txBody>
      </p:sp>
    </p:spTree>
    <p:extLst>
      <p:ext uri="{BB962C8B-B14F-4D97-AF65-F5344CB8AC3E}">
        <p14:creationId xmlns:p14="http://schemas.microsoft.com/office/powerpoint/2010/main" val="2021611708"/>
      </p:ext>
    </p:extLst>
  </p:cSld>
  <p:clrMapOvr>
    <a:masterClrMapping/>
  </p:clrMapOvr>
  <p:transition>
    <p:wedg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76201" y="152400"/>
            <a:ext cx="8991600" cy="6705599"/>
          </a:xfrm>
        </p:spPr>
        <p:txBody>
          <a:bodyPr>
            <a:noAutofit/>
          </a:bodyPr>
          <a:lstStyle/>
          <a:p>
            <a:pPr lvl="0" algn="just" rtl="1">
              <a:lnSpc>
                <a:spcPct val="200000"/>
              </a:lnSpc>
              <a:buClr>
                <a:srgbClr val="873624"/>
              </a:buClr>
            </a:pPr>
            <a:r>
              <a:rPr lang="ar-EG" sz="2800" b="1" dirty="0" smtClean="0">
                <a:solidFill>
                  <a:srgbClr val="000000"/>
                </a:solidFill>
                <a:latin typeface="Arial" pitchFamily="34" charset="0"/>
                <a:ea typeface="ＭＳ Ｐゴシック" pitchFamily="34" charset="-128"/>
                <a:cs typeface="Arial" pitchFamily="34" charset="0"/>
              </a:rPr>
              <a:t>وليس</a:t>
            </a:r>
            <a:r>
              <a:rPr lang="ar-SA" sz="2800" b="1" dirty="0" smtClean="0">
                <a:solidFill>
                  <a:srgbClr val="000000"/>
                </a:solidFill>
                <a:latin typeface="Arial" pitchFamily="34" charset="0"/>
                <a:ea typeface="ＭＳ Ｐゴシック" pitchFamily="34" charset="-128"/>
                <a:cs typeface="Arial" pitchFamily="34" charset="0"/>
              </a:rPr>
              <a:t>ت</a:t>
            </a:r>
            <a:r>
              <a:rPr lang="ar-EG" sz="2800" b="1" dirty="0" smtClean="0">
                <a:solidFill>
                  <a:srgbClr val="000000"/>
                </a:solidFill>
                <a:latin typeface="Arial" pitchFamily="34" charset="0"/>
                <a:ea typeface="ＭＳ Ｐゴシック" pitchFamily="34" charset="-128"/>
                <a:cs typeface="Arial" pitchFamily="34" charset="0"/>
              </a:rPr>
              <a:t> </a:t>
            </a:r>
            <a:r>
              <a:rPr lang="ar-EG" sz="2800" b="1" dirty="0">
                <a:solidFill>
                  <a:srgbClr val="000000"/>
                </a:solidFill>
                <a:latin typeface="Arial" pitchFamily="34" charset="0"/>
                <a:ea typeface="ＭＳ Ｐゴシック" pitchFamily="34" charset="-128"/>
                <a:cs typeface="Arial" pitchFamily="34" charset="0"/>
              </a:rPr>
              <a:t>هناك </a:t>
            </a:r>
            <a:r>
              <a:rPr lang="ar-EG" sz="2800" b="1" dirty="0" smtClean="0">
                <a:solidFill>
                  <a:srgbClr val="000000"/>
                </a:solidFill>
                <a:latin typeface="Arial" pitchFamily="34" charset="0"/>
                <a:ea typeface="ＭＳ Ｐゴシック" pitchFamily="34" charset="-128"/>
                <a:cs typeface="Arial" pitchFamily="34" charset="0"/>
              </a:rPr>
              <a:t>قاعدة </a:t>
            </a:r>
            <a:r>
              <a:rPr lang="ar-EG" sz="2800" b="1" dirty="0">
                <a:solidFill>
                  <a:srgbClr val="000000"/>
                </a:solidFill>
                <a:latin typeface="Arial" pitchFamily="34" charset="0"/>
                <a:ea typeface="ＭＳ Ｐゴシック" pitchFamily="34" charset="-128"/>
                <a:cs typeface="Arial" pitchFamily="34" charset="0"/>
              </a:rPr>
              <a:t>معينة تصلح للتطبيق مباشرة في كل الحالات، ولكن يوجد بعض الأسس التي تراعي منها اختيار فئات من نفس الحجم أو الاتساع، ومحاولة تجنب الأعداد الكبيرة جداً منها، وخاصة وأن التمثيل البياني أو الخرائطي له دور؛ حيث يصعب تجاوز عشر فئات في دليل الخريطة، باستثناء حالات معينة مثل الخرائط الطبوغرافية وخرائط استخدام الأرض.</a:t>
            </a:r>
          </a:p>
          <a:p>
            <a:pPr lvl="0" algn="just" rtl="1">
              <a:lnSpc>
                <a:spcPct val="200000"/>
              </a:lnSpc>
              <a:buClr>
                <a:srgbClr val="873624"/>
              </a:buClr>
            </a:pPr>
            <a:r>
              <a:rPr lang="ar-EG" sz="2800" b="1" dirty="0">
                <a:solidFill>
                  <a:srgbClr val="000000"/>
                </a:solidFill>
                <a:latin typeface="Arial" pitchFamily="34" charset="0"/>
                <a:ea typeface="ＭＳ Ｐゴシック" pitchFamily="34" charset="-128"/>
                <a:cs typeface="Arial" pitchFamily="34" charset="0"/>
              </a:rPr>
              <a:t>وينظر </a:t>
            </a:r>
            <a:r>
              <a:rPr lang="ar-EG" sz="2800" b="1" dirty="0">
                <a:solidFill>
                  <a:srgbClr val="00B0F0"/>
                </a:solidFill>
                <a:latin typeface="Arial" pitchFamily="34" charset="0"/>
                <a:ea typeface="ＭＳ Ｐゴシック" pitchFamily="34" charset="-128"/>
                <a:cs typeface="Arial" pitchFamily="34" charset="0"/>
              </a:rPr>
              <a:t>للعدد </a:t>
            </a:r>
            <a:r>
              <a:rPr lang="ar-SA" sz="2800" b="1" dirty="0" smtClean="0">
                <a:solidFill>
                  <a:srgbClr val="00B0F0"/>
                </a:solidFill>
                <a:latin typeface="Arial" pitchFamily="34" charset="0"/>
                <a:ea typeface="ＭＳ Ｐゴシック" pitchFamily="34" charset="-128"/>
                <a:cs typeface="Arial" pitchFamily="34" charset="0"/>
              </a:rPr>
              <a:t>5</a:t>
            </a:r>
            <a:r>
              <a:rPr lang="ar-EG" sz="2800" b="1" dirty="0" smtClean="0">
                <a:solidFill>
                  <a:srgbClr val="00B0F0"/>
                </a:solidFill>
                <a:latin typeface="Arial" pitchFamily="34" charset="0"/>
                <a:ea typeface="ＭＳ Ｐゴシック" pitchFamily="34" charset="-128"/>
                <a:cs typeface="Arial" pitchFamily="34" charset="0"/>
              </a:rPr>
              <a:t>- </a:t>
            </a:r>
            <a:r>
              <a:rPr lang="ar-EG" sz="2800" b="1" dirty="0">
                <a:solidFill>
                  <a:srgbClr val="00B0F0"/>
                </a:solidFill>
                <a:latin typeface="Arial" pitchFamily="34" charset="0"/>
                <a:ea typeface="ＭＳ Ｐゴシック" pitchFamily="34" charset="-128"/>
                <a:cs typeface="Arial" pitchFamily="34" charset="0"/>
              </a:rPr>
              <a:t>8 </a:t>
            </a:r>
            <a:r>
              <a:rPr lang="ar-EG" sz="2800" b="1" dirty="0">
                <a:solidFill>
                  <a:srgbClr val="000000"/>
                </a:solidFill>
                <a:latin typeface="Arial" pitchFamily="34" charset="0"/>
                <a:ea typeface="ＭＳ Ｐゴシック" pitchFamily="34" charset="-128"/>
                <a:cs typeface="Arial" pitchFamily="34" charset="0"/>
              </a:rPr>
              <a:t>فئات باعتباره مناسباً للظلال أو الألوان المستخدمة في الخرائط.</a:t>
            </a:r>
          </a:p>
          <a:p>
            <a:pPr algn="r" rtl="1">
              <a:lnSpc>
                <a:spcPct val="200000"/>
              </a:lnSpc>
            </a:pPr>
            <a:endParaRPr lang="en-US" sz="2800" dirty="0"/>
          </a:p>
        </p:txBody>
      </p:sp>
    </p:spTree>
    <p:extLst>
      <p:ext uri="{BB962C8B-B14F-4D97-AF65-F5344CB8AC3E}">
        <p14:creationId xmlns:p14="http://schemas.microsoft.com/office/powerpoint/2010/main" val="4236863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533" y="457200"/>
            <a:ext cx="5715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WordArt 3"/>
          <p:cNvSpPr>
            <a:spLocks noChangeArrowheads="1" noChangeShapeType="1" noTextEdit="1"/>
          </p:cNvSpPr>
          <p:nvPr/>
        </p:nvSpPr>
        <p:spPr bwMode="auto">
          <a:xfrm>
            <a:off x="2008188" y="1600200"/>
            <a:ext cx="4621212" cy="2895600"/>
          </a:xfrm>
          <a:prstGeom prst="rect">
            <a:avLst/>
          </a:prstGeom>
        </p:spPr>
        <p:txBody>
          <a:bodyPr wrap="none" fromWordArt="1">
            <a:prstTxWarp prst="textPlain">
              <a:avLst>
                <a:gd name="adj" fmla="val 50366"/>
              </a:avLst>
            </a:prstTxWarp>
          </a:bodyPr>
          <a:lstStyle/>
          <a:p>
            <a:pPr algn="ctr" rtl="1" fontAlgn="base">
              <a:spcBef>
                <a:spcPct val="0"/>
              </a:spcBef>
              <a:spcAft>
                <a:spcPct val="0"/>
              </a:spcAft>
            </a:pP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ea typeface="ＭＳ Ｐゴシック" pitchFamily="34" charset="-128"/>
              </a:rPr>
              <a:t>أنواع الجداول </a:t>
            </a:r>
          </a:p>
          <a:p>
            <a:pPr algn="ctr" rtl="1" fontAlgn="base">
              <a:spcBef>
                <a:spcPct val="0"/>
              </a:spcBef>
              <a:spcAft>
                <a:spcPct val="0"/>
              </a:spcAft>
            </a:pPr>
            <a:r>
              <a:rPr lang="ar-EG" sz="3600" kern="10" dirty="0" smtClean="0">
                <a:ln w="15875">
                  <a:solidFill>
                    <a:srgbClr val="000000"/>
                  </a:solidFill>
                  <a:round/>
                  <a:headEnd/>
                  <a:tailEnd/>
                </a:ln>
                <a:solidFill>
                  <a:srgbClr val="FF0000"/>
                </a:solidFill>
                <a:effectLst>
                  <a:outerShdw dist="35921" dir="2700000" algn="ctr" rotWithShape="0">
                    <a:srgbClr val="C0C0C0">
                      <a:alpha val="79999"/>
                    </a:srgbClr>
                  </a:outerShdw>
                </a:effectLst>
                <a:ea typeface="ＭＳ Ｐゴシック" pitchFamily="34" charset="-128"/>
              </a:rPr>
              <a:t>وخصائصها</a:t>
            </a:r>
            <a:endParaRPr lang="en-US" sz="3600" kern="10" dirty="0">
              <a:ln w="15875">
                <a:solidFill>
                  <a:srgbClr val="000000"/>
                </a:solidFill>
                <a:round/>
                <a:headEnd/>
                <a:tailEnd/>
              </a:ln>
              <a:solidFill>
                <a:srgbClr val="FF0000"/>
              </a:solidFill>
              <a:effectLst>
                <a:outerShdw dist="35921" dir="2700000" algn="ctr" rotWithShape="0">
                  <a:srgbClr val="C0C0C0">
                    <a:alpha val="79999"/>
                  </a:srgbClr>
                </a:outerShdw>
              </a:effectLst>
              <a:ea typeface="ＭＳ Ｐゴシック" pitchFamily="34" charset="-128"/>
            </a:endParaRPr>
          </a:p>
        </p:txBody>
      </p:sp>
    </p:spTree>
    <p:extLst>
      <p:ext uri="{BB962C8B-B14F-4D97-AF65-F5344CB8AC3E}">
        <p14:creationId xmlns:p14="http://schemas.microsoft.com/office/powerpoint/2010/main" val="26846392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7043" name="Content Placeholder 2"/>
          <p:cNvSpPr>
            <a:spLocks noGrp="1"/>
          </p:cNvSpPr>
          <p:nvPr>
            <p:ph idx="1"/>
          </p:nvPr>
        </p:nvSpPr>
        <p:spPr>
          <a:xfrm>
            <a:off x="76200" y="1447800"/>
            <a:ext cx="8991600" cy="5257800"/>
          </a:xfrm>
        </p:spPr>
        <p:txBody>
          <a:bodyPr>
            <a:normAutofit/>
          </a:bodyPr>
          <a:lstStyle/>
          <a:p>
            <a:pPr algn="just" rtl="1"/>
            <a:r>
              <a:rPr lang="ar-EG" sz="2600" b="1" dirty="0" smtClean="0">
                <a:latin typeface="Arial" pitchFamily="34" charset="0"/>
                <a:ea typeface="ＭＳ Ｐゴシック" pitchFamily="34" charset="-128"/>
                <a:cs typeface="Arial" pitchFamily="34" charset="0"/>
              </a:rPr>
              <a:t>يراعى عند تكوين الجدول عدة أمور منها: </a:t>
            </a:r>
          </a:p>
          <a:p>
            <a:pPr algn="just" rtl="1"/>
            <a:r>
              <a:rPr lang="ar-EG" sz="2600" b="1" dirty="0" smtClean="0">
                <a:solidFill>
                  <a:srgbClr val="00B0F0"/>
                </a:solidFill>
                <a:latin typeface="Arial" pitchFamily="34" charset="0"/>
                <a:ea typeface="ＭＳ Ｐゴシック" pitchFamily="34" charset="-128"/>
                <a:cs typeface="Arial" pitchFamily="34" charset="0"/>
              </a:rPr>
              <a:t>أن يكون بسيطاً بقدر الإمكان، حتى تسهل قراءته واستخلاص الحقائق منه.</a:t>
            </a:r>
          </a:p>
          <a:p>
            <a:pPr algn="just" rtl="1"/>
            <a:r>
              <a:rPr lang="ar-EG" sz="2600" b="1" dirty="0" smtClean="0">
                <a:latin typeface="Arial" pitchFamily="34" charset="0"/>
                <a:ea typeface="ＭＳ Ｐゴシック" pitchFamily="34" charset="-128"/>
                <a:cs typeface="Arial" pitchFamily="34" charset="0"/>
              </a:rPr>
              <a:t> </a:t>
            </a:r>
            <a:r>
              <a:rPr lang="ar-EG" sz="2600" b="1" dirty="0" smtClean="0">
                <a:solidFill>
                  <a:srgbClr val="FF0000"/>
                </a:solidFill>
                <a:latin typeface="Arial" pitchFamily="34" charset="0"/>
                <a:ea typeface="ＭＳ Ｐゴシック" pitchFamily="34" charset="-128"/>
                <a:cs typeface="Arial" pitchFamily="34" charset="0"/>
              </a:rPr>
              <a:t>كذلك لابد من تحديد خاناته ومدلول كل وحدة منها بطريقة مختصرة؛ بحيث تكتب في حيز محدود.</a:t>
            </a:r>
          </a:p>
          <a:p>
            <a:pPr algn="just" rtl="1"/>
            <a:r>
              <a:rPr lang="ar-EG" sz="2600" b="1" dirty="0" smtClean="0">
                <a:latin typeface="Arial" pitchFamily="34" charset="0"/>
                <a:ea typeface="ＭＳ Ｐゴシック" pitchFamily="34" charset="-128"/>
                <a:cs typeface="Arial" pitchFamily="34" charset="0"/>
              </a:rPr>
              <a:t> </a:t>
            </a:r>
            <a:r>
              <a:rPr lang="ar-EG" sz="2600" b="1" dirty="0" smtClean="0">
                <a:solidFill>
                  <a:srgbClr val="00B0F0"/>
                </a:solidFill>
                <a:latin typeface="Arial" pitchFamily="34" charset="0"/>
                <a:ea typeface="ＭＳ Ｐゴシック" pitchFamily="34" charset="-128"/>
                <a:cs typeface="Arial" pitchFamily="34" charset="0"/>
              </a:rPr>
              <a:t>يشار قبل بناء الجدول إلى العنون الدقيق له، والذي يبين ما يضمنه من بيانات  وتاريخها ووحدات القياس المستخدمة عددية أو مساحية أو وحدات وزن.</a:t>
            </a:r>
          </a:p>
          <a:p>
            <a:pPr algn="just" rtl="1"/>
            <a:r>
              <a:rPr lang="ar-EG" sz="2600" b="1" dirty="0" smtClean="0">
                <a:latin typeface="Arial" pitchFamily="34" charset="0"/>
                <a:ea typeface="ＭＳ Ｐゴシック" pitchFamily="34" charset="-128"/>
                <a:cs typeface="Arial" pitchFamily="34" charset="0"/>
              </a:rPr>
              <a:t> </a:t>
            </a:r>
            <a:r>
              <a:rPr lang="ar-EG" sz="2600" b="1" dirty="0" smtClean="0">
                <a:solidFill>
                  <a:srgbClr val="FF0000"/>
                </a:solidFill>
                <a:latin typeface="Arial" pitchFamily="34" charset="0"/>
                <a:ea typeface="ＭＳ Ｐゴシック" pitchFamily="34" charset="-128"/>
                <a:cs typeface="Arial" pitchFamily="34" charset="0"/>
              </a:rPr>
              <a:t>يجب أن </a:t>
            </a:r>
            <a:r>
              <a:rPr lang="ar-EG" sz="2600" b="1" dirty="0">
                <a:solidFill>
                  <a:srgbClr val="FF0000"/>
                </a:solidFill>
                <a:latin typeface="Arial" pitchFamily="34" charset="0"/>
                <a:ea typeface="ＭＳ Ｐゴシック" pitchFamily="34" charset="-128"/>
                <a:cs typeface="Arial" pitchFamily="34" charset="0"/>
              </a:rPr>
              <a:t>تكون </a:t>
            </a:r>
            <a:r>
              <a:rPr lang="ar-EG" sz="2600" b="1" dirty="0" smtClean="0">
                <a:solidFill>
                  <a:srgbClr val="FF0000"/>
                </a:solidFill>
                <a:latin typeface="Arial" pitchFamily="34" charset="0"/>
                <a:ea typeface="ＭＳ Ｐゴシック" pitchFamily="34" charset="-128"/>
                <a:cs typeface="Arial" pitchFamily="34" charset="0"/>
              </a:rPr>
              <a:t>وحدات </a:t>
            </a:r>
            <a:r>
              <a:rPr lang="ar-EG" sz="2600" b="1" dirty="0">
                <a:solidFill>
                  <a:srgbClr val="FF0000"/>
                </a:solidFill>
                <a:latin typeface="Arial" pitchFamily="34" charset="0"/>
                <a:ea typeface="ＭＳ Ｐゴシック" pitchFamily="34" charset="-128"/>
                <a:cs typeface="Arial" pitchFamily="34" charset="0"/>
              </a:rPr>
              <a:t>القياس المستخدمة موحدة </a:t>
            </a:r>
            <a:r>
              <a:rPr lang="ar-EG" sz="2600" b="1" dirty="0" smtClean="0">
                <a:solidFill>
                  <a:srgbClr val="FF0000"/>
                </a:solidFill>
                <a:latin typeface="Arial" pitchFamily="34" charset="0"/>
                <a:ea typeface="ＭＳ Ｐゴシック" pitchFamily="34" charset="-128"/>
                <a:cs typeface="Arial" pitchFamily="34" charset="0"/>
              </a:rPr>
              <a:t>في كل الجداول بقدر الإمكان، فلا يصح استخدام الأميال مرة والكيلومترات مرة ثانية.</a:t>
            </a:r>
          </a:p>
          <a:p>
            <a:pPr algn="just" rtl="1"/>
            <a:r>
              <a:rPr lang="ar-EG" sz="2600" b="1" dirty="0" smtClean="0">
                <a:solidFill>
                  <a:srgbClr val="00B0F0"/>
                </a:solidFill>
                <a:latin typeface="Arial" pitchFamily="34" charset="0"/>
                <a:ea typeface="ＭＳ Ｐゴシック" pitchFamily="34" charset="-128"/>
                <a:cs typeface="Arial" pitchFamily="34" charset="0"/>
              </a:rPr>
              <a:t>يشار  في نهاية الجدول عادة إلى مصدر بياناته.</a:t>
            </a:r>
          </a:p>
          <a:p>
            <a:pPr algn="just" rtl="1"/>
            <a:r>
              <a:rPr lang="ar-EG" sz="2600" b="1" dirty="0" smtClean="0">
                <a:latin typeface="Arial" pitchFamily="34" charset="0"/>
                <a:ea typeface="ＭＳ Ｐゴシック" pitchFamily="34" charset="-128"/>
                <a:cs typeface="Arial" pitchFamily="34" charset="0"/>
              </a:rPr>
              <a:t> هذا وتختلف الجداول في أنواعها حسب الأغراض التي توضع من أجلها كالآتي:</a:t>
            </a:r>
          </a:p>
          <a:p>
            <a:pPr algn="r" rtl="1">
              <a:buFont typeface="Wingdings 2" pitchFamily="18" charset="2"/>
              <a:buNone/>
            </a:pPr>
            <a:r>
              <a:rPr lang="ar-EG" sz="2600" b="1" dirty="0" smtClean="0">
                <a:latin typeface="Arial" pitchFamily="34" charset="0"/>
                <a:ea typeface="ＭＳ Ｐゴシック" pitchFamily="34" charset="-128"/>
                <a:cs typeface="Arial" pitchFamily="34" charset="0"/>
              </a:rPr>
              <a:t>                                                                  </a:t>
            </a:r>
            <a:endParaRPr lang="en-US" sz="2600" b="1" dirty="0" smtClean="0">
              <a:latin typeface="Arial" pitchFamily="34" charset="0"/>
              <a:ea typeface="ＭＳ Ｐゴシック" pitchFamily="34" charset="-128"/>
              <a:cs typeface="Arial" pitchFamily="34" charset="0"/>
            </a:endParaRPr>
          </a:p>
          <a:p>
            <a:pPr algn="r" rtl="1"/>
            <a:endParaRPr lang="en-US" dirty="0" smtClean="0">
              <a:ea typeface="ＭＳ Ｐゴシック" pitchFamily="34" charset="-128"/>
            </a:endParaRPr>
          </a:p>
        </p:txBody>
      </p:sp>
      <p:sp>
        <p:nvSpPr>
          <p:cNvPr id="87042" name="Title 1"/>
          <p:cNvSpPr>
            <a:spLocks noGrp="1"/>
          </p:cNvSpPr>
          <p:nvPr>
            <p:ph type="title"/>
          </p:nvPr>
        </p:nvSpPr>
        <p:spPr>
          <a:xfrm>
            <a:off x="574675" y="609600"/>
            <a:ext cx="8001000" cy="990600"/>
          </a:xfrm>
        </p:spPr>
        <p:txBody>
          <a:bodyPr/>
          <a:lstStyle/>
          <a:p>
            <a:pPr rtl="1"/>
            <a:r>
              <a:rPr lang="ar-EG" sz="4000" b="1" dirty="0">
                <a:solidFill>
                  <a:srgbClr val="FF0000"/>
                </a:solidFill>
                <a:ea typeface="ＭＳ Ｐゴシック" pitchFamily="34" charset="-128"/>
              </a:rPr>
              <a:t>أنواع الجداول </a:t>
            </a:r>
            <a:r>
              <a:rPr lang="ar-EG" sz="4000" b="1" dirty="0" smtClean="0">
                <a:solidFill>
                  <a:srgbClr val="FF0000"/>
                </a:solidFill>
                <a:ea typeface="ＭＳ Ｐゴシック" pitchFamily="34" charset="-128"/>
              </a:rPr>
              <a:t>وخصائصها</a:t>
            </a:r>
            <a:endParaRPr lang="ar-EG" sz="4000" b="1" dirty="0">
              <a:solidFill>
                <a:srgbClr val="FF0000"/>
              </a:solidFill>
              <a:ea typeface="ＭＳ Ｐゴシック" pitchFamily="34" charset="-128"/>
            </a:endParaRPr>
          </a:p>
        </p:txBody>
      </p:sp>
    </p:spTree>
    <p:extLst>
      <p:ext uri="{BB962C8B-B14F-4D97-AF65-F5344CB8AC3E}">
        <p14:creationId xmlns:p14="http://schemas.microsoft.com/office/powerpoint/2010/main" val="7685900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1" name="Content Placeholder 2"/>
          <p:cNvSpPr>
            <a:spLocks noGrp="1"/>
          </p:cNvSpPr>
          <p:nvPr>
            <p:ph idx="1"/>
          </p:nvPr>
        </p:nvSpPr>
        <p:spPr>
          <a:xfrm>
            <a:off x="0" y="762001"/>
            <a:ext cx="8991599" cy="3352800"/>
          </a:xfrm>
        </p:spPr>
        <p:txBody>
          <a:bodyPr>
            <a:normAutofit/>
          </a:bodyPr>
          <a:lstStyle/>
          <a:p>
            <a:pPr algn="just" rtl="1">
              <a:lnSpc>
                <a:spcPct val="150000"/>
              </a:lnSpc>
            </a:pPr>
            <a:r>
              <a:rPr lang="ar-EG" sz="2500" b="1" dirty="0" smtClean="0">
                <a:ea typeface="ＭＳ Ｐゴシック" pitchFamily="34" charset="-128"/>
              </a:rPr>
              <a:t>يتم فيها توزيع الظاهرة الجغرافية حسب الوحدات المكانية، وهي أكثر الجداول استخداماً في الجغرافيا.</a:t>
            </a:r>
            <a:endParaRPr lang="en-US" sz="2500" b="1" dirty="0" smtClean="0">
              <a:ea typeface="ＭＳ Ｐゴシック" pitchFamily="34" charset="-128"/>
            </a:endParaRPr>
          </a:p>
          <a:p>
            <a:pPr algn="just" rtl="1">
              <a:lnSpc>
                <a:spcPct val="150000"/>
              </a:lnSpc>
            </a:pPr>
            <a:r>
              <a:rPr lang="ar-EG" sz="2500" b="1" dirty="0" smtClean="0">
                <a:ea typeface="ＭＳ Ｐゴシック" pitchFamily="34" charset="-128"/>
              </a:rPr>
              <a:t>ومن الطبيعي بمكان أن تكون هذه الحدات أقساماً طبيعية مثل القارات أو البحار  والمحيطات، أو اقسام بشرية مثل الدول أو الوحدات الإدارية بمسمياتها المتباينة مناطق أو محافظات أو غيرها، ويمثل الجدول نموذجاً لهذا النوع</a:t>
            </a:r>
          </a:p>
          <a:p>
            <a:pPr algn="r" rtl="1">
              <a:lnSpc>
                <a:spcPct val="150000"/>
              </a:lnSpc>
            </a:pPr>
            <a:endParaRPr lang="en-US" dirty="0" smtClean="0">
              <a:ea typeface="ＭＳ Ｐゴシック" pitchFamily="34" charset="-128"/>
            </a:endParaRPr>
          </a:p>
        </p:txBody>
      </p:sp>
      <p:sp>
        <p:nvSpPr>
          <p:cNvPr id="89090" name="Title 1"/>
          <p:cNvSpPr>
            <a:spLocks noGrp="1"/>
          </p:cNvSpPr>
          <p:nvPr>
            <p:ph type="title"/>
          </p:nvPr>
        </p:nvSpPr>
        <p:spPr>
          <a:xfrm>
            <a:off x="574675" y="457200"/>
            <a:ext cx="8001000" cy="76200"/>
          </a:xfrm>
        </p:spPr>
        <p:txBody>
          <a:bodyPr/>
          <a:lstStyle/>
          <a:p>
            <a:pPr algn="ctr" rtl="1"/>
            <a:r>
              <a:rPr lang="ar-EG" sz="4000" b="1" dirty="0" smtClean="0">
                <a:solidFill>
                  <a:srgbClr val="FF0000"/>
                </a:solidFill>
                <a:ea typeface="ＭＳ Ｐゴシック" pitchFamily="34" charset="-128"/>
              </a:rPr>
              <a:t>الجداول الجغرافية</a:t>
            </a:r>
            <a:endParaRPr lang="en-US" sz="4000" dirty="0" smtClean="0">
              <a:solidFill>
                <a:srgbClr val="FF0000"/>
              </a:solidFill>
              <a:ea typeface="ＭＳ Ｐゴシック" pitchFamily="34" charset="-128"/>
            </a:endParaRPr>
          </a:p>
        </p:txBody>
      </p:sp>
      <p:pic>
        <p:nvPicPr>
          <p:cNvPr id="1026" name="Picture 2" descr="E:\الأساليب الكمية\pice\الجداول الجغرافية.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114800"/>
            <a:ext cx="723900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944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9091" name="Content Placeholder 2"/>
          <p:cNvSpPr>
            <a:spLocks noGrp="1"/>
          </p:cNvSpPr>
          <p:nvPr>
            <p:ph idx="1"/>
          </p:nvPr>
        </p:nvSpPr>
        <p:spPr>
          <a:xfrm>
            <a:off x="0" y="990600"/>
            <a:ext cx="9032875" cy="3124199"/>
          </a:xfrm>
        </p:spPr>
        <p:txBody>
          <a:bodyPr>
            <a:normAutofit lnSpcReduction="10000"/>
          </a:bodyPr>
          <a:lstStyle/>
          <a:p>
            <a:pPr algn="just" rtl="1">
              <a:lnSpc>
                <a:spcPct val="150000"/>
              </a:lnSpc>
            </a:pPr>
            <a:r>
              <a:rPr lang="ar-EG" sz="2500" b="1" dirty="0" smtClean="0">
                <a:ea typeface="ＭＳ Ｐゴシック" pitchFamily="34" charset="-128"/>
              </a:rPr>
              <a:t>يتم فيها توزيع الظاهرة الجغرافية علي اساس قياس تطور حدوثها خلال مراحل زمنية مختلفة.</a:t>
            </a:r>
            <a:endParaRPr lang="en-US" sz="2500" b="1" dirty="0" smtClean="0">
              <a:ea typeface="ＭＳ Ｐゴシック" pitchFamily="34" charset="-128"/>
            </a:endParaRPr>
          </a:p>
          <a:p>
            <a:pPr algn="just" rtl="1">
              <a:lnSpc>
                <a:spcPct val="150000"/>
              </a:lnSpc>
            </a:pPr>
            <a:r>
              <a:rPr lang="ar-EG" sz="2500" b="1" dirty="0" smtClean="0">
                <a:ea typeface="ＭＳ Ｐゴシック" pitchFamily="34" charset="-128"/>
              </a:rPr>
              <a:t>ومن أمثلة </a:t>
            </a:r>
            <a:r>
              <a:rPr lang="ar-EG" sz="2500" b="1" dirty="0">
                <a:ea typeface="ＭＳ Ｐゴシック" pitchFamily="34" charset="-128"/>
              </a:rPr>
              <a:t>ذلك تطور </a:t>
            </a:r>
            <a:r>
              <a:rPr lang="ar-EG" sz="2500" b="1" dirty="0" smtClean="0">
                <a:ea typeface="ＭＳ Ｐゴシック" pitchFamily="34" charset="-128"/>
              </a:rPr>
              <a:t>عدد </a:t>
            </a:r>
            <a:r>
              <a:rPr lang="ar-EG" sz="2500" b="1" dirty="0">
                <a:ea typeface="ＭＳ Ｐゴシック" pitchFamily="34" charset="-128"/>
              </a:rPr>
              <a:t>السكان في المملكة العربية السعودية خلال العقود الأربعة الماضية، </a:t>
            </a:r>
            <a:r>
              <a:rPr lang="ar-EG" sz="2500" b="1" dirty="0" smtClean="0">
                <a:ea typeface="ＭＳ Ｐゴシック" pitchFamily="34" charset="-128"/>
              </a:rPr>
              <a:t>ويمثل الجدول نموذجاً لهذا النوع</a:t>
            </a:r>
          </a:p>
          <a:p>
            <a:pPr marL="0" indent="0" algn="just" rtl="1">
              <a:buNone/>
            </a:pPr>
            <a:endParaRPr lang="ar-EG" sz="2500" b="1" dirty="0" smtClean="0">
              <a:ea typeface="ＭＳ Ｐゴシック" pitchFamily="34" charset="-128"/>
            </a:endParaRPr>
          </a:p>
          <a:p>
            <a:pPr marL="0" indent="0" algn="ctr" rtl="1">
              <a:buNone/>
            </a:pPr>
            <a:r>
              <a:rPr lang="ar-EG" sz="1900" b="1" dirty="0">
                <a:solidFill>
                  <a:srgbClr val="FF0000"/>
                </a:solidFill>
                <a:ea typeface="ＭＳ Ｐゴシック" pitchFamily="34" charset="-128"/>
              </a:rPr>
              <a:t>تطور عدد السكان في المملكة العربية السعودية خلال العقود الأربعة </a:t>
            </a:r>
            <a:r>
              <a:rPr lang="ar-EG" sz="1900" b="1" dirty="0" smtClean="0">
                <a:solidFill>
                  <a:srgbClr val="FF0000"/>
                </a:solidFill>
                <a:ea typeface="ＭＳ Ｐゴシック" pitchFamily="34" charset="-128"/>
              </a:rPr>
              <a:t>الماضية</a:t>
            </a:r>
          </a:p>
          <a:p>
            <a:pPr algn="r" rtl="1"/>
            <a:endParaRPr lang="en-US" dirty="0" smtClean="0">
              <a:ea typeface="ＭＳ Ｐゴシック" pitchFamily="34" charset="-128"/>
            </a:endParaRPr>
          </a:p>
        </p:txBody>
      </p:sp>
      <p:sp>
        <p:nvSpPr>
          <p:cNvPr id="89090" name="Title 1"/>
          <p:cNvSpPr>
            <a:spLocks noGrp="1"/>
          </p:cNvSpPr>
          <p:nvPr>
            <p:ph type="title"/>
          </p:nvPr>
        </p:nvSpPr>
        <p:spPr>
          <a:xfrm>
            <a:off x="574675" y="457200"/>
            <a:ext cx="8001000" cy="76200"/>
          </a:xfrm>
        </p:spPr>
        <p:txBody>
          <a:bodyPr/>
          <a:lstStyle/>
          <a:p>
            <a:pPr algn="ctr" rtl="1"/>
            <a:r>
              <a:rPr lang="ar-EG" sz="4000" b="1" dirty="0" smtClean="0">
                <a:solidFill>
                  <a:srgbClr val="FF0000"/>
                </a:solidFill>
                <a:ea typeface="ＭＳ Ｐゴシック" pitchFamily="34" charset="-128"/>
              </a:rPr>
              <a:t>الجداول الزمنية</a:t>
            </a:r>
            <a:endParaRPr lang="en-US" sz="4000" dirty="0" smtClean="0">
              <a:solidFill>
                <a:srgbClr val="FF0000"/>
              </a:solidFill>
              <a:ea typeface="ＭＳ Ｐゴシック"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3205577546"/>
              </p:ext>
            </p:extLst>
          </p:nvPr>
        </p:nvGraphicFramePr>
        <p:xfrm>
          <a:off x="1524000" y="4190999"/>
          <a:ext cx="5867400" cy="2133602"/>
        </p:xfrm>
        <a:graphic>
          <a:graphicData uri="http://schemas.openxmlformats.org/drawingml/2006/table">
            <a:tbl>
              <a:tblPr rtl="1" firstRow="1" firstCol="1" bandRow="1">
                <a:tableStyleId>{5DA37D80-6434-44D0-A028-1B22A696006F}</a:tableStyleId>
              </a:tblPr>
              <a:tblGrid>
                <a:gridCol w="3124422">
                  <a:extLst>
                    <a:ext uri="{9D8B030D-6E8A-4147-A177-3AD203B41FA5}">
                      <a16:colId xmlns:a16="http://schemas.microsoft.com/office/drawing/2014/main" val="20000"/>
                    </a:ext>
                  </a:extLst>
                </a:gridCol>
                <a:gridCol w="2742978">
                  <a:extLst>
                    <a:ext uri="{9D8B030D-6E8A-4147-A177-3AD203B41FA5}">
                      <a16:colId xmlns:a16="http://schemas.microsoft.com/office/drawing/2014/main" val="20001"/>
                    </a:ext>
                  </a:extLst>
                </a:gridCol>
              </a:tblGrid>
              <a:tr h="314365">
                <a:tc>
                  <a:txBody>
                    <a:bodyPr/>
                    <a:lstStyle/>
                    <a:p>
                      <a:pPr algn="ctr" rtl="1">
                        <a:spcAft>
                          <a:spcPts val="0"/>
                        </a:spcAft>
                      </a:pPr>
                      <a:r>
                        <a:rPr lang="ar-SA" sz="1800" dirty="0">
                          <a:effectLst/>
                        </a:rPr>
                        <a:t>السنة</a:t>
                      </a:r>
                      <a:endParaRPr lang="en-US" sz="1800" b="1" dirty="0">
                        <a:effectLst/>
                        <a:latin typeface="Arial" pitchFamily="34" charset="0"/>
                        <a:ea typeface="Times New Roman"/>
                        <a:cs typeface="Arial" pitchFamily="34" charset="0"/>
                      </a:endParaRPr>
                    </a:p>
                  </a:txBody>
                  <a:tcPr marL="68580" marR="68580" marT="0" marB="0"/>
                </a:tc>
                <a:tc>
                  <a:txBody>
                    <a:bodyPr/>
                    <a:lstStyle/>
                    <a:p>
                      <a:pPr algn="ctr" rtl="1">
                        <a:spcAft>
                          <a:spcPts val="0"/>
                        </a:spcAft>
                      </a:pPr>
                      <a:r>
                        <a:rPr lang="ar-SA" sz="1800" dirty="0">
                          <a:effectLst/>
                        </a:rPr>
                        <a:t>عدد السكان (نسمة)</a:t>
                      </a:r>
                      <a:endParaRPr lang="en-US" sz="1800" b="1" dirty="0">
                        <a:effectLst/>
                        <a:latin typeface="Arial" pitchFamily="34" charset="0"/>
                        <a:ea typeface="Times New Roman"/>
                        <a:cs typeface="Arial" pitchFamily="34" charset="0"/>
                      </a:endParaRPr>
                    </a:p>
                  </a:txBody>
                  <a:tcPr marL="68580" marR="68580" marT="0" marB="0"/>
                </a:tc>
                <a:extLst>
                  <a:ext uri="{0D108BD9-81ED-4DB2-BD59-A6C34878D82A}">
                    <a16:rowId xmlns:a16="http://schemas.microsoft.com/office/drawing/2014/main" val="10000"/>
                  </a:ext>
                </a:extLst>
              </a:tr>
              <a:tr h="1819237">
                <a:tc>
                  <a:txBody>
                    <a:bodyPr/>
                    <a:lstStyle/>
                    <a:p>
                      <a:pPr algn="ctr" rtl="1">
                        <a:spcAft>
                          <a:spcPts val="0"/>
                        </a:spcAft>
                      </a:pPr>
                      <a:r>
                        <a:rPr lang="ar-SA" sz="1800" dirty="0">
                          <a:effectLst/>
                        </a:rPr>
                        <a:t>1962م / 1382هـ</a:t>
                      </a:r>
                      <a:endParaRPr lang="en-US" sz="1800" dirty="0">
                        <a:effectLst/>
                      </a:endParaRPr>
                    </a:p>
                    <a:p>
                      <a:pPr algn="ctr" rtl="1">
                        <a:spcAft>
                          <a:spcPts val="0"/>
                        </a:spcAft>
                      </a:pPr>
                      <a:r>
                        <a:rPr lang="ar-SA" sz="1800" dirty="0">
                          <a:effectLst/>
                        </a:rPr>
                        <a:t>1974م / </a:t>
                      </a:r>
                      <a:r>
                        <a:rPr lang="ar-SA" sz="1800" dirty="0" smtClean="0">
                          <a:effectLst/>
                        </a:rPr>
                        <a:t>1394هـ</a:t>
                      </a:r>
                      <a:endParaRPr lang="ar-EG" sz="1800" dirty="0" smtClean="0">
                        <a:effectLst/>
                      </a:endParaRPr>
                    </a:p>
                    <a:p>
                      <a:pPr algn="ctr" rtl="1">
                        <a:spcAft>
                          <a:spcPts val="0"/>
                        </a:spcAft>
                      </a:pPr>
                      <a:r>
                        <a:rPr lang="ar-SA" sz="1800" dirty="0" smtClean="0">
                          <a:effectLst/>
                        </a:rPr>
                        <a:t> </a:t>
                      </a:r>
                      <a:r>
                        <a:rPr lang="ar-SA" sz="1800" dirty="0">
                          <a:effectLst/>
                        </a:rPr>
                        <a:t>1992م / 1413هـ</a:t>
                      </a:r>
                      <a:endParaRPr lang="en-US" sz="1800" dirty="0">
                        <a:effectLst/>
                      </a:endParaRPr>
                    </a:p>
                    <a:p>
                      <a:pPr algn="ctr" rtl="1">
                        <a:spcAft>
                          <a:spcPts val="0"/>
                        </a:spcAft>
                      </a:pPr>
                      <a:r>
                        <a:rPr lang="ar-SA" sz="1800" dirty="0">
                          <a:effectLst/>
                        </a:rPr>
                        <a:t>2004 م / </a:t>
                      </a:r>
                      <a:r>
                        <a:rPr lang="ar-SA" sz="1800" dirty="0" smtClean="0">
                          <a:effectLst/>
                        </a:rPr>
                        <a:t>1425هـ</a:t>
                      </a:r>
                      <a:endParaRPr lang="ar-EG" sz="1800" dirty="0" smtClean="0">
                        <a:effectLst/>
                      </a:endParaRPr>
                    </a:p>
                    <a:p>
                      <a:pPr algn="ctr" rtl="1">
                        <a:spcAft>
                          <a:spcPts val="0"/>
                        </a:spcAft>
                      </a:pPr>
                      <a:r>
                        <a:rPr lang="ar-SA" sz="1800" dirty="0" smtClean="0">
                          <a:effectLst/>
                        </a:rPr>
                        <a:t> </a:t>
                      </a:r>
                      <a:r>
                        <a:rPr lang="ar-SA" sz="1800" dirty="0">
                          <a:effectLst/>
                        </a:rPr>
                        <a:t>2010 م / 1431هـ</a:t>
                      </a:r>
                      <a:endParaRPr lang="en-US" sz="1800" b="1" dirty="0">
                        <a:effectLst/>
                        <a:latin typeface="Arial" pitchFamily="34" charset="0"/>
                        <a:ea typeface="Times New Roman"/>
                        <a:cs typeface="Arial" pitchFamily="34" charset="0"/>
                      </a:endParaRPr>
                    </a:p>
                  </a:txBody>
                  <a:tcPr marL="68580" marR="68580" marT="0" marB="0"/>
                </a:tc>
                <a:tc>
                  <a:txBody>
                    <a:bodyPr/>
                    <a:lstStyle/>
                    <a:p>
                      <a:pPr algn="ctr" rtl="1">
                        <a:spcAft>
                          <a:spcPts val="0"/>
                        </a:spcAft>
                      </a:pPr>
                      <a:r>
                        <a:rPr lang="ar-SA" sz="1800" b="1" dirty="0">
                          <a:effectLst/>
                        </a:rPr>
                        <a:t>3.300.000</a:t>
                      </a:r>
                      <a:endParaRPr lang="en-US" sz="1800" b="1" dirty="0">
                        <a:effectLst/>
                      </a:endParaRPr>
                    </a:p>
                    <a:p>
                      <a:pPr algn="ctr" rtl="1">
                        <a:spcAft>
                          <a:spcPts val="0"/>
                        </a:spcAft>
                      </a:pPr>
                      <a:r>
                        <a:rPr lang="ar-SA" sz="1800" b="1" dirty="0">
                          <a:effectLst/>
                        </a:rPr>
                        <a:t>7.000.000</a:t>
                      </a:r>
                      <a:endParaRPr lang="en-US" sz="1800" b="1" dirty="0">
                        <a:effectLst/>
                      </a:endParaRPr>
                    </a:p>
                    <a:p>
                      <a:pPr algn="ctr" rtl="1">
                        <a:spcAft>
                          <a:spcPts val="0"/>
                        </a:spcAft>
                      </a:pPr>
                      <a:r>
                        <a:rPr lang="ar-SA" sz="1800" b="1" dirty="0">
                          <a:effectLst/>
                        </a:rPr>
                        <a:t>16.900.000</a:t>
                      </a:r>
                      <a:endParaRPr lang="en-US" sz="1800" b="1" dirty="0">
                        <a:effectLst/>
                      </a:endParaRPr>
                    </a:p>
                    <a:p>
                      <a:pPr algn="ctr" rtl="1">
                        <a:spcAft>
                          <a:spcPts val="0"/>
                        </a:spcAft>
                      </a:pPr>
                      <a:r>
                        <a:rPr lang="ar-SA" sz="1800" b="1" dirty="0">
                          <a:effectLst/>
                        </a:rPr>
                        <a:t>22.700.000</a:t>
                      </a:r>
                      <a:endParaRPr lang="en-US" sz="1800" b="1" dirty="0">
                        <a:effectLst/>
                      </a:endParaRPr>
                    </a:p>
                    <a:p>
                      <a:pPr algn="ctr" rtl="1">
                        <a:spcAft>
                          <a:spcPts val="0"/>
                        </a:spcAft>
                      </a:pPr>
                      <a:r>
                        <a:rPr lang="ar-SA" sz="1800" b="1" dirty="0">
                          <a:effectLst/>
                        </a:rPr>
                        <a:t>27.100.000</a:t>
                      </a:r>
                      <a:endParaRPr lang="en-US" sz="1800" b="1" dirty="0">
                        <a:effectLst/>
                        <a:latin typeface="Arial" pitchFamily="34" charset="0"/>
                        <a:ea typeface="Times New Roman"/>
                        <a:cs typeface="Arial" pitchFamily="34" charset="0"/>
                      </a:endParaRPr>
                    </a:p>
                  </a:txBody>
                  <a:tcPr marL="68580" marR="68580" marT="0" marB="0"/>
                </a:tc>
                <a:extLst>
                  <a:ext uri="{0D108BD9-81ED-4DB2-BD59-A6C34878D82A}">
                    <a16:rowId xmlns:a16="http://schemas.microsoft.com/office/drawing/2014/main" val="10001"/>
                  </a:ext>
                </a:extLst>
              </a:tr>
            </a:tbl>
          </a:graphicData>
        </a:graphic>
      </p:graphicFrame>
      <p:sp>
        <p:nvSpPr>
          <p:cNvPr id="6" name="Content Placeholder 2"/>
          <p:cNvSpPr txBox="1">
            <a:spLocks/>
          </p:cNvSpPr>
          <p:nvPr/>
        </p:nvSpPr>
        <p:spPr>
          <a:xfrm>
            <a:off x="1524000" y="6324601"/>
            <a:ext cx="5867401" cy="457200"/>
          </a:xfrm>
          <a:prstGeom prst="rect">
            <a:avLst/>
          </a:prstGeom>
        </p:spPr>
        <p:txBody>
          <a:bodyPr vert="horz" lIns="91440" tIns="45720" rIns="91440" bIns="45720" rtlCol="0">
            <a:normAutofit fontScale="47500" lnSpcReduction="20000"/>
          </a:bodyPr>
          <a:lst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a:lstStyle>
          <a:p>
            <a:pPr marL="0" indent="0" algn="just" rtl="1">
              <a:buFont typeface="Wingdings" pitchFamily="2" charset="2"/>
              <a:buNone/>
            </a:pPr>
            <a:endParaRPr lang="ar-EG" sz="2500" b="1" dirty="0" smtClean="0">
              <a:ea typeface="ＭＳ Ｐゴシック" pitchFamily="34" charset="-128"/>
            </a:endParaRPr>
          </a:p>
          <a:p>
            <a:pPr marL="0" indent="0" algn="r" rtl="1">
              <a:buFont typeface="Wingdings" pitchFamily="2" charset="2"/>
              <a:buNone/>
            </a:pPr>
            <a:r>
              <a:rPr lang="ar-EG" sz="3000" b="1" dirty="0" smtClean="0">
                <a:latin typeface="Arial" pitchFamily="34" charset="0"/>
                <a:ea typeface="ＭＳ Ｐゴシック" pitchFamily="34" charset="-128"/>
                <a:cs typeface="Arial" pitchFamily="34" charset="0"/>
              </a:rPr>
              <a:t>المصدر: </a:t>
            </a:r>
            <a:r>
              <a:rPr lang="ar-EG" sz="3000" b="1" dirty="0" smtClean="0">
                <a:latin typeface="Arial" pitchFamily="34" charset="0"/>
                <a:ea typeface="ＭＳ Ｐゴシック" pitchFamily="34" charset="-128"/>
                <a:cs typeface="Arial" pitchFamily="34" charset="0"/>
              </a:rPr>
              <a:t>مصلحة الإحصاءات</a:t>
            </a:r>
          </a:p>
          <a:p>
            <a:pPr algn="r" rtl="1"/>
            <a:endParaRPr lang="en-US" dirty="0" smtClean="0">
              <a:ea typeface="ＭＳ Ｐゴシック" pitchFamily="34" charset="-128"/>
            </a:endParaRPr>
          </a:p>
        </p:txBody>
      </p:sp>
    </p:spTree>
    <p:extLst>
      <p:ext uri="{BB962C8B-B14F-4D97-AF65-F5344CB8AC3E}">
        <p14:creationId xmlns:p14="http://schemas.microsoft.com/office/powerpoint/2010/main" val="1649246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115" name="Content Placeholder 2"/>
          <p:cNvSpPr>
            <a:spLocks noGrp="1"/>
          </p:cNvSpPr>
          <p:nvPr>
            <p:ph idx="1"/>
          </p:nvPr>
        </p:nvSpPr>
        <p:spPr>
          <a:xfrm>
            <a:off x="76200" y="1066800"/>
            <a:ext cx="9067799" cy="5791200"/>
          </a:xfrm>
        </p:spPr>
        <p:txBody>
          <a:bodyPr>
            <a:noAutofit/>
          </a:bodyPr>
          <a:lstStyle/>
          <a:p>
            <a:pPr algn="just" rtl="1">
              <a:lnSpc>
                <a:spcPct val="200000"/>
              </a:lnSpc>
            </a:pPr>
            <a:r>
              <a:rPr lang="ar-EG" sz="2800" b="1" dirty="0" smtClean="0">
                <a:solidFill>
                  <a:srgbClr val="FFC000"/>
                </a:solidFill>
                <a:ea typeface="ＭＳ Ｐゴシック" pitchFamily="34" charset="-128"/>
              </a:rPr>
              <a:t>الجداول المرتبة حسب الحروف </a:t>
            </a:r>
            <a:r>
              <a:rPr lang="ar-EG" sz="2800" b="1" dirty="0" smtClean="0">
                <a:solidFill>
                  <a:srgbClr val="FFC000"/>
                </a:solidFill>
                <a:ea typeface="ＭＳ Ｐゴシック" pitchFamily="34" charset="-128"/>
              </a:rPr>
              <a:t>الأبجدية</a:t>
            </a:r>
            <a:r>
              <a:rPr lang="ar-SA" sz="2800" b="1" dirty="0" smtClean="0">
                <a:solidFill>
                  <a:srgbClr val="FFC000"/>
                </a:solidFill>
                <a:ea typeface="ＭＳ Ｐゴシック" pitchFamily="34" charset="-128"/>
              </a:rPr>
              <a:t>:</a:t>
            </a:r>
            <a:r>
              <a:rPr lang="ar-EG" sz="2800" b="1" dirty="0" smtClean="0">
                <a:solidFill>
                  <a:srgbClr val="FFC000"/>
                </a:solidFill>
                <a:ea typeface="ＭＳ Ｐゴシック" pitchFamily="34" charset="-128"/>
              </a:rPr>
              <a:t> </a:t>
            </a:r>
            <a:r>
              <a:rPr lang="ar-EG" sz="2800" b="1" dirty="0" smtClean="0">
                <a:ea typeface="ＭＳ Ｐゴシック" pitchFamily="34" charset="-128"/>
              </a:rPr>
              <a:t>وتستخدم غالباً في البيانات التي تنشرها الهيئات الدولية، وفيها ترتب الدول حسب ابجديتها فتأتي  البحرين مثلاً قبل السعودية.</a:t>
            </a:r>
          </a:p>
          <a:p>
            <a:pPr algn="just" rtl="1">
              <a:lnSpc>
                <a:spcPct val="200000"/>
              </a:lnSpc>
            </a:pPr>
            <a:r>
              <a:rPr lang="ar-EG" sz="2800" b="1" dirty="0" smtClean="0">
                <a:solidFill>
                  <a:srgbClr val="92D050"/>
                </a:solidFill>
                <a:ea typeface="ＭＳ Ｐゴシック" pitchFamily="34" charset="-128"/>
              </a:rPr>
              <a:t>الجداول الكمية: </a:t>
            </a:r>
            <a:r>
              <a:rPr lang="ar-EG" sz="2800" b="1" dirty="0" smtClean="0">
                <a:ea typeface="ＭＳ Ｐゴシック" pitchFamily="34" charset="-128"/>
              </a:rPr>
              <a:t>وفيها ترتب الوحدات المكانية حسب أهمية الظاهرة، فإذا كنا إزاء توزيع السكان في مناطق المملكة فتأتي  مكة المكرمة أولا ثم تليها الرياض وهكذا تبعاً للأكبر فالأصغر حتي نصل لأقل منطقة سكانياً ( الحدود الشمالية</a:t>
            </a:r>
            <a:r>
              <a:rPr lang="ar-EG" sz="2800" b="1" dirty="0" smtClean="0">
                <a:ea typeface="ＭＳ Ｐゴシック" pitchFamily="34" charset="-128"/>
              </a:rPr>
              <a:t>).</a:t>
            </a:r>
            <a:endParaRPr lang="ar-EG" sz="2800" dirty="0" smtClean="0">
              <a:ea typeface="ＭＳ Ｐゴシック" pitchFamily="34" charset="-128"/>
            </a:endParaRPr>
          </a:p>
        </p:txBody>
      </p:sp>
      <p:sp>
        <p:nvSpPr>
          <p:cNvPr id="90114" name="Title 1"/>
          <p:cNvSpPr>
            <a:spLocks noGrp="1"/>
          </p:cNvSpPr>
          <p:nvPr>
            <p:ph type="title"/>
          </p:nvPr>
        </p:nvSpPr>
        <p:spPr>
          <a:xfrm>
            <a:off x="574675" y="533400"/>
            <a:ext cx="8001000" cy="304800"/>
          </a:xfrm>
        </p:spPr>
        <p:txBody>
          <a:bodyPr/>
          <a:lstStyle/>
          <a:p>
            <a:pPr rtl="1"/>
            <a:r>
              <a:rPr lang="ar-EG" sz="4000" b="1" dirty="0" smtClean="0">
                <a:solidFill>
                  <a:srgbClr val="FF0000"/>
                </a:solidFill>
                <a:ea typeface="ＭＳ Ｐゴシック" pitchFamily="34" charset="-128"/>
              </a:rPr>
              <a:t>تابع أنواع </a:t>
            </a:r>
            <a:r>
              <a:rPr lang="ar-EG" sz="4000" b="1" dirty="0">
                <a:solidFill>
                  <a:srgbClr val="FF0000"/>
                </a:solidFill>
                <a:ea typeface="ＭＳ Ｐゴシック" pitchFamily="34" charset="-128"/>
              </a:rPr>
              <a:t>الجداول </a:t>
            </a:r>
            <a:endParaRPr lang="en-US" sz="4000" dirty="0" smtClean="0">
              <a:solidFill>
                <a:srgbClr val="FF0000"/>
              </a:solidFill>
              <a:ea typeface="ＭＳ Ｐゴシック" pitchFamily="34" charset="-128"/>
            </a:endParaRPr>
          </a:p>
        </p:txBody>
      </p:sp>
    </p:spTree>
    <p:extLst>
      <p:ext uri="{BB962C8B-B14F-4D97-AF65-F5344CB8AC3E}">
        <p14:creationId xmlns:p14="http://schemas.microsoft.com/office/powerpoint/2010/main" val="2040213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WordArt 6"/>
          <p:cNvSpPr>
            <a:spLocks noChangeArrowheads="1" noChangeShapeType="1" noTextEdit="1"/>
          </p:cNvSpPr>
          <p:nvPr/>
        </p:nvSpPr>
        <p:spPr bwMode="auto">
          <a:xfrm>
            <a:off x="1905000" y="1524000"/>
            <a:ext cx="5181600" cy="2876550"/>
          </a:xfrm>
          <a:prstGeom prst="rect">
            <a:avLst/>
          </a:prstGeom>
        </p:spPr>
        <p:txBody>
          <a:bodyPr wrap="none" fromWordArt="1">
            <a:prstTxWarp prst="textPlain">
              <a:avLst>
                <a:gd name="adj" fmla="val 50000"/>
              </a:avLst>
            </a:prstTxWarp>
          </a:bodyPr>
          <a:lstStyle/>
          <a:p>
            <a:pPr algn="ctr" rtl="1" fontAlgn="base">
              <a:spcBef>
                <a:spcPct val="0"/>
              </a:spcBef>
              <a:spcAft>
                <a:spcPct val="0"/>
              </a:spcAft>
              <a:defRPr/>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rPr>
              <a:t> </a:t>
            </a: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rPr>
              <a:t>البيانات</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cs typeface="Simplified Arabic" pitchFamily="18" charset="-78"/>
            </a:endParaRPr>
          </a:p>
          <a:p>
            <a:pPr algn="ctr" fontAlgn="base">
              <a:spcBef>
                <a:spcPct val="0"/>
              </a:spcBef>
              <a:spcAft>
                <a:spcPct val="0"/>
              </a:spcAft>
              <a:defRPr/>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rPr>
              <a:t>طبيعتها ومشكلاتها</a:t>
            </a:r>
            <a:endPar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ea typeface="ＭＳ Ｐゴシック" pitchFamily="-111" charset="-128"/>
            </a:endParaRPr>
          </a:p>
        </p:txBody>
      </p:sp>
    </p:spTree>
    <p:extLst>
      <p:ext uri="{BB962C8B-B14F-4D97-AF65-F5344CB8AC3E}">
        <p14:creationId xmlns:p14="http://schemas.microsoft.com/office/powerpoint/2010/main" val="22144914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1" y="304800"/>
            <a:ext cx="8686800" cy="6476999"/>
          </a:xfrm>
        </p:spPr>
        <p:txBody>
          <a:bodyPr>
            <a:normAutofit fontScale="92500"/>
          </a:bodyPr>
          <a:lstStyle/>
          <a:p>
            <a:pPr marL="0" lvl="0" indent="0" algn="just" rtl="1">
              <a:lnSpc>
                <a:spcPct val="200000"/>
              </a:lnSpc>
              <a:buClr>
                <a:srgbClr val="873624"/>
              </a:buClr>
              <a:buNone/>
            </a:pPr>
            <a:r>
              <a:rPr lang="ar-EG" sz="2800" b="1" dirty="0" smtClean="0">
                <a:solidFill>
                  <a:srgbClr val="FF0000"/>
                </a:solidFill>
                <a:ea typeface="ＭＳ Ｐゴシック" pitchFamily="34" charset="-128"/>
              </a:rPr>
              <a:t>الجداول </a:t>
            </a:r>
            <a:r>
              <a:rPr lang="ar-EG" sz="2800" b="1" dirty="0">
                <a:solidFill>
                  <a:srgbClr val="FF0000"/>
                </a:solidFill>
                <a:ea typeface="ＭＳ Ｐゴシック" pitchFamily="34" charset="-128"/>
              </a:rPr>
              <a:t>الكيفية: </a:t>
            </a:r>
            <a:r>
              <a:rPr lang="ar-EG" sz="2800" b="1" dirty="0">
                <a:solidFill>
                  <a:prstClr val="black">
                    <a:lumMod val="85000"/>
                    <a:lumOff val="15000"/>
                  </a:prstClr>
                </a:solidFill>
                <a:ea typeface="ＭＳ Ｐゴシック" pitchFamily="34" charset="-128"/>
              </a:rPr>
              <a:t>وتبين التوزيع النوعي للظاهرة، كأن تصنف الصناعات من حيث عدد العاملين بها حسب نوع الصناعة  بين تكرير البترول وكيمائية وغذائية ومعدنية، أو تصنف التربة إلى تربة طينية وتربة جيرية وتربة صلصاليه.</a:t>
            </a:r>
          </a:p>
          <a:p>
            <a:pPr lvl="0" algn="just" rtl="1">
              <a:lnSpc>
                <a:spcPct val="200000"/>
              </a:lnSpc>
              <a:buClr>
                <a:srgbClr val="873624"/>
              </a:buClr>
            </a:pPr>
            <a:r>
              <a:rPr lang="ar-EG" sz="2800" b="1" dirty="0">
                <a:solidFill>
                  <a:srgbClr val="00B0F0"/>
                </a:solidFill>
                <a:ea typeface="ＭＳ Ｐゴシック" pitchFamily="34" charset="-128"/>
              </a:rPr>
              <a:t>الجداول المركبة: </a:t>
            </a:r>
            <a:r>
              <a:rPr lang="ar-EG" sz="2800" b="1" dirty="0">
                <a:solidFill>
                  <a:prstClr val="black">
                    <a:lumMod val="85000"/>
                    <a:lumOff val="15000"/>
                  </a:prstClr>
                </a:solidFill>
                <a:ea typeface="ＭＳ Ｐゴシック" pitchFamily="34" charset="-128"/>
              </a:rPr>
              <a:t>وتشمل توزيع أكثر من ظاهرة في وقت واحد مثل توزيع السكان حسب الحالة التعليمية والسن والنوع والجنسية.</a:t>
            </a:r>
          </a:p>
          <a:p>
            <a:pPr lvl="0" algn="just" rtl="1">
              <a:lnSpc>
                <a:spcPct val="200000"/>
              </a:lnSpc>
              <a:buClr>
                <a:srgbClr val="873624"/>
              </a:buClr>
            </a:pPr>
            <a:r>
              <a:rPr lang="ar-EG" sz="2800" b="1" dirty="0">
                <a:solidFill>
                  <a:srgbClr val="92D050"/>
                </a:solidFill>
                <a:ea typeface="ＭＳ Ｐゴシック" pitchFamily="34" charset="-128"/>
              </a:rPr>
              <a:t>الجداول التراكمية</a:t>
            </a:r>
            <a:r>
              <a:rPr lang="ar-EG" sz="2800" b="1" dirty="0">
                <a:solidFill>
                  <a:prstClr val="black">
                    <a:lumMod val="85000"/>
                    <a:lumOff val="15000"/>
                  </a:prstClr>
                </a:solidFill>
                <a:ea typeface="ＭＳ Ｐゴシック" pitchFamily="34" charset="-128"/>
              </a:rPr>
              <a:t>: التي تجمع تكرارات حدوثها تصاعدياً أو تنازلياً باسم الجدول التكراري المتجمع الصاعد أو الهابط في صورة مطلقة أو نسبية.</a:t>
            </a:r>
            <a:endParaRPr lang="en-US" sz="2800" b="1" dirty="0">
              <a:solidFill>
                <a:prstClr val="black">
                  <a:lumMod val="85000"/>
                  <a:lumOff val="15000"/>
                </a:prstClr>
              </a:solidFill>
              <a:ea typeface="ＭＳ Ｐゴシック" pitchFamily="34" charset="-128"/>
            </a:endParaRPr>
          </a:p>
          <a:p>
            <a:pPr algn="r" rtl="1"/>
            <a:endParaRPr lang="en-US" dirty="0"/>
          </a:p>
        </p:txBody>
      </p:sp>
    </p:spTree>
    <p:extLst>
      <p:ext uri="{BB962C8B-B14F-4D97-AF65-F5344CB8AC3E}">
        <p14:creationId xmlns:p14="http://schemas.microsoft.com/office/powerpoint/2010/main" val="306628182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1" y="1371600"/>
            <a:ext cx="8686800" cy="5333999"/>
          </a:xfrm>
        </p:spPr>
        <p:txBody>
          <a:bodyPr>
            <a:noAutofit/>
          </a:bodyPr>
          <a:lstStyle/>
          <a:p>
            <a:pPr marL="0" indent="0" algn="r" rtl="1">
              <a:lnSpc>
                <a:spcPct val="200000"/>
              </a:lnSpc>
              <a:buNone/>
            </a:pPr>
            <a:r>
              <a:rPr lang="ar-SA" sz="2800" b="1" dirty="0" smtClean="0"/>
              <a:t>- اذكر أهم مميزات الأساليب الكمية في الدراسات الجغرافية.</a:t>
            </a:r>
          </a:p>
          <a:p>
            <a:pPr algn="r" rtl="1">
              <a:lnSpc>
                <a:spcPct val="200000"/>
              </a:lnSpc>
              <a:buFontTx/>
              <a:buChar char="-"/>
            </a:pPr>
            <a:r>
              <a:rPr lang="ar-SA" sz="2800" b="1" dirty="0" smtClean="0"/>
              <a:t>ما هي خطوات المنهج العلمي في دراسة الظاهرة مكانياً؟</a:t>
            </a:r>
          </a:p>
          <a:p>
            <a:pPr algn="r" rtl="1">
              <a:lnSpc>
                <a:spcPct val="200000"/>
              </a:lnSpc>
              <a:buFontTx/>
              <a:buChar char="-"/>
            </a:pPr>
            <a:r>
              <a:rPr lang="ar-SA" sz="2800" b="1" dirty="0"/>
              <a:t>تطبق في الجغرافيا ثلاثة أنماط من الأساليب الكمية هي</a:t>
            </a:r>
            <a:r>
              <a:rPr lang="ar-SA" sz="2800" b="1" dirty="0" smtClean="0"/>
              <a:t>:........ ،...........،.......</a:t>
            </a:r>
          </a:p>
          <a:p>
            <a:pPr algn="r" rtl="1">
              <a:lnSpc>
                <a:spcPct val="200000"/>
              </a:lnSpc>
              <a:buFontTx/>
              <a:buChar char="-"/>
            </a:pPr>
            <a:r>
              <a:rPr lang="ar-SA" sz="2800" b="1" dirty="0"/>
              <a:t>تستخدم الأساليب الكمية للوصول إلي أربعة أهداف محددة هي</a:t>
            </a:r>
            <a:r>
              <a:rPr lang="ar-SA" sz="2800" b="1" dirty="0" smtClean="0"/>
              <a:t>:............</a:t>
            </a:r>
          </a:p>
          <a:p>
            <a:pPr algn="r" rtl="1">
              <a:lnSpc>
                <a:spcPct val="200000"/>
              </a:lnSpc>
              <a:buFontTx/>
              <a:buChar char="-"/>
            </a:pPr>
            <a:r>
              <a:rPr lang="ar-SA" sz="2800" b="1" dirty="0" smtClean="0"/>
              <a:t>ما العوامل </a:t>
            </a:r>
            <a:r>
              <a:rPr lang="ar-SA" sz="2800" b="1" dirty="0"/>
              <a:t>التي ادت إلى تطور الأساليب الكمية في الجغرافيا </a:t>
            </a:r>
            <a:r>
              <a:rPr lang="ar-SA" sz="2800" b="1" dirty="0" smtClean="0"/>
              <a:t>؟</a:t>
            </a:r>
          </a:p>
          <a:p>
            <a:pPr algn="r" rtl="1">
              <a:lnSpc>
                <a:spcPct val="200000"/>
              </a:lnSpc>
              <a:buFontTx/>
              <a:buChar char="-"/>
            </a:pPr>
            <a:endParaRPr lang="ar-SA" sz="2800" b="1" dirty="0"/>
          </a:p>
          <a:p>
            <a:pPr algn="r" rtl="1">
              <a:lnSpc>
                <a:spcPct val="200000"/>
              </a:lnSpc>
              <a:buFontTx/>
              <a:buChar char="-"/>
            </a:pPr>
            <a:endParaRPr lang="en-US" sz="2800" b="1" dirty="0"/>
          </a:p>
        </p:txBody>
      </p:sp>
      <p:sp>
        <p:nvSpPr>
          <p:cNvPr id="3" name="Title 2"/>
          <p:cNvSpPr>
            <a:spLocks noGrp="1"/>
          </p:cNvSpPr>
          <p:nvPr>
            <p:ph type="title"/>
          </p:nvPr>
        </p:nvSpPr>
        <p:spPr>
          <a:xfrm>
            <a:off x="688490" y="228600"/>
            <a:ext cx="7756263" cy="1143000"/>
          </a:xfrm>
        </p:spPr>
        <p:txBody>
          <a:bodyPr/>
          <a:lstStyle/>
          <a:p>
            <a:r>
              <a:rPr lang="ar-SA" b="1" dirty="0" smtClean="0">
                <a:solidFill>
                  <a:srgbClr val="FF0000"/>
                </a:solidFill>
              </a:rPr>
              <a:t>أسئلة على الوحدة الأولى والثانية</a:t>
            </a:r>
            <a:endParaRPr lang="en-US" b="1" dirty="0">
              <a:solidFill>
                <a:srgbClr val="FF0000"/>
              </a:solidFill>
            </a:endParaRPr>
          </a:p>
        </p:txBody>
      </p:sp>
    </p:spTree>
    <p:extLst>
      <p:ext uri="{BB962C8B-B14F-4D97-AF65-F5344CB8AC3E}">
        <p14:creationId xmlns:p14="http://schemas.microsoft.com/office/powerpoint/2010/main" val="7473546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1" y="457200"/>
            <a:ext cx="8382000" cy="6095999"/>
          </a:xfrm>
        </p:spPr>
        <p:txBody>
          <a:bodyPr/>
          <a:lstStyle/>
          <a:p>
            <a:pPr algn="r" rtl="1">
              <a:lnSpc>
                <a:spcPct val="200000"/>
              </a:lnSpc>
            </a:pPr>
            <a:r>
              <a:rPr lang="ar-SA" b="1" dirty="0"/>
              <a:t>ماذا يقصد بالبيانات ؟</a:t>
            </a:r>
          </a:p>
          <a:p>
            <a:pPr algn="r" rtl="1">
              <a:lnSpc>
                <a:spcPct val="200000"/>
              </a:lnSpc>
            </a:pPr>
            <a:r>
              <a:rPr lang="ar-SA" b="1" dirty="0"/>
              <a:t>يمكن تقسيم البيانات إلى نوعين هما..........،..........</a:t>
            </a:r>
          </a:p>
          <a:p>
            <a:pPr algn="r" rtl="1">
              <a:lnSpc>
                <a:spcPct val="200000"/>
              </a:lnSpc>
            </a:pPr>
            <a:r>
              <a:rPr lang="ar-SA" b="1" dirty="0"/>
              <a:t>اذكر أمثلة للبيانات المنشورة دولياً ومحلياً.</a:t>
            </a:r>
          </a:p>
          <a:p>
            <a:pPr algn="r" rtl="1">
              <a:lnSpc>
                <a:spcPct val="200000"/>
              </a:lnSpc>
            </a:pPr>
            <a:r>
              <a:rPr lang="ar-SA" b="1" dirty="0"/>
              <a:t> تنقسم الدراسة الميدانية من المنظور الجغرافي إلى قسمين هما: ...........</a:t>
            </a:r>
          </a:p>
          <a:p>
            <a:pPr algn="r" rtl="1">
              <a:lnSpc>
                <a:spcPct val="200000"/>
              </a:lnSpc>
            </a:pPr>
            <a:r>
              <a:rPr lang="ar-SA" b="1" dirty="0"/>
              <a:t>ما هي مميزات الاستبيان الجيد ؟</a:t>
            </a:r>
          </a:p>
          <a:p>
            <a:pPr algn="r" rtl="1">
              <a:lnSpc>
                <a:spcPct val="200000"/>
              </a:lnSpc>
            </a:pPr>
            <a:r>
              <a:rPr lang="ar-SA" b="1" dirty="0"/>
              <a:t>يراعى عند تكوين الجدول عدة أمور منها: ................</a:t>
            </a:r>
          </a:p>
          <a:p>
            <a:pPr algn="r" rtl="1">
              <a:lnSpc>
                <a:spcPct val="200000"/>
              </a:lnSpc>
            </a:pPr>
            <a:endParaRPr lang="en-US" b="1" dirty="0"/>
          </a:p>
        </p:txBody>
      </p:sp>
    </p:spTree>
    <p:extLst>
      <p:ext uri="{BB962C8B-B14F-4D97-AF65-F5344CB8AC3E}">
        <p14:creationId xmlns:p14="http://schemas.microsoft.com/office/powerpoint/2010/main" val="39558152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67000" y="2743200"/>
            <a:ext cx="3314700" cy="1323439"/>
          </a:xfrm>
          <a:prstGeom prst="rect">
            <a:avLst/>
          </a:prstGeom>
        </p:spPr>
        <p:txBody>
          <a:bodyPr>
            <a:spAutoFit/>
          </a:bodyPr>
          <a:lstStyle/>
          <a:p>
            <a:pPr algn="ctr">
              <a:defRPr/>
            </a:pP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cs typeface="Times New Roman" panose="02020603050405020304" pitchFamily="18" charset="0"/>
              </a:rPr>
              <a:t>To Be Continued</a:t>
            </a:r>
          </a:p>
        </p:txBody>
      </p:sp>
    </p:spTree>
    <p:extLst>
      <p:ext uri="{BB962C8B-B14F-4D97-AF65-F5344CB8AC3E}">
        <p14:creationId xmlns:p14="http://schemas.microsoft.com/office/powerpoint/2010/main" val="1691748288"/>
      </p:ext>
    </p:extLst>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09632332"/>
              </p:ext>
            </p:extLst>
          </p:nvPr>
        </p:nvGraphicFramePr>
        <p:xfrm>
          <a:off x="0" y="1066800"/>
          <a:ext cx="8991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4754" name="Title 1"/>
          <p:cNvSpPr>
            <a:spLocks noGrp="1"/>
          </p:cNvSpPr>
          <p:nvPr>
            <p:ph type="title"/>
          </p:nvPr>
        </p:nvSpPr>
        <p:spPr>
          <a:xfrm>
            <a:off x="609600" y="152400"/>
            <a:ext cx="7772400" cy="685800"/>
          </a:xfrm>
        </p:spPr>
        <p:txBody>
          <a:bodyPr/>
          <a:lstStyle/>
          <a:p>
            <a:pPr rtl="1"/>
            <a:r>
              <a:rPr lang="ar-EG" sz="4000" b="1" dirty="0" smtClean="0">
                <a:ea typeface="ＭＳ Ｐゴシック" pitchFamily="34" charset="-128"/>
              </a:rPr>
              <a:t>المادة ال</a:t>
            </a:r>
            <a:r>
              <a:rPr lang="ar-EG" sz="4000" b="1" dirty="0">
                <a:ea typeface="ＭＳ Ｐゴシック" pitchFamily="34" charset="-128"/>
              </a:rPr>
              <a:t>إ</a:t>
            </a:r>
            <a:r>
              <a:rPr lang="ar-EG" sz="4000" b="1" dirty="0" smtClean="0">
                <a:ea typeface="ＭＳ Ｐゴシック" pitchFamily="34" charset="-128"/>
              </a:rPr>
              <a:t>حصائية التي يحتاجها الجغرافي</a:t>
            </a:r>
            <a:endParaRPr lang="en-US" sz="4000" dirty="0" smtClean="0">
              <a:ea typeface="ＭＳ Ｐゴシック" pitchFamily="34" charset="-128"/>
            </a:endParaRPr>
          </a:p>
        </p:txBody>
      </p:sp>
    </p:spTree>
    <p:extLst>
      <p:ext uri="{BB962C8B-B14F-4D97-AF65-F5344CB8AC3E}">
        <p14:creationId xmlns:p14="http://schemas.microsoft.com/office/powerpoint/2010/main" val="2342937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8762999" cy="5105399"/>
          </a:xfrm>
        </p:spPr>
        <p:txBody>
          <a:bodyPr>
            <a:normAutofit lnSpcReduction="10000"/>
          </a:bodyPr>
          <a:lstStyle/>
          <a:p>
            <a:pPr algn="just" rtl="1">
              <a:lnSpc>
                <a:spcPct val="200000"/>
              </a:lnSpc>
            </a:pPr>
            <a:r>
              <a:rPr lang="ar-EG" sz="2800" b="1" dirty="0" smtClean="0"/>
              <a:t>يقصد </a:t>
            </a:r>
            <a:r>
              <a:rPr lang="ar-EG" sz="2800" b="1" dirty="0" smtClean="0">
                <a:solidFill>
                  <a:srgbClr val="FF0000"/>
                </a:solidFill>
              </a:rPr>
              <a:t>بالبيانات</a:t>
            </a:r>
            <a:r>
              <a:rPr lang="ar-EG" sz="2800" b="1" dirty="0" smtClean="0"/>
              <a:t> الحقائق أو المعلومات التي تم جمعها حول ظاهرة معينة، وأخذت </a:t>
            </a:r>
            <a:r>
              <a:rPr lang="ar-SA" sz="2800" b="1" dirty="0" smtClean="0"/>
              <a:t>في </a:t>
            </a:r>
            <a:r>
              <a:rPr lang="ar-EG" sz="2800" b="1" dirty="0" smtClean="0"/>
              <a:t>صورة أرقام</a:t>
            </a:r>
            <a:r>
              <a:rPr lang="ar-SA" sz="2800" b="1" dirty="0" smtClean="0"/>
              <a:t>.</a:t>
            </a:r>
          </a:p>
          <a:p>
            <a:pPr algn="just" rtl="1">
              <a:lnSpc>
                <a:spcPct val="200000"/>
              </a:lnSpc>
            </a:pPr>
            <a:r>
              <a:rPr lang="ar-EG" sz="2800" b="1" dirty="0" smtClean="0"/>
              <a:t> </a:t>
            </a:r>
            <a:r>
              <a:rPr lang="ar-EG" sz="2800" b="1" dirty="0" smtClean="0"/>
              <a:t>وفي  الدراسات الجغرافية تنصب الحقائق على الخصائص المكانية للأقاليم الجغرافية مثل: الأشكال والأنماط، ولذلك لابد من اهتمام الجغرافي بالبيانات الرقمية التي يمكن الحصول عليها من مصادرها المختلفة  كما سبق </a:t>
            </a:r>
            <a:r>
              <a:rPr lang="ar-EG" sz="2800" b="1" dirty="0" smtClean="0"/>
              <a:t>الذكر</a:t>
            </a:r>
            <a:r>
              <a:rPr lang="ar-SA" sz="2800" b="1" dirty="0" smtClean="0"/>
              <a:t>.</a:t>
            </a:r>
            <a:endParaRPr lang="ar-EG" sz="2800" b="1" dirty="0" smtClean="0"/>
          </a:p>
          <a:p>
            <a:pPr algn="r" rtl="1">
              <a:lnSpc>
                <a:spcPct val="200000"/>
              </a:lnSpc>
            </a:pPr>
            <a:endParaRPr lang="en-US" sz="2800" b="1" dirty="0"/>
          </a:p>
        </p:txBody>
      </p:sp>
      <p:sp>
        <p:nvSpPr>
          <p:cNvPr id="3" name="Title 2"/>
          <p:cNvSpPr>
            <a:spLocks noGrp="1"/>
          </p:cNvSpPr>
          <p:nvPr>
            <p:ph type="title"/>
          </p:nvPr>
        </p:nvSpPr>
        <p:spPr>
          <a:xfrm>
            <a:off x="688490" y="685800"/>
            <a:ext cx="7756263" cy="938606"/>
          </a:xfrm>
        </p:spPr>
        <p:txBody>
          <a:bodyPr/>
          <a:lstStyle/>
          <a:p>
            <a:pPr rtl="1"/>
            <a:r>
              <a:rPr lang="ar-EG" b="1" dirty="0" smtClean="0">
                <a:solidFill>
                  <a:srgbClr val="FFC000"/>
                </a:solidFill>
              </a:rPr>
              <a:t>مقدمة</a:t>
            </a:r>
            <a:endParaRPr lang="en-US" b="1" dirty="0">
              <a:solidFill>
                <a:srgbClr val="FFC000"/>
              </a:solidFill>
            </a:endParaRPr>
          </a:p>
        </p:txBody>
      </p:sp>
    </p:spTree>
    <p:extLst>
      <p:ext uri="{BB962C8B-B14F-4D97-AF65-F5344CB8AC3E}">
        <p14:creationId xmlns:p14="http://schemas.microsoft.com/office/powerpoint/2010/main" val="21854562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838201"/>
            <a:ext cx="7745505" cy="5287962"/>
          </a:xfrm>
        </p:spPr>
        <p:txBody>
          <a:bodyPr>
            <a:normAutofit/>
          </a:bodyPr>
          <a:lstStyle/>
          <a:p>
            <a:pPr lvl="0" algn="justLow" rtl="1">
              <a:lnSpc>
                <a:spcPct val="200000"/>
              </a:lnSpc>
              <a:buClr>
                <a:srgbClr val="873624"/>
              </a:buClr>
            </a:pPr>
            <a:r>
              <a:rPr lang="ar-EG" sz="2800" b="1" dirty="0">
                <a:solidFill>
                  <a:prstClr val="black">
                    <a:lumMod val="85000"/>
                    <a:lumOff val="15000"/>
                  </a:prstClr>
                </a:solidFill>
              </a:rPr>
              <a:t>تعتمد الأساليب الكمية التي يمكن تطبيقها إلى حد كبير على المادة الإحصائية أو البيانات التي يمكن جمعها، وعادة ما تصنف هذه البيانات حسب مصادرها إلى </a:t>
            </a:r>
            <a:r>
              <a:rPr lang="ar-EG" sz="2800" b="1" dirty="0">
                <a:solidFill>
                  <a:srgbClr val="FF0000"/>
                </a:solidFill>
              </a:rPr>
              <a:t>نوعين هما:</a:t>
            </a:r>
          </a:p>
          <a:p>
            <a:pPr lvl="0" algn="justLow" rtl="1">
              <a:lnSpc>
                <a:spcPct val="200000"/>
              </a:lnSpc>
              <a:buClr>
                <a:srgbClr val="873624"/>
              </a:buClr>
            </a:pPr>
            <a:r>
              <a:rPr lang="ar-EG" sz="2800" b="1" dirty="0">
                <a:solidFill>
                  <a:srgbClr val="00B0F0"/>
                </a:solidFill>
              </a:rPr>
              <a:t>أولاً: البيانات المنشورة</a:t>
            </a:r>
          </a:p>
          <a:p>
            <a:pPr lvl="0" algn="justLow" rtl="1">
              <a:lnSpc>
                <a:spcPct val="200000"/>
              </a:lnSpc>
              <a:buClr>
                <a:srgbClr val="873624"/>
              </a:buClr>
            </a:pPr>
            <a:r>
              <a:rPr lang="ar-EG" sz="2800" b="1" dirty="0">
                <a:solidFill>
                  <a:srgbClr val="C00000"/>
                </a:solidFill>
              </a:rPr>
              <a:t>ثانياً: البيانات الحقلية أو الميدانية</a:t>
            </a:r>
          </a:p>
          <a:p>
            <a:pPr algn="justLow" rtl="1">
              <a:lnSpc>
                <a:spcPct val="200000"/>
              </a:lnSpc>
            </a:pPr>
            <a:endParaRPr lang="en-US" sz="2800" dirty="0"/>
          </a:p>
        </p:txBody>
      </p:sp>
    </p:spTree>
    <p:extLst>
      <p:ext uri="{BB962C8B-B14F-4D97-AF65-F5344CB8AC3E}">
        <p14:creationId xmlns:p14="http://schemas.microsoft.com/office/powerpoint/2010/main" val="32730722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9" descr="full-20earth2"/>
          <p:cNvPicPr>
            <a:picLocks noChangeAspect="1" noChangeArrowheads="1"/>
          </p:cNvPicPr>
          <p:nvPr/>
        </p:nvPicPr>
        <p:blipFill>
          <a:blip r:embed="rId2">
            <a:duotone>
              <a:prstClr val="black"/>
              <a:schemeClr val="accent2">
                <a:tint val="45000"/>
                <a:satMod val="400000"/>
              </a:schemeClr>
            </a:duotone>
          </a:blip>
          <a:srcRect/>
          <a:stretch>
            <a:fillRect/>
          </a:stretch>
        </p:blipFill>
        <p:spPr bwMode="auto">
          <a:xfrm>
            <a:off x="1219200" y="533400"/>
            <a:ext cx="6553200" cy="5638800"/>
          </a:xfrm>
          <a:prstGeom prst="rect">
            <a:avLst/>
          </a:prstGeom>
          <a:ln w="9525">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miter lim="800000"/>
            <a:headEnd/>
            <a:tailEnd/>
          </a:ln>
        </p:spPr>
      </p:pic>
      <p:sp>
        <p:nvSpPr>
          <p:cNvPr id="76803" name="WordArt 6"/>
          <p:cNvSpPr>
            <a:spLocks noChangeArrowheads="1" noChangeShapeType="1" noTextEdit="1"/>
          </p:cNvSpPr>
          <p:nvPr/>
        </p:nvSpPr>
        <p:spPr bwMode="auto">
          <a:xfrm>
            <a:off x="1905000" y="3048000"/>
            <a:ext cx="5105400" cy="1447800"/>
          </a:xfrm>
          <a:prstGeom prst="rect">
            <a:avLst/>
          </a:prstGeom>
        </p:spPr>
        <p:txBody>
          <a:bodyPr wrap="none" fromWordArt="1">
            <a:prstTxWarp prst="textPlain">
              <a:avLst>
                <a:gd name="adj" fmla="val 50000"/>
              </a:avLst>
            </a:prstTxWarp>
          </a:bodyPr>
          <a:lstStyle/>
          <a:p>
            <a:pPr algn="ctr" rtl="1" fontAlgn="base">
              <a:spcBef>
                <a:spcPct val="0"/>
              </a:spcBef>
              <a:spcAft>
                <a:spcPct val="0"/>
              </a:spcAft>
            </a:pPr>
            <a:r>
              <a:rPr lang="ar-EG" sz="3600" kern="10" dirty="0" smtClean="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rPr>
              <a:t>أولاً</a:t>
            </a:r>
            <a:r>
              <a:rPr lang="ar-EG" sz="3600" kern="10" dirty="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rPr>
              <a:t>: البيانات المنشورة</a:t>
            </a:r>
          </a:p>
          <a:p>
            <a:pPr algn="ctr" rtl="1" fontAlgn="base">
              <a:spcBef>
                <a:spcPct val="0"/>
              </a:spcBef>
              <a:spcAft>
                <a:spcPct val="0"/>
              </a:spcAft>
            </a:pPr>
            <a:endParaRPr lang="en-US" sz="3600" kern="10" dirty="0">
              <a:ln w="15875">
                <a:solidFill>
                  <a:srgbClr val="FFFFFF"/>
                </a:solidFill>
                <a:round/>
                <a:headEnd/>
                <a:tailEnd/>
              </a:ln>
              <a:solidFill>
                <a:srgbClr val="FF0000"/>
              </a:solidFill>
              <a:effectLst>
                <a:outerShdw dist="35921" dir="2700000" algn="ctr" rotWithShape="0">
                  <a:srgbClr val="C0C0C0">
                    <a:alpha val="79999"/>
                  </a:srgbClr>
                </a:outerShdw>
              </a:effectLst>
              <a:latin typeface="Times New Roman"/>
              <a:ea typeface="ＭＳ Ｐゴシック" pitchFamily="34" charset="-128"/>
              <a:cs typeface="Times New Roman"/>
            </a:endParaRPr>
          </a:p>
        </p:txBody>
      </p:sp>
    </p:spTree>
    <p:extLst>
      <p:ext uri="{BB962C8B-B14F-4D97-AF65-F5344CB8AC3E}">
        <p14:creationId xmlns:p14="http://schemas.microsoft.com/office/powerpoint/2010/main" val="35495314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066800"/>
            <a:ext cx="9067800" cy="5638800"/>
          </a:xfrm>
        </p:spPr>
        <p:txBody>
          <a:bodyPr>
            <a:normAutofit/>
          </a:bodyPr>
          <a:lstStyle/>
          <a:p>
            <a:pPr algn="just" rtl="1">
              <a:lnSpc>
                <a:spcPct val="200000"/>
              </a:lnSpc>
            </a:pPr>
            <a:r>
              <a:rPr lang="ar-EG" sz="2800" b="1" dirty="0" smtClean="0">
                <a:ea typeface="ＭＳ Ｐゴシック" pitchFamily="34" charset="-128"/>
              </a:rPr>
              <a:t>يقصد بها الأرقام والحقائق التي جمعت حول ظاهرة ما من قبل </a:t>
            </a:r>
            <a:r>
              <a:rPr lang="ar-EG" sz="2800" b="1" dirty="0" smtClean="0">
                <a:solidFill>
                  <a:srgbClr val="00B050"/>
                </a:solidFill>
                <a:ea typeface="ＭＳ Ｐゴシック" pitchFamily="34" charset="-128"/>
              </a:rPr>
              <a:t>هيئات سواء أكانت دولية أم إقليمية </a:t>
            </a:r>
            <a:r>
              <a:rPr lang="ar-EG" sz="2800" b="1" dirty="0">
                <a:solidFill>
                  <a:srgbClr val="00B050"/>
                </a:solidFill>
                <a:ea typeface="ＭＳ Ｐゴシック" pitchFamily="34" charset="-128"/>
              </a:rPr>
              <a:t>أم محلية</a:t>
            </a:r>
            <a:r>
              <a:rPr lang="ar-EG" sz="2800" b="1" dirty="0">
                <a:ea typeface="ＭＳ Ｐゴシック" pitchFamily="34" charset="-128"/>
              </a:rPr>
              <a:t>، </a:t>
            </a:r>
            <a:r>
              <a:rPr lang="ar-EG" sz="2800" b="1" dirty="0" smtClean="0">
                <a:ea typeface="ＭＳ Ｐゴシック" pitchFamily="34" charset="-128"/>
              </a:rPr>
              <a:t>لأغراض </a:t>
            </a:r>
            <a:r>
              <a:rPr lang="ar-EG" sz="2800" b="1" dirty="0">
                <a:ea typeface="ＭＳ Ｐゴシック" pitchFamily="34" charset="-128"/>
              </a:rPr>
              <a:t>معينة </a:t>
            </a:r>
            <a:r>
              <a:rPr lang="ar-EG" sz="2800" b="1" dirty="0" smtClean="0">
                <a:ea typeface="ＭＳ Ｐゴシック" pitchFamily="34" charset="-128"/>
              </a:rPr>
              <a:t>مثل البيانات التي تجمعها </a:t>
            </a:r>
            <a:r>
              <a:rPr lang="ar-EG" sz="2800" b="1" dirty="0" smtClean="0">
                <a:solidFill>
                  <a:srgbClr val="C00000"/>
                </a:solidFill>
                <a:ea typeface="ＭＳ Ｐゴシック" pitchFamily="34" charset="-128"/>
              </a:rPr>
              <a:t>هيئة الأمم المتحدة ومنظماتها </a:t>
            </a:r>
            <a:r>
              <a:rPr lang="ar-EG" sz="2800" b="1" dirty="0" smtClean="0">
                <a:ea typeface="ＭＳ Ｐゴシック" pitchFamily="34" charset="-128"/>
              </a:rPr>
              <a:t>عن دول العالم من شتى النواحي السياسية  والديموغرافية والاقتصادية والصحية، والتي تنشر في دوريات  ومجلدات خاصة  منها ما يتبع منظمات الأغذية والزراعة واليونسكو والصحة العالمية والعمل الدولية والأمومة والطفولة وغيرها. </a:t>
            </a:r>
          </a:p>
          <a:p>
            <a:pPr algn="r" rtl="1">
              <a:lnSpc>
                <a:spcPct val="200000"/>
              </a:lnSpc>
            </a:pPr>
            <a:endParaRPr lang="en-US" dirty="0" smtClean="0">
              <a:ea typeface="ＭＳ Ｐゴシック" pitchFamily="34" charset="-128"/>
            </a:endParaRPr>
          </a:p>
        </p:txBody>
      </p:sp>
      <p:sp>
        <p:nvSpPr>
          <p:cNvPr id="2" name="Title 1"/>
          <p:cNvSpPr>
            <a:spLocks noGrp="1"/>
          </p:cNvSpPr>
          <p:nvPr>
            <p:ph type="title"/>
          </p:nvPr>
        </p:nvSpPr>
        <p:spPr>
          <a:xfrm>
            <a:off x="417512" y="152400"/>
            <a:ext cx="8385175" cy="1143000"/>
          </a:xfrm>
        </p:spPr>
        <p:txBody>
          <a:bodyPr/>
          <a:lstStyle/>
          <a:p>
            <a:pPr rtl="1"/>
            <a:r>
              <a:rPr lang="ar-EG" sz="4800" b="1" dirty="0">
                <a:solidFill>
                  <a:srgbClr val="FF0000"/>
                </a:solidFill>
                <a:ea typeface="ＭＳ Ｐゴシック" pitchFamily="34" charset="-128"/>
              </a:rPr>
              <a:t>أولاً: البيانات المنشورة</a:t>
            </a:r>
          </a:p>
        </p:txBody>
      </p:sp>
    </p:spTree>
    <p:extLst>
      <p:ext uri="{BB962C8B-B14F-4D97-AF65-F5344CB8AC3E}">
        <p14:creationId xmlns:p14="http://schemas.microsoft.com/office/powerpoint/2010/main" val="20976563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1" y="381000"/>
            <a:ext cx="8686800" cy="6248399"/>
          </a:xfrm>
        </p:spPr>
        <p:txBody>
          <a:bodyPr>
            <a:normAutofit/>
          </a:bodyPr>
          <a:lstStyle/>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وعلي المستوي المحلي في السعودية تقوم </a:t>
            </a:r>
            <a:r>
              <a:rPr lang="ar-EG" sz="2800" b="1" dirty="0">
                <a:solidFill>
                  <a:srgbClr val="C00000"/>
                </a:solidFill>
                <a:ea typeface="ＭＳ Ｐゴシック" pitchFamily="34" charset="-128"/>
              </a:rPr>
              <a:t>هيئات ووزارات </a:t>
            </a:r>
            <a:r>
              <a:rPr lang="ar-EG" sz="2800" b="1" dirty="0">
                <a:solidFill>
                  <a:prstClr val="black">
                    <a:lumMod val="85000"/>
                    <a:lumOff val="15000"/>
                  </a:prstClr>
                </a:solidFill>
                <a:ea typeface="ＭＳ Ｐゴシック" pitchFamily="34" charset="-128"/>
              </a:rPr>
              <a:t>بجمع البيانات الاحصائية حول ميدان نشاطها، وغالباً ما يوجد قسم خاص للإحصاء في كل وزارة  وهيئة وجامعة تخدم أغراض التخطيط المستقبلي، مثل الخطة المستقبلية 2030 .</a:t>
            </a:r>
          </a:p>
          <a:p>
            <a:pPr lvl="0" algn="just" rtl="1">
              <a:lnSpc>
                <a:spcPct val="200000"/>
              </a:lnSpc>
              <a:buClr>
                <a:srgbClr val="873624"/>
              </a:buClr>
            </a:pPr>
            <a:r>
              <a:rPr lang="ar-EG" sz="2800" b="1" dirty="0">
                <a:solidFill>
                  <a:prstClr val="black">
                    <a:lumMod val="85000"/>
                    <a:lumOff val="15000"/>
                  </a:prstClr>
                </a:solidFill>
                <a:ea typeface="ＭＳ Ｐゴシック" pitchFamily="34" charset="-128"/>
              </a:rPr>
              <a:t>ويمكن أن تستخدم البيانات المنشورة من قبل الجغرافي، وتطبق عليها أساليب كمية معينة، أو أنشاء قاعدة بيانات جغرافية  تخزن وتحلل بتقنية نظم المعلومات الجغرافية.</a:t>
            </a:r>
          </a:p>
          <a:p>
            <a:pPr algn="r" rtl="1">
              <a:lnSpc>
                <a:spcPct val="200000"/>
              </a:lnSpc>
            </a:pPr>
            <a:endParaRPr lang="en-US" sz="2800" dirty="0"/>
          </a:p>
        </p:txBody>
      </p:sp>
    </p:spTree>
    <p:extLst>
      <p:ext uri="{BB962C8B-B14F-4D97-AF65-F5344CB8AC3E}">
        <p14:creationId xmlns:p14="http://schemas.microsoft.com/office/powerpoint/2010/main" val="133001533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1181</TotalTime>
  <Words>1468</Words>
  <Application>Microsoft Office PowerPoint</Application>
  <PresentationFormat>On-screen Show (4:3)</PresentationFormat>
  <Paragraphs>112</Paragraphs>
  <Slides>33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33</vt:i4>
      </vt:variant>
    </vt:vector>
  </HeadingPairs>
  <TitlesOfParts>
    <vt:vector size="41" baseType="lpstr">
      <vt:lpstr>ＭＳ Ｐゴシック</vt:lpstr>
      <vt:lpstr>Arial</vt:lpstr>
      <vt:lpstr>Book Antiqua</vt:lpstr>
      <vt:lpstr>Simplified Arabic</vt:lpstr>
      <vt:lpstr>Times New Roman</vt:lpstr>
      <vt:lpstr>Wingdings</vt:lpstr>
      <vt:lpstr>Wingdings 2</vt:lpstr>
      <vt:lpstr>Hardcover</vt:lpstr>
      <vt:lpstr>PowerPoint Presentation</vt:lpstr>
      <vt:lpstr>PowerPoint Presentation</vt:lpstr>
      <vt:lpstr>PowerPoint Presentation</vt:lpstr>
      <vt:lpstr>المادة الإحصائية التي يحتاجها الجغرافي</vt:lpstr>
      <vt:lpstr>مقدمة</vt:lpstr>
      <vt:lpstr>PowerPoint Presentation</vt:lpstr>
      <vt:lpstr>PowerPoint Presentation</vt:lpstr>
      <vt:lpstr>أولاً: البيانات المنشورة</vt:lpstr>
      <vt:lpstr>PowerPoint Presentation</vt:lpstr>
      <vt:lpstr>PowerPoint Presentation</vt:lpstr>
      <vt:lpstr>ثانياً: البيانات الحقلية أو الميدانية</vt:lpstr>
      <vt:lpstr>PowerPoint Presentation</vt:lpstr>
      <vt:lpstr>ثانياً: البيانات الحقلية أو الميدانية</vt:lpstr>
      <vt:lpstr>PowerPoint Presentation</vt:lpstr>
      <vt:lpstr>PowerPoint Presentation</vt:lpstr>
      <vt:lpstr>جدولة البيانات</vt:lpstr>
      <vt:lpstr>PowerPoint Presentation</vt:lpstr>
      <vt:lpstr>الخصائص السكانية في مناطق المملكة العربية السعودية عام 2010</vt:lpstr>
      <vt:lpstr>جدولة البيانات</vt:lpstr>
      <vt:lpstr>الجدول بعد التعديل</vt:lpstr>
      <vt:lpstr>الجداول التكرارية</vt:lpstr>
      <vt:lpstr>PowerPoint Presentation</vt:lpstr>
      <vt:lpstr>الفئات أعدادها وأطوالها</vt:lpstr>
      <vt:lpstr>PowerPoint Presentation</vt:lpstr>
      <vt:lpstr>PowerPoint Presentation</vt:lpstr>
      <vt:lpstr>أنواع الجداول وخصائصها</vt:lpstr>
      <vt:lpstr>الجداول الجغرافية</vt:lpstr>
      <vt:lpstr>الجداول الزمنية</vt:lpstr>
      <vt:lpstr>تابع أنواع الجداول </vt:lpstr>
      <vt:lpstr>PowerPoint Presentation</vt:lpstr>
      <vt:lpstr>أسئلة على الوحدة الأولى والثانية</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35</cp:revision>
  <dcterms:created xsi:type="dcterms:W3CDTF">2016-11-13T18:31:50Z</dcterms:created>
  <dcterms:modified xsi:type="dcterms:W3CDTF">2017-10-04T18:32:39Z</dcterms:modified>
</cp:coreProperties>
</file>