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29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2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191338" algn="ctr">
              <a:spcBef>
                <a:spcPts val="0"/>
              </a:spcBef>
              <a:buSzTx/>
              <a:buNone/>
              <a:defRPr sz="2700"/>
            </a:lvl2pPr>
            <a:lvl3pPr marL="0" indent="382676" algn="ctr">
              <a:spcBef>
                <a:spcPts val="0"/>
              </a:spcBef>
              <a:buSzTx/>
              <a:buNone/>
              <a:defRPr sz="2700"/>
            </a:lvl3pPr>
            <a:lvl4pPr marL="0" indent="574015" algn="ctr">
              <a:spcBef>
                <a:spcPts val="0"/>
              </a:spcBef>
              <a:buSzTx/>
              <a:buNone/>
              <a:defRPr sz="2700"/>
            </a:lvl4pPr>
            <a:lvl5pPr marL="0" indent="765353" algn="ctr">
              <a:spcBef>
                <a:spcPts val="0"/>
              </a:spcBef>
              <a:buSzTx/>
              <a:buNone/>
              <a:defRPr sz="27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2641357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sz="6600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الاسم الموصول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4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8667"/>
            <a:ext cx="8596668" cy="778933"/>
          </a:xfrm>
        </p:spPr>
        <p:txBody>
          <a:bodyPr>
            <a:normAutofit fontScale="90000"/>
          </a:bodyPr>
          <a:lstStyle/>
          <a:p>
            <a:pPr algn="r"/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ثالثا ـ أل :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15141" y="1828799"/>
            <a:ext cx="906087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اسم موصول للعاقل وغير العاقل ، كما أوضحنا في أمثلة سابقة ، وتأتي مفردة ، وغير مفردة ، ويشترط فيها لتكون اسما موصولا أن تخل على صفة صريحة " صفة مشبهة " كاسم الفاعل ، واسم المفعول ، وصيغ المبالغة ، ومع أن   " أل " الموصولة تعتبر كلمة مستقلة إلا أن الإعراب لا يظهر عليها ، وإنما يظهر على الصفة الصريحة المتصلة بها ، والتي تعرب مع </a:t>
            </a:r>
            <a:r>
              <a:rPr lang="ar-SA" sz="3200" dirty="0" err="1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مرفوعها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 صلة لها . نحو : كرمت المدرسة الفائز في المسابقة 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DecoType Naskh Variants" panose="02010400000000000000" pitchFamily="2" charset="-78"/>
            </a:endParaRPr>
          </a:p>
          <a:p>
            <a:pPr algn="r"/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xmlns="" val="7386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4" y="152400"/>
            <a:ext cx="8596668" cy="1151467"/>
          </a:xfrm>
        </p:spPr>
        <p:txBody>
          <a:bodyPr>
            <a:normAutofit/>
          </a:bodyPr>
          <a:lstStyle/>
          <a:p>
            <a:pPr algn="r"/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رابعا ـ ذا :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8" y="1507067"/>
            <a:ext cx="8596668" cy="4940695"/>
          </a:xfrm>
        </p:spPr>
        <p:txBody>
          <a:bodyPr/>
          <a:lstStyle/>
          <a:p>
            <a:pPr marL="0" indent="0" algn="r">
              <a:buNone/>
            </a:pP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اسم موصول للعاقل وغير العاقل ، مفردا ، وغير مفرد .</a:t>
            </a:r>
          </a:p>
          <a:p>
            <a:pPr marL="0" indent="0" algn="r">
              <a:buNone/>
            </a:pP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نحو قوله تعالى : { من ذا الذي يقرض الله قرضا حسنا }1 .</a:t>
            </a:r>
          </a:p>
          <a:p>
            <a:pPr marL="0" indent="0" algn="r">
              <a:buNone/>
            </a:pP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وقد تأتي " ذا " اسم إشارة</a:t>
            </a:r>
          </a:p>
          <a:p>
            <a:pPr marL="0" indent="0" algn="r">
              <a:buNone/>
            </a:pP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مثل: ما هذا الكتاب ؟ ، وما هذا الشاعر ؟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0"/>
            <a:ext cx="8596668" cy="1320800"/>
          </a:xfrm>
        </p:spPr>
        <p:txBody>
          <a:bodyPr>
            <a:noAutofit/>
          </a:bodyPr>
          <a:lstStyle/>
          <a:p>
            <a:pPr algn="r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ويشترط في جملة الصلة سواء أكانت اسمية ، أو فعلية ثلاثة شروط هي : ـ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1 ـ أن تكون جملة صلة الموصول خبرية ، ولا تأتي طلبية ، ولا إنشائية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2 ـ أن تكون خالية من معنى التعجب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3 ـ ألاّ تكون مفتقرة إلى كلام قبلها ، وأن تكون مشتملة على ضمير يعود على اسم الموصول . فلا يصح أن نقول : جاءني الذي لكنه قائم .</a:t>
            </a:r>
          </a:p>
          <a:p>
            <a:endParaRPr lang="en-US" dirty="0">
              <a:latin typeface="Arial" panose="020B0604020202020204" pitchFamily="34" charset="0"/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4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86" y="483476"/>
            <a:ext cx="8596668" cy="812800"/>
          </a:xfrm>
        </p:spPr>
        <p:txBody>
          <a:bodyPr>
            <a:no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العائد : ـ</a:t>
            </a:r>
            <a:r>
              <a:rPr lang="ar-SA" sz="44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sz="44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sz="44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sz="44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sz="44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8" y="1625601"/>
            <a:ext cx="9279466" cy="4872962"/>
          </a:xfrm>
        </p:spPr>
        <p:txBody>
          <a:bodyPr/>
          <a:lstStyle/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 هو الضمير الذي يعود على الموصول ، ويربط بينه ، وبين جملة الصلة ، ويكون مذكورا في الجملة ، وقد يكون مقدرا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فمثال العائد المذكور : جاء الذي هو عون لكم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سررت من الذين كافأتهم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واستمعت إلى الذين استمعت إليهم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اما إذا كان العائد في حالة الرفع فلا يجوز حذفه إلا بشرطين هما :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9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492520"/>
            <a:ext cx="9247533" cy="58213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أ ـ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أن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تكون جملة الصلة اسمية ، والعائد فيها هو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المبتدأ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ب ـ أن يكون خبره مفردا ، ففي هذه الحالة يجوز الحذف ، لأن الخبر المفرد لا يصلح أن يكون صلة للموصول ، إذا حذف المبتدأ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.</a:t>
            </a:r>
          </a:p>
          <a:p>
            <a:pPr marL="0" indent="0" algn="r">
              <a:buNone/>
            </a:pPr>
            <a:endParaRPr lang="ar-SA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DecoType Naskh Variants" panose="02010400000000000000" pitchFamily="2" charset="-78"/>
            </a:endParaRP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و إذا كان العائد في حالة النصب ، فلا يجوز حذفه إلا بشروط: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أ ـ أن يكون ضميرا متصلا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ب ـ أن يكون العامل فيه فعلا تاما، أو وصفا تاما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ج ـ أن يكون الوصف التام لغير صلة " أل " الموصولة التي يعود عليها الضمير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1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8534"/>
            <a:ext cx="8596668" cy="761999"/>
          </a:xfrm>
        </p:spPr>
        <p:txBody>
          <a:bodyPr>
            <a:noAutofit/>
          </a:bodyPr>
          <a:lstStyle/>
          <a:p>
            <a:pPr algn="ctr"/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إعراب اسم الموصول :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016000"/>
            <a:ext cx="10024533" cy="5232399"/>
          </a:xfrm>
        </p:spPr>
        <p:txBody>
          <a:bodyPr/>
          <a:lstStyle/>
          <a:p>
            <a:pPr marL="0" indent="0">
              <a:buNone/>
            </a:pPr>
            <a:endParaRPr lang="ar-SA" sz="3200" dirty="0" smtClean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pPr marL="0" indent="0">
              <a:buNone/>
            </a:pPr>
            <a:endParaRPr lang="ar-SA" sz="32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pPr marL="0" indent="0" algn="ctr">
              <a:buNone/>
            </a:pP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في 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حالة الرفع قوله تعالى : { واللذان يأتيانها منكم فأذوهما }3 .</a:t>
            </a:r>
          </a:p>
          <a:p>
            <a:pPr marL="0" indent="0" algn="ctr">
              <a:buNone/>
            </a:pP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و في حالة النصب قوله تعالى : { ربنا أرنا اللذين أضلانا }4 .</a:t>
            </a:r>
          </a:p>
          <a:p>
            <a:pPr marL="0" indent="0" algn="ctr">
              <a:buNone/>
            </a:pP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أما بقية أسماء الموصول فتكون </a:t>
            </a:r>
            <a:r>
              <a:rPr lang="ar-SA" sz="4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مبنية دائما</a:t>
            </a:r>
            <a:endParaRPr lang="ar-SA" sz="32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8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8" y="20321"/>
            <a:ext cx="8596668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الحروف المصدرية</a:t>
            </a: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أو ما يسمى</a:t>
            </a: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(بالموصولات الحرفية )</a:t>
            </a: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1080656" y="1496292"/>
            <a:ext cx="10557163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أنَّ, أنْ, أنْ المصدرية الناصبة للفعل 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المضارع,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كي, لو, ما, همزة التسوية, </a:t>
            </a:r>
          </a:p>
          <a:p>
            <a:pPr algn="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قوله تعالى : { ليعلمون أنه الحق من ربهم }2 </a:t>
            </a:r>
            <a:b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</a:br>
            <a:endParaRPr lang="ar-SA" sz="24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pPr algn="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قوله تعالى : { وأنْ ليس للإنسان إلا ما سعى }3</a:t>
            </a:r>
            <a:b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</a:br>
            <a:endParaRPr lang="ar-SA" sz="24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pPr algn="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قوله تعالى : { يريد الله أن يخفف عنكم }6 .</a:t>
            </a:r>
            <a:b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</a:br>
            <a:endParaRPr lang="ar-SA" sz="24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pPr algn="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قوله تعالى : { كي نسبحك كثيرا }1</a:t>
            </a:r>
            <a:b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</a:br>
            <a:endParaRPr lang="ar-SA" sz="24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pPr algn="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قوله تعالى : { ودوا لو تدهنون }5 .</a:t>
            </a:r>
            <a:b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</a:br>
            <a:endParaRPr lang="ar-SA" sz="24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pPr algn="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قوله تعالى : { شهيدا ما دمت فيهم }2</a:t>
            </a:r>
            <a:b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</a:br>
            <a:endParaRPr lang="ar-SA" sz="24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pPr algn="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تعالى : { سواء عليهم أأنذرتهم أم لم تنذرهم لا يؤمنون }6 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  <a:p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8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204952"/>
            <a:ext cx="12192000" cy="706295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90625" y="1239559"/>
            <a:ext cx="9810750" cy="2321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>
            <a:lvl1pPr>
              <a:defRPr sz="10100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8500" dirty="0" err="1">
                <a:solidFill>
                  <a:srgbClr val="FFFFFF"/>
                </a:solidFill>
              </a:rPr>
              <a:t>اسماء</a:t>
            </a:r>
            <a:r>
              <a:rPr sz="8500" dirty="0">
                <a:solidFill>
                  <a:srgbClr val="FFFFFF"/>
                </a:solidFill>
              </a:rPr>
              <a:t> </a:t>
            </a:r>
            <a:r>
              <a:rPr sz="8500" dirty="0" err="1">
                <a:solidFill>
                  <a:srgbClr val="FFFFFF"/>
                </a:solidFill>
              </a:rPr>
              <a:t>الأشارة</a:t>
            </a:r>
            <a:endParaRPr sz="8500" dirty="0">
              <a:solidFill>
                <a:srgbClr val="FFFFFF"/>
              </a:solidFill>
            </a:endParaRPr>
          </a:p>
        </p:txBody>
      </p:sp>
      <p:pic>
        <p:nvPicPr>
          <p:cNvPr id="33" name="you-index-finger-pointing-finger-hand-indicat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49039" y="3804570"/>
            <a:ext cx="2893922" cy="16956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870446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126124"/>
            <a:ext cx="12192000" cy="69841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190625" y="1973447"/>
            <a:ext cx="9810750" cy="23217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82676">
              <a:defRPr sz="1800">
                <a:solidFill>
                  <a:srgbClr val="000000"/>
                </a:solidFill>
              </a:defRPr>
            </a:pPr>
            <a:r>
              <a:rPr sz="5000" b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أقسام</a:t>
            </a:r>
            <a:r>
              <a:rPr sz="50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أسماء</a:t>
            </a:r>
            <a:r>
              <a:rPr sz="50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الإشارة</a:t>
            </a:r>
            <a:r>
              <a:rPr sz="50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ومراتبها</a:t>
            </a:r>
            <a:r>
              <a:rPr sz="4500" b="1" dirty="0">
                <a:solidFill>
                  <a:srgbClr val="002060"/>
                </a:solidFill>
                <a:latin typeface="Andalus"/>
                <a:ea typeface="Andalus"/>
                <a:cs typeface="Andalus"/>
                <a:sym typeface="Andalus"/>
              </a:rPr>
              <a:t/>
            </a:r>
            <a:br>
              <a:rPr sz="4500" b="1" dirty="0">
                <a:solidFill>
                  <a:srgbClr val="002060"/>
                </a:solidFill>
                <a:latin typeface="Andalus"/>
                <a:ea typeface="Andalus"/>
                <a:cs typeface="Andalus"/>
                <a:sym typeface="Andalus"/>
              </a:rPr>
            </a:br>
            <a:endParaRPr sz="4500" b="1" dirty="0">
              <a:solidFill>
                <a:srgbClr val="002060"/>
              </a:solidFill>
              <a:latin typeface="Andalus"/>
              <a:ea typeface="Andalus"/>
              <a:cs typeface="Andalus"/>
              <a:sym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690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189186"/>
            <a:ext cx="12192000" cy="70471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C:\Users\user.ksu-pc\Desktop\frontal-standing-man-silhouette_318-291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024313" y="1875234"/>
            <a:ext cx="3732609" cy="2799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3588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الاسم الموصول :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DecoType Naskh Variants" panose="02010400000000000000" pitchFamily="2" charset="-78"/>
              </a:rPr>
              <a:t>اسم مبهم يحتاج دائمًا لإزالة إبهامه وتوضيح المراد منه إلى جملة تتمم معناه تسمى جملة الصلة. </a:t>
            </a:r>
            <a:endParaRPr lang="ar-SA" sz="3600" dirty="0">
              <a:solidFill>
                <a:schemeClr val="accent2">
                  <a:lumMod val="75000"/>
                </a:schemeClr>
              </a:solidFill>
              <a:latin typeface="Andalus" panose="02020603050405020304" pitchFamily="18" charset="-78"/>
              <a:cs typeface="DecoType Naskh Variants" panose="02010400000000000000" pitchFamily="2" charset="-78"/>
            </a:endParaRPr>
          </a:p>
          <a:p>
            <a:pPr marL="0" indent="0" algn="r">
              <a:buNone/>
            </a:pP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DecoType Naskh Variants" panose="02010400000000000000" pitchFamily="2" charset="-78"/>
              </a:rPr>
              <a:t>وينقسم </a:t>
            </a:r>
            <a:r>
              <a:rPr lang="ar-SA" sz="36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DecoType Naskh Variants" panose="02010400000000000000" pitchFamily="2" charset="-78"/>
              </a:rPr>
              <a:t>اسم الموصول إلى نوعين:</a:t>
            </a:r>
          </a:p>
          <a:p>
            <a:pPr marL="0" indent="0" algn="ctr">
              <a:buNone/>
            </a:pPr>
            <a:r>
              <a:rPr lang="ar-SA" sz="3600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DecoType Naskh Variants" panose="02010400000000000000" pitchFamily="2" charset="-78"/>
              </a:rPr>
              <a:t>موصول اسمي ، وموصول حرفي </a:t>
            </a:r>
            <a:r>
              <a:rPr lang="ar-SA" sz="3600" dirty="0">
                <a:latin typeface="Andalus" panose="02020603050405020304" pitchFamily="18" charset="-78"/>
                <a:cs typeface="DecoType Naskh Variants" panose="02010400000000000000" pitchFamily="2" charset="-78"/>
              </a:rPr>
              <a:t>.</a:t>
            </a:r>
          </a:p>
          <a:p>
            <a:endParaRPr lang="en-US" dirty="0"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189186"/>
            <a:ext cx="12192000" cy="70471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 descr="C:\Users\user.ksu-pc\Desktop\frontal-standing-man-silhouette_318-291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381375" y="1928813"/>
            <a:ext cx="3732609" cy="2799457"/>
          </a:xfrm>
          <a:prstGeom prst="rect">
            <a:avLst/>
          </a:prstGeom>
          <a:noFill/>
        </p:spPr>
      </p:pic>
      <p:pic>
        <p:nvPicPr>
          <p:cNvPr id="8" name="Picture 2" descr="C:\Users\user.ksu-pc\Desktop\frontal-standing-man-silhouette_318-291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095875" y="1928813"/>
            <a:ext cx="3732609" cy="2799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2795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189186"/>
            <a:ext cx="12192000" cy="70471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 descr="C:\Users\user.ksu-pc\Desktop\frontal-standing-man-silhouette_318-291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024313" y="2357438"/>
            <a:ext cx="3732609" cy="2799457"/>
          </a:xfrm>
          <a:prstGeom prst="rect">
            <a:avLst/>
          </a:prstGeom>
          <a:noFill/>
        </p:spPr>
      </p:pic>
      <p:pic>
        <p:nvPicPr>
          <p:cNvPr id="8" name="Picture 2" descr="C:\Users\user.ksu-pc\Desktop\frontal-standing-man-silhouette_318-291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292328" y="1500188"/>
            <a:ext cx="3732609" cy="2799457"/>
          </a:xfrm>
          <a:prstGeom prst="rect">
            <a:avLst/>
          </a:prstGeom>
          <a:noFill/>
        </p:spPr>
      </p:pic>
      <p:pic>
        <p:nvPicPr>
          <p:cNvPr id="9" name="Picture 2" descr="C:\Users\user.ksu-pc\Desktop\frontal-standing-man-silhouette_318-291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792016" y="1500188"/>
            <a:ext cx="3732609" cy="2799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7839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892969" y="408618"/>
            <a:ext cx="10406063" cy="15180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اولاً: المفرد</a:t>
            </a:r>
          </a:p>
        </p:txBody>
      </p:sp>
      <p:sp>
        <p:nvSpPr>
          <p:cNvPr id="52" name="Shape 52"/>
          <p:cNvSpPr/>
          <p:nvPr/>
        </p:nvSpPr>
        <p:spPr>
          <a:xfrm>
            <a:off x="4205850" y="2051471"/>
            <a:ext cx="5438297" cy="3071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r" defTabSz="382676" rtl="1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236292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2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r" defTabSz="382676" rtl="1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قال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تعالى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}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من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ذا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الذي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يقرض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الله</a:t>
            </a:r>
            <a:r>
              <a:rPr lang="en-US"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{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11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الحديد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 rtl="1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قال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تعالى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لو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أنزلنا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هذا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القرآن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21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الحشر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 rtl="1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8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قالوا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ما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هذا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إلا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سحر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36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القصص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marL="332883" indent="-332883" algn="r" defTabSz="382676" rtl="1">
              <a:buSzPct val="75000"/>
              <a:defRPr sz="1800">
                <a:solidFill>
                  <a:srgbClr val="000000"/>
                </a:solidFill>
              </a:defRPr>
            </a:pPr>
            <a:r>
              <a:rPr lang="ar-BH" sz="2800" b="1" dirty="0"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-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ذاك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أمر</a:t>
            </a:r>
            <a:r>
              <a:rPr sz="28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جلل</a:t>
            </a:r>
            <a:r>
              <a:rPr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 rtl="1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المذكر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مع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لام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البعد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ذاك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ذالك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 rtl="1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قوله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إن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ذلك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لآية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b="1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سبأ</a:t>
            </a:r>
            <a:r>
              <a:rPr lang="en-US" sz="2700" dirty="0">
                <a:latin typeface="Arial Black"/>
                <a:ea typeface="DecoType Naskh Variants"/>
                <a:cs typeface="DecoType Naskh Variants"/>
                <a:sym typeface="Arial Black"/>
              </a:rPr>
              <a:t>.9</a:t>
            </a:r>
            <a:endParaRPr sz="27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5393153" y="1562530"/>
            <a:ext cx="1357052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(المذكر)</a:t>
            </a:r>
          </a:p>
        </p:txBody>
      </p:sp>
      <p:pic>
        <p:nvPicPr>
          <p:cNvPr id="6" name="Picture 3" descr="C:\Users\USER~1.KSU\AppData\Local\Temp\Rar$DR07.429\Screen Shot 2015-11-12 at 12.23.18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7100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892969" y="408618"/>
            <a:ext cx="10406063" cy="15180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 dirty="0" err="1">
                <a:solidFill>
                  <a:srgbClr val="FFFFFF"/>
                </a:solidFill>
              </a:rPr>
              <a:t>اولاً</a:t>
            </a:r>
            <a:r>
              <a:rPr sz="6700" dirty="0">
                <a:solidFill>
                  <a:srgbClr val="FFFFFF"/>
                </a:solidFill>
              </a:rPr>
              <a:t>: </a:t>
            </a:r>
            <a:r>
              <a:rPr sz="6700" dirty="0" err="1">
                <a:solidFill>
                  <a:srgbClr val="FFFFFF"/>
                </a:solidFill>
              </a:rPr>
              <a:t>المفرد</a:t>
            </a:r>
            <a:endParaRPr sz="6700" dirty="0">
              <a:solidFill>
                <a:srgbClr val="FFFFFF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985800" y="2123543"/>
            <a:ext cx="8299657" cy="382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defTabSz="382676">
              <a:defRPr sz="1800">
                <a:solidFill>
                  <a:srgbClr val="000000"/>
                </a:solidFill>
              </a:defRPr>
            </a:pPr>
            <a:r>
              <a:rPr sz="2700" b="1" dirty="0">
                <a:solidFill>
                  <a:srgbClr val="236292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2700" b="1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ذي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ذهْ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ذهِ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تا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تي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تهْ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تهِ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ذات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مع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هاء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التنبيه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هذي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هذهْ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هذهِ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هذه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مع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كاف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الخطاب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تيك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وذيك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إذا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جاءتهم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الحسنه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قالوا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لنا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هذه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30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الأعراف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إن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هذه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أمتكم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92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الأنبياء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marL="332883" indent="-332883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ذات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أكرمتني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marL="332883" indent="-332883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المفردة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المؤنثة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مع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لام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البعد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تلك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marL="332883" indent="-332883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تلك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عشرة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كاملة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196 </a:t>
            </a:r>
            <a:r>
              <a:rPr sz="27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البقرة</a:t>
            </a:r>
            <a:r>
              <a:rPr sz="27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 </a:t>
            </a:r>
          </a:p>
        </p:txBody>
      </p:sp>
      <p:sp>
        <p:nvSpPr>
          <p:cNvPr id="57" name="Shape 57"/>
          <p:cNvSpPr/>
          <p:nvPr/>
        </p:nvSpPr>
        <p:spPr>
          <a:xfrm>
            <a:off x="5310520" y="1562530"/>
            <a:ext cx="953096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(المؤنث)</a:t>
            </a:r>
          </a:p>
        </p:txBody>
      </p:sp>
      <p:pic>
        <p:nvPicPr>
          <p:cNvPr id="3076" name="Picture 4" descr="C:\Users\USER~1.KSU\AppData\Local\Temp\Rar$DR12.405\Screen Shot 2015-11-12 at 12.23.33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35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8487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3942894" y="2790152"/>
            <a:ext cx="6662671" cy="3040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المثنى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المذكر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في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حالة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الرفع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بدون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هاء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التنبيه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كتابان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جديدان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  <a:b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مع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هاء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التنبيه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</a:p>
          <a:p>
            <a:pPr marL="283930" indent="-283930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قوله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خصمان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اختصموا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في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ربهم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   19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الحج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b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مع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كاف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الخطاب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في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حالة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الرفع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ذانك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b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فذانك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برهانان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ربك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32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القصص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  <a:b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في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حالتي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النصب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والجر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ذين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هذين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ذينك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 </a:t>
            </a:r>
            <a:b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24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892969" y="408618"/>
            <a:ext cx="10406063" cy="1518048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ثانياً: المثنى</a:t>
            </a:r>
          </a:p>
        </p:txBody>
      </p:sp>
      <p:sp>
        <p:nvSpPr>
          <p:cNvPr id="61" name="Shape 61"/>
          <p:cNvSpPr/>
          <p:nvPr/>
        </p:nvSpPr>
        <p:spPr>
          <a:xfrm>
            <a:off x="5393153" y="1562530"/>
            <a:ext cx="1357052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(المذكر)</a:t>
            </a:r>
          </a:p>
        </p:txBody>
      </p:sp>
      <p:pic>
        <p:nvPicPr>
          <p:cNvPr id="4098" name="Picture 2" descr="C:\Users\USER~1.KSU\AppData\Local\Temp\Rar$DR13.030\Screen Shot 2015-11-12 at 12.23.44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" y="0"/>
            <a:ext cx="1217840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7574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892969" y="408618"/>
            <a:ext cx="10406063" cy="1518048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ثانياً: المثنى</a:t>
            </a:r>
          </a:p>
        </p:txBody>
      </p:sp>
      <p:sp>
        <p:nvSpPr>
          <p:cNvPr id="64" name="Shape 64"/>
          <p:cNvSpPr/>
          <p:nvPr/>
        </p:nvSpPr>
        <p:spPr>
          <a:xfrm>
            <a:off x="5310520" y="1562530"/>
            <a:ext cx="953096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(المؤنث)</a:t>
            </a:r>
          </a:p>
        </p:txBody>
      </p:sp>
      <p:sp>
        <p:nvSpPr>
          <p:cNvPr id="65" name="Shape 65"/>
          <p:cNvSpPr/>
          <p:nvPr/>
        </p:nvSpPr>
        <p:spPr>
          <a:xfrm>
            <a:off x="3608554" y="2832067"/>
            <a:ext cx="7260590" cy="11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marL="283930" indent="-283930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المثنى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المؤنث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مع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الرفع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هاتان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تانك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b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في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حالتي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النصب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والجر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تين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هاتين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تينك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b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إني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أريد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أنكحك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إحدى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ابنتي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هاتين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27 </a:t>
            </a:r>
            <a:r>
              <a:rPr sz="24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القصص</a:t>
            </a:r>
            <a:r>
              <a:rPr sz="24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</p:txBody>
      </p:sp>
      <p:pic>
        <p:nvPicPr>
          <p:cNvPr id="5122" name="Picture 2" descr="C:\Users\USER~1.KSU\AppData\Local\Temp\Rar$DR14.325\Screen Shot 2015-11-12 at 12.23.56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7655"/>
            <a:ext cx="12192000" cy="6996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579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892969" y="408618"/>
            <a:ext cx="10406063" cy="1518048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ثانياً: المثنى</a:t>
            </a:r>
          </a:p>
        </p:txBody>
      </p:sp>
      <p:sp>
        <p:nvSpPr>
          <p:cNvPr id="68" name="Shape 68"/>
          <p:cNvSpPr/>
          <p:nvPr/>
        </p:nvSpPr>
        <p:spPr>
          <a:xfrm>
            <a:off x="5108468" y="1562530"/>
            <a:ext cx="1259269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(لام البعد)</a:t>
            </a:r>
          </a:p>
        </p:txBody>
      </p:sp>
      <p:sp>
        <p:nvSpPr>
          <p:cNvPr id="69" name="Shape 69"/>
          <p:cNvSpPr/>
          <p:nvPr/>
        </p:nvSpPr>
        <p:spPr>
          <a:xfrm>
            <a:off x="4477470" y="2585846"/>
            <a:ext cx="6119573" cy="168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marL="283930" indent="-283930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المثنى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المذكر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ذاكما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ذلكما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marL="303511" indent="-303511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ذلكما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مما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علمني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ربي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37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يوسف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marL="283930" indent="-283930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المثنى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المؤنث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6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تلكما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4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sz="26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قال</a:t>
            </a:r>
            <a:r>
              <a:rPr sz="26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تعالى</a:t>
            </a:r>
            <a:r>
              <a:rPr sz="26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ألم</a:t>
            </a:r>
            <a:r>
              <a:rPr sz="26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أنهكما</a:t>
            </a:r>
            <a:r>
              <a:rPr sz="26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عن</a:t>
            </a:r>
            <a:r>
              <a:rPr sz="26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تلكما</a:t>
            </a:r>
            <a:r>
              <a:rPr sz="26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الشجرة</a:t>
            </a:r>
            <a:r>
              <a:rPr sz="26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21 </a:t>
            </a:r>
            <a:r>
              <a:rPr sz="26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الأعراف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  <a:r>
              <a:rPr sz="2400" dirty="0">
                <a:latin typeface="Trebuchet MS"/>
                <a:ea typeface="Trebuchet MS"/>
                <a:cs typeface="Trebuchet MS"/>
                <a:sym typeface="Trebuchet MS"/>
              </a:rPr>
              <a:t> .</a:t>
            </a:r>
          </a:p>
        </p:txBody>
      </p:sp>
      <p:pic>
        <p:nvPicPr>
          <p:cNvPr id="6147" name="Picture 3" descr="C:\Users\USER~1.KSU\AppData\Local\Temp\Rar$DR20.358\Screen Shot 2015-11-12 at 12.24.12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7655"/>
            <a:ext cx="12192000" cy="7015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5662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892969" y="408618"/>
            <a:ext cx="10406063" cy="1518048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ثالثاً: الجمع</a:t>
            </a:r>
          </a:p>
        </p:txBody>
      </p:sp>
      <p:sp>
        <p:nvSpPr>
          <p:cNvPr id="72" name="Shape 72"/>
          <p:cNvSpPr/>
          <p:nvPr/>
        </p:nvSpPr>
        <p:spPr>
          <a:xfrm>
            <a:off x="-325307" y="2479853"/>
            <a:ext cx="11389211" cy="4471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520" tIns="42520" rIns="42520" bIns="42520" anchor="ctr">
            <a:spAutoFit/>
          </a:bodyPr>
          <a:lstStyle/>
          <a:p>
            <a:pPr marL="352465" indent="-352465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أنتم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أولاء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تحبونهم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119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آل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عمران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marL="176232" indent="-176232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ربنا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هؤلاء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شركاؤنا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86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النحل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marL="313302" indent="-313302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أولئك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الوارثون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10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المؤمنون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b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أولى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طلاب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مجتهدون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marL="313302" indent="-313302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الجمع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مع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لام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البعد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ذاكم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ذلكم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marL="313302" indent="-313302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قوله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ذلكم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الله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ربي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64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غافر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marL="313302" indent="-313302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جمع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المؤنث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ذاكن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ذلكن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marL="313302" indent="-313302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فذلكن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الذي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لمتنني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فيه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32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يوسف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b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2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2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5241079" y="1562530"/>
            <a:ext cx="954698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(بنوعيه)</a:t>
            </a:r>
          </a:p>
        </p:txBody>
      </p:sp>
      <p:pic>
        <p:nvPicPr>
          <p:cNvPr id="7171" name="Picture 3" descr="C:\Users\USER~1.KSU\AppData\Local\Temp\Rar$DR22.644\Screen Shot 2015-11-12 at 12.24.27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0172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892969" y="408618"/>
            <a:ext cx="10406063" cy="1518048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ثالثاً: الجمع</a:t>
            </a:r>
          </a:p>
        </p:txBody>
      </p:sp>
      <p:sp>
        <p:nvSpPr>
          <p:cNvPr id="76" name="Shape 76"/>
          <p:cNvSpPr/>
          <p:nvPr/>
        </p:nvSpPr>
        <p:spPr>
          <a:xfrm>
            <a:off x="5108468" y="1562530"/>
            <a:ext cx="1259269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(لام البعد)</a:t>
            </a:r>
          </a:p>
        </p:txBody>
      </p:sp>
      <p:sp>
        <p:nvSpPr>
          <p:cNvPr id="77" name="Shape 77"/>
          <p:cNvSpPr/>
          <p:nvPr/>
        </p:nvSpPr>
        <p:spPr>
          <a:xfrm>
            <a:off x="3855224" y="3146561"/>
            <a:ext cx="7183967" cy="1747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جمع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المذكر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والمؤنث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أولئك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أولئكما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أولئكم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قوله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وأولئك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الفائزون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20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التوبة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وأولئكم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جعلنا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لكم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عليهم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سلطانا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91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النساء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  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جمع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المؤنث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فقط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أولئكن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300" b="1" dirty="0">
              <a:solidFill>
                <a:srgbClr val="236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4" name="Picture 2" descr="C:\Users\USER~1.KSU\AppData\Local\Temp\Rar$DR22.772\Screen Shot 2015-11-12 at 12.24.39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9186"/>
            <a:ext cx="12192000" cy="7047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5083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4081470" y="537429"/>
            <a:ext cx="3684613" cy="1116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رابعاً: المكان</a:t>
            </a:r>
          </a:p>
        </p:txBody>
      </p:sp>
      <p:sp>
        <p:nvSpPr>
          <p:cNvPr id="80" name="Shape 80"/>
          <p:cNvSpPr/>
          <p:nvPr/>
        </p:nvSpPr>
        <p:spPr>
          <a:xfrm>
            <a:off x="3675955" y="2347320"/>
            <a:ext cx="6209662" cy="2163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marL="313302" indent="-313302" algn="r" defTabSz="382676">
              <a:buSzPct val="75000"/>
              <a:buChar char="-"/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المكان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هُنا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هِنّا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هَنّا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هَنّت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ثّمَّ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،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ثَمَّة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  <a:b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وأزلفنا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ثَمَّ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الآخرين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65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الشعراء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  <a:b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فثَمَّ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وجه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الله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16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البقرة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b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قتلنا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ههنا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154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آل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عمران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b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قال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إنا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ههنا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قاعدون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24 </a:t>
            </a:r>
            <a:r>
              <a:rPr sz="27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المائدة</a:t>
            </a:r>
            <a:r>
              <a:rPr sz="27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 </a:t>
            </a:r>
          </a:p>
        </p:txBody>
      </p:sp>
      <p:pic>
        <p:nvPicPr>
          <p:cNvPr id="9218" name="Picture 2" descr="C:\Users\USER~1.KSU\AppData\Local\Temp\Rar$DR22.987\Screen Shot 2015-11-12 at 12.24.49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4"/>
            <a:ext cx="12192000" cy="6847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2339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5400" b="1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أولا ـ الموصول الاسمي :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cs typeface="DecoType Naskh Variants" panose="02010400000000000000" pitchFamily="2" charset="-78"/>
              </a:rPr>
              <a:t> 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DecoType Naskh Variants" panose="02010400000000000000" pitchFamily="2" charset="-78"/>
              </a:rPr>
              <a:t>ينقسم الموصول الاسمي إلى قسمين </a:t>
            </a:r>
            <a:r>
              <a:rPr lang="ar-SA" sz="3200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DecoType Naskh Variants" panose="02010400000000000000" pitchFamily="2" charset="-78"/>
              </a:rPr>
              <a:t>:</a:t>
            </a:r>
          </a:p>
          <a:p>
            <a:pPr marL="0" indent="0" algn="ctr">
              <a:buNone/>
            </a:pPr>
            <a:endParaRPr lang="ar-SA" sz="32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DecoType Naskh Variants" panose="02010400000000000000" pitchFamily="2" charset="-78"/>
            </a:endParaRPr>
          </a:p>
          <a:p>
            <a:pPr marL="0" indent="0" algn="ctr">
              <a:buNone/>
            </a:pPr>
            <a:r>
              <a:rPr lang="ar-SA" sz="3200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DecoType Naskh Variants" panose="02010400000000000000" pitchFamily="2" charset="-78"/>
              </a:rPr>
              <a:t>اسم موصول مختص ، واسم موصول مشترك </a:t>
            </a:r>
          </a:p>
          <a:p>
            <a:endParaRPr lang="en-US" sz="3200" dirty="0"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4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190625" y="1818980"/>
            <a:ext cx="9810750" cy="1423655"/>
          </a:xfrm>
          <a:prstGeom prst="rect">
            <a:avLst/>
          </a:prstGeom>
        </p:spPr>
        <p:txBody>
          <a:bodyPr/>
          <a:lstStyle>
            <a:lvl1pPr>
              <a:defRPr sz="8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المشار اليه</a:t>
            </a:r>
          </a:p>
        </p:txBody>
      </p:sp>
      <p:sp>
        <p:nvSpPr>
          <p:cNvPr id="83" name="Shape 83"/>
          <p:cNvSpPr/>
          <p:nvPr/>
        </p:nvSpPr>
        <p:spPr>
          <a:xfrm>
            <a:off x="4619347" y="3481756"/>
            <a:ext cx="5411046" cy="485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algn="r" defTabSz="457200">
              <a:defRPr sz="31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أن أيكون مدلول اسم الإشارة ملموسا غير معنوي.</a:t>
            </a:r>
          </a:p>
        </p:txBody>
      </p:sp>
      <p:pic>
        <p:nvPicPr>
          <p:cNvPr id="10242" name="Picture 2" descr="C:\Users\USER~1.KSU\AppData\Local\Temp\Rar$DR23.305\Screen Shot 2015-11-12 at 12.25.00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47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0201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634109" y="537429"/>
            <a:ext cx="7499760" cy="1116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اولاً: مشار إليه حي(حسي)</a:t>
            </a:r>
          </a:p>
        </p:txBody>
      </p:sp>
      <p:sp>
        <p:nvSpPr>
          <p:cNvPr id="86" name="Shape 86"/>
          <p:cNvSpPr/>
          <p:nvPr/>
        </p:nvSpPr>
        <p:spPr>
          <a:xfrm>
            <a:off x="4502045" y="1562530"/>
            <a:ext cx="1924515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(مشار إليه عاقل)</a:t>
            </a:r>
          </a:p>
        </p:txBody>
      </p:sp>
      <p:sp>
        <p:nvSpPr>
          <p:cNvPr id="87" name="Shape 87"/>
          <p:cNvSpPr/>
          <p:nvPr/>
        </p:nvSpPr>
        <p:spPr>
          <a:xfrm>
            <a:off x="5075679" y="2967138"/>
            <a:ext cx="5024722" cy="1624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قوله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تعالى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أولئك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أصحاب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الجنة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خالدين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فيها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lang="en-US" sz="25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5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وقوله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تعالى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أولئك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أصحاب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الميمنة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lang="en-US" sz="25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5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وقوله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تعالى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ذلك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عيسى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بن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مريم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lang="en-US" sz="25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5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وقوله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تعالى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ذلكم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بأنكم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اتخذتم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آيات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الله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sz="2500" dirty="0" err="1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هزوا</a:t>
            </a:r>
            <a:r>
              <a:rPr sz="2500" dirty="0">
                <a:solidFill>
                  <a:srgbClr val="FFFFFF"/>
                </a:solidFill>
                <a:latin typeface="DecoType Naskh Variants"/>
                <a:ea typeface="DecoType Naskh Variants"/>
                <a:cs typeface="DecoType Naskh Variants"/>
                <a:sym typeface="DecoType Naskh Variants"/>
              </a:rPr>
              <a:t> </a:t>
            </a:r>
            <a:r>
              <a:rPr lang="en-US" sz="25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5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</p:txBody>
      </p:sp>
      <p:pic>
        <p:nvPicPr>
          <p:cNvPr id="11266" name="Picture 2" descr="C:\Users\USER~1.KSU\AppData\Local\Temp\Rar$DR24.107\Screen Shot 2015-11-12 at 12.25.12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358"/>
            <a:ext cx="12192000" cy="7157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2204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634109" y="537429"/>
            <a:ext cx="7499760" cy="1116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اولاً: مشار إليه حي(حسي)</a:t>
            </a:r>
          </a:p>
        </p:txBody>
      </p:sp>
      <p:sp>
        <p:nvSpPr>
          <p:cNvPr id="90" name="Shape 90"/>
          <p:cNvSpPr/>
          <p:nvPr/>
        </p:nvSpPr>
        <p:spPr>
          <a:xfrm>
            <a:off x="4106807" y="1562530"/>
            <a:ext cx="2346105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(مشار إليه غير عاقل)</a:t>
            </a:r>
          </a:p>
        </p:txBody>
      </p:sp>
      <p:sp>
        <p:nvSpPr>
          <p:cNvPr id="91" name="Shape 91"/>
          <p:cNvSpPr/>
          <p:nvPr/>
        </p:nvSpPr>
        <p:spPr>
          <a:xfrm>
            <a:off x="3582255" y="3081647"/>
            <a:ext cx="7738606" cy="128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قوله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إن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السمع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والبصر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والفؤاد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كل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أولئك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كان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عنه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مسؤولا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قوله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ناقة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لها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شرب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قوله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ويا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قوم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ناقة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</p:txBody>
      </p:sp>
      <p:pic>
        <p:nvPicPr>
          <p:cNvPr id="12290" name="Picture 2" descr="C:\Users\USER~1.KSU\AppData\Local\Temp\Rar$DR25.158\Screen Shot 2015-11-12 at 12.25.21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1890"/>
            <a:ext cx="12192000" cy="6999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5585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634109" y="537429"/>
            <a:ext cx="7499760" cy="1116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اولاً: مشار إليه حي(حسي)</a:t>
            </a:r>
          </a:p>
        </p:txBody>
      </p:sp>
      <p:sp>
        <p:nvSpPr>
          <p:cNvPr id="94" name="Shape 94"/>
          <p:cNvSpPr/>
          <p:nvPr/>
        </p:nvSpPr>
        <p:spPr>
          <a:xfrm>
            <a:off x="4456228" y="1562530"/>
            <a:ext cx="1900470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(مشار إليه جماد)</a:t>
            </a:r>
          </a:p>
        </p:txBody>
      </p:sp>
      <p:sp>
        <p:nvSpPr>
          <p:cNvPr id="95" name="Shape 95"/>
          <p:cNvSpPr/>
          <p:nvPr/>
        </p:nvSpPr>
        <p:spPr>
          <a:xfrm>
            <a:off x="4631106" y="2983066"/>
            <a:ext cx="5058386" cy="128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قوله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جهنم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التي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كنتم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توعدون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وقوله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هذا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كتابنا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ينطق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علينا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algn="r" defTabSz="382676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وقوله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تعالى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en-US"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}</a:t>
            </a:r>
            <a:r>
              <a:rPr sz="2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ذلك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الكتاب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لا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ريب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فيه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{</a:t>
            </a:r>
            <a:r>
              <a:rPr sz="2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</p:txBody>
      </p:sp>
      <p:pic>
        <p:nvPicPr>
          <p:cNvPr id="13314" name="Picture 2" descr="C:\Users\USER~1.KSU\AppData\Local\Temp\Rar$DR25.901\Screen Shot 2015-11-12 at 12.25.30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9866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28932" y="537429"/>
            <a:ext cx="6305522" cy="1116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ثانياً: مشار إليه معنوي</a:t>
            </a:r>
          </a:p>
        </p:txBody>
      </p:sp>
      <p:sp>
        <p:nvSpPr>
          <p:cNvPr id="98" name="Shape 98"/>
          <p:cNvSpPr/>
          <p:nvPr/>
        </p:nvSpPr>
        <p:spPr>
          <a:xfrm>
            <a:off x="4583726" y="1562530"/>
            <a:ext cx="1629563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defTabSz="457200">
              <a:defRPr sz="3800" b="1">
                <a:latin typeface="DecoType Naskh Variants"/>
                <a:ea typeface="DecoType Naskh Variants"/>
                <a:cs typeface="DecoType Naskh Variants"/>
                <a:sym typeface="DecoType Naskh Variant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(غير المحسوس)</a:t>
            </a:r>
          </a:p>
        </p:txBody>
      </p:sp>
      <p:sp>
        <p:nvSpPr>
          <p:cNvPr id="99" name="Shape 99"/>
          <p:cNvSpPr/>
          <p:nvPr/>
        </p:nvSpPr>
        <p:spPr>
          <a:xfrm>
            <a:off x="4437043" y="3186010"/>
            <a:ext cx="5218686" cy="485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algn="r" defTabSz="457200">
              <a:defRPr sz="31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FFFFFF"/>
                </a:solidFill>
              </a:rPr>
              <a:t>قوله</a:t>
            </a:r>
            <a:r>
              <a:rPr sz="2600" dirty="0">
                <a:solidFill>
                  <a:srgbClr val="FFFFFF"/>
                </a:solidFill>
              </a:rPr>
              <a:t> </a:t>
            </a:r>
            <a:r>
              <a:rPr sz="2600" dirty="0" err="1">
                <a:solidFill>
                  <a:srgbClr val="FFFFFF"/>
                </a:solidFill>
              </a:rPr>
              <a:t>تعالى</a:t>
            </a:r>
            <a:r>
              <a:rPr sz="2600" dirty="0">
                <a:solidFill>
                  <a:srgbClr val="FFFFFF"/>
                </a:solidFill>
              </a:rPr>
              <a:t> </a:t>
            </a:r>
            <a:r>
              <a:rPr sz="2600">
                <a:solidFill>
                  <a:srgbClr val="FFFFFF"/>
                </a:solidFill>
              </a:rPr>
              <a:t>: </a:t>
            </a:r>
            <a:r>
              <a:rPr lang="en-US" sz="2600">
                <a:solidFill>
                  <a:srgbClr val="FFFFFF"/>
                </a:solidFill>
              </a:rPr>
              <a:t>}</a:t>
            </a:r>
            <a:r>
              <a:rPr sz="2600">
                <a:solidFill>
                  <a:srgbClr val="FFFFFF"/>
                </a:solidFill>
              </a:rPr>
              <a:t> </a:t>
            </a:r>
            <a:r>
              <a:rPr sz="2600" dirty="0" err="1">
                <a:solidFill>
                  <a:srgbClr val="FFFFFF"/>
                </a:solidFill>
              </a:rPr>
              <a:t>وذلكم</a:t>
            </a:r>
            <a:r>
              <a:rPr sz="2600" dirty="0">
                <a:solidFill>
                  <a:srgbClr val="FFFFFF"/>
                </a:solidFill>
              </a:rPr>
              <a:t> </a:t>
            </a:r>
            <a:r>
              <a:rPr sz="2600" dirty="0" err="1">
                <a:solidFill>
                  <a:srgbClr val="FFFFFF"/>
                </a:solidFill>
              </a:rPr>
              <a:t>ظنكم</a:t>
            </a:r>
            <a:r>
              <a:rPr sz="2600" dirty="0">
                <a:solidFill>
                  <a:srgbClr val="FFFFFF"/>
                </a:solidFill>
              </a:rPr>
              <a:t> </a:t>
            </a:r>
            <a:r>
              <a:rPr sz="2600" dirty="0" err="1">
                <a:solidFill>
                  <a:srgbClr val="FFFFFF"/>
                </a:solidFill>
              </a:rPr>
              <a:t>الذي</a:t>
            </a:r>
            <a:r>
              <a:rPr sz="2600" dirty="0">
                <a:solidFill>
                  <a:srgbClr val="FFFFFF"/>
                </a:solidFill>
              </a:rPr>
              <a:t> </a:t>
            </a:r>
            <a:r>
              <a:rPr sz="2600" dirty="0" err="1">
                <a:solidFill>
                  <a:srgbClr val="FFFFFF"/>
                </a:solidFill>
              </a:rPr>
              <a:t>ظننتم</a:t>
            </a:r>
            <a:r>
              <a:rPr sz="2600" dirty="0">
                <a:solidFill>
                  <a:srgbClr val="FFFFFF"/>
                </a:solidFill>
              </a:rPr>
              <a:t> </a:t>
            </a:r>
            <a:r>
              <a:rPr sz="2600" dirty="0" err="1">
                <a:solidFill>
                  <a:srgbClr val="FFFFFF"/>
                </a:solidFill>
              </a:rPr>
              <a:t>بربكم</a:t>
            </a:r>
            <a:r>
              <a:rPr sz="2600" dirty="0">
                <a:solidFill>
                  <a:srgbClr val="FFFFFF"/>
                </a:solidFill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{</a:t>
            </a:r>
            <a:r>
              <a:rPr sz="26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338" name="Picture 2" descr="C:\Users\USER~1.KSU\AppData\Local\Temp\Rar$DR26.571\Screen Shot 2015-11-12 at 12.25.39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4649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967788" y="1074137"/>
            <a:ext cx="10256424" cy="3220041"/>
          </a:xfrm>
          <a:prstGeom prst="rect">
            <a:avLst/>
          </a:prstGeom>
        </p:spPr>
        <p:txBody>
          <a:bodyPr/>
          <a:lstStyle>
            <a:lvl1pPr defTabSz="457200">
              <a:defRPr sz="63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موقع أسماء الإشارة من البناء والإعراب</a:t>
            </a:r>
          </a:p>
        </p:txBody>
      </p:sp>
      <p:pic>
        <p:nvPicPr>
          <p:cNvPr id="15362" name="Picture 2" descr="C:\Users\USER~1.KSU\AppData\Local\Temp\Rar$DR26.525\Screen Shot 2015-11-12 at 12.25.51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359" y="0"/>
            <a:ext cx="1230235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7108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~1.KSU\AppData\Local\Temp\Rar$DR27.774\Screen Shot 2015-11-12 at 12.26.03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4514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3979618" y="537429"/>
            <a:ext cx="3878575" cy="1116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نموذج اعراب</a:t>
            </a:r>
          </a:p>
        </p:txBody>
      </p:sp>
      <p:pic>
        <p:nvPicPr>
          <p:cNvPr id="17410" name="Picture 2" descr="C:\Users\USER~1.KSU\AppData\Local\Temp\Rar$DR28.854\Screen Shot 2015-11-12 at 12.26.13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3710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389586" y="2412124"/>
            <a:ext cx="50449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rgbClr val="002060"/>
                </a:solidFill>
                <a:cs typeface="DecoType Naskh Variants" panose="02010400000000000000" pitchFamily="2" charset="-78"/>
              </a:rPr>
              <a:t>شكرًا لحسن استماعكم</a:t>
            </a:r>
            <a:endParaRPr lang="ar-SA" sz="4400" dirty="0">
              <a:solidFill>
                <a:srgbClr val="002060"/>
              </a:solidFill>
              <a:cs typeface="DecoType Naskh Variants" panose="02010400000000000000" pitchFamily="2" charset="-78"/>
            </a:endParaRPr>
          </a:p>
        </p:txBody>
      </p:sp>
      <p:sp>
        <p:nvSpPr>
          <p:cNvPr id="5" name="قلب 4"/>
          <p:cNvSpPr/>
          <p:nvPr/>
        </p:nvSpPr>
        <p:spPr>
          <a:xfrm>
            <a:off x="2380593" y="2412124"/>
            <a:ext cx="914400" cy="78827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-220717" y="3718679"/>
            <a:ext cx="444587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الطالبات :</a:t>
            </a: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الجوهرة الدخيّل</a:t>
            </a: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نور السالمي</a:t>
            </a: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لمياء الحديثي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أفنان الجاسر</a:t>
            </a: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شدا الوثيري</a:t>
            </a:r>
            <a:endParaRPr lang="ar-S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الجوهرة العواد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فيّ العثمان</a:t>
            </a:r>
          </a:p>
          <a:p>
            <a:pPr algn="ctr"/>
            <a:r>
              <a:rPr lang="ar-SA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العبيد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دينا</a:t>
            </a:r>
          </a:p>
          <a:p>
            <a:pPr algn="ctr"/>
            <a:endParaRPr lang="ar-SA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0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4667"/>
            <a:ext cx="8596668" cy="812800"/>
          </a:xfrm>
        </p:spPr>
        <p:txBody>
          <a:bodyPr>
            <a:normAutofit fontScale="90000"/>
          </a:bodyPr>
          <a:lstStyle/>
          <a:p>
            <a:pPr algn="r"/>
            <a:r>
              <a:rPr lang="ar-SA" sz="54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الاسم </a:t>
            </a:r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الموصول المختص :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3" y="864184"/>
            <a:ext cx="9412013" cy="575733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كل اسم موصول يختص بنوع معين سواء أكان مفردا ، أو مثنى ، أو جمعا مذكرا  أو مؤنثا ، وألفاظه هي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الذي ، التي ، اللذان ، اللتان ، اللذين ، اللتين ، الذين ، الألى ، اللاتي ، اللائي .</a:t>
            </a:r>
          </a:p>
          <a:p>
            <a:pPr marL="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مثل:</a:t>
            </a:r>
          </a:p>
          <a:p>
            <a:pPr marL="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الذي  :قوله تعالى : { اقرأ باسم ربك الذي خلق }1 العلق</a:t>
            </a:r>
          </a:p>
          <a:p>
            <a:pPr marL="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اللتان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: جاءت اللتان تنظفان البيت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اللتين : كافأت اللتين تفوقتا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اللاتي :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نحو قوله تعالى : { اللاتي هاجرن معك }50 الأحزاب .</a:t>
            </a:r>
          </a:p>
          <a:p>
            <a:pPr marL="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اللائي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: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نحو قوله تعالى : { واللائي يئسن من المحيض }4 الطلاق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 </a:t>
            </a:r>
          </a:p>
          <a:p>
            <a:pPr marL="0" indent="0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2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98179" y="1403131"/>
            <a:ext cx="7283669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المثنى المرفوع : اللذان ، نحو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:</a:t>
            </a:r>
          </a:p>
          <a:p>
            <a:pPr algn="r"/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قوله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تعالى : { واللذان يأتينها منكم }15 النساء .</a:t>
            </a:r>
          </a:p>
          <a:p>
            <a:pPr algn="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المثنى المنصوب : اللذين ، نحو :</a:t>
            </a:r>
          </a:p>
          <a:p>
            <a:pPr algn="r"/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قوله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تعالى : { ربنا أرنا اللذين أضلانا }29 فصلت .</a:t>
            </a:r>
          </a:p>
          <a:p>
            <a:pPr algn="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الجمع : الذين ، نحو :</a:t>
            </a:r>
          </a:p>
          <a:p>
            <a:pPr algn="r"/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قوله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DecoType Naskh Variants" panose="02010400000000000000" pitchFamily="2" charset="-78"/>
              </a:rPr>
              <a:t>تعالى : { الذين ينفقون في السراء والضراء } 134 آل عمران </a:t>
            </a:r>
          </a:p>
          <a:p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10673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9333"/>
            <a:ext cx="8596668" cy="762000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اسم الموصول المشترك :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77" y="1114213"/>
            <a:ext cx="10260209" cy="5110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كل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اسم موصول يشترك فيه جميع الأنواع المفردة ، والمثناة ، والمجموعة ، والمذكرة ، والمؤنثة ، ولكن يمكن التوصل إلى المقصود منه بوساطة القرينة ، أو الضمير العائد عليه ، حيث اشترطوا فيه أن يطابق اللفظ والمعنى . والأسماء الموصولة المشتركة هي : من ، ما ، أي ، أل ، ذا .</a:t>
            </a:r>
          </a:p>
          <a:p>
            <a:pPr marL="0" indent="0" algn="ctr">
              <a:buNone/>
            </a:pPr>
            <a:r>
              <a:rPr lang="ar-SA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مثل:</a:t>
            </a:r>
          </a:p>
          <a:p>
            <a:pPr marL="0" indent="0" algn="ctr">
              <a:buNone/>
            </a:pPr>
            <a:r>
              <a:rPr lang="ar-SA" sz="3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من</a:t>
            </a:r>
            <a:r>
              <a:rPr lang="ar-SA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 ، نحو : قوله تعالى{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وأما من أوتي كتابه بشماله }25 </a:t>
            </a:r>
            <a:r>
              <a:rPr lang="ar-SA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الحاقة</a:t>
            </a:r>
            <a:endParaRPr lang="ar-SA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DecoType Naskh Variants" panose="02010400000000000000" pitchFamily="2" charset="-78"/>
            </a:endParaRPr>
          </a:p>
          <a:p>
            <a:pPr marL="0" indent="0" algn="ctr">
              <a:buNone/>
            </a:pPr>
            <a:r>
              <a:rPr lang="ar-SA" sz="3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ما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 ، نحو : </a:t>
            </a:r>
            <a:r>
              <a:rPr lang="ar-SA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{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ويقطعون ما أمر الله به أن يوصل }27 البقرة </a:t>
            </a:r>
          </a:p>
          <a:p>
            <a:pPr marL="0" indent="0" algn="ctr">
              <a:buNone/>
            </a:pPr>
            <a:r>
              <a:rPr lang="ar-SA" sz="3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أل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 ، نحو : 217 ـ { ولا يفلح الساحر حيث أتى }69 طه </a:t>
            </a:r>
          </a:p>
          <a:p>
            <a:pPr marL="0" indent="0" algn="ctr">
              <a:buNone/>
            </a:pPr>
            <a:r>
              <a:rPr lang="ar-SA" sz="3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أي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 ، نحو : </a:t>
            </a:r>
            <a:r>
              <a:rPr lang="ar-SA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{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فأي الفريقين أحق بالأمن }81 الأنعام .</a:t>
            </a:r>
          </a:p>
          <a:p>
            <a:pPr marL="0" indent="0" algn="ctr">
              <a:buNone/>
            </a:pPr>
            <a:r>
              <a:rPr lang="ar-SA" sz="3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ذا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، نحو : </a:t>
            </a:r>
            <a:r>
              <a:rPr lang="ar-SA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{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يسألونك ما ذا أحل لهم }5 المائدة .</a:t>
            </a: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3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371600"/>
          </a:xfrm>
        </p:spPr>
        <p:txBody>
          <a:bodyPr>
            <a:no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شروط وأحكام بعض أسماء الموصول :</a:t>
            </a:r>
            <a:r>
              <a:rPr lang="ar-SA" sz="44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sz="44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أولا ـ من ، وما </a:t>
            </a:r>
            <a:r>
              <a:rPr lang="ar-SA" sz="44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br>
              <a:rPr lang="ar-SA" sz="44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sz="44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sz="44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sz="44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1" y="1879601"/>
            <a:ext cx="8596668" cy="497839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 ـ اسما موصول ، الأول يدل على العاقل ، والثاني لغير العاقل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223 ـ نحو قوله تعالى : { والله يؤتي ملكه من يشاء }1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2 ـ تأتي من ، وما اسما استفهام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نحو قوله تعالى : { من ذا الذي يقرض الله قرضا حسنا }3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3 ـ وتأتي من وما اسما شرط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كقوله تعالى : { فمن يعمل مثقال ذرة خيرا يره }6 .</a:t>
            </a:r>
          </a:p>
          <a:p>
            <a:r>
              <a:rPr lang="ar-SA" sz="2800" dirty="0">
                <a:cs typeface="DecoType Naskh Variants" panose="02010400000000000000" pitchFamily="2" charset="-78"/>
              </a:rPr>
              <a:t/>
            </a:r>
            <a:br>
              <a:rPr lang="ar-SA" sz="2800" dirty="0">
                <a:cs typeface="DecoType Naskh Variants" panose="02010400000000000000" pitchFamily="2" charset="-78"/>
              </a:rPr>
            </a:br>
            <a:endParaRPr lang="en-US" sz="2800" dirty="0"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237066"/>
            <a:ext cx="8596668" cy="880533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ثانيا ـ أي ، ولها عدة أحكام كالتالي :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0800"/>
            <a:ext cx="9697336" cy="516082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ان يكون عاملها مستقبلا ، ومتقدما عليها ، وأن تضاف لفظا ومعنى معا ، أو تضاف معنى فقط إذا حذف المضاف إليه بقرينة ، كما أنها تعرب ، أو تبنى ، فهي تبنى في حالة واحدة ، وذلك إذا أضيفت ، وكانت صلتها جملة اسمية صدرها ـ وهو المبتدأ ـ ضمير محذوف . نحو : أقدر من الطلاب أيهم مؤدب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يكافأ من الطلاب أيهم متفوق . والتقدير : هو مؤدب ، وهو متفوق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2 ـ تأتي أي اسم شرط جازم . نحو : أيُّ كاتب تقرأه تستفد منه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3 ـ تأتي اسم استفهام وتكون معربة كغيرها من الأسماء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نحو : أيُّ كتاب هذا ؟ ، وبأيِّ قلم تكتب ؟ ،</a:t>
            </a:r>
          </a:p>
        </p:txBody>
      </p:sp>
    </p:spTree>
    <p:extLst>
      <p:ext uri="{BB962C8B-B14F-4D97-AF65-F5344CB8AC3E}">
        <p14:creationId xmlns:p14="http://schemas.microsoft.com/office/powerpoint/2010/main" xmlns="" val="6096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63090" y="677334"/>
            <a:ext cx="8596312" cy="535093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4 ـ تأتي أي وصلة لنداء المعرف بأل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نحو قوله تعالى : { يا أيها الملأ افتوني }4 </a:t>
            </a:r>
            <a:endParaRPr lang="ar-SA" sz="2800" dirty="0" smtClean="0">
              <a:solidFill>
                <a:schemeClr val="accent1">
                  <a:lumMod val="50000"/>
                </a:schemeClr>
              </a:solidFill>
              <a:cs typeface="DecoType Naskh Variants" panose="02010400000000000000" pitchFamily="2" charset="-78"/>
            </a:endParaRPr>
          </a:p>
          <a:p>
            <a:pPr marL="0" indent="0" algn="r">
              <a:buNone/>
            </a:pPr>
            <a:r>
              <a:rPr lang="ar-SA" sz="2800" dirty="0" smtClean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5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ـ تأتي نعتا يدل على بلوغ الغاية في المدح أو الذم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مثال المدح قولهم : المتنبي شاعر أيُّ شاعر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6 ـ وقد تأتي حالا بعد اسم معرف تدل على بلوغ الغاية في المدح أو الذم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>كأن تقول : لقد استمعت إلى محمد أيَّ خطيب .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  <a:t/>
            </a:r>
            <a:br>
              <a:rPr lang="ar-SA" sz="2800" dirty="0">
                <a:solidFill>
                  <a:schemeClr val="accent1">
                    <a:lumMod val="50000"/>
                  </a:schemeClr>
                </a:solidFill>
                <a:cs typeface="DecoType Naskh Variants" panose="02010400000000000000" pitchFamily="2" charset="-78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4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1027</Words>
  <Application>Microsoft Office PowerPoint</Application>
  <PresentationFormat>مخصص</PresentationFormat>
  <Paragraphs>179</Paragraphs>
  <Slides>38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Facet</vt:lpstr>
      <vt:lpstr>الاسم الموصول </vt:lpstr>
      <vt:lpstr>الاسم الموصول :</vt:lpstr>
      <vt:lpstr>أولا ـ الموصول الاسمي :</vt:lpstr>
      <vt:lpstr>الاسم الموصول المختص :</vt:lpstr>
      <vt:lpstr>الشريحة 5</vt:lpstr>
      <vt:lpstr> اسم الموصول المشترك :</vt:lpstr>
      <vt:lpstr>شروط وأحكام بعض أسماء الموصول : أولا ـ من ، وما :   </vt:lpstr>
      <vt:lpstr>ثانيا ـ أي ، ولها عدة أحكام كالتالي :</vt:lpstr>
      <vt:lpstr>الشريحة 9</vt:lpstr>
      <vt:lpstr>ثالثا ـ أل :</vt:lpstr>
      <vt:lpstr>رابعا ـ ذا :</vt:lpstr>
      <vt:lpstr>ويشترط في جملة الصلة سواء أكانت اسمية ، أو فعلية ثلاثة شروط هي : ـ</vt:lpstr>
      <vt:lpstr>العائد : ـ  </vt:lpstr>
      <vt:lpstr>الشريحة 14</vt:lpstr>
      <vt:lpstr>إعراب اسم الموصول :</vt:lpstr>
      <vt:lpstr>الحروف المصدرية أو ما يسمى (بالموصولات الحرفية ) </vt:lpstr>
      <vt:lpstr>اسماء الأشارة</vt:lpstr>
      <vt:lpstr>أقسام أسماء الإشارة ومراتبها </vt:lpstr>
      <vt:lpstr>الشريحة 19</vt:lpstr>
      <vt:lpstr>الشريحة 20</vt:lpstr>
      <vt:lpstr>الشريحة 21</vt:lpstr>
      <vt:lpstr>اولاً: المفرد</vt:lpstr>
      <vt:lpstr>اولاً: المفرد</vt:lpstr>
      <vt:lpstr>ثانياً: المثنى</vt:lpstr>
      <vt:lpstr>ثانياً: المثنى</vt:lpstr>
      <vt:lpstr>ثانياً: المثنى</vt:lpstr>
      <vt:lpstr>ثالثاً: الجمع</vt:lpstr>
      <vt:lpstr>ثالثاً: الجمع</vt:lpstr>
      <vt:lpstr>الشريحة 29</vt:lpstr>
      <vt:lpstr>المشار اليه</vt:lpstr>
      <vt:lpstr>الشريحة 31</vt:lpstr>
      <vt:lpstr>الشريحة 32</vt:lpstr>
      <vt:lpstr>الشريحة 33</vt:lpstr>
      <vt:lpstr>الشريحة 34</vt:lpstr>
      <vt:lpstr>موقع أسماء الإشارة من البناء والإعراب</vt:lpstr>
      <vt:lpstr>الشريحة 36</vt:lpstr>
      <vt:lpstr>الشريحة 37</vt:lpstr>
      <vt:lpstr>الشريحة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اسم الموصول</dc:title>
  <dc:creator>TOoTOo M</dc:creator>
  <cp:lastModifiedBy>turki</cp:lastModifiedBy>
  <cp:revision>19</cp:revision>
  <dcterms:created xsi:type="dcterms:W3CDTF">2015-11-11T14:35:06Z</dcterms:created>
  <dcterms:modified xsi:type="dcterms:W3CDTF">2015-11-15T14:35:34Z</dcterms:modified>
</cp:coreProperties>
</file>