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tl="1" saveSubsetFonts="1">
  <p:sldMasterIdLst>
    <p:sldMasterId id="2147483687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2" d="100"/>
          <a:sy n="62" d="100"/>
        </p:scale>
        <p:origin x="-1392" y="-9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172CC7EC-ACE2-4BAB-8EEC-C9F756BEE0C0}" type="datetimeFigureOut">
              <a:rPr lang="ar-SA" smtClean="0"/>
              <a:t>29/04/34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A045137A-9497-4CD3-BD9B-DA953D40533F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45137A-9497-4CD3-BD9B-DA953D40533F}" type="slidenum">
              <a:rPr lang="ar-SA" smtClean="0"/>
              <a:t>10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مستطيل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مستطيل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مستطيل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مستطيل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مستطيل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مستطيل مستدير الزوايا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مستطيل مستدير الزوايا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مستطيل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مستطيل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A318EE93-77CE-4659-98D1-85D42686B008}" type="datetime1">
              <a:rPr lang="ar-SA" smtClean="0"/>
              <a:t>29/04/34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BEBEBE4-402E-4207-A7DF-843FD303E90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CFADB-7E86-42C5-A11B-B257AFDC893E}" type="datetime1">
              <a:rPr lang="ar-SA" smtClean="0"/>
              <a:t>29/04/34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BEBE4-402E-4207-A7DF-843FD303E90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B2D8-43F7-49E5-AA31-884442ED6024}" type="datetime1">
              <a:rPr lang="ar-SA" smtClean="0"/>
              <a:t>29/04/34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BEBE4-402E-4207-A7DF-843FD303E90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عنوان ون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F8522-0064-41B1-A70F-BCA6E247B49A}" type="datetime1">
              <a:rPr lang="ar-SA" smtClean="0"/>
              <a:t>29/04/34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BEBE4-402E-4207-A7DF-843FD303E90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2398649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69403-CD94-45B0-A84D-2331A52D12F1}" type="datetime1">
              <a:rPr lang="ar-SA" smtClean="0"/>
              <a:t>29/04/34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BEBE4-402E-4207-A7DF-843FD303E90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9F5B7-EAA3-4F85-BDEC-A02161DB0769}" type="datetime1">
              <a:rPr lang="ar-SA" smtClean="0"/>
              <a:t>29/04/34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BEBE4-402E-4207-A7DF-843FD303E90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12352-372F-417A-8440-7A28ED80928B}" type="datetime1">
              <a:rPr lang="ar-SA" smtClean="0"/>
              <a:t>29/04/34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BEBE4-402E-4207-A7DF-843FD303E90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6" name="عنصر نائب للتاريخ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B8A2CE5-2BD8-41E8-9B94-C6DD2CCC7108}" type="datetime1">
              <a:rPr lang="ar-SA" smtClean="0"/>
              <a:t>29/04/34</a:t>
            </a:fld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BEBEBE4-402E-4207-A7DF-843FD303E90A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8" name="عنصر نائب للتذييل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9C24F7A9-D4ED-4A77-BDBF-618D4BB469EB}" type="datetime1">
              <a:rPr lang="ar-SA" smtClean="0"/>
              <a:t>29/04/34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BEBEBE4-402E-4207-A7DF-843FD303E90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E7396-2790-4B9D-A4D4-9CCA1328D69F}" type="datetime1">
              <a:rPr lang="ar-SA" smtClean="0"/>
              <a:t>29/04/34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BEBE4-402E-4207-A7DF-843FD303E90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CBC8E-366D-4C30-9C48-B9366AD8C763}" type="datetime1">
              <a:rPr lang="ar-SA" smtClean="0"/>
              <a:t>29/04/34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BEBE4-402E-4207-A7DF-843FD303E90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1EA8-4CF3-473F-BDEB-5DCBE8F56472}" type="datetime1">
              <a:rPr lang="ar-SA" smtClean="0"/>
              <a:t>29/04/34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BEBE4-402E-4207-A7DF-843FD303E90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مستطيل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مستطيل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مستطيل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مستطيل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مستطيل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مستطيل مستدير الزوايا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مستطيل مستدير الزوايا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مستطيل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مستطيل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مستطيل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مستطيل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مستطيل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مستطيل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EA5BDA1B-FA5E-44AA-BD92-481E6AC0B315}" type="datetime1">
              <a:rPr lang="ar-SA" smtClean="0"/>
              <a:t>29/04/34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BEBEBE4-402E-4207-A7DF-843FD303E90A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hf hdr="0" dt="0"/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r" rtl="1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r" rtl="1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r" rtl="1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r" rtl="1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1495832"/>
            <a:ext cx="7772400" cy="1754326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ar-SA" sz="5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ndalus" pitchFamily="18" charset="-78"/>
                <a:cs typeface="Andalus" pitchFamily="18" charset="-78"/>
              </a:rPr>
              <a:t>الدليل الثاني من أدلة التشريع: </a:t>
            </a:r>
            <a:br>
              <a:rPr lang="ar-SA" sz="5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ndalus" pitchFamily="18" charset="-78"/>
                <a:cs typeface="Andalus" pitchFamily="18" charset="-78"/>
              </a:rPr>
            </a:br>
            <a:r>
              <a:rPr lang="ar-SA" sz="5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ndalus" pitchFamily="18" charset="-78"/>
                <a:cs typeface="Andalus" pitchFamily="18" charset="-78"/>
              </a:rPr>
              <a:t>السنة </a:t>
            </a:r>
            <a:r>
              <a:rPr lang="ar-SA" sz="5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ndalus" pitchFamily="18" charset="-78"/>
                <a:cs typeface="Andalus" pitchFamily="18" charset="-78"/>
              </a:rPr>
              <a:t>النبوية</a:t>
            </a:r>
            <a:endParaRPr lang="ar-SA" sz="5400" b="1" dirty="0">
              <a:solidFill>
                <a:schemeClr val="tx1">
                  <a:lumMod val="75000"/>
                  <a:lumOff val="25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403648" y="4509120"/>
            <a:ext cx="6400800" cy="584775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/>
            <a:r>
              <a:rPr lang="ar-S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المحاضرة الثانية في أدلة التشريع- أصول فقه 1</a:t>
            </a:r>
            <a:endParaRPr lang="ar-S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289604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769441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ar-SA" sz="4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أدلة </a:t>
            </a:r>
            <a:r>
              <a:rPr lang="ar-SA" sz="44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حجيتها:</a:t>
            </a:r>
            <a:endParaRPr lang="ar-SA" sz="44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02581"/>
            <a:ext cx="8229600" cy="4521200"/>
          </a:xfrm>
          <a:prstGeom prst="rect">
            <a:avLst/>
          </a:prstGeom>
          <a:solidFill>
            <a:scrgbClr r="0" g="0" b="0"/>
          </a:solidFill>
        </p:spPr>
      </p:pic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BEBE4-402E-4207-A7DF-843FD303E90A}" type="slidenum">
              <a:rPr lang="ar-SA" smtClean="0"/>
              <a:pPr/>
              <a:t>10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4028938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769441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ar-SA" sz="4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الأدلة من القرآن على حجية </a:t>
            </a:r>
            <a:r>
              <a:rPr lang="ar-SA" sz="44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السنة:</a:t>
            </a:r>
            <a:endParaRPr lang="ar-SA" sz="44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65858"/>
            <a:ext cx="8229600" cy="4601260"/>
          </a:xfrm>
        </p:spPr>
        <p:txBody>
          <a:bodyPr>
            <a:spAutoFit/>
          </a:bodyPr>
          <a:lstStyle/>
          <a:p>
            <a:pPr algn="justLow">
              <a:buNone/>
            </a:pPr>
            <a:r>
              <a:rPr lang="ar-S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قوله </a:t>
            </a:r>
            <a:r>
              <a:rPr lang="ar-SA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تعالى: </a:t>
            </a:r>
            <a:r>
              <a:rPr lang="ar-SA" sz="3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(</a:t>
            </a:r>
            <a:r>
              <a:rPr lang="ar-SA" sz="3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وَمَا </a:t>
            </a:r>
            <a:r>
              <a:rPr lang="ar-SA" sz="3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آَتَاكُمُ الرَّسُولُ فَخُذُوهُ وَمَا نَهَاكُمْ عَنْهُ </a:t>
            </a:r>
            <a:r>
              <a:rPr lang="ar-SA" sz="3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فَانْتَهُوا</a:t>
            </a:r>
            <a:r>
              <a:rPr lang="ar-SA" sz="36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)</a:t>
            </a:r>
            <a:r>
              <a:rPr lang="ar-SA" sz="3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 </a:t>
            </a:r>
            <a:endParaRPr lang="ar-SA" sz="3600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  <a:p>
            <a:pPr algn="justLow">
              <a:buNone/>
            </a:pPr>
            <a:r>
              <a:rPr lang="ar-S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قوله </a:t>
            </a:r>
            <a:r>
              <a:rPr lang="ar-SA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تعالى: </a:t>
            </a:r>
            <a:r>
              <a:rPr lang="ar-SA" sz="3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(يَا أَيّهَا الّذِينَ آمَنُواْ أَطِيعُواْ اللّهَ وَأَطِيعُواْ الرّسُولَ  وَأُوْلِي الأمْرِ مِنْكُمْ فَإِن تَنَازَعْتُمْ فِي شَيْءٍ فَرُدّوهُ إِلَى اللّهِ  وَالرّسُولِ إِن كُنْتُمْ تُؤْمِنُونَ بِاللّهِ وَالْيَوْمِ الاَخِرِ ذَلِكَ خَيْرٌ وَأَحْسَنُ  </a:t>
            </a:r>
            <a:r>
              <a:rPr lang="ar-SA" sz="36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تَأْوِيلاً )</a:t>
            </a:r>
            <a:endParaRPr lang="ar-SA" sz="3600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  <a:p>
            <a:pPr algn="justLow">
              <a:buNone/>
            </a:pPr>
            <a:r>
              <a:rPr lang="ar-S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وقوله </a:t>
            </a:r>
            <a:r>
              <a:rPr lang="ar-SA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تعالى: </a:t>
            </a:r>
            <a:r>
              <a:rPr lang="ar-SA" sz="3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(قُلْ إِنْ كُنْتُمْ تُحِبُّونَ اللَّهَ فَاتَّبِعُونِي يُحْبِبْكُمُ اللَّهُ وَيَغْفِرْ  لَكُمْ </a:t>
            </a:r>
            <a:r>
              <a:rPr lang="ar-SA" sz="36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ذُنُوبَكُمْ ?</a:t>
            </a:r>
            <a:r>
              <a:rPr lang="ar-SA" sz="3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 وَاللَّهُ غَفُورٌ </a:t>
            </a:r>
            <a:r>
              <a:rPr lang="ar-SA" sz="3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رَحِيمٌ</a:t>
            </a:r>
            <a:r>
              <a:rPr lang="ar-SA" sz="36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).</a:t>
            </a:r>
            <a:endParaRPr lang="ar-SA" sz="36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BEBE4-402E-4207-A7DF-843FD303E90A}" type="slidenum">
              <a:rPr lang="ar-SA" smtClean="0"/>
              <a:pPr/>
              <a:t>11</a:t>
            </a:fld>
            <a:endParaRPr lang="ar-SA"/>
          </a:p>
        </p:txBody>
      </p:sp>
      <p:sp>
        <p:nvSpPr>
          <p:cNvPr id="7" name="عنصر نائب للتذييل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312824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65858"/>
            <a:ext cx="8229600" cy="3862596"/>
          </a:xfrm>
        </p:spPr>
        <p:txBody>
          <a:bodyPr>
            <a:spAutoFit/>
          </a:bodyPr>
          <a:lstStyle/>
          <a:p>
            <a:pPr algn="justLow">
              <a:buNone/>
            </a:pPr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قوله صلى الله عليه </a:t>
            </a:r>
            <a:r>
              <a:rPr lang="ar-SA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وسلم : </a:t>
            </a:r>
            <a:r>
              <a:rPr lang="ar-SA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( تركتُ فيكم ما إن تمسكتم </a:t>
            </a:r>
            <a:r>
              <a:rPr lang="ar-SA" sz="4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بهِ</a:t>
            </a:r>
            <a:r>
              <a:rPr lang="ar-SA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 لن  تضلوا بعدي أبدا كتاب الله </a:t>
            </a:r>
            <a:r>
              <a:rPr lang="ar-SA" sz="4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وسنتي )</a:t>
            </a:r>
            <a:endParaRPr lang="ar-SA" sz="4000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  <a:p>
            <a:pPr algn="justLow">
              <a:buNone/>
            </a:pPr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قوله صلى الله عليه </a:t>
            </a:r>
            <a:r>
              <a:rPr lang="ar-SA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وسلم : </a:t>
            </a:r>
            <a:r>
              <a:rPr lang="ar-SA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(من أطاعني فقد أطاع الله، ومن  عصاني فقد عصى </a:t>
            </a:r>
            <a:r>
              <a:rPr lang="ar-SA" sz="4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الله،)</a:t>
            </a:r>
            <a:endParaRPr lang="ar-SA" sz="4000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  <a:p>
            <a:pPr algn="justLow">
              <a:buNone/>
            </a:pPr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وقوله صلى الله عليه </a:t>
            </a:r>
            <a:r>
              <a:rPr lang="ar-SA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وسلم : </a:t>
            </a:r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(</a:t>
            </a:r>
            <a:r>
              <a:rPr lang="ar-SA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ألا </a:t>
            </a:r>
            <a:r>
              <a:rPr lang="ar-SA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إني أوتيت القرآن ومثله  معه</a:t>
            </a:r>
            <a:r>
              <a:rPr lang="ar-SA" sz="4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).</a:t>
            </a:r>
            <a:endParaRPr lang="ar-SA" sz="4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5" name="عنوان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769441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ar-SA" sz="4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الأدلة من السنة على حجية </a:t>
            </a:r>
            <a:r>
              <a:rPr lang="ar-SA" sz="44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السنة:</a:t>
            </a:r>
            <a:endParaRPr lang="ar-SA" sz="44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8" name="عنصر نائب لرقم الشريحة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BEBE4-402E-4207-A7DF-843FD303E90A}" type="slidenum">
              <a:rPr lang="ar-SA" smtClean="0"/>
              <a:pPr/>
              <a:t>12</a:t>
            </a:fld>
            <a:endParaRPr lang="ar-SA"/>
          </a:p>
        </p:txBody>
      </p:sp>
      <p:sp>
        <p:nvSpPr>
          <p:cNvPr id="9" name="عنصر نائب للتذييل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971092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65858"/>
            <a:ext cx="8229600" cy="4070345"/>
          </a:xfrm>
        </p:spPr>
        <p:txBody>
          <a:bodyPr>
            <a:spAutoFit/>
          </a:bodyPr>
          <a:lstStyle/>
          <a:p>
            <a:pPr algn="justLow">
              <a:buNone/>
            </a:pPr>
            <a:r>
              <a:rPr lang="ar-S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قال شيخ الإسلام ابن </a:t>
            </a:r>
            <a:r>
              <a:rPr lang="ar-SA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تيمية : </a:t>
            </a:r>
            <a:r>
              <a:rPr lang="ar-S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" وليعلم أنه ليس أحد من الأئمة  المقبولين عند الأمة قبولا عاماً يتعمد مخالفة رسول </a:t>
            </a:r>
            <a:r>
              <a:rPr lang="ar-SA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الله </a:t>
            </a:r>
            <a:r>
              <a:rPr lang="ar-S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- صلى  الله عليه وسلم- فى </a:t>
            </a:r>
            <a:r>
              <a:rPr lang="ar-SA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شىء</a:t>
            </a:r>
            <a:r>
              <a:rPr lang="ar-S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 من سنته دقيق ولا </a:t>
            </a:r>
            <a:r>
              <a:rPr lang="ar-SA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جليل .</a:t>
            </a:r>
            <a:r>
              <a:rPr lang="ar-S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 فإنهم متفقون  اتفاقا يقينيا على وجوب اتباع </a:t>
            </a:r>
            <a:r>
              <a:rPr lang="ar-SA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الرسول </a:t>
            </a:r>
            <a:r>
              <a:rPr lang="ar-S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، وعلى أن كل أحد من  الناس يؤخذ من قوله ويترك إلا رسول </a:t>
            </a:r>
            <a:r>
              <a:rPr lang="ar-SA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الله " .</a:t>
            </a:r>
            <a:endParaRPr lang="ar-SA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  <a:p>
            <a:pPr algn="justLow">
              <a:buNone/>
            </a:pPr>
            <a:r>
              <a:rPr lang="ar-S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وقال الامام الشافعي رحمه الله </a:t>
            </a:r>
            <a:r>
              <a:rPr lang="ar-SA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تعالى </a:t>
            </a:r>
            <a:r>
              <a:rPr lang="ar-S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:  أجمع الناس على أن  من استبانت له سنة رسول </a:t>
            </a:r>
            <a:r>
              <a:rPr lang="ar-SA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الله </a:t>
            </a:r>
            <a:r>
              <a:rPr lang="ar-S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- صلى الله عليه </a:t>
            </a:r>
            <a:r>
              <a:rPr lang="ar-SA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وسلم </a:t>
            </a:r>
            <a:r>
              <a:rPr lang="ar-S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- لم يكن  له أن يدعها لقول أحد من </a:t>
            </a:r>
            <a:r>
              <a:rPr lang="ar-SA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الناس "</a:t>
            </a:r>
            <a:endParaRPr lang="ar-S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5" name="عنوان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769441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ar-SA" sz="4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الأدلة من الإجماع على حجية </a:t>
            </a:r>
            <a:r>
              <a:rPr lang="ar-SA" sz="44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السنة:</a:t>
            </a:r>
            <a:endParaRPr lang="ar-SA" sz="44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8" name="عنصر نائب لرقم الشريحة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BEBE4-402E-4207-A7DF-843FD303E90A}" type="slidenum">
              <a:rPr lang="ar-SA" smtClean="0"/>
              <a:pPr/>
              <a:t>13</a:t>
            </a:fld>
            <a:endParaRPr lang="ar-SA"/>
          </a:p>
        </p:txBody>
      </p:sp>
      <p:sp>
        <p:nvSpPr>
          <p:cNvPr id="9" name="عنصر نائب للتذييل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1384084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44824" y="1602580"/>
            <a:ext cx="15409712" cy="6146899"/>
          </a:xfrm>
          <a:prstGeom prst="rect">
            <a:avLst/>
          </a:prstGeom>
          <a:solidFill>
            <a:scrgbClr r="0" g="0" b="0"/>
          </a:solidFill>
        </p:spPr>
      </p:pic>
      <p:sp>
        <p:nvSpPr>
          <p:cNvPr id="5" name="عنوان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وان 1"/>
          <p:cNvSpPr txBox="1">
            <a:spLocks/>
          </p:cNvSpPr>
          <p:nvPr/>
        </p:nvSpPr>
        <p:spPr>
          <a:xfrm>
            <a:off x="683568" y="1036186"/>
            <a:ext cx="7772400" cy="9233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anchor="ctr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ndalus" pitchFamily="18" charset="-78"/>
                <a:ea typeface="+mn-ea"/>
                <a:cs typeface="Andalus" pitchFamily="18" charset="-78"/>
              </a:rPr>
              <a:t>السنة النبوية</a:t>
            </a:r>
            <a:endParaRPr kumimoji="0" lang="ar-SA" sz="5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ndalus" pitchFamily="18" charset="-78"/>
              <a:ea typeface="+mn-ea"/>
              <a:cs typeface="Andalus" pitchFamily="18" charset="-78"/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BEBE4-402E-4207-A7DF-843FD303E90A}" type="slidenum">
              <a:rPr lang="ar-SA" smtClean="0"/>
              <a:pPr/>
              <a:t>2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20352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95536" y="836712"/>
            <a:ext cx="8229600" cy="923330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/>
            <a:r>
              <a:rPr lang="ar-SA" sz="5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تعريفها</a:t>
            </a:r>
            <a:endParaRPr lang="ar-SA" sz="54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988840"/>
            <a:ext cx="8229600" cy="4521200"/>
          </a:xfrm>
          <a:prstGeom prst="rect">
            <a:avLst/>
          </a:prstGeom>
          <a:solidFill>
            <a:scrgbClr r="0" g="0" b="0"/>
          </a:solidFill>
        </p:spPr>
      </p:pic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BEBE4-402E-4207-A7DF-843FD303E90A}" type="slidenum">
              <a:rPr lang="ar-SA" smtClean="0"/>
              <a:pPr/>
              <a:t>3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3073859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800998"/>
            <a:ext cx="8229600" cy="923330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/>
            <a:r>
              <a:rPr lang="ar-SA" sz="5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السنة </a:t>
            </a:r>
            <a:r>
              <a:rPr lang="ar-SA" sz="5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لغة:</a:t>
            </a:r>
            <a:r>
              <a:rPr lang="ar-SA" sz="5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 </a:t>
            </a:r>
            <a:endParaRPr lang="ar-SA" sz="5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65858"/>
            <a:ext cx="8229600" cy="3477875"/>
          </a:xfrm>
        </p:spPr>
        <p:txBody>
          <a:bodyPr>
            <a:spAutoFit/>
          </a:bodyPr>
          <a:lstStyle/>
          <a:p>
            <a:pPr algn="justLow">
              <a:buNone/>
            </a:pPr>
            <a:r>
              <a:rPr lang="ar-SA" sz="4400" b="1" dirty="0" smtClean="0">
                <a:latin typeface="Sakkal Majalla" pitchFamily="2" charset="-78"/>
                <a:cs typeface="Sakkal Majalla" pitchFamily="2" charset="-78"/>
              </a:rPr>
              <a:t>الطريقة: محمودة </a:t>
            </a:r>
            <a:r>
              <a:rPr lang="ar-SA" sz="4400" b="1" dirty="0" smtClean="0">
                <a:latin typeface="Sakkal Majalla" pitchFamily="2" charset="-78"/>
                <a:cs typeface="Sakkal Majalla" pitchFamily="2" charset="-78"/>
              </a:rPr>
              <a:t>كانت أو </a:t>
            </a:r>
            <a:r>
              <a:rPr lang="ar-SA" sz="4400" b="1" dirty="0" smtClean="0">
                <a:latin typeface="Sakkal Majalla" pitchFamily="2" charset="-78"/>
                <a:cs typeface="Sakkal Majalla" pitchFamily="2" charset="-78"/>
              </a:rPr>
              <a:t>مذمومة، قال </a:t>
            </a:r>
            <a:r>
              <a:rPr lang="ar-SA" sz="4400" b="1" dirty="0" smtClean="0">
                <a:latin typeface="Sakkal Majalla" pitchFamily="2" charset="-78"/>
                <a:cs typeface="Sakkal Majalla" pitchFamily="2" charset="-78"/>
              </a:rPr>
              <a:t>الرسول صلى الله  عليه </a:t>
            </a:r>
            <a:r>
              <a:rPr lang="ar-SA" sz="4400" b="1" dirty="0" err="1" smtClean="0">
                <a:latin typeface="Sakkal Majalla" pitchFamily="2" charset="-78"/>
                <a:cs typeface="Sakkal Majalla" pitchFamily="2" charset="-78"/>
              </a:rPr>
              <a:t>وسلم: </a:t>
            </a:r>
            <a:r>
              <a:rPr lang="ar-SA" sz="4400" b="1" dirty="0" smtClean="0">
                <a:latin typeface="Sakkal Majalla" pitchFamily="2" charset="-78"/>
                <a:cs typeface="Sakkal Majalla" pitchFamily="2" charset="-78"/>
              </a:rPr>
              <a:t>(من سن في الاسلام سنة حسنة فله اجرها و أجر  من عمل </a:t>
            </a:r>
            <a:r>
              <a:rPr lang="ar-SA" sz="4400" b="1" dirty="0" err="1" smtClean="0">
                <a:latin typeface="Sakkal Majalla" pitchFamily="2" charset="-78"/>
                <a:cs typeface="Sakkal Majalla" pitchFamily="2" charset="-78"/>
              </a:rPr>
              <a:t>بها</a:t>
            </a:r>
            <a:r>
              <a:rPr lang="ar-SA" sz="4400" b="1" dirty="0" smtClean="0">
                <a:latin typeface="Sakkal Majalla" pitchFamily="2" charset="-78"/>
                <a:cs typeface="Sakkal Majalla" pitchFamily="2" charset="-78"/>
              </a:rPr>
              <a:t> الى يوم </a:t>
            </a:r>
            <a:r>
              <a:rPr lang="ar-SA" sz="4400" b="1" dirty="0" err="1" smtClean="0">
                <a:latin typeface="Sakkal Majalla" pitchFamily="2" charset="-78"/>
                <a:cs typeface="Sakkal Majalla" pitchFamily="2" charset="-78"/>
              </a:rPr>
              <a:t>القيامة </a:t>
            </a:r>
            <a:r>
              <a:rPr lang="ar-SA" sz="4400" b="1" dirty="0" smtClean="0">
                <a:latin typeface="Sakkal Majalla" pitchFamily="2" charset="-78"/>
                <a:cs typeface="Sakkal Majalla" pitchFamily="2" charset="-78"/>
              </a:rPr>
              <a:t>، ومن سن في الاسلام سنة </a:t>
            </a:r>
            <a:r>
              <a:rPr lang="ar-SA" sz="4400" b="1" dirty="0" err="1" smtClean="0">
                <a:latin typeface="Sakkal Majalla" pitchFamily="2" charset="-78"/>
                <a:cs typeface="Sakkal Majalla" pitchFamily="2" charset="-78"/>
              </a:rPr>
              <a:t>سيىة</a:t>
            </a:r>
            <a:r>
              <a:rPr lang="ar-SA" sz="4400" b="1" dirty="0" smtClean="0">
                <a:latin typeface="Sakkal Majalla" pitchFamily="2" charset="-78"/>
                <a:cs typeface="Sakkal Majalla" pitchFamily="2" charset="-78"/>
              </a:rPr>
              <a:t>  فعيه وزرها و وزر من عمل </a:t>
            </a:r>
            <a:r>
              <a:rPr lang="ar-SA" sz="4400" b="1" dirty="0" err="1" smtClean="0">
                <a:latin typeface="Sakkal Majalla" pitchFamily="2" charset="-78"/>
                <a:cs typeface="Sakkal Majalla" pitchFamily="2" charset="-78"/>
              </a:rPr>
              <a:t>بها</a:t>
            </a:r>
            <a:r>
              <a:rPr lang="ar-SA" sz="4400" b="1" dirty="0" smtClean="0">
                <a:latin typeface="Sakkal Majalla" pitchFamily="2" charset="-78"/>
                <a:cs typeface="Sakkal Majalla" pitchFamily="2" charset="-78"/>
              </a:rPr>
              <a:t> الى يوم </a:t>
            </a:r>
            <a:r>
              <a:rPr lang="ar-SA" sz="4400" b="1" dirty="0" err="1" smtClean="0">
                <a:latin typeface="Sakkal Majalla" pitchFamily="2" charset="-78"/>
                <a:cs typeface="Sakkal Majalla" pitchFamily="2" charset="-78"/>
              </a:rPr>
              <a:t>القيامة </a:t>
            </a:r>
            <a:r>
              <a:rPr lang="ar-SA" sz="4400" b="1" dirty="0" err="1" smtClean="0">
                <a:latin typeface="Sakkal Majalla" pitchFamily="2" charset="-78"/>
                <a:cs typeface="Sakkal Majalla" pitchFamily="2" charset="-78"/>
              </a:rPr>
              <a:t>).</a:t>
            </a:r>
            <a:endParaRPr lang="ar-SA" sz="4400" b="1" dirty="0"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BEBE4-402E-4207-A7DF-843FD303E90A}" type="slidenum">
              <a:rPr lang="ar-SA" smtClean="0"/>
              <a:pPr/>
              <a:t>4</a:t>
            </a:fld>
            <a:endParaRPr lang="ar-SA"/>
          </a:p>
        </p:txBody>
      </p:sp>
      <p:sp>
        <p:nvSpPr>
          <p:cNvPr id="7" name="عنصر نائب للتذييل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423842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65858"/>
            <a:ext cx="8229600" cy="1754326"/>
          </a:xfrm>
        </p:spPr>
        <p:txBody>
          <a:bodyPr>
            <a:spAutoFit/>
          </a:bodyPr>
          <a:lstStyle/>
          <a:p>
            <a:pPr algn="justLow">
              <a:buNone/>
            </a:pPr>
            <a:r>
              <a:rPr lang="ar-SA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ما أثر عن النبي صلى الله عليه وسلم غير القرآن من </a:t>
            </a:r>
            <a:r>
              <a:rPr lang="ar-SA" sz="5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قول </a:t>
            </a:r>
            <a:r>
              <a:rPr lang="ar-SA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، أو  </a:t>
            </a:r>
            <a:r>
              <a:rPr lang="ar-SA" sz="5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فعل </a:t>
            </a:r>
            <a:r>
              <a:rPr lang="ar-SA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، أو تقرير</a:t>
            </a:r>
            <a:endParaRPr lang="ar-SA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5" name="عنوان 1"/>
          <p:cNvSpPr txBox="1">
            <a:spLocks/>
          </p:cNvSpPr>
          <p:nvPr/>
        </p:nvSpPr>
        <p:spPr>
          <a:xfrm>
            <a:off x="467544" y="800998"/>
            <a:ext cx="8229600" cy="92333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ndalus" pitchFamily="18" charset="-78"/>
                <a:ea typeface="+mn-ea"/>
                <a:cs typeface="Andalus" pitchFamily="18" charset="-78"/>
              </a:rPr>
              <a:t>السنة </a:t>
            </a:r>
            <a:r>
              <a:rPr kumimoji="0" lang="ar-SA" sz="5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ndalus" pitchFamily="18" charset="-78"/>
                <a:ea typeface="+mn-ea"/>
                <a:cs typeface="Andalus" pitchFamily="18" charset="-78"/>
              </a:rPr>
              <a:t>اصطلاحاً:</a:t>
            </a:r>
            <a:r>
              <a:rPr kumimoji="0" lang="ar-SA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ndalus" pitchFamily="18" charset="-78"/>
                <a:ea typeface="+mn-ea"/>
                <a:cs typeface="Andalus" pitchFamily="18" charset="-78"/>
              </a:rPr>
              <a:t> </a:t>
            </a:r>
            <a:endParaRPr kumimoji="0" lang="ar-SA" sz="5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ndalus" pitchFamily="18" charset="-78"/>
              <a:ea typeface="+mn-ea"/>
              <a:cs typeface="Andalus" pitchFamily="18" charset="-78"/>
            </a:endParaRPr>
          </a:p>
        </p:txBody>
      </p:sp>
      <p:sp>
        <p:nvSpPr>
          <p:cNvPr id="8" name="عنصر نائب لرقم الشريحة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BEBE4-402E-4207-A7DF-843FD303E90A}" type="slidenum">
              <a:rPr lang="ar-SA" smtClean="0"/>
              <a:pPr/>
              <a:t>5</a:t>
            </a:fld>
            <a:endParaRPr lang="ar-SA"/>
          </a:p>
        </p:txBody>
      </p:sp>
      <p:sp>
        <p:nvSpPr>
          <p:cNvPr id="9" name="عنصر نائب للتذييل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3162048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060848"/>
            <a:ext cx="8229600" cy="4521200"/>
          </a:xfrm>
          <a:prstGeom prst="rect">
            <a:avLst/>
          </a:prstGeom>
          <a:solidFill>
            <a:scrgbClr r="0" g="0" b="0"/>
          </a:solidFill>
        </p:spPr>
      </p:pic>
      <p:sp>
        <p:nvSpPr>
          <p:cNvPr id="6" name="عنوان 1"/>
          <p:cNvSpPr txBox="1">
            <a:spLocks/>
          </p:cNvSpPr>
          <p:nvPr/>
        </p:nvSpPr>
        <p:spPr>
          <a:xfrm>
            <a:off x="395536" y="836712"/>
            <a:ext cx="8229600" cy="92333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anchor="ctr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akkal Majalla" pitchFamily="2" charset="-78"/>
                <a:ea typeface="+mn-ea"/>
                <a:cs typeface="Sakkal Majalla" pitchFamily="2" charset="-78"/>
              </a:rPr>
              <a:t>أنواع </a:t>
            </a:r>
            <a:r>
              <a:rPr kumimoji="0" lang="ar-SA" sz="5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akkal Majalla" pitchFamily="2" charset="-78"/>
                <a:ea typeface="+mn-ea"/>
                <a:cs typeface="Sakkal Majalla" pitchFamily="2" charset="-78"/>
              </a:rPr>
              <a:t>السنة:</a:t>
            </a:r>
            <a:endParaRPr kumimoji="0" lang="ar-SA" sz="5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Sakkal Majalla" pitchFamily="2" charset="-78"/>
              <a:ea typeface="+mn-ea"/>
              <a:cs typeface="Sakkal Majalla" pitchFamily="2" charset="-78"/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BEBE4-402E-4207-A7DF-843FD303E90A}" type="slidenum">
              <a:rPr lang="ar-SA" smtClean="0"/>
              <a:pPr/>
              <a:t>6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2182772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707886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/>
            <a:r>
              <a:rPr lang="ar-SA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النوع الأول: السنة </a:t>
            </a:r>
            <a:r>
              <a:rPr lang="ar-SA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القولية:</a:t>
            </a:r>
            <a:r>
              <a:rPr lang="ar-SA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 </a:t>
            </a:r>
            <a:endParaRPr lang="ar-SA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65858"/>
            <a:ext cx="8229600" cy="4193456"/>
          </a:xfrm>
        </p:spPr>
        <p:txBody>
          <a:bodyPr>
            <a:spAutoFit/>
          </a:bodyPr>
          <a:lstStyle/>
          <a:p>
            <a:pPr algn="justLow">
              <a:buNone/>
            </a:pPr>
            <a:r>
              <a:rPr lang="ar-SA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حديث عمر بن </a:t>
            </a:r>
            <a:r>
              <a:rPr lang="ar-SA" sz="4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الخطاب </a:t>
            </a:r>
            <a:r>
              <a:rPr lang="ar-SA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-رضي الله عنه- أن النبي صلى الله  عليه  وسلم </a:t>
            </a:r>
            <a:r>
              <a:rPr lang="ar-SA" sz="4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قال: </a:t>
            </a:r>
            <a:r>
              <a:rPr lang="ar-SA" sz="4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(إنما </a:t>
            </a:r>
            <a:r>
              <a:rPr lang="ar-SA" sz="4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الاعمال بالنيات </a:t>
            </a:r>
            <a:r>
              <a:rPr lang="ar-SA" sz="44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وانما</a:t>
            </a:r>
            <a:r>
              <a:rPr lang="ar-SA" sz="4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 لكل امرئ </a:t>
            </a:r>
            <a:r>
              <a:rPr lang="ar-SA" sz="44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مانوى</a:t>
            </a:r>
            <a:r>
              <a:rPr lang="ar-SA" sz="4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 </a:t>
            </a:r>
            <a:r>
              <a:rPr lang="ar-SA" sz="44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).</a:t>
            </a:r>
            <a:endParaRPr lang="ar-SA" sz="4400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  <a:p>
            <a:pPr algn="justLow">
              <a:buNone/>
            </a:pPr>
            <a:r>
              <a:rPr lang="ar-SA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أمره </a:t>
            </a:r>
            <a:r>
              <a:rPr lang="ar-SA" sz="4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علياً </a:t>
            </a:r>
            <a:r>
              <a:rPr lang="ar-SA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-رضي الله عنه- بالكتابة يوم </a:t>
            </a:r>
            <a:r>
              <a:rPr lang="ar-SA" sz="4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الحديبية .</a:t>
            </a:r>
            <a:r>
              <a:rPr lang="ar-SA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 وقوله صلى  الله علية </a:t>
            </a:r>
            <a:r>
              <a:rPr lang="ar-SA" sz="4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وسلم: </a:t>
            </a:r>
            <a:r>
              <a:rPr lang="ar-SA" sz="4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( </a:t>
            </a:r>
            <a:r>
              <a:rPr lang="ar-SA" sz="44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أكتبو</a:t>
            </a:r>
            <a:r>
              <a:rPr lang="ar-SA" sz="4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 لأبي </a:t>
            </a:r>
            <a:r>
              <a:rPr lang="ar-SA" sz="4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شاة)، </a:t>
            </a:r>
            <a:r>
              <a:rPr lang="ar-SA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وأمره بالكتابة للملوك ونحو  </a:t>
            </a:r>
            <a:r>
              <a:rPr lang="ar-SA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ذلك.</a:t>
            </a:r>
            <a:endParaRPr lang="ar-SA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BEBE4-402E-4207-A7DF-843FD303E90A}" type="slidenum">
              <a:rPr lang="ar-SA" smtClean="0"/>
              <a:pPr/>
              <a:t>7</a:t>
            </a:fld>
            <a:endParaRPr lang="ar-SA"/>
          </a:p>
        </p:txBody>
      </p:sp>
      <p:sp>
        <p:nvSpPr>
          <p:cNvPr id="7" name="عنصر نائب للتذييل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3409378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65858"/>
            <a:ext cx="8229600" cy="3123932"/>
          </a:xfrm>
        </p:spPr>
        <p:txBody>
          <a:bodyPr>
            <a:spAutoFit/>
          </a:bodyPr>
          <a:lstStyle/>
          <a:p>
            <a:pPr algn="justLow">
              <a:buNone/>
            </a:pPr>
            <a:r>
              <a:rPr lang="ar-SA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قوله صلى الله عليه وسلم  في </a:t>
            </a:r>
            <a:r>
              <a:rPr lang="ar-SA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أدائه للصلاة</a:t>
            </a:r>
          </a:p>
          <a:p>
            <a:pPr algn="justLow">
              <a:buNone/>
            </a:pPr>
            <a:r>
              <a:rPr lang="ar-SA" sz="4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 </a:t>
            </a:r>
            <a:r>
              <a:rPr lang="ar-SA" sz="4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( </a:t>
            </a:r>
            <a:r>
              <a:rPr lang="ar-SA" sz="48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صلو</a:t>
            </a:r>
            <a:r>
              <a:rPr lang="ar-SA" sz="4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 كما  رأيتموني </a:t>
            </a:r>
            <a:r>
              <a:rPr lang="ar-SA" sz="4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أصلي</a:t>
            </a:r>
            <a:r>
              <a:rPr lang="ar-SA" sz="48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).</a:t>
            </a:r>
            <a:endParaRPr lang="ar-SA" sz="4800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  <a:p>
            <a:pPr algn="justLow">
              <a:buNone/>
            </a:pPr>
            <a:r>
              <a:rPr lang="ar-SA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قولة صلى الله عليه وسلم في </a:t>
            </a:r>
            <a:r>
              <a:rPr lang="ar-SA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أدائه لمناسك </a:t>
            </a:r>
            <a:r>
              <a:rPr lang="ar-SA" sz="4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الحج </a:t>
            </a:r>
            <a:r>
              <a:rPr lang="ar-SA" sz="4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( </a:t>
            </a:r>
            <a:r>
              <a:rPr lang="ar-SA" sz="48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خذو</a:t>
            </a:r>
            <a:r>
              <a:rPr lang="ar-SA" sz="4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 عني  </a:t>
            </a:r>
            <a:r>
              <a:rPr lang="ar-SA" sz="48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مناسككم </a:t>
            </a:r>
            <a:r>
              <a:rPr lang="ar-SA" sz="48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).</a:t>
            </a:r>
            <a:endParaRPr lang="ar-SA" sz="48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5" name="عنوان 1"/>
          <p:cNvSpPr txBox="1">
            <a:spLocks/>
          </p:cNvSpPr>
          <p:nvPr/>
        </p:nvSpPr>
        <p:spPr>
          <a:xfrm>
            <a:off x="467544" y="836712"/>
            <a:ext cx="8229600" cy="707886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akkal Majalla" pitchFamily="2" charset="-78"/>
                <a:ea typeface="+mn-ea"/>
                <a:cs typeface="Sakkal Majalla" pitchFamily="2" charset="-78"/>
              </a:rPr>
              <a:t>النوع الثاني: السنة </a:t>
            </a:r>
            <a:r>
              <a:rPr kumimoji="0" lang="ar-SA" sz="4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akkal Majalla" pitchFamily="2" charset="-78"/>
                <a:ea typeface="+mn-ea"/>
                <a:cs typeface="Sakkal Majalla" pitchFamily="2" charset="-78"/>
              </a:rPr>
              <a:t>الفعلية:</a:t>
            </a:r>
            <a:r>
              <a:rPr kumimoji="0" lang="ar-SA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akkal Majalla" pitchFamily="2" charset="-78"/>
                <a:ea typeface="+mn-ea"/>
                <a:cs typeface="Sakkal Majalla" pitchFamily="2" charset="-78"/>
              </a:rPr>
              <a:t> </a:t>
            </a:r>
            <a:endParaRPr kumimoji="0" lang="ar-SA" sz="4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Sakkal Majalla" pitchFamily="2" charset="-78"/>
              <a:ea typeface="+mn-ea"/>
              <a:cs typeface="Sakkal Majalla" pitchFamily="2" charset="-78"/>
            </a:endParaRPr>
          </a:p>
        </p:txBody>
      </p:sp>
      <p:sp>
        <p:nvSpPr>
          <p:cNvPr id="8" name="عنصر نائب لرقم الشريحة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BEBE4-402E-4207-A7DF-843FD303E90A}" type="slidenum">
              <a:rPr lang="ar-SA" smtClean="0"/>
              <a:pPr/>
              <a:t>8</a:t>
            </a:fld>
            <a:endParaRPr lang="ar-SA"/>
          </a:p>
        </p:txBody>
      </p:sp>
      <p:sp>
        <p:nvSpPr>
          <p:cNvPr id="9" name="عنصر نائب للتذييل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1954525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65858"/>
            <a:ext cx="8229600" cy="4439677"/>
          </a:xfrm>
        </p:spPr>
        <p:txBody>
          <a:bodyPr>
            <a:spAutoFit/>
          </a:bodyPr>
          <a:lstStyle/>
          <a:p>
            <a:pPr algn="justLow">
              <a:buNone/>
            </a:pPr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تقرير على </a:t>
            </a:r>
            <a:r>
              <a:rPr lang="ar-SA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قول </a:t>
            </a:r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: </a:t>
            </a:r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إقراره </a:t>
            </a:r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صلى الله عليه وسلم للجارية حين </a:t>
            </a:r>
            <a:r>
              <a:rPr lang="ar-SA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سألها </a:t>
            </a:r>
            <a:r>
              <a:rPr lang="ar-SA" sz="4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:</a:t>
            </a:r>
            <a:r>
              <a:rPr lang="ar-SA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(أين </a:t>
            </a:r>
            <a:r>
              <a:rPr lang="ar-SA" sz="4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الله؟</a:t>
            </a:r>
            <a:r>
              <a:rPr lang="ar-SA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) </a:t>
            </a:r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قالت في </a:t>
            </a:r>
            <a:r>
              <a:rPr lang="ar-SA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السماء .</a:t>
            </a:r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 </a:t>
            </a:r>
            <a:r>
              <a:rPr lang="ar-SA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قال : </a:t>
            </a:r>
            <a:r>
              <a:rPr lang="ar-SA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(من </a:t>
            </a:r>
            <a:r>
              <a:rPr lang="ar-SA" sz="4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أنا؟</a:t>
            </a:r>
            <a:r>
              <a:rPr lang="ar-SA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) قالت أنت  رسول </a:t>
            </a:r>
            <a:r>
              <a:rPr lang="ar-SA" sz="4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الله .</a:t>
            </a:r>
            <a:r>
              <a:rPr lang="ar-SA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 قال أعتقها فأنها </a:t>
            </a:r>
            <a:r>
              <a:rPr lang="ar-SA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مؤمنة</a:t>
            </a:r>
            <a:r>
              <a:rPr lang="ar-SA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) </a:t>
            </a:r>
            <a:r>
              <a:rPr lang="ar-SA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.</a:t>
            </a:r>
            <a:endParaRPr lang="ar-SA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  <a:p>
            <a:pPr algn="justLow">
              <a:buNone/>
            </a:pPr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تقرير على </a:t>
            </a:r>
            <a:r>
              <a:rPr lang="ar-SA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فعل </a:t>
            </a:r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: </a:t>
            </a:r>
            <a:r>
              <a:rPr lang="ar-SA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إقراره </a:t>
            </a:r>
            <a:r>
              <a:rPr lang="ar-SA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صلى الله عليه وسلم قيس بن </a:t>
            </a:r>
            <a:r>
              <a:rPr lang="ar-SA" sz="4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عمرو  </a:t>
            </a:r>
            <a:r>
              <a:rPr lang="ar-SA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-رضي الله عنه- على قضاء ركعتي الفجر بعد الصلاة من أن  الوقت وقت </a:t>
            </a:r>
            <a:r>
              <a:rPr lang="ar-SA" sz="4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نهي .</a:t>
            </a:r>
            <a:endParaRPr lang="ar-SA" sz="4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5" name="عنوان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707886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/>
            <a:r>
              <a:rPr lang="ar-SA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النوع الثالث: السنة </a:t>
            </a:r>
            <a:r>
              <a:rPr lang="ar-SA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التقريرية:</a:t>
            </a:r>
            <a:r>
              <a:rPr lang="ar-SA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 </a:t>
            </a:r>
            <a:endParaRPr lang="ar-SA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8" name="عنصر نائب لرقم الشريحة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BEBE4-402E-4207-A7DF-843FD303E90A}" type="slidenum">
              <a:rPr lang="ar-SA" smtClean="0"/>
              <a:pPr/>
              <a:t>9</a:t>
            </a:fld>
            <a:endParaRPr lang="ar-SA"/>
          </a:p>
        </p:txBody>
      </p:sp>
      <p:sp>
        <p:nvSpPr>
          <p:cNvPr id="9" name="عنصر نائب للتذييل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596574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حضري">
  <a:themeElements>
    <a:clrScheme name="حضري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حضري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حضري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25</TotalTime>
  <Words>555</Words>
  <Application>Microsoft Office PowerPoint</Application>
  <PresentationFormat>عرض على الشاشة (3:4)‏</PresentationFormat>
  <Paragraphs>56</Paragraphs>
  <Slides>13</Slides>
  <Notes>1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13</vt:i4>
      </vt:variant>
    </vt:vector>
  </HeadingPairs>
  <TitlesOfParts>
    <vt:vector size="14" baseType="lpstr">
      <vt:lpstr>حضري</vt:lpstr>
      <vt:lpstr>الدليل الثاني من أدلة التشريع:  السنة النبوية</vt:lpstr>
      <vt:lpstr>الشريحة 2</vt:lpstr>
      <vt:lpstr>تعريفها</vt:lpstr>
      <vt:lpstr>السنة لغة: </vt:lpstr>
      <vt:lpstr>الشريحة 5</vt:lpstr>
      <vt:lpstr>الشريحة 6</vt:lpstr>
      <vt:lpstr>النوع الأول: السنة القولية: </vt:lpstr>
      <vt:lpstr>الشريحة 8</vt:lpstr>
      <vt:lpstr>النوع الثالث: السنة التقريرية: </vt:lpstr>
      <vt:lpstr>أدلة حجيتها:</vt:lpstr>
      <vt:lpstr>الأدلة من القرآن على حجية السنة:</vt:lpstr>
      <vt:lpstr>الأدلة من السنة على حجية السنة:</vt:lpstr>
      <vt:lpstr>الأدلة من الإجماع على حجية السنة:</vt:lpstr>
    </vt:vector>
  </TitlesOfParts>
  <Company>Ahmed-Under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السنة النبوية</dc:title>
  <dc:creator>semoo al_zahrany</dc:creator>
  <cp:lastModifiedBy>وفاء بنت محمد العيسى</cp:lastModifiedBy>
  <cp:revision>6</cp:revision>
  <dcterms:created xsi:type="dcterms:W3CDTF">2013-03-04T01:53:52Z</dcterms:created>
  <dcterms:modified xsi:type="dcterms:W3CDTF">2013-03-11T17:43:12Z</dcterms:modified>
</cp:coreProperties>
</file>