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9" r:id="rId3"/>
    <p:sldId id="258" r:id="rId4"/>
    <p:sldId id="260" r:id="rId5"/>
    <p:sldId id="524" r:id="rId6"/>
    <p:sldId id="644" r:id="rId7"/>
    <p:sldId id="645" r:id="rId8"/>
    <p:sldId id="528" r:id="rId9"/>
    <p:sldId id="529" r:id="rId10"/>
    <p:sldId id="530" r:id="rId11"/>
    <p:sldId id="531" r:id="rId12"/>
    <p:sldId id="532" r:id="rId13"/>
    <p:sldId id="533" r:id="rId14"/>
    <p:sldId id="534" r:id="rId15"/>
    <p:sldId id="536" r:id="rId16"/>
    <p:sldId id="537" r:id="rId17"/>
    <p:sldId id="538" r:id="rId18"/>
    <p:sldId id="539" r:id="rId19"/>
    <p:sldId id="540" r:id="rId20"/>
    <p:sldId id="542" r:id="rId21"/>
    <p:sldId id="541" r:id="rId22"/>
    <p:sldId id="547" r:id="rId23"/>
    <p:sldId id="646" r:id="rId24"/>
    <p:sldId id="545" r:id="rId25"/>
    <p:sldId id="546" r:id="rId26"/>
    <p:sldId id="543" r:id="rId27"/>
    <p:sldId id="544" r:id="rId28"/>
    <p:sldId id="549" r:id="rId29"/>
    <p:sldId id="553" r:id="rId30"/>
    <p:sldId id="554" r:id="rId31"/>
    <p:sldId id="647" r:id="rId32"/>
    <p:sldId id="648" r:id="rId33"/>
    <p:sldId id="649" r:id="rId34"/>
    <p:sldId id="650" r:id="rId35"/>
    <p:sldId id="557" r:id="rId36"/>
    <p:sldId id="561" r:id="rId37"/>
    <p:sldId id="562" r:id="rId38"/>
    <p:sldId id="568" r:id="rId39"/>
    <p:sldId id="571" r:id="rId40"/>
    <p:sldId id="574" r:id="rId41"/>
    <p:sldId id="563" r:id="rId42"/>
    <p:sldId id="569" r:id="rId43"/>
    <p:sldId id="582" r:id="rId44"/>
    <p:sldId id="584" r:id="rId45"/>
    <p:sldId id="583" r:id="rId46"/>
    <p:sldId id="585" r:id="rId47"/>
    <p:sldId id="586" r:id="rId48"/>
    <p:sldId id="587" r:id="rId49"/>
    <p:sldId id="588" r:id="rId50"/>
    <p:sldId id="589" r:id="rId51"/>
    <p:sldId id="590" r:id="rId52"/>
    <p:sldId id="591" r:id="rId53"/>
    <p:sldId id="593" r:id="rId54"/>
    <p:sldId id="592" r:id="rId55"/>
    <p:sldId id="595" r:id="rId56"/>
    <p:sldId id="596" r:id="rId57"/>
    <p:sldId id="597" r:id="rId58"/>
    <p:sldId id="598" r:id="rId59"/>
    <p:sldId id="599" r:id="rId60"/>
    <p:sldId id="602" r:id="rId61"/>
    <p:sldId id="651" r:id="rId62"/>
    <p:sldId id="619" r:id="rId63"/>
    <p:sldId id="600" r:id="rId64"/>
    <p:sldId id="606" r:id="rId65"/>
    <p:sldId id="652" r:id="rId66"/>
    <p:sldId id="657" r:id="rId67"/>
    <p:sldId id="609" r:id="rId68"/>
    <p:sldId id="611" r:id="rId69"/>
    <p:sldId id="613" r:id="rId70"/>
    <p:sldId id="653" r:id="rId71"/>
    <p:sldId id="654" r:id="rId72"/>
    <p:sldId id="655" r:id="rId73"/>
    <p:sldId id="656" r:id="rId74"/>
    <p:sldId id="579" r:id="rId75"/>
    <p:sldId id="580" r:id="rId76"/>
    <p:sldId id="581" r:id="rId77"/>
    <p:sldId id="658" r:id="rId78"/>
    <p:sldId id="659" r:id="rId7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71" autoAdjust="0"/>
  </p:normalViewPr>
  <p:slideViewPr>
    <p:cSldViewPr snapToGrid="0">
      <p:cViewPr varScale="1">
        <p:scale>
          <a:sx n="70" d="100"/>
          <a:sy n="70" d="100"/>
        </p:scale>
        <p:origin x="73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1236372"/>
            <a:ext cx="9068586" cy="4250027"/>
          </a:xfrm>
        </p:spPr>
        <p:txBody>
          <a:bodyPr/>
          <a:lstStyle/>
          <a:p>
            <a:r>
              <a:rPr lang="ar-SA" sz="9600" b="1" dirty="0" smtClean="0">
                <a:latin typeface="Andalus" panose="02020603050405020304" pitchFamily="18" charset="-78"/>
                <a:cs typeface="Akhbar MT" pitchFamily="2" charset="-78"/>
              </a:rPr>
              <a:t>الأسرة في الإسلام</a:t>
            </a:r>
            <a:endParaRPr lang="ar-SA" sz="9600" b="1" dirty="0">
              <a:cs typeface="Akhbar MT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005330"/>
            <a:ext cx="9070848" cy="1133933"/>
          </a:xfrm>
        </p:spPr>
        <p:txBody>
          <a:bodyPr>
            <a:noAutofit/>
          </a:bodyPr>
          <a:lstStyle/>
          <a:p>
            <a:r>
              <a:rPr lang="ar-SA" sz="7200" b="1" dirty="0" smtClean="0">
                <a:solidFill>
                  <a:srgbClr val="C00000"/>
                </a:solidFill>
                <a:cs typeface="Akhbar MT" pitchFamily="2" charset="-78"/>
              </a:rPr>
              <a:t>الوحدة الرابعة</a:t>
            </a:r>
            <a:endParaRPr lang="ar-SA" sz="7200" b="1" dirty="0">
              <a:solidFill>
                <a:srgbClr val="C00000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621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حكم الزواج</a:t>
            </a:r>
            <a:endParaRPr lang="ar-SA" sz="96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874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حكم الزواج إجمالاً ؟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cs typeface="Akhbar MT" pitchFamily="2" charset="-78"/>
              </a:rPr>
              <a:t>مندوب إليه من حيث الأصل</a:t>
            </a:r>
          </a:p>
        </p:txBody>
      </p:sp>
    </p:spTree>
    <p:extLst>
      <p:ext uri="{BB962C8B-B14F-4D97-AF65-F5344CB8AC3E}">
        <p14:creationId xmlns:p14="http://schemas.microsoft.com/office/powerpoint/2010/main" val="146943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cs typeface="Akhbar MT" pitchFamily="2" charset="-78"/>
              </a:rPr>
              <a:t>للنصوص الواردة في الترغيب فيه</a:t>
            </a:r>
          </a:p>
        </p:txBody>
      </p:sp>
    </p:spTree>
    <p:extLst>
      <p:ext uri="{BB962C8B-B14F-4D97-AF65-F5344CB8AC3E}">
        <p14:creationId xmlns:p14="http://schemas.microsoft.com/office/powerpoint/2010/main" val="404593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قال تعالى </a:t>
            </a:r>
            <a:r>
              <a:rPr lang="ar-SA" sz="9600" b="1" dirty="0" smtClean="0">
                <a:cs typeface="Akhbar MT" pitchFamily="2" charset="-78"/>
              </a:rPr>
              <a:t>: ( </a:t>
            </a:r>
            <a:r>
              <a:rPr lang="ar-SA" sz="9600" b="1" dirty="0" smtClean="0">
                <a:solidFill>
                  <a:srgbClr val="0070C0"/>
                </a:solidFill>
                <a:cs typeface="Akhbar MT" pitchFamily="2" charset="-78"/>
              </a:rPr>
              <a:t>فانكحوا ما طاب لكم </a:t>
            </a:r>
            <a:r>
              <a:rPr lang="ar-SA" sz="9600" b="1" dirty="0" smtClean="0">
                <a:cs typeface="Akhbar MT" pitchFamily="2" charset="-78"/>
              </a:rPr>
              <a:t>من النساء مثنى وثلاث ورباع )</a:t>
            </a:r>
          </a:p>
        </p:txBody>
      </p:sp>
    </p:spTree>
    <p:extLst>
      <p:ext uri="{BB962C8B-B14F-4D97-AF65-F5344CB8AC3E}">
        <p14:creationId xmlns:p14="http://schemas.microsoft.com/office/powerpoint/2010/main" val="272853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قوله عليه السلام</a:t>
            </a:r>
            <a:r>
              <a:rPr lang="ar-SA" sz="9600" b="1" dirty="0" smtClean="0">
                <a:cs typeface="Akhbar MT" pitchFamily="2" charset="-78"/>
              </a:rPr>
              <a:t>: ( </a:t>
            </a:r>
            <a:r>
              <a:rPr lang="ar-SA" sz="9600" b="1" dirty="0" smtClean="0">
                <a:solidFill>
                  <a:srgbClr val="0070C0"/>
                </a:solidFill>
                <a:cs typeface="Akhbar MT" pitchFamily="2" charset="-78"/>
              </a:rPr>
              <a:t>يا معشر الشباب من استطاع منكم الباءة فليتزوج </a:t>
            </a:r>
            <a:r>
              <a:rPr lang="ar-SA" sz="9600" b="1" dirty="0" smtClean="0">
                <a:cs typeface="Akhbar MT" pitchFamily="2" charset="-78"/>
              </a:rPr>
              <a:t>فإنه أغض للبصر وأحصن للفرج ومن لم يستطع فعليه بالصوم فإنه له وجاء)</a:t>
            </a:r>
          </a:p>
        </p:txBody>
      </p:sp>
    </p:spTree>
    <p:extLst>
      <p:ext uri="{BB962C8B-B14F-4D97-AF65-F5344CB8AC3E}">
        <p14:creationId xmlns:p14="http://schemas.microsoft.com/office/powerpoint/2010/main" val="360664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قال ابن هبيرة </a:t>
            </a:r>
            <a:r>
              <a:rPr lang="ar-SA" sz="9600" b="1" dirty="0" smtClean="0">
                <a:cs typeface="Akhbar MT" pitchFamily="2" charset="-78"/>
              </a:rPr>
              <a:t>: </a:t>
            </a:r>
          </a:p>
          <a:p>
            <a:pPr marL="0" indent="0" algn="ctr">
              <a:buNone/>
            </a:pPr>
            <a:r>
              <a:rPr lang="ar-SA" sz="9600" b="1" dirty="0" smtClean="0">
                <a:cs typeface="Akhbar MT" pitchFamily="2" charset="-78"/>
              </a:rPr>
              <a:t>اتفقوا على أن النكاح من العقود الشرعية المسنونة بأصل الشرع</a:t>
            </a:r>
          </a:p>
        </p:txBody>
      </p:sp>
    </p:spTree>
    <p:extLst>
      <p:ext uri="{BB962C8B-B14F-4D97-AF65-F5344CB8AC3E}">
        <p14:creationId xmlns:p14="http://schemas.microsoft.com/office/powerpoint/2010/main" val="227685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cs typeface="Akhbar MT" pitchFamily="2" charset="-78"/>
              </a:rPr>
              <a:t>حكم الزواج تفصيلاً ؟</a:t>
            </a:r>
          </a:p>
          <a:p>
            <a:pPr marL="0" indent="0" algn="ctr">
              <a:buNone/>
            </a:pPr>
            <a:endParaRPr lang="ar-SA" sz="96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077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حكم الزواج تفصيلاً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cs typeface="Akhbar MT" pitchFamily="2" charset="-78"/>
              </a:rPr>
              <a:t>يختلف حكمه باختلاف </a:t>
            </a:r>
            <a:r>
              <a:rPr lang="ar-SA" sz="9600" b="1" dirty="0" smtClean="0">
                <a:solidFill>
                  <a:srgbClr val="0070C0"/>
                </a:solidFill>
                <a:cs typeface="Akhbar MT" pitchFamily="2" charset="-78"/>
              </a:rPr>
              <a:t>حال الشخص </a:t>
            </a:r>
            <a:r>
              <a:rPr lang="ar-SA" sz="9600" b="1" dirty="0" smtClean="0">
                <a:cs typeface="Akhbar MT" pitchFamily="2" charset="-78"/>
              </a:rPr>
              <a:t>فتجري فيه </a:t>
            </a:r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الأحكام التكليفية الخمسة : </a:t>
            </a: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( </a:t>
            </a: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الوجوب،الندب،التحريم،الكراهة،الإباحة</a:t>
            </a:r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)</a:t>
            </a:r>
          </a:p>
          <a:p>
            <a:pPr marL="0" indent="0" algn="ctr">
              <a:buNone/>
            </a:pPr>
            <a:endParaRPr lang="ar-SA" sz="96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550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cs typeface="Akhbar MT" pitchFamily="2" charset="-78"/>
              </a:rPr>
              <a:t>متى يكون الزواج </a:t>
            </a: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واجباً</a:t>
            </a:r>
            <a:r>
              <a:rPr lang="ar-SA" sz="9600" b="1" dirty="0" smtClean="0">
                <a:cs typeface="Akhbar MT" pitchFamily="2" charset="-78"/>
              </a:rPr>
              <a:t> ؟</a:t>
            </a:r>
            <a:endParaRPr lang="ar-SA" sz="9600" b="1" dirty="0" smtClean="0">
              <a:solidFill>
                <a:srgbClr val="C0000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endParaRPr lang="ar-SA" sz="96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534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FF0000"/>
                </a:solidFill>
                <a:cs typeface="Akhbar MT" pitchFamily="2" charset="-78"/>
              </a:rPr>
              <a:t>يجب</a:t>
            </a: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 على من له شهوة و يخاف على نفسه </a:t>
            </a:r>
            <a:r>
              <a:rPr lang="ar-SA" sz="9600" b="1" dirty="0" smtClean="0">
                <a:cs typeface="Akhbar MT" pitchFamily="2" charset="-78"/>
              </a:rPr>
              <a:t>من الوقوع في </a:t>
            </a:r>
            <a:r>
              <a:rPr lang="ar-SA" sz="9600" b="1" dirty="0" smtClean="0">
                <a:cs typeface="Akhbar MT" pitchFamily="2" charset="-78"/>
              </a:rPr>
              <a:t>الزنا </a:t>
            </a:r>
            <a:r>
              <a:rPr lang="ar-SA" sz="9600" b="1" dirty="0" smtClean="0">
                <a:cs typeface="Akhbar MT" pitchFamily="2" charset="-78"/>
              </a:rPr>
              <a:t>وكان قادراً على تكاليف الزواج</a:t>
            </a:r>
            <a:endParaRPr lang="ar-SA" sz="9600" b="1" dirty="0" smtClean="0">
              <a:solidFill>
                <a:srgbClr val="C0000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endParaRPr lang="ar-SA" sz="96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566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1236372"/>
            <a:ext cx="9068586" cy="4250027"/>
          </a:xfrm>
        </p:spPr>
        <p:txBody>
          <a:bodyPr/>
          <a:lstStyle/>
          <a:p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9600" b="1" dirty="0" smtClean="0">
                <a:cs typeface="Akhbar MT" pitchFamily="2" charset="-78"/>
              </a:rPr>
              <a:t>الزواج وأحكامه</a:t>
            </a:r>
            <a:endParaRPr lang="ar-SA" sz="9600" b="1" dirty="0">
              <a:cs typeface="Akhbar MT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ar-SA" sz="4800" b="1" dirty="0" smtClean="0">
                <a:solidFill>
                  <a:srgbClr val="C00000"/>
                </a:solidFill>
              </a:rPr>
              <a:t>الأسرة في الإسلام</a:t>
            </a:r>
            <a:endParaRPr lang="ar-SA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2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cs typeface="Akhbar MT" pitchFamily="2" charset="-78"/>
              </a:rPr>
              <a:t>متى يكون الزواج </a:t>
            </a: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مندوباً </a:t>
            </a:r>
            <a:r>
              <a:rPr lang="ar-SA" sz="9600" b="1" dirty="0" smtClean="0">
                <a:cs typeface="Akhbar MT" pitchFamily="2" charset="-78"/>
              </a:rPr>
              <a:t>؟</a:t>
            </a:r>
            <a:endParaRPr lang="ar-SA" sz="9600" b="1" dirty="0" smtClean="0">
              <a:solidFill>
                <a:srgbClr val="C0000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endParaRPr lang="ar-SA" sz="96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415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FF0000"/>
                </a:solidFill>
                <a:cs typeface="Akhbar MT" pitchFamily="2" charset="-78"/>
              </a:rPr>
              <a:t>يستحب</a:t>
            </a: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 لمن لديه شهوة ويأمن على نفسه </a:t>
            </a:r>
            <a:r>
              <a:rPr lang="ar-SA" sz="9600" b="1" dirty="0" smtClean="0">
                <a:cs typeface="Akhbar MT" pitchFamily="2" charset="-78"/>
              </a:rPr>
              <a:t>من الوقوع في </a:t>
            </a:r>
            <a:r>
              <a:rPr lang="ar-SA" sz="9600" b="1" dirty="0" smtClean="0">
                <a:cs typeface="Akhbar MT" pitchFamily="2" charset="-78"/>
              </a:rPr>
              <a:t>الزنا</a:t>
            </a:r>
            <a:endParaRPr lang="ar-SA" sz="9600" b="1" dirty="0" smtClean="0">
              <a:solidFill>
                <a:srgbClr val="C0000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endParaRPr lang="ar-SA" sz="96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709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cs typeface="Akhbar MT" pitchFamily="2" charset="-78"/>
              </a:rPr>
              <a:t>متى يكون الزواج </a:t>
            </a: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مباحاً</a:t>
            </a:r>
            <a:r>
              <a:rPr lang="ar-SA" sz="9600" b="1" dirty="0" smtClean="0">
                <a:cs typeface="Akhbar MT" pitchFamily="2" charset="-78"/>
              </a:rPr>
              <a:t> ؟</a:t>
            </a:r>
            <a:endParaRPr lang="ar-SA" sz="9600" b="1" dirty="0" smtClean="0">
              <a:solidFill>
                <a:srgbClr val="C0000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endParaRPr lang="ar-SA" sz="96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020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FF0000"/>
                </a:solidFill>
                <a:cs typeface="Akhbar MT" pitchFamily="2" charset="-78"/>
              </a:rPr>
              <a:t>يباح</a:t>
            </a:r>
            <a:r>
              <a:rPr lang="ar-SA" sz="9600" b="1" dirty="0" smtClean="0">
                <a:cs typeface="Akhbar MT" pitchFamily="2" charset="-78"/>
              </a:rPr>
              <a:t> لمن لا شهوة له كالرجل الكبير والمرأة المسنّة</a:t>
            </a:r>
            <a:endParaRPr lang="ar-SA" sz="9600" b="1" dirty="0" smtClean="0">
              <a:solidFill>
                <a:srgbClr val="C0000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endParaRPr lang="ar-SA" sz="96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71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cs typeface="Akhbar MT" pitchFamily="2" charset="-78"/>
              </a:rPr>
              <a:t>متى يكون الزواج </a:t>
            </a: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مكروهاً</a:t>
            </a:r>
            <a:r>
              <a:rPr lang="ar-SA" sz="9600" b="1" dirty="0" smtClean="0">
                <a:cs typeface="Akhbar MT" pitchFamily="2" charset="-78"/>
              </a:rPr>
              <a:t> ؟</a:t>
            </a:r>
            <a:endParaRPr lang="ar-SA" sz="9600" b="1" dirty="0" smtClean="0">
              <a:solidFill>
                <a:srgbClr val="C0000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endParaRPr lang="ar-SA" sz="96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620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FF0000"/>
                </a:solidFill>
                <a:cs typeface="Akhbar MT" pitchFamily="2" charset="-78"/>
              </a:rPr>
              <a:t>يكره</a:t>
            </a:r>
            <a:r>
              <a:rPr lang="ar-SA" sz="9600" b="1" dirty="0" smtClean="0">
                <a:cs typeface="Akhbar MT" pitchFamily="2" charset="-78"/>
              </a:rPr>
              <a:t> إذا خاف الشخص إلحاق الضرر بالمرأة إما لعجزه عن الإنفاق أو إساءة العشرة أو فتور الرغبة في النساء </a:t>
            </a:r>
            <a:r>
              <a:rPr lang="ar-SA" sz="9600" b="1" dirty="0" smtClean="0">
                <a:solidFill>
                  <a:srgbClr val="FF0000"/>
                </a:solidFill>
                <a:cs typeface="Akhbar MT" pitchFamily="2" charset="-78"/>
              </a:rPr>
              <a:t>إلا إذا رضيت بذلك المرأة</a:t>
            </a:r>
          </a:p>
          <a:p>
            <a:pPr marL="0" indent="0" algn="ctr">
              <a:buNone/>
            </a:pPr>
            <a:endParaRPr lang="ar-SA" sz="96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802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cs typeface="Akhbar MT" pitchFamily="2" charset="-78"/>
              </a:rPr>
              <a:t>متى يكون الزواج </a:t>
            </a: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محرماً</a:t>
            </a:r>
            <a:r>
              <a:rPr lang="ar-SA" sz="9600" b="1" dirty="0" smtClean="0">
                <a:cs typeface="Akhbar MT" pitchFamily="2" charset="-78"/>
              </a:rPr>
              <a:t> ؟</a:t>
            </a:r>
            <a:endParaRPr lang="ar-SA" sz="9600" b="1" dirty="0" smtClean="0">
              <a:solidFill>
                <a:srgbClr val="C0000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endParaRPr lang="ar-SA" sz="96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28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1883391"/>
            <a:ext cx="11273590" cy="4481314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10300" b="1" dirty="0" smtClean="0">
                <a:solidFill>
                  <a:srgbClr val="FF0000"/>
                </a:solidFill>
                <a:cs typeface="Akhbar MT" pitchFamily="2" charset="-78"/>
              </a:rPr>
              <a:t>يحرم</a:t>
            </a:r>
            <a:r>
              <a:rPr lang="ar-SA" sz="10300" b="1" dirty="0" smtClean="0">
                <a:cs typeface="Akhbar MT" pitchFamily="2" charset="-78"/>
              </a:rPr>
              <a:t> إذا تيقن الشخص من ظلم المرأة والإضرار </a:t>
            </a:r>
          </a:p>
          <a:p>
            <a:pPr marL="0" indent="0" algn="ctr">
              <a:buNone/>
            </a:pPr>
            <a:r>
              <a:rPr lang="ar-SA" sz="10300" b="1" dirty="0" smtClean="0">
                <a:cs typeface="Akhbar MT" pitchFamily="2" charset="-78"/>
              </a:rPr>
              <a:t>بها بأن كان عاجزاً تماماً عن تكاليف الزواج أو </a:t>
            </a:r>
          </a:p>
          <a:p>
            <a:pPr marL="0" indent="0" algn="ctr">
              <a:buNone/>
            </a:pPr>
            <a:r>
              <a:rPr lang="ar-SA" sz="10300" b="1" dirty="0" smtClean="0">
                <a:cs typeface="Akhbar MT" pitchFamily="2" charset="-78"/>
              </a:rPr>
              <a:t>ثبت عدم قدرته على إتيان النساء </a:t>
            </a:r>
            <a:r>
              <a:rPr lang="ar-SA" sz="10300" b="1" dirty="0" smtClean="0">
                <a:solidFill>
                  <a:srgbClr val="FF0000"/>
                </a:solidFill>
                <a:cs typeface="Akhbar MT" pitchFamily="2" charset="-78"/>
              </a:rPr>
              <a:t>لعيب </a:t>
            </a:r>
            <a:r>
              <a:rPr lang="ar-SA" sz="10300" b="1" dirty="0" smtClean="0">
                <a:solidFill>
                  <a:srgbClr val="FF0000"/>
                </a:solidFill>
                <a:cs typeface="Akhbar MT" pitchFamily="2" charset="-78"/>
              </a:rPr>
              <a:t>خَلْقي</a:t>
            </a:r>
            <a:endParaRPr lang="ar-SA" sz="10300" b="1" dirty="0">
              <a:solidFill>
                <a:srgbClr val="FF000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endParaRPr lang="ar-SA" sz="9600" b="1" dirty="0" smtClean="0">
              <a:solidFill>
                <a:srgbClr val="C0000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endParaRPr lang="ar-SA" sz="96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05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الثاني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أركان وشروط عقد الزواج</a:t>
            </a:r>
            <a:endParaRPr lang="ar-SA" sz="96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894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الثاني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cs typeface="Akhbar MT" pitchFamily="2" charset="-78"/>
              </a:rPr>
              <a:t>أربعة أركان</a:t>
            </a:r>
          </a:p>
        </p:txBody>
      </p:sp>
    </p:spTree>
    <p:extLst>
      <p:ext uri="{BB962C8B-B14F-4D97-AF65-F5344CB8AC3E}">
        <p14:creationId xmlns:p14="http://schemas.microsoft.com/office/powerpoint/2010/main" val="35440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rmAutofit/>
          </a:bodyPr>
          <a:lstStyle/>
          <a:p>
            <a:pPr algn="r"/>
            <a:r>
              <a:rPr lang="ar-SA" sz="8800" b="1" dirty="0" smtClean="0">
                <a:solidFill>
                  <a:srgbClr val="C00000"/>
                </a:solidFill>
                <a:cs typeface="Akhbar MT" pitchFamily="2" charset="-78"/>
              </a:rPr>
              <a:t>محاور المحاضرة :</a:t>
            </a:r>
            <a:endParaRPr lang="ar-SA" sz="88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813" y="1705970"/>
            <a:ext cx="11542425" cy="4849377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6600" b="1" dirty="0" smtClean="0">
                <a:solidFill>
                  <a:srgbClr val="7030A0"/>
                </a:solidFill>
                <a:cs typeface="Akhbar MT" pitchFamily="2" charset="-78"/>
              </a:rPr>
              <a:t>أولاً : </a:t>
            </a:r>
            <a:r>
              <a:rPr lang="ar-SA" sz="6600" b="1" dirty="0" smtClean="0">
                <a:cs typeface="Akhbar MT" pitchFamily="2" charset="-78"/>
              </a:rPr>
              <a:t>تعريف الزواج وبيان حكمه</a:t>
            </a:r>
            <a:r>
              <a:rPr lang="ar-SA" sz="6600" b="1" dirty="0" smtClean="0">
                <a:solidFill>
                  <a:srgbClr val="7030A0"/>
                </a:solidFill>
                <a:cs typeface="Akhbar MT" pitchFamily="2" charset="-78"/>
              </a:rPr>
              <a:t>.</a:t>
            </a:r>
          </a:p>
          <a:p>
            <a:pPr marL="0" indent="0">
              <a:buNone/>
            </a:pPr>
            <a:r>
              <a:rPr lang="ar-SA" sz="6600" b="1" dirty="0" smtClean="0">
                <a:solidFill>
                  <a:srgbClr val="7030A0"/>
                </a:solidFill>
                <a:cs typeface="Akhbar MT" pitchFamily="2" charset="-78"/>
              </a:rPr>
              <a:t>ثانياً : </a:t>
            </a:r>
            <a:r>
              <a:rPr lang="ar-SA" sz="6600" b="1" dirty="0" smtClean="0">
                <a:cs typeface="Akhbar MT" pitchFamily="2" charset="-78"/>
              </a:rPr>
              <a:t>أركان وشروط عقد الزواج</a:t>
            </a:r>
            <a:r>
              <a:rPr lang="ar-SA" sz="6600" b="1" dirty="0" smtClean="0">
                <a:solidFill>
                  <a:srgbClr val="7030A0"/>
                </a:solidFill>
                <a:cs typeface="Akhbar MT" pitchFamily="2" charset="-78"/>
              </a:rPr>
              <a:t>.</a:t>
            </a:r>
          </a:p>
          <a:p>
            <a:pPr marL="0" indent="0">
              <a:buNone/>
            </a:pPr>
            <a:r>
              <a:rPr lang="ar-SA" sz="6600" b="1" dirty="0" smtClean="0">
                <a:solidFill>
                  <a:srgbClr val="7030A0"/>
                </a:solidFill>
                <a:cs typeface="Akhbar MT" pitchFamily="2" charset="-78"/>
              </a:rPr>
              <a:t>ثالثاً: </a:t>
            </a:r>
            <a:r>
              <a:rPr lang="ar-SA" sz="6600" b="1" dirty="0" smtClean="0">
                <a:cs typeface="Akhbar MT" pitchFamily="2" charset="-78"/>
              </a:rPr>
              <a:t>الشروط في عقد الزواج وأثرها في صحته.</a:t>
            </a:r>
          </a:p>
          <a:p>
            <a:pPr marL="0" indent="0">
              <a:buNone/>
            </a:pPr>
            <a:r>
              <a:rPr lang="ar-SA" sz="6600" b="1" dirty="0" smtClean="0">
                <a:solidFill>
                  <a:srgbClr val="7030A0"/>
                </a:solidFill>
                <a:cs typeface="Akhbar MT" pitchFamily="2" charset="-78"/>
              </a:rPr>
              <a:t>رابعاً </a:t>
            </a:r>
            <a:r>
              <a:rPr lang="ar-SA" sz="6600" b="1" dirty="0" smtClean="0">
                <a:cs typeface="Akhbar MT" pitchFamily="2" charset="-78"/>
              </a:rPr>
              <a:t>: بيان لبعض المخالفات الواقعة في الزواج.</a:t>
            </a:r>
          </a:p>
        </p:txBody>
      </p:sp>
    </p:spTree>
    <p:extLst>
      <p:ext uri="{BB962C8B-B14F-4D97-AF65-F5344CB8AC3E}">
        <p14:creationId xmlns:p14="http://schemas.microsoft.com/office/powerpoint/2010/main" val="330718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الركن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SA" sz="8800" b="1" dirty="0">
                <a:solidFill>
                  <a:srgbClr val="7030A0"/>
                </a:solidFill>
                <a:cs typeface="Akhbar MT" pitchFamily="2" charset="-78"/>
              </a:rPr>
              <a:t>(</a:t>
            </a:r>
            <a:r>
              <a:rPr lang="ar-SA" sz="9600" b="1" dirty="0" smtClean="0">
                <a:cs typeface="Akhbar MT" pitchFamily="2" charset="-78"/>
              </a:rPr>
              <a:t>الزوج</a:t>
            </a: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) </a:t>
            </a: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وهو ذكر مميز بعلامات الرجال الظاهرة</a:t>
            </a:r>
          </a:p>
        </p:txBody>
      </p:sp>
    </p:spTree>
    <p:extLst>
      <p:ext uri="{BB962C8B-B14F-4D97-AF65-F5344CB8AC3E}">
        <p14:creationId xmlns:p14="http://schemas.microsoft.com/office/powerpoint/2010/main" val="122644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الركن الثاني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SA" sz="8800" b="1" dirty="0">
                <a:solidFill>
                  <a:srgbClr val="7030A0"/>
                </a:solidFill>
                <a:cs typeface="Akhbar MT" pitchFamily="2" charset="-78"/>
              </a:rPr>
              <a:t>(</a:t>
            </a:r>
            <a:r>
              <a:rPr lang="ar-SA" sz="9600" b="1" dirty="0" smtClean="0">
                <a:cs typeface="Akhbar MT" pitchFamily="2" charset="-78"/>
              </a:rPr>
              <a:t>الزوجة</a:t>
            </a: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) </a:t>
            </a: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وهي امرأة مميزة بعلامات النساء الظاهرة</a:t>
            </a:r>
          </a:p>
        </p:txBody>
      </p:sp>
    </p:spTree>
    <p:extLst>
      <p:ext uri="{BB962C8B-B14F-4D97-AF65-F5344CB8AC3E}">
        <p14:creationId xmlns:p14="http://schemas.microsoft.com/office/powerpoint/2010/main" val="137374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الثاني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cs typeface="Akhbar MT" pitchFamily="2" charset="-78"/>
              </a:rPr>
              <a:t>زواج المثليين !!</a:t>
            </a:r>
          </a:p>
        </p:txBody>
      </p:sp>
    </p:spTree>
    <p:extLst>
      <p:ext uri="{BB962C8B-B14F-4D97-AF65-F5344CB8AC3E}">
        <p14:creationId xmlns:p14="http://schemas.microsoft.com/office/powerpoint/2010/main" val="282924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الركن الثالث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SA" sz="8800" b="1" dirty="0" smtClean="0">
                <a:solidFill>
                  <a:srgbClr val="7030A0"/>
                </a:solidFill>
                <a:cs typeface="Akhbar MT" pitchFamily="2" charset="-78"/>
              </a:rPr>
              <a:t>(</a:t>
            </a:r>
            <a:r>
              <a:rPr lang="ar-SA" sz="9600" b="1" dirty="0" smtClean="0">
                <a:cs typeface="Akhbar MT" pitchFamily="2" charset="-78"/>
              </a:rPr>
              <a:t>الإيجاب</a:t>
            </a: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) </a:t>
            </a: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وهو ما يصدر (</a:t>
            </a:r>
            <a:r>
              <a:rPr lang="ar-SA" sz="9600" b="1" dirty="0" smtClean="0">
                <a:solidFill>
                  <a:srgbClr val="FF0000"/>
                </a:solidFill>
                <a:cs typeface="Akhbar MT" pitchFamily="2" charset="-78"/>
              </a:rPr>
              <a:t>أولا</a:t>
            </a: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ً) من ولي المرأة أو وكيله</a:t>
            </a:r>
          </a:p>
        </p:txBody>
      </p:sp>
    </p:spTree>
    <p:extLst>
      <p:ext uri="{BB962C8B-B14F-4D97-AF65-F5344CB8AC3E}">
        <p14:creationId xmlns:p14="http://schemas.microsoft.com/office/powerpoint/2010/main" val="72980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الركن الرابع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SA" sz="8800" b="1" dirty="0" smtClean="0">
                <a:solidFill>
                  <a:srgbClr val="7030A0"/>
                </a:solidFill>
                <a:cs typeface="Akhbar MT" pitchFamily="2" charset="-78"/>
              </a:rPr>
              <a:t>(</a:t>
            </a:r>
            <a:r>
              <a:rPr lang="ar-SA" sz="9600" b="1" dirty="0" smtClean="0">
                <a:cs typeface="Akhbar MT" pitchFamily="2" charset="-78"/>
              </a:rPr>
              <a:t>القبول</a:t>
            </a: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) </a:t>
            </a: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وهو اللفظ الدال على الرضا بالزواج ويأتي (</a:t>
            </a:r>
            <a:r>
              <a:rPr lang="ar-SA" sz="9600" b="1" dirty="0" smtClean="0">
                <a:solidFill>
                  <a:srgbClr val="FF0000"/>
                </a:solidFill>
                <a:cs typeface="Akhbar MT" pitchFamily="2" charset="-78"/>
              </a:rPr>
              <a:t>تالياً</a:t>
            </a: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 ) للإيجاب</a:t>
            </a:r>
          </a:p>
        </p:txBody>
      </p:sp>
    </p:spTree>
    <p:extLst>
      <p:ext uri="{BB962C8B-B14F-4D97-AF65-F5344CB8AC3E}">
        <p14:creationId xmlns:p14="http://schemas.microsoft.com/office/powerpoint/2010/main" val="45585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الثاني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شروط عقد الزواج</a:t>
            </a:r>
            <a:endParaRPr lang="ar-SA" sz="96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234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الشرط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12400" b="1" dirty="0" smtClean="0">
                <a:solidFill>
                  <a:srgbClr val="C00000"/>
                </a:solidFill>
                <a:cs typeface="Akhbar MT" pitchFamily="2" charset="-78"/>
              </a:rPr>
              <a:t>تعيين الزوجين </a:t>
            </a:r>
            <a:r>
              <a:rPr lang="ar-SA" sz="12400" b="1" dirty="0" smtClean="0">
                <a:solidFill>
                  <a:srgbClr val="C00000"/>
                </a:solidFill>
                <a:cs typeface="Akhbar MT" pitchFamily="2" charset="-78"/>
              </a:rPr>
              <a:t>وتمييزهما </a:t>
            </a:r>
            <a:r>
              <a:rPr lang="ar-SA" sz="12400" b="1" dirty="0" smtClean="0">
                <a:solidFill>
                  <a:srgbClr val="C00000"/>
                </a:solidFill>
                <a:cs typeface="Akhbar MT" pitchFamily="2" charset="-78"/>
              </a:rPr>
              <a:t>عن غيرهما</a:t>
            </a:r>
          </a:p>
          <a:p>
            <a:pPr marL="0" indent="0" algn="ctr">
              <a:buNone/>
            </a:pPr>
            <a:r>
              <a:rPr lang="ar-SA" sz="9600" b="1" dirty="0" smtClean="0">
                <a:cs typeface="Akhbar MT" pitchFamily="2" charset="-78"/>
              </a:rPr>
              <a:t>ويحصل إما بالإشارة أو التسمية أو الوصف</a:t>
            </a:r>
            <a:endParaRPr lang="ar-SA" sz="154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893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الشرط الثاني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cs typeface="Akhbar MT" pitchFamily="2" charset="-78"/>
              </a:rPr>
              <a:t>رضا كل من الزوجين بالآخر </a:t>
            </a:r>
          </a:p>
          <a:p>
            <a:pPr marL="0" indent="0" algn="ctr">
              <a:buNone/>
            </a:pPr>
            <a:r>
              <a:rPr lang="ar-SA" sz="9600" b="1" dirty="0">
                <a:cs typeface="Akhbar MT" pitchFamily="2" charset="-78"/>
              </a:rPr>
              <a:t>(</a:t>
            </a:r>
            <a:r>
              <a:rPr lang="ar-SA" sz="9600" b="1" dirty="0" smtClean="0">
                <a:solidFill>
                  <a:srgbClr val="FF0000"/>
                </a:solidFill>
                <a:cs typeface="Akhbar MT" pitchFamily="2" charset="-78"/>
              </a:rPr>
              <a:t>خاصة المرأة</a:t>
            </a:r>
            <a:r>
              <a:rPr lang="ar-SA" sz="9600" b="1" dirty="0" smtClean="0">
                <a:cs typeface="Akhbar MT" pitchFamily="2" charset="-78"/>
              </a:rPr>
              <a:t>)</a:t>
            </a:r>
            <a:endParaRPr lang="ar-SA" sz="154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092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الثاني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قال عليه السلام </a:t>
            </a:r>
            <a:r>
              <a:rPr lang="ar-SA" sz="9600" b="1" dirty="0" smtClean="0">
                <a:cs typeface="Akhbar MT" pitchFamily="2" charset="-78"/>
              </a:rPr>
              <a:t>: ( لا تُنكح الأيّم حتى تُستأمر ولا تُنكح البكر حتى تُستأذن قيل: وكيف إذنها ؟ قال: أن تسكت )</a:t>
            </a:r>
            <a:endParaRPr lang="ar-SA" sz="154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0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الشرط الثالث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12400" b="1" dirty="0" smtClean="0">
                <a:cs typeface="Akhbar MT" pitchFamily="2" charset="-78"/>
              </a:rPr>
              <a:t>موافقة ولي المرأة </a:t>
            </a: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فلا يصح أن تزوّج المرأة نفسها </a:t>
            </a: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أو غيرها </a:t>
            </a:r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cs typeface="Akhbar MT" pitchFamily="2" charset="-78"/>
              </a:rPr>
              <a:t>أو أن توكّل غير الولي في التزويج</a:t>
            </a:r>
            <a:endParaRPr lang="ar-SA" sz="15400" b="1" dirty="0" smtClean="0">
              <a:solidFill>
                <a:schemeClr val="accent4">
                  <a:lumMod val="50000"/>
                </a:schemeClr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059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تعريف الزواج لغة وشرعاً</a:t>
            </a:r>
            <a:endParaRPr lang="ar-SA" sz="96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90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الثاني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12400" b="1" dirty="0" smtClean="0">
                <a:solidFill>
                  <a:schemeClr val="accent4">
                    <a:lumMod val="50000"/>
                  </a:schemeClr>
                </a:solidFill>
                <a:cs typeface="Akhbar MT" pitchFamily="2" charset="-78"/>
              </a:rPr>
              <a:t>قال عليه السلام : </a:t>
            </a:r>
          </a:p>
          <a:p>
            <a:pPr marL="0" indent="0" algn="ctr">
              <a:buNone/>
            </a:pPr>
            <a:r>
              <a:rPr lang="ar-SA" sz="12400" b="1" dirty="0" smtClean="0">
                <a:cs typeface="Akhbar MT" pitchFamily="2" charset="-78"/>
              </a:rPr>
              <a:t>( أيّما امرأة نكحت بغير إذن وليّها فنكاحها باطل فنكاحها باطل فنكاحها باطل )</a:t>
            </a:r>
            <a:endParaRPr lang="ar-SA" sz="15400" b="1" dirty="0" smtClean="0">
              <a:solidFill>
                <a:schemeClr val="accent4">
                  <a:lumMod val="50000"/>
                </a:schemeClr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17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الشرط الرابع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cs typeface="Akhbar MT" pitchFamily="2" charset="-78"/>
              </a:rPr>
              <a:t>الإشهاد على عقد الزواج</a:t>
            </a:r>
            <a:endParaRPr lang="ar-SA" sz="154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642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الثاني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قوله عليه السلام: </a:t>
            </a:r>
          </a:p>
          <a:p>
            <a:pPr marL="0" indent="0" algn="ctr">
              <a:buNone/>
            </a:pPr>
            <a:r>
              <a:rPr lang="ar-SA" sz="9600" b="1" dirty="0" smtClean="0">
                <a:cs typeface="Akhbar MT" pitchFamily="2" charset="-78"/>
              </a:rPr>
              <a:t>( لا نكاح إلا بولي وشاهدي عدل )</a:t>
            </a:r>
            <a:endParaRPr lang="ar-SA" sz="154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544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الثالث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24000" b="1" dirty="0" smtClean="0">
                <a:solidFill>
                  <a:srgbClr val="C00000"/>
                </a:solidFill>
                <a:cs typeface="Akhbar MT" pitchFamily="2" charset="-78"/>
              </a:rPr>
              <a:t>الشروط  في عقد الزواج :</a:t>
            </a:r>
          </a:p>
          <a:p>
            <a:pPr marL="0" indent="0" algn="ctr">
              <a:buNone/>
            </a:pPr>
            <a:r>
              <a:rPr lang="ar-SA" sz="15400" b="1" dirty="0" smtClean="0">
                <a:solidFill>
                  <a:srgbClr val="7030A0"/>
                </a:solidFill>
                <a:cs typeface="Akhbar MT" pitchFamily="2" charset="-78"/>
              </a:rPr>
              <a:t>ما يشترطه </a:t>
            </a:r>
            <a:r>
              <a:rPr lang="ar-SA" sz="15400" b="1" dirty="0" smtClean="0">
                <a:cs typeface="Akhbar MT" pitchFamily="2" charset="-78"/>
              </a:rPr>
              <a:t>أحد الزوجين أو كلاهما في صلب العقد أو يتفقان عليه قبل العقد مما يصح بذله والانتفاع به</a:t>
            </a:r>
          </a:p>
        </p:txBody>
      </p:sp>
    </p:spTree>
    <p:extLst>
      <p:ext uri="{BB962C8B-B14F-4D97-AF65-F5344CB8AC3E}">
        <p14:creationId xmlns:p14="http://schemas.microsoft.com/office/powerpoint/2010/main" val="377660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الثالث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24000" b="1" dirty="0" smtClean="0">
                <a:solidFill>
                  <a:srgbClr val="C00000"/>
                </a:solidFill>
                <a:cs typeface="Akhbar MT" pitchFamily="2" charset="-78"/>
              </a:rPr>
              <a:t>الشروط  في عقد الزواج :</a:t>
            </a:r>
          </a:p>
          <a:p>
            <a:pPr marL="0" indent="0" algn="ctr">
              <a:buNone/>
            </a:pPr>
            <a:r>
              <a:rPr lang="ar-SA" sz="15400" b="1" dirty="0" smtClean="0">
                <a:cs typeface="Akhbar MT" pitchFamily="2" charset="-78"/>
              </a:rPr>
              <a:t>تنقسم إلى قسمين</a:t>
            </a:r>
          </a:p>
        </p:txBody>
      </p:sp>
    </p:spTree>
    <p:extLst>
      <p:ext uri="{BB962C8B-B14F-4D97-AF65-F5344CB8AC3E}">
        <p14:creationId xmlns:p14="http://schemas.microsoft.com/office/powerpoint/2010/main" val="422985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الشروط في عقد الزواج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24000" b="1" dirty="0" smtClean="0">
                <a:solidFill>
                  <a:srgbClr val="7030A0"/>
                </a:solidFill>
                <a:cs typeface="Akhbar MT" pitchFamily="2" charset="-78"/>
              </a:rPr>
              <a:t>الشروط الصحيحة</a:t>
            </a:r>
          </a:p>
          <a:p>
            <a:pPr marL="0" indent="0" algn="ctr">
              <a:buNone/>
            </a:pPr>
            <a:r>
              <a:rPr lang="ar-SA" sz="24000" b="1" dirty="0" smtClean="0">
                <a:solidFill>
                  <a:srgbClr val="C00000"/>
                </a:solidFill>
                <a:cs typeface="Akhbar MT" pitchFamily="2" charset="-78"/>
              </a:rPr>
              <a:t>الـشروط الفاســدة</a:t>
            </a:r>
            <a:endParaRPr lang="ar-SA" sz="154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85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القسم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24000" b="1" dirty="0" smtClean="0">
                <a:solidFill>
                  <a:srgbClr val="7030A0"/>
                </a:solidFill>
                <a:cs typeface="Akhbar MT" pitchFamily="2" charset="-78"/>
              </a:rPr>
              <a:t>الشروط الصحيحة</a:t>
            </a:r>
          </a:p>
          <a:p>
            <a:pPr marL="0" indent="0" algn="ctr">
              <a:buNone/>
            </a:pPr>
            <a:r>
              <a:rPr lang="ar-SA" sz="24000" b="1" dirty="0" smtClean="0">
                <a:solidFill>
                  <a:srgbClr val="7030A0"/>
                </a:solidFill>
                <a:cs typeface="Akhbar MT" pitchFamily="2" charset="-78"/>
              </a:rPr>
              <a:t>( </a:t>
            </a:r>
            <a:r>
              <a:rPr lang="ar-SA" sz="24000" b="1" dirty="0" smtClean="0">
                <a:cs typeface="Akhbar MT" pitchFamily="2" charset="-78"/>
              </a:rPr>
              <a:t>نوعان</a:t>
            </a:r>
            <a:r>
              <a:rPr lang="ar-SA" sz="24000" b="1" dirty="0" smtClean="0">
                <a:solidFill>
                  <a:srgbClr val="7030A0"/>
                </a:solidFill>
                <a:cs typeface="Akhbar MT" pitchFamily="2" charset="-78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93378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النوع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24000" b="1" dirty="0" smtClean="0">
                <a:solidFill>
                  <a:srgbClr val="7030A0"/>
                </a:solidFill>
                <a:cs typeface="Akhbar MT" pitchFamily="2" charset="-78"/>
              </a:rPr>
              <a:t>شروط يتضمنها العقد وإن لم تُذكر</a:t>
            </a:r>
          </a:p>
          <a:p>
            <a:pPr marL="0" indent="0" algn="ctr">
              <a:buNone/>
            </a:pPr>
            <a:r>
              <a:rPr lang="ar-SA" sz="24000" b="1" dirty="0" smtClean="0">
                <a:solidFill>
                  <a:srgbClr val="002060"/>
                </a:solidFill>
                <a:cs typeface="Akhbar MT" pitchFamily="2" charset="-78"/>
              </a:rPr>
              <a:t>( داخلة في مضمون العقد )</a:t>
            </a:r>
          </a:p>
        </p:txBody>
      </p:sp>
    </p:spTree>
    <p:extLst>
      <p:ext uri="{BB962C8B-B14F-4D97-AF65-F5344CB8AC3E}">
        <p14:creationId xmlns:p14="http://schemas.microsoft.com/office/powerpoint/2010/main" val="379018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أمثلة النوع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24000" b="1" dirty="0" smtClean="0">
                <a:solidFill>
                  <a:srgbClr val="7030A0"/>
                </a:solidFill>
                <a:cs typeface="Akhbar MT" pitchFamily="2" charset="-78"/>
              </a:rPr>
              <a:t>اشتراط انتقال المرأة إلى بيت زوجها وتمكينه من الاستمتاع بها</a:t>
            </a:r>
          </a:p>
        </p:txBody>
      </p:sp>
    </p:spTree>
    <p:extLst>
      <p:ext uri="{BB962C8B-B14F-4D97-AF65-F5344CB8AC3E}">
        <p14:creationId xmlns:p14="http://schemas.microsoft.com/office/powerpoint/2010/main" val="361837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أمثلة النوع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24000" b="1" dirty="0" smtClean="0">
                <a:solidFill>
                  <a:srgbClr val="7030A0"/>
                </a:solidFill>
                <a:cs typeface="Akhbar MT" pitchFamily="2" charset="-78"/>
              </a:rPr>
              <a:t>اشتراط النفقة والسكن على الزوج</a:t>
            </a:r>
          </a:p>
        </p:txBody>
      </p:sp>
    </p:spTree>
    <p:extLst>
      <p:ext uri="{BB962C8B-B14F-4D97-AF65-F5344CB8AC3E}">
        <p14:creationId xmlns:p14="http://schemas.microsoft.com/office/powerpoint/2010/main" val="23958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الزواج في اللغة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يطلق على معانٍ عديدة</a:t>
            </a:r>
          </a:p>
        </p:txBody>
      </p:sp>
    </p:spTree>
    <p:extLst>
      <p:ext uri="{BB962C8B-B14F-4D97-AF65-F5344CB8AC3E}">
        <p14:creationId xmlns:p14="http://schemas.microsoft.com/office/powerpoint/2010/main" val="357578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النوع الثاني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238233"/>
            <a:ext cx="11273590" cy="4126472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24000" b="1" dirty="0" smtClean="0">
                <a:solidFill>
                  <a:srgbClr val="C00000"/>
                </a:solidFill>
                <a:cs typeface="Akhbar MT" pitchFamily="2" charset="-78"/>
              </a:rPr>
              <a:t>( </a:t>
            </a:r>
            <a:r>
              <a:rPr lang="ar-SA" sz="24000" b="1" dirty="0" smtClean="0">
                <a:solidFill>
                  <a:srgbClr val="002060"/>
                </a:solidFill>
                <a:cs typeface="Akhbar MT" pitchFamily="2" charset="-78"/>
              </a:rPr>
              <a:t>شروط خارجة عن مضمون العقد </a:t>
            </a:r>
            <a:r>
              <a:rPr lang="ar-SA" sz="24000" b="1" dirty="0" smtClean="0">
                <a:solidFill>
                  <a:srgbClr val="C00000"/>
                </a:solidFill>
                <a:cs typeface="Akhbar MT" pitchFamily="2" charset="-78"/>
              </a:rPr>
              <a:t>)</a:t>
            </a:r>
          </a:p>
          <a:p>
            <a:pPr marL="0" indent="0" algn="ctr">
              <a:buNone/>
            </a:pPr>
            <a:r>
              <a:rPr lang="ar-SA" sz="32000" b="1" dirty="0" smtClean="0">
                <a:solidFill>
                  <a:srgbClr val="7030A0"/>
                </a:solidFill>
                <a:cs typeface="Akhbar MT" pitchFamily="2" charset="-78"/>
              </a:rPr>
              <a:t>شروط يشترطها أحد الزوجين لتحقيق منفعة فهي ملزمة للآخر إذا رضي بها ولم تخالف الشرع</a:t>
            </a:r>
          </a:p>
        </p:txBody>
      </p:sp>
    </p:spTree>
    <p:extLst>
      <p:ext uri="{BB962C8B-B14F-4D97-AF65-F5344CB8AC3E}">
        <p14:creationId xmlns:p14="http://schemas.microsoft.com/office/powerpoint/2010/main" val="27925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النوع الثاني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238233"/>
            <a:ext cx="11273590" cy="4126472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35200" b="1" dirty="0" smtClean="0">
                <a:solidFill>
                  <a:srgbClr val="C00000"/>
                </a:solidFill>
                <a:cs typeface="Akhbar MT" pitchFamily="2" charset="-78"/>
              </a:rPr>
              <a:t>أمثلة النوع الثاني</a:t>
            </a:r>
          </a:p>
          <a:p>
            <a:pPr marL="0" indent="0" algn="ctr">
              <a:buNone/>
            </a:pPr>
            <a:r>
              <a:rPr lang="ar-SA" sz="35200" b="1" dirty="0" smtClean="0">
                <a:cs typeface="Akhbar MT" pitchFamily="2" charset="-78"/>
              </a:rPr>
              <a:t>اشتراط الرجل تقسيط المهر </a:t>
            </a:r>
          </a:p>
          <a:p>
            <a:pPr marL="0" indent="0" algn="ctr">
              <a:buNone/>
            </a:pPr>
            <a:r>
              <a:rPr lang="ar-SA" sz="35200" b="1" dirty="0" smtClean="0">
                <a:cs typeface="Akhbar MT" pitchFamily="2" charset="-78"/>
              </a:rPr>
              <a:t>أو تأجيله</a:t>
            </a:r>
          </a:p>
        </p:txBody>
      </p:sp>
    </p:spTree>
    <p:extLst>
      <p:ext uri="{BB962C8B-B14F-4D97-AF65-F5344CB8AC3E}">
        <p14:creationId xmlns:p14="http://schemas.microsoft.com/office/powerpoint/2010/main" val="287161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النوع الثاني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238233"/>
            <a:ext cx="11273590" cy="4126472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24000" b="1" dirty="0" smtClean="0">
                <a:solidFill>
                  <a:srgbClr val="C00000"/>
                </a:solidFill>
                <a:cs typeface="Akhbar MT" pitchFamily="2" charset="-78"/>
              </a:rPr>
              <a:t>أمثلة النوع الثاني</a:t>
            </a:r>
          </a:p>
          <a:p>
            <a:pPr marL="0" indent="0" algn="ctr">
              <a:buNone/>
            </a:pPr>
            <a:r>
              <a:rPr lang="ar-SA" sz="29500" b="1" dirty="0" smtClean="0">
                <a:cs typeface="Akhbar MT" pitchFamily="2" charset="-78"/>
              </a:rPr>
              <a:t>اشتراط المرأة زيادة المهر</a:t>
            </a:r>
          </a:p>
        </p:txBody>
      </p:sp>
    </p:spTree>
    <p:extLst>
      <p:ext uri="{BB962C8B-B14F-4D97-AF65-F5344CB8AC3E}">
        <p14:creationId xmlns:p14="http://schemas.microsoft.com/office/powerpoint/2010/main" val="292156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النوع الثاني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238233"/>
            <a:ext cx="11273590" cy="4126472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29500" b="1" dirty="0" smtClean="0">
                <a:solidFill>
                  <a:srgbClr val="C00000"/>
                </a:solidFill>
                <a:cs typeface="Akhbar MT" pitchFamily="2" charset="-78"/>
              </a:rPr>
              <a:t>أمثلة النوع الثاني</a:t>
            </a:r>
          </a:p>
          <a:p>
            <a:pPr marL="0" indent="0" algn="ctr">
              <a:buNone/>
            </a:pPr>
            <a:r>
              <a:rPr lang="ar-SA" sz="29500" b="1" dirty="0" smtClean="0">
                <a:cs typeface="Akhbar MT" pitchFamily="2" charset="-78"/>
              </a:rPr>
              <a:t>اشتراط المرأة الاستمرار في وظيفتها</a:t>
            </a:r>
          </a:p>
        </p:txBody>
      </p:sp>
    </p:spTree>
    <p:extLst>
      <p:ext uri="{BB962C8B-B14F-4D97-AF65-F5344CB8AC3E}">
        <p14:creationId xmlns:p14="http://schemas.microsoft.com/office/powerpoint/2010/main" val="98198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النوع الثاني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238233"/>
            <a:ext cx="11273590" cy="4126472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24000" b="1" dirty="0" smtClean="0">
                <a:solidFill>
                  <a:srgbClr val="C00000"/>
                </a:solidFill>
                <a:cs typeface="Akhbar MT" pitchFamily="2" charset="-78"/>
              </a:rPr>
              <a:t>أمثلة النوع الثاني</a:t>
            </a:r>
          </a:p>
          <a:p>
            <a:pPr marL="0" indent="0" algn="ctr">
              <a:buNone/>
            </a:pPr>
            <a:r>
              <a:rPr lang="ar-SA" sz="29500" b="1" dirty="0" smtClean="0">
                <a:cs typeface="Akhbar MT" pitchFamily="2" charset="-78"/>
              </a:rPr>
              <a:t>اشتراط المرأة إكمال الدراسة</a:t>
            </a:r>
          </a:p>
        </p:txBody>
      </p:sp>
    </p:spTree>
    <p:extLst>
      <p:ext uri="{BB962C8B-B14F-4D97-AF65-F5344CB8AC3E}">
        <p14:creationId xmlns:p14="http://schemas.microsoft.com/office/powerpoint/2010/main" val="285720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القسم الثاني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24000" b="1" dirty="0" smtClean="0">
                <a:solidFill>
                  <a:srgbClr val="7030A0"/>
                </a:solidFill>
                <a:cs typeface="Akhbar MT" pitchFamily="2" charset="-78"/>
              </a:rPr>
              <a:t>الشروط الفاسدة</a:t>
            </a:r>
          </a:p>
          <a:p>
            <a:pPr marL="0" indent="0" algn="ctr">
              <a:buNone/>
            </a:pPr>
            <a:r>
              <a:rPr lang="ar-SA" sz="24000" b="1" dirty="0" smtClean="0">
                <a:solidFill>
                  <a:srgbClr val="7030A0"/>
                </a:solidFill>
                <a:cs typeface="Akhbar MT" pitchFamily="2" charset="-78"/>
              </a:rPr>
              <a:t>( </a:t>
            </a:r>
            <a:r>
              <a:rPr lang="ar-SA" sz="24000" b="1" dirty="0" smtClean="0">
                <a:cs typeface="Akhbar MT" pitchFamily="2" charset="-78"/>
              </a:rPr>
              <a:t>نوعان</a:t>
            </a:r>
            <a:r>
              <a:rPr lang="ar-SA" sz="24000" b="1" dirty="0" smtClean="0">
                <a:solidFill>
                  <a:srgbClr val="7030A0"/>
                </a:solidFill>
                <a:cs typeface="Akhbar MT" pitchFamily="2" charset="-78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67932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الشروط الفاسدة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548327"/>
            <a:ext cx="11273590" cy="381637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32000" b="1" dirty="0" smtClean="0">
                <a:solidFill>
                  <a:srgbClr val="002060"/>
                </a:solidFill>
                <a:cs typeface="Akhbar MT" pitchFamily="2" charset="-78"/>
              </a:rPr>
              <a:t>النوع الأول</a:t>
            </a:r>
          </a:p>
          <a:p>
            <a:pPr marL="0" indent="0" algn="ctr">
              <a:buNone/>
            </a:pPr>
            <a:r>
              <a:rPr lang="ar-SA" sz="38400" b="1" dirty="0" smtClean="0">
                <a:solidFill>
                  <a:srgbClr val="7030A0"/>
                </a:solidFill>
                <a:cs typeface="Akhbar MT" pitchFamily="2" charset="-78"/>
              </a:rPr>
              <a:t>شروط فاسدة في نفسها </a:t>
            </a:r>
            <a:r>
              <a:rPr lang="ar-SA" sz="38400" b="1" dirty="0" smtClean="0">
                <a:solidFill>
                  <a:srgbClr val="FF0000"/>
                </a:solidFill>
                <a:cs typeface="Akhbar MT" pitchFamily="2" charset="-78"/>
              </a:rPr>
              <a:t>غير</a:t>
            </a:r>
            <a:r>
              <a:rPr lang="ar-SA" sz="38400" b="1" dirty="0" smtClean="0">
                <a:solidFill>
                  <a:srgbClr val="7030A0"/>
                </a:solidFill>
                <a:cs typeface="Akhbar MT" pitchFamily="2" charset="-78"/>
              </a:rPr>
              <a:t> مفسدة للعقد</a:t>
            </a:r>
          </a:p>
        </p:txBody>
      </p:sp>
    </p:spTree>
    <p:extLst>
      <p:ext uri="{BB962C8B-B14F-4D97-AF65-F5344CB8AC3E}">
        <p14:creationId xmlns:p14="http://schemas.microsoft.com/office/powerpoint/2010/main" val="223932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النوع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548327"/>
            <a:ext cx="11273590" cy="381637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32000" b="1" dirty="0" smtClean="0">
                <a:solidFill>
                  <a:srgbClr val="002060"/>
                </a:solidFill>
                <a:cs typeface="Akhbar MT" pitchFamily="2" charset="-78"/>
              </a:rPr>
              <a:t>أمثلة النوع الأول</a:t>
            </a:r>
          </a:p>
          <a:p>
            <a:pPr marL="0" indent="0" algn="ctr">
              <a:buNone/>
            </a:pPr>
            <a:r>
              <a:rPr lang="ar-SA" sz="38400" b="1" dirty="0" smtClean="0">
                <a:solidFill>
                  <a:srgbClr val="7030A0"/>
                </a:solidFill>
                <a:cs typeface="Akhbar MT" pitchFamily="2" charset="-78"/>
              </a:rPr>
              <a:t>أن يشترط الزوج عدم المهر للزوجة</a:t>
            </a:r>
          </a:p>
        </p:txBody>
      </p:sp>
    </p:spTree>
    <p:extLst>
      <p:ext uri="{BB962C8B-B14F-4D97-AF65-F5344CB8AC3E}">
        <p14:creationId xmlns:p14="http://schemas.microsoft.com/office/powerpoint/2010/main" val="270386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النوع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548327"/>
            <a:ext cx="11273590" cy="381637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32000" b="1" dirty="0" smtClean="0">
                <a:solidFill>
                  <a:srgbClr val="002060"/>
                </a:solidFill>
                <a:cs typeface="Akhbar MT" pitchFamily="2" charset="-78"/>
              </a:rPr>
              <a:t>أمثلة النوع الأول</a:t>
            </a:r>
          </a:p>
          <a:p>
            <a:pPr marL="0" indent="0" algn="ctr">
              <a:buNone/>
            </a:pPr>
            <a:r>
              <a:rPr lang="ar-SA" sz="38400" b="1" dirty="0" smtClean="0">
                <a:solidFill>
                  <a:srgbClr val="7030A0"/>
                </a:solidFill>
                <a:cs typeface="Akhbar MT" pitchFamily="2" charset="-78"/>
              </a:rPr>
              <a:t>أن يشترط الزوج عدم النفقة للزوجة</a:t>
            </a:r>
          </a:p>
        </p:txBody>
      </p:sp>
    </p:spTree>
    <p:extLst>
      <p:ext uri="{BB962C8B-B14F-4D97-AF65-F5344CB8AC3E}">
        <p14:creationId xmlns:p14="http://schemas.microsoft.com/office/powerpoint/2010/main" val="416395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الشروط الفاسدة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548327"/>
            <a:ext cx="11273590" cy="381637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32000" b="1" dirty="0" smtClean="0">
                <a:solidFill>
                  <a:srgbClr val="002060"/>
                </a:solidFill>
                <a:cs typeface="Akhbar MT" pitchFamily="2" charset="-78"/>
              </a:rPr>
              <a:t>النوع الثاني</a:t>
            </a:r>
          </a:p>
          <a:p>
            <a:pPr marL="0" indent="0" algn="ctr">
              <a:buNone/>
            </a:pPr>
            <a:r>
              <a:rPr lang="ar-SA" sz="38400" b="1" dirty="0" smtClean="0">
                <a:solidFill>
                  <a:srgbClr val="7030A0"/>
                </a:solidFill>
                <a:cs typeface="Akhbar MT" pitchFamily="2" charset="-78"/>
              </a:rPr>
              <a:t>شروط فاسدة ومفسدة للعقد</a:t>
            </a:r>
          </a:p>
        </p:txBody>
      </p:sp>
    </p:spTree>
    <p:extLst>
      <p:ext uri="{BB962C8B-B14F-4D97-AF65-F5344CB8AC3E}">
        <p14:creationId xmlns:p14="http://schemas.microsoft.com/office/powerpoint/2010/main" val="331936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الزواج في اللغة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الاقتران</a:t>
            </a:r>
          </a:p>
        </p:txBody>
      </p:sp>
    </p:spTree>
    <p:extLst>
      <p:ext uri="{BB962C8B-B14F-4D97-AF65-F5344CB8AC3E}">
        <p14:creationId xmlns:p14="http://schemas.microsoft.com/office/powerpoint/2010/main" val="165468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النوع الثاني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019869"/>
            <a:ext cx="11273590" cy="4344836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32000" b="1" dirty="0" smtClean="0">
                <a:solidFill>
                  <a:srgbClr val="002060"/>
                </a:solidFill>
                <a:cs typeface="Akhbar MT" pitchFamily="2" charset="-78"/>
              </a:rPr>
              <a:t>أمثلة النوع الثاني</a:t>
            </a:r>
          </a:p>
          <a:p>
            <a:pPr marL="0" indent="0" algn="ctr">
              <a:buNone/>
            </a:pPr>
            <a:r>
              <a:rPr lang="ar-SA" sz="38400" b="1" dirty="0" smtClean="0">
                <a:solidFill>
                  <a:srgbClr val="7030A0"/>
                </a:solidFill>
                <a:cs typeface="Akhbar MT" pitchFamily="2" charset="-78"/>
              </a:rPr>
              <a:t>(</a:t>
            </a:r>
            <a:r>
              <a:rPr lang="ar-SA" sz="38400" b="1" dirty="0" smtClean="0">
                <a:solidFill>
                  <a:srgbClr val="C00000"/>
                </a:solidFill>
                <a:cs typeface="Akhbar MT" pitchFamily="2" charset="-78"/>
              </a:rPr>
              <a:t>نكاح الشِّغار</a:t>
            </a:r>
            <a:r>
              <a:rPr lang="ar-SA" sz="38400" b="1" dirty="0" smtClean="0">
                <a:solidFill>
                  <a:srgbClr val="7030A0"/>
                </a:solidFill>
                <a:cs typeface="Akhbar MT" pitchFamily="2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620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تعريف نكاح الشغار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019869"/>
            <a:ext cx="11273590" cy="4344836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32000" b="1" dirty="0" smtClean="0">
                <a:solidFill>
                  <a:schemeClr val="accent1">
                    <a:lumMod val="50000"/>
                  </a:schemeClr>
                </a:solidFill>
                <a:cs typeface="Akhbar MT" pitchFamily="2" charset="-78"/>
              </a:rPr>
              <a:t>أن يقول الخاطب للولي : </a:t>
            </a:r>
          </a:p>
          <a:p>
            <a:pPr marL="0" indent="0" algn="ctr">
              <a:buNone/>
            </a:pPr>
            <a:r>
              <a:rPr lang="ar-SA" sz="38400" b="1" dirty="0" smtClean="0">
                <a:solidFill>
                  <a:srgbClr val="002060"/>
                </a:solidFill>
                <a:cs typeface="Akhbar MT" pitchFamily="2" charset="-78"/>
              </a:rPr>
              <a:t>زوّجني ابنتك على أن أزوجك أختي </a:t>
            </a:r>
            <a:r>
              <a:rPr lang="ar-SA" sz="38400" b="1" dirty="0" smtClean="0">
                <a:solidFill>
                  <a:srgbClr val="FF0000"/>
                </a:solidFill>
                <a:cs typeface="Akhbar MT" pitchFamily="2" charset="-78"/>
              </a:rPr>
              <a:t>ولا صداق بيننا</a:t>
            </a:r>
          </a:p>
        </p:txBody>
      </p:sp>
    </p:spTree>
    <p:extLst>
      <p:ext uri="{BB962C8B-B14F-4D97-AF65-F5344CB8AC3E}">
        <p14:creationId xmlns:p14="http://schemas.microsoft.com/office/powerpoint/2010/main" val="224289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حكم نكاح الشغار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903841"/>
            <a:ext cx="11273590" cy="3460863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32000" b="1" dirty="0" smtClean="0">
                <a:solidFill>
                  <a:srgbClr val="C00000"/>
                </a:solidFill>
                <a:cs typeface="Akhbar MT" pitchFamily="2" charset="-78"/>
              </a:rPr>
              <a:t>حديث جابر بن عبد الله:</a:t>
            </a:r>
          </a:p>
          <a:p>
            <a:pPr marL="0" indent="0" algn="ctr">
              <a:buNone/>
            </a:pPr>
            <a:r>
              <a:rPr lang="ar-SA" sz="38400" b="1" dirty="0" smtClean="0">
                <a:solidFill>
                  <a:srgbClr val="7030A0"/>
                </a:solidFill>
                <a:cs typeface="Akhbar MT" pitchFamily="2" charset="-78"/>
              </a:rPr>
              <a:t>( نهى رسول الله عن الشغار )</a:t>
            </a:r>
          </a:p>
        </p:txBody>
      </p:sp>
    </p:spTree>
    <p:extLst>
      <p:ext uri="{BB962C8B-B14F-4D97-AF65-F5344CB8AC3E}">
        <p14:creationId xmlns:p14="http://schemas.microsoft.com/office/powerpoint/2010/main" val="73205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النوع الثاني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548327"/>
            <a:ext cx="11273590" cy="381637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32000" b="1" dirty="0" smtClean="0">
                <a:solidFill>
                  <a:srgbClr val="002060"/>
                </a:solidFill>
                <a:cs typeface="Akhbar MT" pitchFamily="2" charset="-78"/>
              </a:rPr>
              <a:t>أمثلة النوع الثاني</a:t>
            </a:r>
          </a:p>
          <a:p>
            <a:pPr marL="0" indent="0" algn="ctr">
              <a:buNone/>
            </a:pPr>
            <a:r>
              <a:rPr lang="ar-SA" sz="38400" b="1" dirty="0" smtClean="0">
                <a:solidFill>
                  <a:srgbClr val="7030A0"/>
                </a:solidFill>
                <a:cs typeface="Akhbar MT" pitchFamily="2" charset="-78"/>
              </a:rPr>
              <a:t>( </a:t>
            </a:r>
            <a:r>
              <a:rPr lang="ar-SA" sz="38400" b="1" dirty="0" smtClean="0">
                <a:solidFill>
                  <a:srgbClr val="C00000"/>
                </a:solidFill>
                <a:cs typeface="Akhbar MT" pitchFamily="2" charset="-78"/>
              </a:rPr>
              <a:t>نكاح المتعة </a:t>
            </a:r>
            <a:r>
              <a:rPr lang="ar-SA" sz="38400" b="1" dirty="0" smtClean="0">
                <a:solidFill>
                  <a:srgbClr val="7030A0"/>
                </a:solidFill>
                <a:cs typeface="Akhbar MT" pitchFamily="2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5303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تعريف نكاح المتعة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743197"/>
            <a:ext cx="11273590" cy="362150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26400" b="1" dirty="0" smtClean="0">
                <a:solidFill>
                  <a:srgbClr val="002060"/>
                </a:solidFill>
                <a:cs typeface="Akhbar MT" pitchFamily="2" charset="-78"/>
              </a:rPr>
              <a:t>أن ينكح الرجل المرأة بشيء من المال </a:t>
            </a:r>
            <a:r>
              <a:rPr lang="ar-SA" sz="26400" b="1" dirty="0" smtClean="0">
                <a:solidFill>
                  <a:srgbClr val="FF0000"/>
                </a:solidFill>
                <a:cs typeface="Akhbar MT" pitchFamily="2" charset="-78"/>
              </a:rPr>
              <a:t>مدة معينة </a:t>
            </a:r>
            <a:r>
              <a:rPr lang="ar-SA" sz="26400" b="1" dirty="0" smtClean="0">
                <a:solidFill>
                  <a:srgbClr val="002060"/>
                </a:solidFill>
                <a:cs typeface="Akhbar MT" pitchFamily="2" charset="-78"/>
              </a:rPr>
              <a:t>ينتهي الزواج بانتهاء المدة من غير طلاق كأن يقول ولي المرأة </a:t>
            </a:r>
            <a:r>
              <a:rPr lang="ar-SA" sz="26400" b="1" dirty="0" smtClean="0">
                <a:solidFill>
                  <a:srgbClr val="002060"/>
                </a:solidFill>
                <a:cs typeface="Akhbar MT" pitchFamily="2" charset="-78"/>
              </a:rPr>
              <a:t>للخاطب : </a:t>
            </a:r>
            <a:r>
              <a:rPr lang="ar-SA" sz="26400" b="1" dirty="0" smtClean="0">
                <a:solidFill>
                  <a:srgbClr val="002060"/>
                </a:solidFill>
                <a:cs typeface="Akhbar MT" pitchFamily="2" charset="-78"/>
              </a:rPr>
              <a:t>زوّجتك ابنتي شهراً أو سنة</a:t>
            </a:r>
            <a:endParaRPr lang="ar-SA" sz="26400" b="1" dirty="0" smtClean="0">
              <a:solidFill>
                <a:srgbClr val="7030A0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658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حكم نكاح المتعة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743197"/>
            <a:ext cx="11273590" cy="362150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26400" b="1" dirty="0" smtClean="0">
                <a:solidFill>
                  <a:srgbClr val="002060"/>
                </a:solidFill>
                <a:cs typeface="Akhbar MT" pitchFamily="2" charset="-78"/>
              </a:rPr>
              <a:t>نكاح باطل بالإجماع</a:t>
            </a:r>
            <a:endParaRPr lang="ar-SA" sz="26400" b="1" dirty="0" smtClean="0">
              <a:solidFill>
                <a:srgbClr val="7030A0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470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حكم نكاح المتعة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169994"/>
            <a:ext cx="11273590" cy="4194711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26400" b="1" dirty="0" smtClean="0">
                <a:solidFill>
                  <a:srgbClr val="002060"/>
                </a:solidFill>
                <a:cs typeface="Akhbar MT" pitchFamily="2" charset="-78"/>
              </a:rPr>
              <a:t>( يا أيها الناس إني كنت قد أذنت لكم في الاستمتاع بالنساء وإن الله قد حرّم ذلك إلى يوم القيامة )</a:t>
            </a:r>
            <a:endParaRPr lang="ar-SA" sz="26400" b="1" dirty="0" smtClean="0">
              <a:solidFill>
                <a:srgbClr val="7030A0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236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النوع الثاني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548327"/>
            <a:ext cx="11273590" cy="381637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32000" b="1" dirty="0" smtClean="0">
                <a:solidFill>
                  <a:srgbClr val="002060"/>
                </a:solidFill>
                <a:cs typeface="Akhbar MT" pitchFamily="2" charset="-78"/>
              </a:rPr>
              <a:t>أمثلة النوع الثاني</a:t>
            </a:r>
          </a:p>
          <a:p>
            <a:pPr marL="0" indent="0" algn="ctr">
              <a:buNone/>
            </a:pPr>
            <a:r>
              <a:rPr lang="ar-SA" sz="38400" b="1" dirty="0" smtClean="0">
                <a:solidFill>
                  <a:srgbClr val="7030A0"/>
                </a:solidFill>
                <a:cs typeface="Akhbar MT" pitchFamily="2" charset="-78"/>
              </a:rPr>
              <a:t>(نكاح التحليل)</a:t>
            </a:r>
          </a:p>
        </p:txBody>
      </p:sp>
    </p:spTree>
    <p:extLst>
      <p:ext uri="{BB962C8B-B14F-4D97-AF65-F5344CB8AC3E}">
        <p14:creationId xmlns:p14="http://schemas.microsoft.com/office/powerpoint/2010/main" val="33316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تعريف نكاح التحليل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743197"/>
            <a:ext cx="11273590" cy="362150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35200" b="1" dirty="0" smtClean="0">
                <a:cs typeface="Akhbar MT" pitchFamily="2" charset="-78"/>
              </a:rPr>
              <a:t>أن </a:t>
            </a:r>
            <a:r>
              <a:rPr lang="ar-SA" sz="35200" b="1" dirty="0" smtClean="0">
                <a:cs typeface="Akhbar MT" pitchFamily="2" charset="-78"/>
              </a:rPr>
              <a:t>يُطلّق </a:t>
            </a:r>
            <a:r>
              <a:rPr lang="ar-SA" sz="35200" b="1" dirty="0" smtClean="0">
                <a:cs typeface="Akhbar MT" pitchFamily="2" charset="-78"/>
              </a:rPr>
              <a:t>الرجل امرأته ثلاثاً فيتزوجها رجل آخر </a:t>
            </a:r>
            <a:r>
              <a:rPr lang="ar-SA" sz="35200" b="1" dirty="0" smtClean="0">
                <a:solidFill>
                  <a:srgbClr val="FF0000"/>
                </a:solidFill>
                <a:cs typeface="Akhbar MT" pitchFamily="2" charset="-78"/>
              </a:rPr>
              <a:t>بشرط</a:t>
            </a:r>
            <a:r>
              <a:rPr lang="ar-SA" sz="35200" b="1" dirty="0" smtClean="0">
                <a:cs typeface="Akhbar MT" pitchFamily="2" charset="-78"/>
              </a:rPr>
              <a:t> أن يطلقها بعد وطئها لتحل لزوجها الأول</a:t>
            </a:r>
          </a:p>
        </p:txBody>
      </p:sp>
    </p:spTree>
    <p:extLst>
      <p:ext uri="{BB962C8B-B14F-4D97-AF65-F5344CB8AC3E}">
        <p14:creationId xmlns:p14="http://schemas.microsoft.com/office/powerpoint/2010/main" val="113491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حكم نكاح التحليل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548327"/>
            <a:ext cx="11273590" cy="381637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32000" b="1" dirty="0" smtClean="0">
                <a:solidFill>
                  <a:srgbClr val="C00000"/>
                </a:solidFill>
                <a:cs typeface="Akhbar MT" pitchFamily="2" charset="-78"/>
              </a:rPr>
              <a:t>حديث عبد الله بن مسعود:</a:t>
            </a:r>
          </a:p>
          <a:p>
            <a:pPr marL="0" indent="0" algn="ctr">
              <a:buNone/>
            </a:pPr>
            <a:r>
              <a:rPr lang="ar-SA" sz="35200" b="1" dirty="0" smtClean="0">
                <a:solidFill>
                  <a:srgbClr val="7030A0"/>
                </a:solidFill>
                <a:cs typeface="Akhbar MT" pitchFamily="2" charset="-78"/>
              </a:rPr>
              <a:t>( لعن رسول الله المحِلِّ والمحلَّل له )</a:t>
            </a:r>
          </a:p>
        </p:txBody>
      </p:sp>
    </p:spTree>
    <p:extLst>
      <p:ext uri="{BB962C8B-B14F-4D97-AF65-F5344CB8AC3E}">
        <p14:creationId xmlns:p14="http://schemas.microsoft.com/office/powerpoint/2010/main" val="388670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الزواج في اللغة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النكاح</a:t>
            </a:r>
          </a:p>
        </p:txBody>
      </p:sp>
    </p:spTree>
    <p:extLst>
      <p:ext uri="{BB962C8B-B14F-4D97-AF65-F5344CB8AC3E}">
        <p14:creationId xmlns:p14="http://schemas.microsoft.com/office/powerpoint/2010/main" val="98392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الرابع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548327"/>
            <a:ext cx="11273590" cy="381637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32000" b="1" dirty="0" smtClean="0">
                <a:cs typeface="Akhbar MT" pitchFamily="2" charset="-78"/>
              </a:rPr>
              <a:t>بعض المخالفات الواقعة في الزواج</a:t>
            </a:r>
            <a:endParaRPr lang="ar-SA" sz="352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145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الرابع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548327"/>
            <a:ext cx="11273590" cy="381637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24000" b="1" dirty="0" smtClean="0">
                <a:solidFill>
                  <a:srgbClr val="7030A0"/>
                </a:solidFill>
                <a:cs typeface="Akhbar MT" pitchFamily="2" charset="-78"/>
              </a:rPr>
              <a:t>(1)</a:t>
            </a:r>
          </a:p>
          <a:p>
            <a:pPr marL="0" indent="0" algn="ctr">
              <a:buNone/>
            </a:pPr>
            <a:r>
              <a:rPr lang="ar-SA" sz="32000" b="1" dirty="0" smtClean="0">
                <a:cs typeface="Akhbar MT" pitchFamily="2" charset="-78"/>
              </a:rPr>
              <a:t>إجبار المرأة على الزواج</a:t>
            </a:r>
            <a:endParaRPr lang="ar-SA" sz="352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970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الرابع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074460"/>
            <a:ext cx="11273590" cy="4290245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32000" b="1" dirty="0" smtClean="0">
                <a:cs typeface="Akhbar MT" pitchFamily="2" charset="-78"/>
              </a:rPr>
              <a:t>( الأيّم أحق بنفسها من وليّها )</a:t>
            </a:r>
            <a:endParaRPr lang="ar-SA" sz="352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154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الرابع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548327"/>
            <a:ext cx="11273590" cy="381637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24000" b="1" dirty="0" smtClean="0">
                <a:solidFill>
                  <a:srgbClr val="7030A0"/>
                </a:solidFill>
                <a:cs typeface="Akhbar MT" pitchFamily="2" charset="-78"/>
              </a:rPr>
              <a:t>(2)</a:t>
            </a:r>
          </a:p>
          <a:p>
            <a:pPr marL="0" indent="0" algn="ctr">
              <a:buNone/>
            </a:pPr>
            <a:r>
              <a:rPr lang="ar-SA" sz="32000" b="1" dirty="0" smtClean="0">
                <a:cs typeface="Akhbar MT" pitchFamily="2" charset="-78"/>
              </a:rPr>
              <a:t>عضْل </a:t>
            </a:r>
            <a:r>
              <a:rPr lang="ar-SA" sz="32000" b="1" dirty="0" smtClean="0">
                <a:cs typeface="Akhbar MT" pitchFamily="2" charset="-78"/>
              </a:rPr>
              <a:t>المرأة عن الزواج</a:t>
            </a:r>
            <a:endParaRPr lang="ar-SA" sz="352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619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تعريف العضل شرعاً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13700" b="1" dirty="0" smtClean="0">
                <a:solidFill>
                  <a:srgbClr val="7030A0"/>
                </a:solidFill>
                <a:cs typeface="Akhbar MT" pitchFamily="2" charset="-78"/>
              </a:rPr>
              <a:t>منع المرأة من التزوّج </a:t>
            </a:r>
            <a:r>
              <a:rPr lang="ar-SA" sz="13700" b="1" dirty="0" smtClean="0">
                <a:solidFill>
                  <a:srgbClr val="C00000"/>
                </a:solidFill>
                <a:cs typeface="Akhbar MT" pitchFamily="2" charset="-78"/>
              </a:rPr>
              <a:t>بكفئها</a:t>
            </a:r>
            <a:r>
              <a:rPr lang="ar-SA" sz="13700" b="1" dirty="0" smtClean="0">
                <a:solidFill>
                  <a:srgbClr val="7030A0"/>
                </a:solidFill>
                <a:cs typeface="Akhbar MT" pitchFamily="2" charset="-78"/>
              </a:rPr>
              <a:t> إذا طلبت ذلك ورغب كل واحد منهما في الآخر</a:t>
            </a:r>
          </a:p>
        </p:txBody>
      </p:sp>
    </p:spTree>
    <p:extLst>
      <p:ext uri="{BB962C8B-B14F-4D97-AF65-F5344CB8AC3E}">
        <p14:creationId xmlns:p14="http://schemas.microsoft.com/office/powerpoint/2010/main" val="55205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حكم العضل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15400" b="1" dirty="0" smtClean="0">
                <a:solidFill>
                  <a:srgbClr val="002060"/>
                </a:solidFill>
                <a:cs typeface="Akhbar MT" pitchFamily="2" charset="-78"/>
              </a:rPr>
              <a:t>محرم شرعاً إذا لم يكن هناك سبب مقبول</a:t>
            </a:r>
          </a:p>
          <a:p>
            <a:pPr marL="0" indent="0" algn="ctr">
              <a:buNone/>
            </a:pPr>
            <a:r>
              <a:rPr lang="ar-SA" sz="15400" b="1" dirty="0" smtClean="0">
                <a:solidFill>
                  <a:srgbClr val="002060"/>
                </a:solidFill>
                <a:cs typeface="Akhbar MT" pitchFamily="2" charset="-78"/>
              </a:rPr>
              <a:t> قال تعالى:</a:t>
            </a:r>
            <a:endParaRPr lang="ar-SA" sz="15400" b="1" dirty="0">
              <a:solidFill>
                <a:srgbClr val="00206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20200" b="1" dirty="0" smtClean="0">
                <a:solidFill>
                  <a:srgbClr val="7030A0"/>
                </a:solidFill>
                <a:cs typeface="Akhbar MT" pitchFamily="2" charset="-78"/>
              </a:rPr>
              <a:t>( </a:t>
            </a:r>
            <a:r>
              <a:rPr lang="ar-SA" sz="20200" b="1" dirty="0" smtClean="0">
                <a:solidFill>
                  <a:srgbClr val="C00000"/>
                </a:solidFill>
                <a:cs typeface="Akhbar MT" pitchFamily="2" charset="-78"/>
              </a:rPr>
              <a:t>فلا تعضلوهن </a:t>
            </a:r>
            <a:r>
              <a:rPr lang="ar-SA" sz="20200" b="1" dirty="0" smtClean="0">
                <a:solidFill>
                  <a:srgbClr val="7030A0"/>
                </a:solidFill>
                <a:cs typeface="Akhbar MT" pitchFamily="2" charset="-78"/>
              </a:rPr>
              <a:t>أن ينكحن أزواجهن )</a:t>
            </a:r>
          </a:p>
        </p:txBody>
      </p:sp>
    </p:spTree>
    <p:extLst>
      <p:ext uri="{BB962C8B-B14F-4D97-AF65-F5344CB8AC3E}">
        <p14:creationId xmlns:p14="http://schemas.microsoft.com/office/powerpoint/2010/main" val="4392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حكم العضل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15400" b="1" dirty="0" smtClean="0">
                <a:solidFill>
                  <a:srgbClr val="7030A0"/>
                </a:solidFill>
                <a:cs typeface="Akhbar MT" pitchFamily="2" charset="-78"/>
              </a:rPr>
              <a:t>من يتولى تزويج المرأة في حال العضل ؟</a:t>
            </a:r>
            <a:endParaRPr lang="ar-SA" sz="20200" b="1" dirty="0" smtClean="0">
              <a:solidFill>
                <a:srgbClr val="7030A0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726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الرابع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548327"/>
            <a:ext cx="11273590" cy="381637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24000" b="1" dirty="0" smtClean="0">
                <a:solidFill>
                  <a:srgbClr val="7030A0"/>
                </a:solidFill>
                <a:cs typeface="Akhbar MT" pitchFamily="2" charset="-78"/>
              </a:rPr>
              <a:t>(3)</a:t>
            </a:r>
          </a:p>
          <a:p>
            <a:pPr marL="0" indent="0" algn="ctr">
              <a:buNone/>
            </a:pPr>
            <a:r>
              <a:rPr lang="ar-SA" sz="32000" b="1" dirty="0" smtClean="0">
                <a:cs typeface="Akhbar MT" pitchFamily="2" charset="-78"/>
              </a:rPr>
              <a:t>الزواج بنيّة الطلاق</a:t>
            </a:r>
            <a:endParaRPr lang="ar-SA" sz="35200" b="1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520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الرابع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548327"/>
            <a:ext cx="11273590" cy="381637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38400" b="1" dirty="0" smtClean="0">
                <a:solidFill>
                  <a:srgbClr val="7030A0"/>
                </a:solidFill>
                <a:cs typeface="Akhbar MT" pitchFamily="2" charset="-78"/>
              </a:rPr>
              <a:t>(4)</a:t>
            </a:r>
          </a:p>
          <a:p>
            <a:pPr marL="0" indent="0" algn="ctr">
              <a:buNone/>
            </a:pPr>
            <a:r>
              <a:rPr lang="ar-SA" sz="38400" b="1" dirty="0" smtClean="0">
                <a:cs typeface="Akhbar MT" pitchFamily="2" charset="-78"/>
              </a:rPr>
              <a:t>غلاء المهور والإسراف في حفلات الزفاف</a:t>
            </a:r>
          </a:p>
        </p:txBody>
      </p:sp>
    </p:spTree>
    <p:extLst>
      <p:ext uri="{BB962C8B-B14F-4D97-AF65-F5344CB8AC3E}">
        <p14:creationId xmlns:p14="http://schemas.microsoft.com/office/powerpoint/2010/main" val="38262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المحور الأول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solidFill>
                  <a:srgbClr val="7030A0"/>
                </a:solidFill>
                <a:cs typeface="Akhbar MT" pitchFamily="2" charset="-78"/>
              </a:rPr>
              <a:t>الزواج شرعاً</a:t>
            </a:r>
          </a:p>
        </p:txBody>
      </p:sp>
    </p:spTree>
    <p:extLst>
      <p:ext uri="{BB962C8B-B14F-4D97-AF65-F5344CB8AC3E}">
        <p14:creationId xmlns:p14="http://schemas.microsoft.com/office/powerpoint/2010/main" val="131215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4872"/>
            <a:ext cx="10058400" cy="215858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C00000"/>
                </a:solidFill>
                <a:cs typeface="Akhbar MT" pitchFamily="2" charset="-78"/>
              </a:rPr>
              <a:t>الزواج شرعاً</a:t>
            </a:r>
            <a:endParaRPr lang="ar-SA" sz="96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2428407"/>
            <a:ext cx="11273590" cy="3936298"/>
          </a:xfrm>
          <a:pattFill prst="pct5">
            <a:fgClr>
              <a:schemeClr val="tx2"/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ar-SA" sz="88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cs typeface="Akhbar MT" pitchFamily="2" charset="-78"/>
              </a:rPr>
              <a:t>عقد شرعي يقتضي حِلّ استمتاع كل من الزوجين بالآخر</a:t>
            </a:r>
          </a:p>
        </p:txBody>
      </p:sp>
    </p:spTree>
    <p:extLst>
      <p:ext uri="{BB962C8B-B14F-4D97-AF65-F5344CB8AC3E}">
        <p14:creationId xmlns:p14="http://schemas.microsoft.com/office/powerpoint/2010/main" val="335290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7179</TotalTime>
  <Words>956</Words>
  <Application>Microsoft Office PowerPoint</Application>
  <PresentationFormat>Widescreen</PresentationFormat>
  <Paragraphs>271</Paragraphs>
  <Slides>78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4" baseType="lpstr">
      <vt:lpstr>Akhbar MT</vt:lpstr>
      <vt:lpstr>Andalus</vt:lpstr>
      <vt:lpstr>Century Gothic</vt:lpstr>
      <vt:lpstr>Garamond</vt:lpstr>
      <vt:lpstr>Tahoma</vt:lpstr>
      <vt:lpstr>Savon</vt:lpstr>
      <vt:lpstr>الأسرة في الإسلام</vt:lpstr>
      <vt:lpstr>  الزواج وأحكامه</vt:lpstr>
      <vt:lpstr>محاور المحاضرة :</vt:lpstr>
      <vt:lpstr>المحور الأول</vt:lpstr>
      <vt:lpstr>الزواج في اللغة</vt:lpstr>
      <vt:lpstr>الزواج في اللغة</vt:lpstr>
      <vt:lpstr>الزواج في اللغة</vt:lpstr>
      <vt:lpstr>المحور الأول</vt:lpstr>
      <vt:lpstr>الزواج شرعاً</vt:lpstr>
      <vt:lpstr>المحور الأول</vt:lpstr>
      <vt:lpstr>حكم الزواج إجمالاً ؟</vt:lpstr>
      <vt:lpstr>المحور الأول</vt:lpstr>
      <vt:lpstr>المحور الأول</vt:lpstr>
      <vt:lpstr>المحور الأول</vt:lpstr>
      <vt:lpstr>المحور الأول</vt:lpstr>
      <vt:lpstr>المحور الأول</vt:lpstr>
      <vt:lpstr>حكم الزواج تفصيلاً</vt:lpstr>
      <vt:lpstr>المحور الأول</vt:lpstr>
      <vt:lpstr>المحور الأول</vt:lpstr>
      <vt:lpstr>المحور الأول</vt:lpstr>
      <vt:lpstr>المحور الأول</vt:lpstr>
      <vt:lpstr>المحور الأول</vt:lpstr>
      <vt:lpstr>المحور الأول</vt:lpstr>
      <vt:lpstr>المحور الأول</vt:lpstr>
      <vt:lpstr>المحور الأول</vt:lpstr>
      <vt:lpstr>المحور الأول</vt:lpstr>
      <vt:lpstr>المحور الأول</vt:lpstr>
      <vt:lpstr>المحور الثاني</vt:lpstr>
      <vt:lpstr>المحور الثاني</vt:lpstr>
      <vt:lpstr>الركن الأول</vt:lpstr>
      <vt:lpstr>الركن الثاني</vt:lpstr>
      <vt:lpstr>المحور الثاني</vt:lpstr>
      <vt:lpstr>الركن الثالث</vt:lpstr>
      <vt:lpstr>الركن الرابع</vt:lpstr>
      <vt:lpstr>المحور الثاني</vt:lpstr>
      <vt:lpstr>الشرط الأول</vt:lpstr>
      <vt:lpstr>الشرط الثاني</vt:lpstr>
      <vt:lpstr>المحور الثاني</vt:lpstr>
      <vt:lpstr>الشرط الثالث</vt:lpstr>
      <vt:lpstr>المحور الثاني</vt:lpstr>
      <vt:lpstr>الشرط الرابع</vt:lpstr>
      <vt:lpstr>المحور الثاني</vt:lpstr>
      <vt:lpstr>المحور الثالث</vt:lpstr>
      <vt:lpstr>المحور الثالث</vt:lpstr>
      <vt:lpstr>الشروط في عقد الزواج</vt:lpstr>
      <vt:lpstr>القسم الأول</vt:lpstr>
      <vt:lpstr>النوع الأول</vt:lpstr>
      <vt:lpstr>أمثلة النوع الأول</vt:lpstr>
      <vt:lpstr>أمثلة النوع الأول</vt:lpstr>
      <vt:lpstr>النوع الثاني</vt:lpstr>
      <vt:lpstr>النوع الثاني</vt:lpstr>
      <vt:lpstr>النوع الثاني</vt:lpstr>
      <vt:lpstr>النوع الثاني</vt:lpstr>
      <vt:lpstr>النوع الثاني</vt:lpstr>
      <vt:lpstr>القسم الثاني</vt:lpstr>
      <vt:lpstr>الشروط الفاسدة</vt:lpstr>
      <vt:lpstr>النوع الأول</vt:lpstr>
      <vt:lpstr>النوع الأول</vt:lpstr>
      <vt:lpstr>الشروط الفاسدة</vt:lpstr>
      <vt:lpstr>النوع الثاني</vt:lpstr>
      <vt:lpstr>تعريف نكاح الشغار</vt:lpstr>
      <vt:lpstr>حكم نكاح الشغار</vt:lpstr>
      <vt:lpstr>النوع الثاني</vt:lpstr>
      <vt:lpstr>تعريف نكاح المتعة</vt:lpstr>
      <vt:lpstr>حكم نكاح المتعة</vt:lpstr>
      <vt:lpstr>حكم نكاح المتعة</vt:lpstr>
      <vt:lpstr>النوع الثاني</vt:lpstr>
      <vt:lpstr>تعريف نكاح التحليل</vt:lpstr>
      <vt:lpstr>حكم نكاح التحليل</vt:lpstr>
      <vt:lpstr>المحور الرابع</vt:lpstr>
      <vt:lpstr>المحور الرابع</vt:lpstr>
      <vt:lpstr>المحور الرابع</vt:lpstr>
      <vt:lpstr>المحور الرابع</vt:lpstr>
      <vt:lpstr>تعريف العضل شرعاً</vt:lpstr>
      <vt:lpstr>حكم العضل</vt:lpstr>
      <vt:lpstr>حكم العضل</vt:lpstr>
      <vt:lpstr>المحور الرابع</vt:lpstr>
      <vt:lpstr>المحور الرابع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مقدمة المقرر وأهدافه ومفرداته</dc:title>
  <dc:creator>dell</dc:creator>
  <cp:lastModifiedBy>dell</cp:lastModifiedBy>
  <cp:revision>206</cp:revision>
  <dcterms:created xsi:type="dcterms:W3CDTF">2015-01-31T14:07:16Z</dcterms:created>
  <dcterms:modified xsi:type="dcterms:W3CDTF">2018-02-25T19:05:19Z</dcterms:modified>
</cp:coreProperties>
</file>