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44" r:id="rId4"/>
  </p:sldMasterIdLst>
  <p:sldIdLst>
    <p:sldId id="256" r:id="rId5"/>
    <p:sldId id="257" r:id="rId6"/>
    <p:sldId id="261" r:id="rId7"/>
    <p:sldId id="258" r:id="rId8"/>
    <p:sldId id="259" r:id="rId9"/>
    <p:sldId id="260" r:id="rId10"/>
    <p:sldId id="262" r:id="rId11"/>
    <p:sldId id="263" r:id="rId1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34" d="100"/>
          <a:sy n="34" d="100"/>
        </p:scale>
        <p:origin x="-84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عنوان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17" name="عنوان فرعي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30" name="عنصر نائب للتاريخ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19" name="عنصر نائب للتذييل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27" name="عنصر نائب لرقم الشريحة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مستطيل ذو زاوية واحدة مخدوشة ودائرية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مثلث قائم الزاوية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10" name="شكل حر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شكل حر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شكل حر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شكل حر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عنصر نائب للعنوان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0" name="عنصر نائب للنص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10" name="عنصر نائب للتاريخ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E39587EE-6144-4BE4-8943-A3A99CF8E2B3}" type="datetimeFigureOut">
              <a:rPr lang="ar-SA" smtClean="0"/>
              <a:pPr/>
              <a:t>09/10/1436</a:t>
            </a:fld>
            <a:endParaRPr lang="ar-SA"/>
          </a:p>
        </p:txBody>
      </p:sp>
      <p:sp>
        <p:nvSpPr>
          <p:cNvPr id="22" name="عنصر نائب للتذييل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18" name="عنصر نائب لرقم الشريحة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85F82DCA-67A4-4982-AD50-6279CC0F132F}" type="slidenum">
              <a:rPr lang="ar-SA" smtClean="0"/>
              <a:pPr/>
              <a:t>‹#›</a:t>
            </a:fld>
            <a:endParaRPr lang="ar-SA"/>
          </a:p>
        </p:txBody>
      </p:sp>
      <p:grpSp>
        <p:nvGrpSpPr>
          <p:cNvPr id="2" name="مجموعة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شكل حر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شكل حر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rtl="1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r" rtl="1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r" rtl="1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r" rtl="1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r" rtl="1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r" rtl="1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rtl="1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r" rtl="1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r" rtl="1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الأساس المعرفي للمنهج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533400" y="620688"/>
            <a:ext cx="7851648" cy="1008112"/>
          </a:xfrm>
        </p:spPr>
        <p:txBody>
          <a:bodyPr>
            <a:normAutofit/>
          </a:bodyPr>
          <a:lstStyle/>
          <a:p>
            <a:pPr algn="ctr"/>
            <a:r>
              <a:rPr lang="ar-SA" sz="4800" dirty="0" smtClean="0"/>
              <a:t>طبيعة المعرفة</a:t>
            </a:r>
            <a:endParaRPr lang="ar-SA" sz="4800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611560" y="2204864"/>
            <a:ext cx="7854696" cy="4032448"/>
          </a:xfrm>
        </p:spPr>
        <p:txBody>
          <a:bodyPr>
            <a:normAutofit fontScale="85000" lnSpcReduction="20000"/>
          </a:bodyPr>
          <a:lstStyle/>
          <a:p>
            <a:pPr algn="just"/>
            <a:r>
              <a:rPr lang="ar-SA" sz="4000" dirty="0" smtClean="0">
                <a:latin typeface="Arial" pitchFamily="34" charset="0"/>
                <a:cs typeface="Arial" pitchFamily="34" charset="0"/>
              </a:rPr>
              <a:t>المعرفة هي : </a:t>
            </a:r>
          </a:p>
          <a:p>
            <a:pPr algn="just"/>
            <a:r>
              <a:rPr lang="ar-SA" sz="4000" dirty="0" smtClean="0">
                <a:latin typeface="Arial" pitchFamily="34" charset="0"/>
                <a:cs typeface="Arial" pitchFamily="34" charset="0"/>
              </a:rPr>
              <a:t> مجموعة المعاني والمعتقدات والأحكام والمفاهيم والتصورات الفكرية التي تتكون لدى الإنسان نتيجة لمحاولاته المتكررة لفهم الظواهر والأشياء المحيطة به</a:t>
            </a:r>
          </a:p>
          <a:p>
            <a:pPr algn="just"/>
            <a:r>
              <a:rPr lang="ar-SA" sz="4000" dirty="0" smtClean="0">
                <a:latin typeface="Arial" pitchFamily="34" charset="0"/>
                <a:cs typeface="Arial" pitchFamily="34" charset="0"/>
              </a:rPr>
              <a:t> </a:t>
            </a:r>
          </a:p>
          <a:p>
            <a:pPr algn="just"/>
            <a:r>
              <a:rPr lang="ar-SA" sz="4000" dirty="0" smtClean="0">
                <a:latin typeface="Arial" pitchFamily="34" charset="0"/>
                <a:cs typeface="Arial" pitchFamily="34" charset="0"/>
              </a:rPr>
              <a:t>   وهي إما أن تكون </a:t>
            </a:r>
            <a:r>
              <a:rPr lang="ar-SA" sz="4000" u="sng" dirty="0" smtClean="0">
                <a:latin typeface="Arial" pitchFamily="34" charset="0"/>
                <a:cs typeface="Arial" pitchFamily="34" charset="0"/>
              </a:rPr>
              <a:t>مباشرة</a:t>
            </a:r>
            <a:r>
              <a:rPr lang="ar-SA" sz="4000" dirty="0" smtClean="0">
                <a:latin typeface="Arial" pitchFamily="34" charset="0"/>
                <a:cs typeface="Arial" pitchFamily="34" charset="0"/>
              </a:rPr>
              <a:t> أو </a:t>
            </a:r>
            <a:r>
              <a:rPr lang="ar-SA" sz="4000" u="sng" dirty="0" smtClean="0">
                <a:latin typeface="Arial" pitchFamily="34" charset="0"/>
                <a:cs typeface="Arial" pitchFamily="34" charset="0"/>
              </a:rPr>
              <a:t>غير مباشرة</a:t>
            </a:r>
            <a:r>
              <a:rPr lang="ar-SA" sz="4000" dirty="0" smtClean="0">
                <a:latin typeface="Arial" pitchFamily="34" charset="0"/>
                <a:cs typeface="Arial" pitchFamily="34" charset="0"/>
              </a:rPr>
              <a:t>، وينبغي الاهتمام بالخبرة المباشرة وعدم إهمال الخبرة غير المباشرة .</a:t>
            </a:r>
          </a:p>
          <a:p>
            <a:endParaRPr lang="ar-S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539552" y="548680"/>
            <a:ext cx="7851648" cy="1008112"/>
          </a:xfrm>
        </p:spPr>
        <p:txBody>
          <a:bodyPr>
            <a:normAutofit/>
          </a:bodyPr>
          <a:lstStyle/>
          <a:p>
            <a:r>
              <a:rPr lang="ar-SA" sz="4000" dirty="0" smtClean="0"/>
              <a:t>أنواع الخبرة</a:t>
            </a:r>
            <a:endParaRPr lang="ar-SA" sz="4000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611560" y="1988840"/>
            <a:ext cx="7854696" cy="4536504"/>
          </a:xfrm>
        </p:spPr>
        <p:txBody>
          <a:bodyPr/>
          <a:lstStyle/>
          <a:p>
            <a:pPr>
              <a:buFont typeface="Wingdings" pitchFamily="2" charset="2"/>
              <a:buChar char="q"/>
            </a:pPr>
            <a:r>
              <a:rPr lang="ar-SA" dirty="0" smtClean="0"/>
              <a:t>        الخبرة المباشرة: هي تلك المعرفة التي يكتسبها الطالب بنفسه عن  </a:t>
            </a:r>
          </a:p>
          <a:p>
            <a:r>
              <a:rPr lang="ar-SA" dirty="0" smtClean="0"/>
              <a:t>           طريق تفاعله مع البيئة</a:t>
            </a:r>
          </a:p>
          <a:p>
            <a:pPr>
              <a:buFont typeface="Wingdings" pitchFamily="2" charset="2"/>
              <a:buChar char="q"/>
            </a:pPr>
            <a:endParaRPr lang="ar-SA" dirty="0" smtClean="0"/>
          </a:p>
          <a:p>
            <a:pPr>
              <a:buFont typeface="Wingdings" pitchFamily="2" charset="2"/>
              <a:buChar char="q"/>
            </a:pPr>
            <a:r>
              <a:rPr lang="ar-SA" dirty="0" smtClean="0"/>
              <a:t>       الخبرة غيرا لمباشرة: هي المعرفة التي يأخذها الفرد عن غبره مثل  </a:t>
            </a:r>
          </a:p>
          <a:p>
            <a:r>
              <a:rPr lang="ar-SA" dirty="0" smtClean="0"/>
              <a:t>          الكتاب والمعلم وغير ذلك </a:t>
            </a:r>
          </a:p>
          <a:p>
            <a:endParaRPr lang="ar-SA" dirty="0" smtClean="0"/>
          </a:p>
          <a:p>
            <a:r>
              <a:rPr lang="ar-SA" dirty="0" smtClean="0"/>
              <a:t>وعلى المنهج أن يهتم </a:t>
            </a:r>
            <a:r>
              <a:rPr lang="ar-SA" dirty="0" err="1" smtClean="0"/>
              <a:t>بهما</a:t>
            </a:r>
            <a:r>
              <a:rPr lang="ar-SA" dirty="0" smtClean="0"/>
              <a:t> معاً مع التركيز على الخبرة المباشرة </a:t>
            </a:r>
          </a:p>
          <a:p>
            <a:endParaRPr lang="ar-SA" dirty="0" smtClean="0"/>
          </a:p>
          <a:p>
            <a:r>
              <a:rPr lang="ar-SA" dirty="0" smtClean="0"/>
              <a:t>لماذا هذا الاهتمام بالخبرة المباشرة؟</a:t>
            </a:r>
            <a:endParaRPr lang="ar-SA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539552" y="620688"/>
            <a:ext cx="7851648" cy="1008112"/>
          </a:xfrm>
        </p:spPr>
        <p:txBody>
          <a:bodyPr>
            <a:normAutofit/>
          </a:bodyPr>
          <a:lstStyle/>
          <a:p>
            <a:r>
              <a:rPr lang="ar-SA" sz="4400" b="0" dirty="0" smtClean="0">
                <a:effectLst/>
                <a:latin typeface="Arial" pitchFamily="34" charset="0"/>
                <a:cs typeface="Arial" pitchFamily="34" charset="0"/>
              </a:rPr>
              <a:t>مصادر المعرفة</a:t>
            </a:r>
            <a:endParaRPr lang="ar-SA" sz="4400" b="0" dirty="0"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611560" y="2132856"/>
            <a:ext cx="7992888" cy="4725144"/>
          </a:xfrm>
        </p:spPr>
        <p:txBody>
          <a:bodyPr>
            <a:normAutofit fontScale="25000" lnSpcReduction="20000"/>
          </a:bodyPr>
          <a:lstStyle/>
          <a:p>
            <a:pPr marL="514350" indent="-514350" algn="just">
              <a:buFont typeface="+mj-lt"/>
              <a:buAutoNum type="arabicParenR"/>
            </a:pPr>
            <a:r>
              <a:rPr lang="ar-SA" sz="14400" b="1" dirty="0" smtClean="0"/>
              <a:t> </a:t>
            </a:r>
            <a:r>
              <a:rPr lang="ar-SA" sz="14400" dirty="0" smtClean="0">
                <a:latin typeface="Arial" pitchFamily="34" charset="0"/>
                <a:cs typeface="Arial" pitchFamily="34" charset="0"/>
              </a:rPr>
              <a:t>الحواس: وما يأتي من طريقها يعد معرفة أصيلة، وينبغي الاهتمام بالوسائل الحسية في التعليم.</a:t>
            </a:r>
          </a:p>
          <a:p>
            <a:pPr marL="514350" indent="-514350" algn="just">
              <a:buFont typeface="+mj-lt"/>
              <a:buAutoNum type="arabicParenR"/>
            </a:pPr>
            <a:endParaRPr lang="ar-SA" sz="14400" dirty="0" smtClean="0">
              <a:latin typeface="Arial" pitchFamily="34" charset="0"/>
              <a:cs typeface="Arial" pitchFamily="34" charset="0"/>
            </a:endParaRPr>
          </a:p>
          <a:p>
            <a:pPr marL="514350" indent="-514350" algn="just">
              <a:buFont typeface="+mj-lt"/>
              <a:buAutoNum type="arabicParenR"/>
            </a:pPr>
            <a:r>
              <a:rPr lang="ar-SA" sz="14400" dirty="0" smtClean="0">
                <a:latin typeface="Arial" pitchFamily="34" charset="0"/>
                <a:cs typeface="Arial" pitchFamily="34" charset="0"/>
              </a:rPr>
              <a:t>العقل: ويقصد </a:t>
            </a:r>
            <a:r>
              <a:rPr lang="ar-SA" sz="14400" dirty="0" err="1" smtClean="0">
                <a:latin typeface="Arial" pitchFamily="34" charset="0"/>
                <a:cs typeface="Arial" pitchFamily="34" charset="0"/>
              </a:rPr>
              <a:t>به</a:t>
            </a:r>
            <a:r>
              <a:rPr lang="ar-SA" sz="14400" dirty="0" smtClean="0">
                <a:latin typeface="Arial" pitchFamily="34" charset="0"/>
                <a:cs typeface="Arial" pitchFamily="34" charset="0"/>
              </a:rPr>
              <a:t> عملية التفكير .</a:t>
            </a:r>
          </a:p>
          <a:p>
            <a:pPr marL="514350" indent="-514350" algn="just">
              <a:buFont typeface="+mj-lt"/>
              <a:buAutoNum type="arabicParenR"/>
            </a:pPr>
            <a:endParaRPr lang="ar-SA" sz="14400" dirty="0" smtClean="0">
              <a:latin typeface="Arial" pitchFamily="34" charset="0"/>
              <a:cs typeface="Arial" pitchFamily="34" charset="0"/>
            </a:endParaRPr>
          </a:p>
          <a:p>
            <a:pPr marL="514350" indent="-514350" algn="just">
              <a:buFont typeface="+mj-lt"/>
              <a:buAutoNum type="arabicParenR"/>
            </a:pPr>
            <a:r>
              <a:rPr lang="ar-SA" sz="14400" dirty="0" smtClean="0">
                <a:latin typeface="Arial" pitchFamily="34" charset="0"/>
                <a:cs typeface="Arial" pitchFamily="34" charset="0"/>
              </a:rPr>
              <a:t>الحدس: والمعرفة عن طريق الحدس لا تأتي نتيجة تفكير منظم، أو نتيجة الفروض العلمية، بل تأتي  عن طريق التخمين والبصيرة  </a:t>
            </a:r>
          </a:p>
          <a:p>
            <a:pPr marL="514350" indent="-514350" algn="just">
              <a:buFont typeface="+mj-lt"/>
              <a:buAutoNum type="arabicParenR"/>
            </a:pPr>
            <a:endParaRPr lang="ar-SA" sz="14400" dirty="0" smtClean="0">
              <a:latin typeface="Arial" pitchFamily="34" charset="0"/>
              <a:cs typeface="Arial" pitchFamily="34" charset="0"/>
            </a:endParaRPr>
          </a:p>
          <a:p>
            <a:pPr marL="514350" indent="-514350" algn="just"/>
            <a:endParaRPr lang="ar-SA" sz="14400" dirty="0" smtClean="0">
              <a:latin typeface="Arial" pitchFamily="34" charset="0"/>
              <a:cs typeface="Arial" pitchFamily="34" charset="0"/>
            </a:endParaRPr>
          </a:p>
          <a:p>
            <a:endParaRPr lang="ar-S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11560" y="620688"/>
            <a:ext cx="7851648" cy="1152128"/>
          </a:xfrm>
        </p:spPr>
        <p:txBody>
          <a:bodyPr/>
          <a:lstStyle/>
          <a:p>
            <a:r>
              <a:rPr lang="ar-SA" b="0" dirty="0" smtClean="0">
                <a:effectLst/>
              </a:rPr>
              <a:t>تابع مصادر المعرفة</a:t>
            </a:r>
            <a:endParaRPr lang="ar-SA" b="0" dirty="0">
              <a:effectLst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539552" y="2708920"/>
            <a:ext cx="7854696" cy="3456384"/>
          </a:xfrm>
        </p:spPr>
        <p:txBody>
          <a:bodyPr>
            <a:normAutofit fontScale="25000" lnSpcReduction="20000"/>
          </a:bodyPr>
          <a:lstStyle/>
          <a:p>
            <a:pPr marL="1371600" indent="-1371600" algn="just">
              <a:lnSpc>
                <a:spcPct val="90000"/>
              </a:lnSpc>
              <a:buFont typeface="+mj-lt"/>
              <a:buAutoNum type="arabicParenR" startAt="4"/>
            </a:pPr>
            <a:r>
              <a:rPr lang="ar-SA" sz="14400" dirty="0" smtClean="0">
                <a:latin typeface="Arial" pitchFamily="34" charset="0"/>
                <a:cs typeface="Arial" pitchFamily="34" charset="0"/>
              </a:rPr>
              <a:t>التقاليد: ويقصد </a:t>
            </a:r>
            <a:r>
              <a:rPr lang="ar-SA" sz="14400" dirty="0" err="1" smtClean="0">
                <a:latin typeface="Arial" pitchFamily="34" charset="0"/>
                <a:cs typeface="Arial" pitchFamily="34" charset="0"/>
              </a:rPr>
              <a:t>به</a:t>
            </a:r>
            <a:r>
              <a:rPr lang="ar-SA" sz="14400" dirty="0" smtClean="0">
                <a:latin typeface="Arial" pitchFamily="34" charset="0"/>
                <a:cs typeface="Arial" pitchFamily="34" charset="0"/>
              </a:rPr>
              <a:t> ما خلفه الآباء والأجداد من تراث ثقافي كالأخلاق واللغة والدين .</a:t>
            </a:r>
          </a:p>
          <a:p>
            <a:pPr marL="1371600" indent="-1371600" algn="just">
              <a:lnSpc>
                <a:spcPct val="90000"/>
              </a:lnSpc>
              <a:buFont typeface="+mj-lt"/>
              <a:buAutoNum type="arabicParenR" startAt="4"/>
            </a:pPr>
            <a:endParaRPr lang="ar-SA" sz="14400" dirty="0" smtClean="0">
              <a:latin typeface="Arial" pitchFamily="34" charset="0"/>
              <a:cs typeface="Arial" pitchFamily="34" charset="0"/>
            </a:endParaRPr>
          </a:p>
          <a:p>
            <a:pPr marL="1371600" indent="-1371600" algn="just">
              <a:lnSpc>
                <a:spcPct val="90000"/>
              </a:lnSpc>
              <a:buFont typeface="+mj-lt"/>
              <a:buAutoNum type="arabicParenR" startAt="4"/>
            </a:pPr>
            <a:r>
              <a:rPr lang="ar-SA" sz="14400" dirty="0" smtClean="0">
                <a:latin typeface="Arial" pitchFamily="34" charset="0"/>
                <a:cs typeface="Arial" pitchFamily="34" charset="0"/>
              </a:rPr>
              <a:t>العمل: ويقصد </a:t>
            </a:r>
            <a:r>
              <a:rPr lang="ar-SA" sz="14400" dirty="0" err="1" smtClean="0">
                <a:latin typeface="Arial" pitchFamily="34" charset="0"/>
                <a:cs typeface="Arial" pitchFamily="34" charset="0"/>
              </a:rPr>
              <a:t>به</a:t>
            </a:r>
            <a:r>
              <a:rPr lang="ar-SA" sz="14400" dirty="0" smtClean="0">
                <a:latin typeface="Arial" pitchFamily="34" charset="0"/>
                <a:cs typeface="Arial" pitchFamily="34" charset="0"/>
              </a:rPr>
              <a:t> الخبرة الذاتية والعمل، أي التعلم بالعمل  .</a:t>
            </a:r>
          </a:p>
          <a:p>
            <a:pPr marL="1371600" indent="-1371600" algn="just">
              <a:lnSpc>
                <a:spcPct val="90000"/>
              </a:lnSpc>
              <a:buFont typeface="+mj-lt"/>
              <a:buAutoNum type="arabicParenR" startAt="4"/>
            </a:pPr>
            <a:endParaRPr lang="ar-SA" sz="14400" dirty="0" smtClean="0">
              <a:latin typeface="Arial" pitchFamily="34" charset="0"/>
              <a:cs typeface="Arial" pitchFamily="34" charset="0"/>
            </a:endParaRPr>
          </a:p>
          <a:p>
            <a:pPr marL="1371600" indent="-1371600" algn="just">
              <a:lnSpc>
                <a:spcPct val="90000"/>
              </a:lnSpc>
              <a:buFont typeface="+mj-lt"/>
              <a:buAutoNum type="arabicParenR" startAt="4"/>
            </a:pPr>
            <a:r>
              <a:rPr lang="ar-SA" sz="14400" dirty="0" smtClean="0">
                <a:latin typeface="Arial" pitchFamily="34" charset="0"/>
                <a:cs typeface="Arial" pitchFamily="34" charset="0"/>
              </a:rPr>
              <a:t>الوحي: ويؤخذ كما جاء بدون تغيير.</a:t>
            </a:r>
          </a:p>
          <a:p>
            <a:pPr marL="514350" indent="-514350">
              <a:buFont typeface="+mj-lt"/>
              <a:buAutoNum type="arabicParenR" startAt="4"/>
            </a:pPr>
            <a:endParaRPr lang="ar-SA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539552" y="548680"/>
            <a:ext cx="7851648" cy="1337320"/>
          </a:xfrm>
        </p:spPr>
        <p:txBody>
          <a:bodyPr>
            <a:normAutofit/>
          </a:bodyPr>
          <a:lstStyle/>
          <a:p>
            <a:r>
              <a:rPr lang="ar-SA" sz="4400" b="0" dirty="0" smtClean="0">
                <a:effectLst/>
                <a:latin typeface="Arial" pitchFamily="34" charset="0"/>
                <a:cs typeface="Arial" pitchFamily="34" charset="0"/>
              </a:rPr>
              <a:t>تقسيم معلومات المجال المعرفي</a:t>
            </a:r>
            <a:endParaRPr lang="ar-SA" sz="4400" b="0" dirty="0"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539552" y="2492896"/>
            <a:ext cx="7854696" cy="3933056"/>
          </a:xfrm>
        </p:spPr>
        <p:txBody>
          <a:bodyPr>
            <a:normAutofit fontScale="92500"/>
          </a:bodyPr>
          <a:lstStyle/>
          <a:p>
            <a:pPr marL="514350" indent="-514350">
              <a:buFont typeface="+mj-lt"/>
              <a:buAutoNum type="arabicParenR"/>
            </a:pPr>
            <a:r>
              <a:rPr lang="ar-SA" sz="3200" dirty="0" smtClean="0"/>
              <a:t>الحقائق: وتنتج في الغالب من إدراك الحواس مباشرة، وإتقانها فقط لا يؤدي إلى أفكار جديدة ولا يدفع بالعقل إلى الأمام- ومن أمثلتها الرياض عاصمة المملكة</a:t>
            </a:r>
          </a:p>
          <a:p>
            <a:pPr marL="514350" indent="-514350"/>
            <a:r>
              <a:rPr lang="ar-SA" sz="3200" dirty="0" smtClean="0"/>
              <a:t> </a:t>
            </a:r>
          </a:p>
          <a:p>
            <a:pPr marL="514350" indent="-514350">
              <a:buFont typeface="+mj-lt"/>
              <a:buAutoNum type="arabicParenR" startAt="2"/>
            </a:pPr>
            <a:r>
              <a:rPr lang="ar-SA" sz="3200" dirty="0" smtClean="0"/>
              <a:t>الأفكار الأساسية أو الرئيسية: مثل المبادئ والقوانين التي تشكل الأفكار الأساسية لكل مادة. إذا فهمها الطالب أستطاع أن يفسر ظواهر كثيرة وينظم العلاقات بين الحقائق المختلفة. تعريف الفاعل، قانون بويل، القواعد الفقهية الخ</a:t>
            </a:r>
            <a:endParaRPr lang="ar-SA" sz="32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11560" y="332656"/>
            <a:ext cx="7851648" cy="1368152"/>
          </a:xfrm>
        </p:spPr>
        <p:txBody>
          <a:bodyPr>
            <a:normAutofit/>
          </a:bodyPr>
          <a:lstStyle/>
          <a:p>
            <a:r>
              <a:rPr lang="ar-SA" sz="4000" b="0" dirty="0" smtClean="0">
                <a:effectLst/>
                <a:latin typeface="Arial" pitchFamily="34" charset="0"/>
                <a:cs typeface="Arial" pitchFamily="34" charset="0"/>
              </a:rPr>
              <a:t>تابع تقسيم معلومات المجال المعرفي</a:t>
            </a:r>
            <a:endParaRPr lang="ar-SA" sz="4000" b="0" dirty="0"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467544" y="2564904"/>
            <a:ext cx="7854696" cy="4536504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arenR" startAt="3"/>
            </a:pPr>
            <a:r>
              <a:rPr lang="ar-SA" sz="3200" dirty="0" smtClean="0">
                <a:latin typeface="Arial" pitchFamily="34" charset="0"/>
                <a:cs typeface="Arial" pitchFamily="34" charset="0"/>
              </a:rPr>
              <a:t>المفاهيم: المفهوم هو عبارة تجريدية ذات صفات موحدة تكونت نتيجة الخبرات أو المواد الدراسية : من أمثلة المفاهيم: الديموقراطية، العينة في الحصاء وافئة في الرياضيات الخ. أكتب أمثلة على المفاهيم في تخصصك وبين كيف يتناول المنهج تلك المفاهيم.</a:t>
            </a:r>
          </a:p>
          <a:p>
            <a:endParaRPr lang="ar-SA" sz="3200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539552" y="548680"/>
            <a:ext cx="7851648" cy="1224136"/>
          </a:xfrm>
        </p:spPr>
        <p:txBody>
          <a:bodyPr>
            <a:normAutofit/>
          </a:bodyPr>
          <a:lstStyle/>
          <a:p>
            <a:r>
              <a:rPr lang="ar-SA" sz="4000" dirty="0" smtClean="0">
                <a:latin typeface="Arial" pitchFamily="34" charset="0"/>
                <a:cs typeface="Arial" pitchFamily="34" charset="0"/>
              </a:rPr>
              <a:t>حقول المعرفة</a:t>
            </a:r>
            <a:endParaRPr lang="ar-SA" sz="4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539552" y="2132856"/>
            <a:ext cx="7854696" cy="4176464"/>
          </a:xfrm>
        </p:spPr>
        <p:txBody>
          <a:bodyPr/>
          <a:lstStyle/>
          <a:p>
            <a:pPr marL="514350" indent="-514350">
              <a:buFont typeface="+mj-lt"/>
              <a:buAutoNum type="arabicParenR"/>
            </a:pPr>
            <a:r>
              <a:rPr lang="ar-SA" dirty="0" smtClean="0"/>
              <a:t>العلوم الرمزية: مثل اللغات – الراضيات – الفنون التعبيرية</a:t>
            </a:r>
          </a:p>
          <a:p>
            <a:pPr marL="514350" indent="-514350">
              <a:buFont typeface="+mj-lt"/>
              <a:buAutoNum type="arabicParenR"/>
            </a:pPr>
            <a:endParaRPr lang="ar-SA" dirty="0" smtClean="0"/>
          </a:p>
          <a:p>
            <a:pPr marL="514350" indent="-514350">
              <a:buFont typeface="+mj-lt"/>
              <a:buAutoNum type="arabicParenR"/>
            </a:pPr>
            <a:r>
              <a:rPr lang="ar-SA" dirty="0" smtClean="0"/>
              <a:t>العلوم التذوقية: الموسيقى - الأدب – الشعر</a:t>
            </a:r>
          </a:p>
          <a:p>
            <a:pPr marL="514350" indent="-514350">
              <a:buFont typeface="+mj-lt"/>
              <a:buAutoNum type="arabicParenR"/>
            </a:pPr>
            <a:endParaRPr lang="ar-SA" dirty="0" smtClean="0"/>
          </a:p>
          <a:p>
            <a:pPr marL="514350" indent="-514350">
              <a:buFont typeface="+mj-lt"/>
              <a:buAutoNum type="arabicParenR"/>
            </a:pPr>
            <a:r>
              <a:rPr lang="ar-SA" dirty="0" smtClean="0"/>
              <a:t>العلوم التجريبية: فيزياء – كيمياء – أحياء – نبات – علم نفس – اجتماع</a:t>
            </a:r>
          </a:p>
          <a:p>
            <a:pPr marL="514350" indent="-514350">
              <a:buFont typeface="+mj-lt"/>
              <a:buAutoNum type="arabicParenR"/>
            </a:pPr>
            <a:endParaRPr lang="ar-SA" dirty="0" smtClean="0"/>
          </a:p>
          <a:p>
            <a:pPr marL="514350" indent="-514350">
              <a:buFont typeface="+mj-lt"/>
              <a:buAutoNum type="arabicParenR"/>
            </a:pPr>
            <a:r>
              <a:rPr lang="ar-SA" dirty="0" smtClean="0"/>
              <a:t>علوم إنسانية: تاريخ – فلسفة – دين 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تدفق">
  <a:themeElements>
    <a:clrScheme name="تدفق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تدفق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تدفق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CCF22554C33574E80520C46DD29459B" ma:contentTypeVersion="0" ma:contentTypeDescription="Create a new document." ma:contentTypeScope="" ma:versionID="ac65330a107b3be52e10ae4cb4c68393">
  <xsd:schema xmlns:xsd="http://www.w3.org/2001/XMLSchema" xmlns:p="http://schemas.microsoft.com/office/2006/metadata/properties" targetNamespace="http://schemas.microsoft.com/office/2006/metadata/properties" ma:root="true" ma:fieldsID="4aeb20c0e3442673af7ee10786458764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Props1.xml><?xml version="1.0" encoding="utf-8"?>
<ds:datastoreItem xmlns:ds="http://schemas.openxmlformats.org/officeDocument/2006/customXml" ds:itemID="{681DB024-246F-484F-8EB1-A7430E569343}">
  <ds:schemaRefs>
    <ds:schemaRef ds:uri="http://schemas.microsoft.com/office/2006/documentManagement/types"/>
    <ds:schemaRef ds:uri="http://schemas.microsoft.com/office/2006/metadata/properties"/>
    <ds:schemaRef ds:uri="http://purl.org/dc/elements/1.1/"/>
    <ds:schemaRef ds:uri="http://purl.org/dc/terms/"/>
    <ds:schemaRef ds:uri="http://purl.org/dc/dcmitype/"/>
    <ds:schemaRef ds:uri="http://schemas.openxmlformats.org/package/2006/metadata/core-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3ECA49D1-84E8-4D45-A6E9-E1C9A50E6E57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8D5C896F-F249-4CD2-9F32-FB4A15343E5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202</TotalTime>
  <Words>352</Words>
  <Application>Microsoft Office PowerPoint</Application>
  <PresentationFormat>On-screen Show (4:3)</PresentationFormat>
  <Paragraphs>43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تدفق</vt:lpstr>
      <vt:lpstr>الأساس المعرفي للمنهج</vt:lpstr>
      <vt:lpstr>طبيعة المعرفة</vt:lpstr>
      <vt:lpstr>أنواع الخبرة</vt:lpstr>
      <vt:lpstr>مصادر المعرفة</vt:lpstr>
      <vt:lpstr>تابع مصادر المعرفة</vt:lpstr>
      <vt:lpstr>تقسيم معلومات المجال المعرفي</vt:lpstr>
      <vt:lpstr>تابع تقسيم معلومات المجال المعرفي</vt:lpstr>
      <vt:lpstr>حقول المعرفة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الأساس المعرفي للمنهج</dc:title>
  <dc:creator>Dr.Ali</dc:creator>
  <cp:lastModifiedBy>asus</cp:lastModifiedBy>
  <cp:revision>22</cp:revision>
  <dcterms:created xsi:type="dcterms:W3CDTF">2011-10-14T13:09:21Z</dcterms:created>
  <dcterms:modified xsi:type="dcterms:W3CDTF">2015-07-24T22:26:15Z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0x0101001CCF22554C33574E80520C46DD29459B</vt:lpwstr>
  </property>
</Properties>
</file>

<file path=docProps/thumbnail.jpeg>
</file>