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1" r:id="rId15"/>
    <p:sldId id="272" r:id="rId16"/>
    <p:sldId id="273" r:id="rId17"/>
    <p:sldId id="270"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8" d="100"/>
          <a:sy n="58" d="100"/>
        </p:scale>
        <p:origin x="1368"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05B7AD6D-C319-4FEA-977C-3D97D388009A}" type="datetimeFigureOut">
              <a:rPr lang="ar-SA" smtClean="0"/>
              <a:pPr/>
              <a:t>24/02/1440</a:t>
            </a:fld>
            <a:endParaRPr lang="ar-SA"/>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ar-SA"/>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6048C91B-23C0-4021-B25C-8EDD51153EB4}" type="slidenum">
              <a:rPr lang="ar-SA" smtClean="0"/>
              <a:pPr/>
              <a:t>‹#›</a:t>
            </a:fld>
            <a:endParaRPr lang="ar-SA"/>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56096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05B7AD6D-C319-4FEA-977C-3D97D388009A}" type="datetimeFigureOut">
              <a:rPr lang="ar-SA" smtClean="0"/>
              <a:pPr/>
              <a:t>24/02/1440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048C91B-23C0-4021-B25C-8EDD51153EB4}" type="slidenum">
              <a:rPr lang="ar-SA" smtClean="0"/>
              <a:pPr/>
              <a:t>‹#›</a:t>
            </a:fld>
            <a:endParaRPr lang="ar-SA"/>
          </a:p>
        </p:txBody>
      </p:sp>
    </p:spTree>
    <p:extLst>
      <p:ext uri="{BB962C8B-B14F-4D97-AF65-F5344CB8AC3E}">
        <p14:creationId xmlns:p14="http://schemas.microsoft.com/office/powerpoint/2010/main" val="192065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05B7AD6D-C319-4FEA-977C-3D97D388009A}" type="datetimeFigureOut">
              <a:rPr lang="ar-SA" smtClean="0"/>
              <a:pPr/>
              <a:t>24/02/1440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048C91B-23C0-4021-B25C-8EDD51153EB4}" type="slidenum">
              <a:rPr lang="ar-SA" smtClean="0"/>
              <a:pPr/>
              <a:t>‹#›</a:t>
            </a:fld>
            <a:endParaRPr lang="ar-SA"/>
          </a:p>
        </p:txBody>
      </p:sp>
    </p:spTree>
    <p:extLst>
      <p:ext uri="{BB962C8B-B14F-4D97-AF65-F5344CB8AC3E}">
        <p14:creationId xmlns:p14="http://schemas.microsoft.com/office/powerpoint/2010/main" val="616290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05B7AD6D-C319-4FEA-977C-3D97D388009A}" type="datetimeFigureOut">
              <a:rPr lang="ar-SA" smtClean="0"/>
              <a:pPr/>
              <a:t>24/02/1440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048C91B-23C0-4021-B25C-8EDD51153EB4}" type="slidenum">
              <a:rPr lang="ar-SA" smtClean="0"/>
              <a:pPr/>
              <a:t>‹#›</a:t>
            </a:fld>
            <a:endParaRPr lang="ar-SA"/>
          </a:p>
        </p:txBody>
      </p:sp>
    </p:spTree>
    <p:extLst>
      <p:ext uri="{BB962C8B-B14F-4D97-AF65-F5344CB8AC3E}">
        <p14:creationId xmlns:p14="http://schemas.microsoft.com/office/powerpoint/2010/main" val="920120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05B7AD6D-C319-4FEA-977C-3D97D388009A}" type="datetimeFigureOut">
              <a:rPr lang="ar-SA" smtClean="0"/>
              <a:pPr/>
              <a:t>24/02/1440</a:t>
            </a:fld>
            <a:endParaRPr lang="ar-SA"/>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ar-SA"/>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6048C91B-23C0-4021-B25C-8EDD51153EB4}" type="slidenum">
              <a:rPr lang="ar-SA" smtClean="0"/>
              <a:pPr/>
              <a:t>‹#›</a:t>
            </a:fld>
            <a:endParaRPr lang="ar-SA"/>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27593547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05B7AD6D-C319-4FEA-977C-3D97D388009A}" type="datetimeFigureOut">
              <a:rPr lang="ar-SA" smtClean="0"/>
              <a:pPr/>
              <a:t>24/02/1440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048C91B-23C0-4021-B25C-8EDD51153EB4}" type="slidenum">
              <a:rPr lang="ar-SA" smtClean="0"/>
              <a:pPr/>
              <a:t>‹#›</a:t>
            </a:fld>
            <a:endParaRPr lang="ar-SA"/>
          </a:p>
        </p:txBody>
      </p:sp>
    </p:spTree>
    <p:extLst>
      <p:ext uri="{BB962C8B-B14F-4D97-AF65-F5344CB8AC3E}">
        <p14:creationId xmlns:p14="http://schemas.microsoft.com/office/powerpoint/2010/main" val="4151318797"/>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ar-SA"/>
              <a:t>حرر أنماط نص الشكل الرئيسي</a:t>
            </a:r>
          </a:p>
        </p:txBody>
      </p:sp>
      <p:sp>
        <p:nvSpPr>
          <p:cNvPr id="4" name="Content Placeholder 3"/>
          <p:cNvSpPr>
            <a:spLocks noGrp="1"/>
          </p:cNvSpPr>
          <p:nvPr>
            <p:ph sz="half" idx="2"/>
          </p:nvPr>
        </p:nvSpPr>
        <p:spPr>
          <a:xfrm>
            <a:off x="941832" y="2909102"/>
            <a:ext cx="3611880" cy="2996398"/>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ar-SA"/>
              <a:t>حرر أنماط نص الشكل الرئيسي</a:t>
            </a:r>
          </a:p>
        </p:txBody>
      </p:sp>
      <p:sp>
        <p:nvSpPr>
          <p:cNvPr id="6" name="Content Placeholder 5"/>
          <p:cNvSpPr>
            <a:spLocks noGrp="1"/>
          </p:cNvSpPr>
          <p:nvPr>
            <p:ph sz="quarter" idx="4"/>
          </p:nvPr>
        </p:nvSpPr>
        <p:spPr>
          <a:xfrm>
            <a:off x="4975398" y="2909102"/>
            <a:ext cx="3611880" cy="2996398"/>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05B7AD6D-C319-4FEA-977C-3D97D388009A}" type="datetimeFigureOut">
              <a:rPr lang="ar-SA" smtClean="0"/>
              <a:pPr/>
              <a:t>24/02/1440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6048C91B-23C0-4021-B25C-8EDD51153EB4}" type="slidenum">
              <a:rPr lang="ar-SA" smtClean="0"/>
              <a:pPr/>
              <a:t>‹#›</a:t>
            </a:fld>
            <a:endParaRPr lang="ar-SA"/>
          </a:p>
        </p:txBody>
      </p:sp>
    </p:spTree>
    <p:extLst>
      <p:ext uri="{BB962C8B-B14F-4D97-AF65-F5344CB8AC3E}">
        <p14:creationId xmlns:p14="http://schemas.microsoft.com/office/powerpoint/2010/main" val="2092494328"/>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05B7AD6D-C319-4FEA-977C-3D97D388009A}" type="datetimeFigureOut">
              <a:rPr lang="ar-SA" smtClean="0"/>
              <a:pPr/>
              <a:t>24/02/1440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6048C91B-23C0-4021-B25C-8EDD51153EB4}" type="slidenum">
              <a:rPr lang="ar-SA" smtClean="0"/>
              <a:pPr/>
              <a:t>‹#›</a:t>
            </a:fld>
            <a:endParaRPr lang="ar-SA"/>
          </a:p>
        </p:txBody>
      </p:sp>
    </p:spTree>
    <p:extLst>
      <p:ext uri="{BB962C8B-B14F-4D97-AF65-F5344CB8AC3E}">
        <p14:creationId xmlns:p14="http://schemas.microsoft.com/office/powerpoint/2010/main" val="3393579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B7AD6D-C319-4FEA-977C-3D97D388009A}" type="datetimeFigureOut">
              <a:rPr lang="ar-SA" smtClean="0"/>
              <a:pPr/>
              <a:t>24/02/1440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6048C91B-23C0-4021-B25C-8EDD51153EB4}" type="slidenum">
              <a:rPr lang="ar-SA" smtClean="0"/>
              <a:pPr/>
              <a:t>‹#›</a:t>
            </a:fld>
            <a:endParaRPr lang="ar-SA"/>
          </a:p>
        </p:txBody>
      </p:sp>
    </p:spTree>
    <p:extLst>
      <p:ext uri="{BB962C8B-B14F-4D97-AF65-F5344CB8AC3E}">
        <p14:creationId xmlns:p14="http://schemas.microsoft.com/office/powerpoint/2010/main" val="3393490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مع تسمية توضيحية">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ar-SA"/>
              <a:t>حرر أنماط نص الشكل الرئيسي</a:t>
            </a:r>
          </a:p>
        </p:txBody>
      </p:sp>
      <p:sp>
        <p:nvSpPr>
          <p:cNvPr id="5" name="Date Placeholder 4"/>
          <p:cNvSpPr>
            <a:spLocks noGrp="1"/>
          </p:cNvSpPr>
          <p:nvPr>
            <p:ph type="dt" sz="half" idx="10"/>
          </p:nvPr>
        </p:nvSpPr>
        <p:spPr>
          <a:xfrm>
            <a:off x="573789" y="6375679"/>
            <a:ext cx="925016" cy="348462"/>
          </a:xfrm>
        </p:spPr>
        <p:txBody>
          <a:bodyPr/>
          <a:lstStyle/>
          <a:p>
            <a:fld id="{05B7AD6D-C319-4FEA-977C-3D97D388009A}" type="datetimeFigureOut">
              <a:rPr lang="ar-SA" smtClean="0"/>
              <a:pPr/>
              <a:t>24/02/1440</a:t>
            </a:fld>
            <a:endParaRPr lang="ar-SA"/>
          </a:p>
        </p:txBody>
      </p:sp>
      <p:sp>
        <p:nvSpPr>
          <p:cNvPr id="6" name="Footer Placeholder 5"/>
          <p:cNvSpPr>
            <a:spLocks noGrp="1"/>
          </p:cNvSpPr>
          <p:nvPr>
            <p:ph type="ftr" sz="quarter" idx="11"/>
          </p:nvPr>
        </p:nvSpPr>
        <p:spPr>
          <a:xfrm>
            <a:off x="1577716" y="6375679"/>
            <a:ext cx="2611634" cy="345796"/>
          </a:xfrm>
        </p:spPr>
        <p:txBody>
          <a:bodyPr/>
          <a:lstStyle/>
          <a:p>
            <a:endParaRPr lang="ar-SA"/>
          </a:p>
        </p:txBody>
      </p:sp>
      <p:sp>
        <p:nvSpPr>
          <p:cNvPr id="7" name="Slide Number Placeholder 6"/>
          <p:cNvSpPr>
            <a:spLocks noGrp="1"/>
          </p:cNvSpPr>
          <p:nvPr>
            <p:ph type="sldNum" sz="quarter" idx="12"/>
          </p:nvPr>
        </p:nvSpPr>
        <p:spPr>
          <a:xfrm>
            <a:off x="4268261" y="6375679"/>
            <a:ext cx="924342" cy="345796"/>
          </a:xfrm>
        </p:spPr>
        <p:txBody>
          <a:bodyPr/>
          <a:lstStyle/>
          <a:p>
            <a:fld id="{6048C91B-23C0-4021-B25C-8EDD51153EB4}" type="slidenum">
              <a:rPr lang="ar-SA" smtClean="0"/>
              <a:pPr/>
              <a:t>‹#›</a:t>
            </a:fld>
            <a:endParaRPr lang="ar-SA"/>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65050015"/>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ar-SA"/>
              <a:t>انقر فوق الأيقونة لإضافة صورة</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ar-SA"/>
              <a:t>حرر أنماط نص الشكل الرئيسي</a:t>
            </a:r>
          </a:p>
        </p:txBody>
      </p:sp>
      <p:sp>
        <p:nvSpPr>
          <p:cNvPr id="5" name="Date Placeholder 4"/>
          <p:cNvSpPr>
            <a:spLocks noGrp="1"/>
          </p:cNvSpPr>
          <p:nvPr>
            <p:ph type="dt" sz="half" idx="10"/>
          </p:nvPr>
        </p:nvSpPr>
        <p:spPr>
          <a:xfrm>
            <a:off x="574463" y="6375679"/>
            <a:ext cx="924342" cy="348462"/>
          </a:xfrm>
        </p:spPr>
        <p:txBody>
          <a:bodyPr/>
          <a:lstStyle/>
          <a:p>
            <a:fld id="{05B7AD6D-C319-4FEA-977C-3D97D388009A}" type="datetimeFigureOut">
              <a:rPr lang="ar-SA" smtClean="0"/>
              <a:pPr/>
              <a:t>24/02/1440</a:t>
            </a:fld>
            <a:endParaRPr lang="ar-SA"/>
          </a:p>
        </p:txBody>
      </p:sp>
      <p:sp>
        <p:nvSpPr>
          <p:cNvPr id="6" name="Footer Placeholder 5"/>
          <p:cNvSpPr>
            <a:spLocks noGrp="1"/>
          </p:cNvSpPr>
          <p:nvPr>
            <p:ph type="ftr" sz="quarter" idx="11"/>
          </p:nvPr>
        </p:nvSpPr>
        <p:spPr>
          <a:xfrm>
            <a:off x="1577716" y="6375679"/>
            <a:ext cx="2611634" cy="345796"/>
          </a:xfrm>
        </p:spPr>
        <p:txBody>
          <a:bodyPr/>
          <a:lstStyle/>
          <a:p>
            <a:endParaRPr lang="ar-SA"/>
          </a:p>
        </p:txBody>
      </p:sp>
      <p:sp>
        <p:nvSpPr>
          <p:cNvPr id="7" name="Slide Number Placeholder 6"/>
          <p:cNvSpPr>
            <a:spLocks noGrp="1"/>
          </p:cNvSpPr>
          <p:nvPr>
            <p:ph type="sldNum" sz="quarter" idx="12"/>
          </p:nvPr>
        </p:nvSpPr>
        <p:spPr>
          <a:xfrm>
            <a:off x="4256153" y="6375679"/>
            <a:ext cx="947460" cy="345796"/>
          </a:xfrm>
        </p:spPr>
        <p:txBody>
          <a:bodyPr/>
          <a:lstStyle/>
          <a:p>
            <a:fld id="{6048C91B-23C0-4021-B25C-8EDD51153EB4}" type="slidenum">
              <a:rPr lang="ar-SA" smtClean="0"/>
              <a:pPr/>
              <a:t>‹#›</a:t>
            </a:fld>
            <a:endParaRPr lang="ar-SA"/>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47682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05B7AD6D-C319-4FEA-977C-3D97D388009A}" type="datetimeFigureOut">
              <a:rPr lang="ar-SA" smtClean="0"/>
              <a:pPr/>
              <a:t>24/02/1440</a:t>
            </a:fld>
            <a:endParaRPr lang="ar-SA"/>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endParaRPr lang="ar-SA"/>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6048C91B-23C0-4021-B25C-8EDD51153EB4}" type="slidenum">
              <a:rPr lang="ar-SA" smtClean="0"/>
              <a:pPr/>
              <a:t>‹#›</a:t>
            </a:fld>
            <a:endParaRPr lang="ar-SA"/>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240331530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r" defTabSz="685800" rtl="1"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r" defTabSz="685800" rtl="1"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r" defTabSz="685800" rtl="1"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r" defTabSz="685800" rtl="1"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r" defTabSz="685800" rtl="1"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r" defTabSz="685800" rtl="1"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r" defTabSz="685800" rtl="1"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r" defTabSz="685800" rtl="1"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r" defTabSz="685800" rtl="1"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r" defTabSz="685800" rtl="1"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r" defTabSz="685800" rtl="1" eaLnBrk="1" latinLnBrk="0" hangingPunct="1">
        <a:defRPr sz="1350" kern="1200">
          <a:solidFill>
            <a:schemeClr val="tx1"/>
          </a:solidFill>
          <a:latin typeface="+mn-lt"/>
          <a:ea typeface="+mn-ea"/>
          <a:cs typeface="+mn-cs"/>
        </a:defRPr>
      </a:lvl1pPr>
      <a:lvl2pPr marL="342900" algn="r" defTabSz="685800" rtl="1" eaLnBrk="1" latinLnBrk="0" hangingPunct="1">
        <a:defRPr sz="1350" kern="1200">
          <a:solidFill>
            <a:schemeClr val="tx1"/>
          </a:solidFill>
          <a:latin typeface="+mn-lt"/>
          <a:ea typeface="+mn-ea"/>
          <a:cs typeface="+mn-cs"/>
        </a:defRPr>
      </a:lvl2pPr>
      <a:lvl3pPr marL="685800" algn="r" defTabSz="685800" rtl="1" eaLnBrk="1" latinLnBrk="0" hangingPunct="1">
        <a:defRPr sz="1350" kern="1200">
          <a:solidFill>
            <a:schemeClr val="tx1"/>
          </a:solidFill>
          <a:latin typeface="+mn-lt"/>
          <a:ea typeface="+mn-ea"/>
          <a:cs typeface="+mn-cs"/>
        </a:defRPr>
      </a:lvl3pPr>
      <a:lvl4pPr marL="1028700" algn="r" defTabSz="685800" rtl="1" eaLnBrk="1" latinLnBrk="0" hangingPunct="1">
        <a:defRPr sz="1350" kern="1200">
          <a:solidFill>
            <a:schemeClr val="tx1"/>
          </a:solidFill>
          <a:latin typeface="+mn-lt"/>
          <a:ea typeface="+mn-ea"/>
          <a:cs typeface="+mn-cs"/>
        </a:defRPr>
      </a:lvl4pPr>
      <a:lvl5pPr marL="1371600" algn="r" defTabSz="685800" rtl="1" eaLnBrk="1" latinLnBrk="0" hangingPunct="1">
        <a:defRPr sz="1350" kern="1200">
          <a:solidFill>
            <a:schemeClr val="tx1"/>
          </a:solidFill>
          <a:latin typeface="+mn-lt"/>
          <a:ea typeface="+mn-ea"/>
          <a:cs typeface="+mn-cs"/>
        </a:defRPr>
      </a:lvl5pPr>
      <a:lvl6pPr marL="1714500" algn="r" defTabSz="685800" rtl="1" eaLnBrk="1" latinLnBrk="0" hangingPunct="1">
        <a:defRPr sz="1350" kern="1200">
          <a:solidFill>
            <a:schemeClr val="tx1"/>
          </a:solidFill>
          <a:latin typeface="+mn-lt"/>
          <a:ea typeface="+mn-ea"/>
          <a:cs typeface="+mn-cs"/>
        </a:defRPr>
      </a:lvl6pPr>
      <a:lvl7pPr marL="2057400" algn="r" defTabSz="685800" rtl="1" eaLnBrk="1" latinLnBrk="0" hangingPunct="1">
        <a:defRPr sz="1350" kern="1200">
          <a:solidFill>
            <a:schemeClr val="tx1"/>
          </a:solidFill>
          <a:latin typeface="+mn-lt"/>
          <a:ea typeface="+mn-ea"/>
          <a:cs typeface="+mn-cs"/>
        </a:defRPr>
      </a:lvl7pPr>
      <a:lvl8pPr marL="2400300" algn="r" defTabSz="685800" rtl="1" eaLnBrk="1" latinLnBrk="0" hangingPunct="1">
        <a:defRPr sz="1350" kern="1200">
          <a:solidFill>
            <a:schemeClr val="tx1"/>
          </a:solidFill>
          <a:latin typeface="+mn-lt"/>
          <a:ea typeface="+mn-ea"/>
          <a:cs typeface="+mn-cs"/>
        </a:defRPr>
      </a:lvl8pPr>
      <a:lvl9pPr marL="2743200" algn="r" defTabSz="685800" rtl="1"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0" pos="594">
          <p15:clr>
            <a:srgbClr val="F26B43"/>
          </p15:clr>
        </p15:guide>
        <p15:guide id="3" pos="5400">
          <p15:clr>
            <a:srgbClr val="F26B43"/>
          </p15:clr>
        </p15:guide>
        <p15:guide id="4" orient="horz" pos="4008">
          <p15:clr>
            <a:srgbClr val="F26B43"/>
          </p15:clr>
        </p15:guide>
        <p15:guide id="5" orient="horz" pos="1440">
          <p15:clr>
            <a:srgbClr val="F26B43"/>
          </p15:clr>
        </p15:guide>
        <p15:guide id="6" orient="horz" pos="3720">
          <p15:clr>
            <a:srgbClr val="F26B43"/>
          </p15:clr>
        </p15:guide>
        <p15:guide id="7"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b="1" dirty="0"/>
              <a:t>الاستخبارات</a:t>
            </a:r>
            <a:br>
              <a:rPr lang="ar-SA" dirty="0"/>
            </a:br>
            <a:r>
              <a:rPr lang="ar-SA" dirty="0"/>
              <a:t>(الاستبانة)</a:t>
            </a:r>
          </a:p>
        </p:txBody>
      </p:sp>
      <p:sp>
        <p:nvSpPr>
          <p:cNvPr id="3" name="عنوان فرعي 2"/>
          <p:cNvSpPr>
            <a:spLocks noGrp="1"/>
          </p:cNvSpPr>
          <p:nvPr>
            <p:ph type="subTitle" idx="1"/>
          </p:nvPr>
        </p:nvSpPr>
        <p:spPr/>
        <p:txBody>
          <a:bodyPr>
            <a:normAutofit/>
          </a:bodyPr>
          <a:lstStyle/>
          <a:p>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4000" b="1" dirty="0">
                <a:solidFill>
                  <a:srgbClr val="FF0000"/>
                </a:solidFill>
              </a:rPr>
              <a:t>بدائــــل الإجابة</a:t>
            </a:r>
          </a:p>
        </p:txBody>
      </p:sp>
      <p:sp>
        <p:nvSpPr>
          <p:cNvPr id="3" name="عنصر نائب للمحتوى 2"/>
          <p:cNvSpPr>
            <a:spLocks noGrp="1"/>
          </p:cNvSpPr>
          <p:nvPr>
            <p:ph idx="1"/>
          </p:nvPr>
        </p:nvSpPr>
        <p:spPr>
          <a:xfrm>
            <a:off x="938758" y="1556792"/>
            <a:ext cx="7633742" cy="4322801"/>
          </a:xfrm>
        </p:spPr>
        <p:txBody>
          <a:bodyPr/>
          <a:lstStyle/>
          <a:p>
            <a:r>
              <a:rPr lang="ar-SA" dirty="0"/>
              <a:t> </a:t>
            </a:r>
            <a:r>
              <a:rPr lang="ar-SA" sz="2800" dirty="0"/>
              <a:t>أ- </a:t>
            </a:r>
            <a:r>
              <a:rPr lang="ar-SA" sz="2800" dirty="0">
                <a:solidFill>
                  <a:srgbClr val="002060"/>
                </a:solidFill>
              </a:rPr>
              <a:t>صيغة الاختيار من بديلين.</a:t>
            </a:r>
          </a:p>
          <a:p>
            <a:r>
              <a:rPr lang="ar-SA" sz="2800" dirty="0">
                <a:solidFill>
                  <a:srgbClr val="002060"/>
                </a:solidFill>
              </a:rPr>
              <a:t>ب- صياغة الاختيار من ثلاثة بدائل.</a:t>
            </a:r>
          </a:p>
          <a:p>
            <a:r>
              <a:rPr lang="ar-SA" sz="2800" dirty="0">
                <a:solidFill>
                  <a:srgbClr val="002060"/>
                </a:solidFill>
              </a:rPr>
              <a:t> ج- صياغة الاختيار بين أربعة بدائل.</a:t>
            </a:r>
          </a:p>
          <a:p>
            <a:r>
              <a:rPr lang="ar-SA" sz="2800" dirty="0">
                <a:solidFill>
                  <a:srgbClr val="002060"/>
                </a:solidFill>
              </a:rPr>
              <a:t>د- صياغة الاختيار بين خمسة بدائل.</a:t>
            </a:r>
          </a:p>
          <a:p>
            <a:r>
              <a:rPr lang="ar-SA" sz="2800" dirty="0">
                <a:solidFill>
                  <a:srgbClr val="002060"/>
                </a:solidFill>
              </a:rPr>
              <a:t>هـ- الاختيار المقيد بين عدد من البنود.</a:t>
            </a:r>
          </a:p>
          <a:p>
            <a:r>
              <a:rPr lang="ar-SA" sz="2800" dirty="0">
                <a:solidFill>
                  <a:srgbClr val="002060"/>
                </a:solidFill>
              </a:rPr>
              <a:t> الفئة الوسطى.</a:t>
            </a:r>
          </a:p>
          <a:p>
            <a:r>
              <a:rPr lang="ar-SA" sz="2800" dirty="0">
                <a:solidFill>
                  <a:srgbClr val="002060"/>
                </a:solidFill>
              </a:rPr>
              <a:t>فئة ( </a:t>
            </a:r>
            <a:r>
              <a:rPr lang="ar-SA" sz="2800" dirty="0" err="1">
                <a:solidFill>
                  <a:srgbClr val="002060"/>
                </a:solidFill>
              </a:rPr>
              <a:t>لاأعرف</a:t>
            </a:r>
            <a:r>
              <a:rPr lang="ar-SA" sz="2800" dirty="0">
                <a:solidFill>
                  <a:srgbClr val="002060"/>
                </a:solidFill>
              </a:rPr>
              <a:t>) أو (لا رأي لي).</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4000" b="1" dirty="0">
                <a:solidFill>
                  <a:srgbClr val="FF0000"/>
                </a:solidFill>
              </a:rPr>
              <a:t>تطبيق الاستخبار</a:t>
            </a:r>
          </a:p>
        </p:txBody>
      </p:sp>
      <p:sp>
        <p:nvSpPr>
          <p:cNvPr id="3" name="عنصر نائب للمحتوى 2"/>
          <p:cNvSpPr>
            <a:spLocks noGrp="1"/>
          </p:cNvSpPr>
          <p:nvPr>
            <p:ph idx="1"/>
          </p:nvPr>
        </p:nvSpPr>
        <p:spPr>
          <a:xfrm>
            <a:off x="938758" y="1556792"/>
            <a:ext cx="7633742" cy="4608512"/>
          </a:xfrm>
        </p:spPr>
        <p:txBody>
          <a:bodyPr/>
          <a:lstStyle/>
          <a:p>
            <a:r>
              <a:rPr lang="ar-SA" dirty="0"/>
              <a:t> </a:t>
            </a:r>
            <a:r>
              <a:rPr lang="ar-SA" sz="2400" b="1" dirty="0">
                <a:solidFill>
                  <a:srgbClr val="002060"/>
                </a:solidFill>
              </a:rPr>
              <a:t>يطبق الاختبار فردي أو جمعي.</a:t>
            </a:r>
          </a:p>
          <a:p>
            <a:r>
              <a:rPr lang="ar-SA" sz="2400" b="1" dirty="0">
                <a:solidFill>
                  <a:srgbClr val="002060"/>
                </a:solidFill>
              </a:rPr>
              <a:t> يجب التقليل من أثر العوامل الدخيلة .. ويفضل أن يطبق الاستخبار صباحا لتجنب تأثير التعب.</a:t>
            </a:r>
          </a:p>
          <a:p>
            <a:r>
              <a:rPr lang="ar-SA" sz="2400" b="1" dirty="0">
                <a:solidFill>
                  <a:srgbClr val="002060"/>
                </a:solidFill>
              </a:rPr>
              <a:t> يجب عدم التعجل على المفحوص في الاستخبارات الغير موقوتة.</a:t>
            </a:r>
          </a:p>
          <a:p>
            <a:r>
              <a:rPr lang="ar-SA" sz="2400" b="1" dirty="0">
                <a:solidFill>
                  <a:srgbClr val="002060"/>
                </a:solidFill>
              </a:rPr>
              <a:t> يجب أن لا يكون الاستخبار طويلا مملا.</a:t>
            </a:r>
          </a:p>
          <a:p>
            <a:r>
              <a:rPr lang="ar-SA" sz="2400" b="1" dirty="0">
                <a:solidFill>
                  <a:srgbClr val="002060"/>
                </a:solidFill>
              </a:rPr>
              <a:t>يجب تكوين علاقة ودية تمتاز بمرونة الفاحص وعدم عدوانيته ،غير متصيد الأخطاء.</a:t>
            </a:r>
          </a:p>
          <a:p>
            <a:r>
              <a:rPr lang="ar-SA" sz="2400" b="1" dirty="0">
                <a:solidFill>
                  <a:srgbClr val="002060"/>
                </a:solidFill>
              </a:rPr>
              <a:t> يجب الأخذ بعين الاعتبار تعليمات الاستخبار.</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3600" b="1" dirty="0">
                <a:solidFill>
                  <a:srgbClr val="FF0000"/>
                </a:solidFill>
              </a:rPr>
              <a:t>طرق تقدير الدرجات (التصحيح)</a:t>
            </a:r>
          </a:p>
        </p:txBody>
      </p:sp>
      <p:sp>
        <p:nvSpPr>
          <p:cNvPr id="3" name="عنصر نائب للمحتوى 2"/>
          <p:cNvSpPr>
            <a:spLocks noGrp="1"/>
          </p:cNvSpPr>
          <p:nvPr>
            <p:ph idx="1"/>
          </p:nvPr>
        </p:nvSpPr>
        <p:spPr>
          <a:xfrm>
            <a:off x="938758" y="1772816"/>
            <a:ext cx="7633742" cy="3593591"/>
          </a:xfrm>
        </p:spPr>
        <p:txBody>
          <a:bodyPr>
            <a:normAutofit fontScale="92500" lnSpcReduction="10000"/>
          </a:bodyPr>
          <a:lstStyle/>
          <a:p>
            <a:r>
              <a:rPr lang="ar-SA" sz="2800" b="1" dirty="0"/>
              <a:t> </a:t>
            </a:r>
            <a:r>
              <a:rPr lang="ar-SA" sz="2800" b="1" dirty="0">
                <a:solidFill>
                  <a:srgbClr val="002060"/>
                </a:solidFill>
              </a:rPr>
              <a:t>أ- مفتاح التصحيح.</a:t>
            </a:r>
          </a:p>
          <a:p>
            <a:pPr>
              <a:buNone/>
            </a:pPr>
            <a:endParaRPr lang="ar-SA" sz="2800" dirty="0">
              <a:solidFill>
                <a:srgbClr val="002060"/>
              </a:solidFill>
            </a:endParaRPr>
          </a:p>
          <a:p>
            <a:r>
              <a:rPr lang="ar-SA" sz="2800" b="1" dirty="0">
                <a:solidFill>
                  <a:srgbClr val="002060"/>
                </a:solidFill>
              </a:rPr>
              <a:t>ب- الجمع البسيط.</a:t>
            </a:r>
          </a:p>
          <a:p>
            <a:pPr>
              <a:buNone/>
            </a:pPr>
            <a:endParaRPr lang="ar-SA" sz="2800" dirty="0">
              <a:solidFill>
                <a:srgbClr val="002060"/>
              </a:solidFill>
            </a:endParaRPr>
          </a:p>
          <a:p>
            <a:r>
              <a:rPr lang="ar-SA" sz="2800" b="1" dirty="0">
                <a:solidFill>
                  <a:srgbClr val="002060"/>
                </a:solidFill>
              </a:rPr>
              <a:t>ج- تحديد أوزان للاستجابة</a:t>
            </a:r>
          </a:p>
          <a:p>
            <a:pPr>
              <a:buNone/>
            </a:pPr>
            <a:endParaRPr lang="ar-SA" sz="2800" dirty="0">
              <a:solidFill>
                <a:srgbClr val="002060"/>
              </a:solidFill>
            </a:endParaRPr>
          </a:p>
          <a:p>
            <a:r>
              <a:rPr lang="ar-SA" sz="2800" b="1" dirty="0">
                <a:solidFill>
                  <a:srgbClr val="002060"/>
                </a:solidFill>
              </a:rPr>
              <a:t>د- التصحيح الآلي</a:t>
            </a:r>
          </a:p>
          <a:p>
            <a:pPr>
              <a:buNone/>
            </a:pP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3600" b="1" dirty="0">
                <a:solidFill>
                  <a:srgbClr val="FF0000"/>
                </a:solidFill>
              </a:rPr>
              <a:t>الدرجات المستخرجة من الاستخبارات</a:t>
            </a:r>
          </a:p>
        </p:txBody>
      </p:sp>
      <p:sp>
        <p:nvSpPr>
          <p:cNvPr id="3" name="عنصر نائب للمحتوى 2"/>
          <p:cNvSpPr>
            <a:spLocks noGrp="1"/>
          </p:cNvSpPr>
          <p:nvPr>
            <p:ph idx="1"/>
          </p:nvPr>
        </p:nvSpPr>
        <p:spPr>
          <a:xfrm>
            <a:off x="938758" y="1196752"/>
            <a:ext cx="7633742" cy="5112568"/>
          </a:xfrm>
        </p:spPr>
        <p:txBody>
          <a:bodyPr>
            <a:normAutofit fontScale="92500" lnSpcReduction="20000"/>
          </a:bodyPr>
          <a:lstStyle/>
          <a:p>
            <a:r>
              <a:rPr lang="ar-SA" dirty="0"/>
              <a:t> </a:t>
            </a:r>
            <a:r>
              <a:rPr lang="ar-SA" b="1" dirty="0">
                <a:solidFill>
                  <a:srgbClr val="00B050"/>
                </a:solidFill>
              </a:rPr>
              <a:t>أ- </a:t>
            </a:r>
            <a:r>
              <a:rPr lang="ar-SA" sz="2600" b="1" dirty="0">
                <a:solidFill>
                  <a:srgbClr val="00B050"/>
                </a:solidFill>
              </a:rPr>
              <a:t>السمات النوعية: </a:t>
            </a:r>
            <a:r>
              <a:rPr lang="ar-SA" sz="2600" b="1" dirty="0">
                <a:solidFill>
                  <a:srgbClr val="002060"/>
                </a:solidFill>
              </a:rPr>
              <a:t>تشير الدرجات هنا إلى سمات كالعصابية، الانبساطية،الثقة بالنفس.....</a:t>
            </a:r>
          </a:p>
          <a:p>
            <a:endParaRPr lang="ar-SA" sz="2600" dirty="0"/>
          </a:p>
          <a:p>
            <a:r>
              <a:rPr lang="ar-SA" sz="2600" b="1" dirty="0">
                <a:solidFill>
                  <a:srgbClr val="00B050"/>
                </a:solidFill>
              </a:rPr>
              <a:t>ب-</a:t>
            </a:r>
            <a:r>
              <a:rPr lang="ar-SA" sz="2600" dirty="0">
                <a:solidFill>
                  <a:srgbClr val="00B050"/>
                </a:solidFill>
              </a:rPr>
              <a:t> </a:t>
            </a:r>
            <a:r>
              <a:rPr lang="ar-SA" sz="2600" b="1" dirty="0">
                <a:solidFill>
                  <a:srgbClr val="00B050"/>
                </a:solidFill>
              </a:rPr>
              <a:t>المجموعة الإكلينيكية: </a:t>
            </a:r>
            <a:r>
              <a:rPr lang="ar-SA" sz="2600" b="1" dirty="0">
                <a:solidFill>
                  <a:srgbClr val="002060"/>
                </a:solidFill>
              </a:rPr>
              <a:t>تشير إلى مجموعة إكلينيكية مثل مجموعة الفصاميين أو </a:t>
            </a:r>
            <a:r>
              <a:rPr lang="ar-SA" sz="2600" b="1" dirty="0" err="1">
                <a:solidFill>
                  <a:srgbClr val="002060"/>
                </a:solidFill>
              </a:rPr>
              <a:t>السيكوباتيين</a:t>
            </a:r>
            <a:r>
              <a:rPr lang="ar-SA" sz="2600" b="1" dirty="0">
                <a:solidFill>
                  <a:srgbClr val="002060"/>
                </a:solidFill>
              </a:rPr>
              <a:t>.... مثل قائمة </a:t>
            </a:r>
            <a:r>
              <a:rPr lang="ar-SA" sz="2600" b="1" dirty="0" err="1">
                <a:solidFill>
                  <a:srgbClr val="002060"/>
                </a:solidFill>
              </a:rPr>
              <a:t>مينسوتا</a:t>
            </a:r>
            <a:r>
              <a:rPr lang="ar-SA" sz="2600" b="1" dirty="0">
                <a:solidFill>
                  <a:srgbClr val="002060"/>
                </a:solidFill>
              </a:rPr>
              <a:t> متعدد الاوجه.</a:t>
            </a:r>
          </a:p>
          <a:p>
            <a:endParaRPr lang="ar-SA" sz="2600" b="1" dirty="0">
              <a:solidFill>
                <a:srgbClr val="002060"/>
              </a:solidFill>
            </a:endParaRPr>
          </a:p>
          <a:p>
            <a:r>
              <a:rPr lang="ar-SA" sz="2600" b="1" dirty="0">
                <a:solidFill>
                  <a:srgbClr val="00B050"/>
                </a:solidFill>
              </a:rPr>
              <a:t>ج- التوافق: </a:t>
            </a:r>
            <a:r>
              <a:rPr lang="ar-SA" sz="2600" b="1" dirty="0">
                <a:solidFill>
                  <a:srgbClr val="002060"/>
                </a:solidFill>
              </a:rPr>
              <a:t>من القوائم التي تمثل هذا النوع قائمة“كاليفورنيا النفسية“ من وضع جف،،، وقائمة ”بل“ للتوافق على أساس مدى نجاح الفرد في توافقه لمختلف جوانب البيئة.</a:t>
            </a:r>
          </a:p>
          <a:p>
            <a:endParaRPr lang="ar-SA" sz="2600" dirty="0"/>
          </a:p>
          <a:p>
            <a:r>
              <a:rPr lang="ar-SA" sz="2600" b="1" dirty="0">
                <a:solidFill>
                  <a:srgbClr val="00B050"/>
                </a:solidFill>
              </a:rPr>
              <a:t>د- تقبل الذات: </a:t>
            </a:r>
            <a:r>
              <a:rPr lang="ar-SA" sz="2600" b="1" dirty="0">
                <a:solidFill>
                  <a:srgbClr val="002060"/>
                </a:solidFill>
              </a:rPr>
              <a:t>مثل مقاييس مفهوم الذات،حيث يقابل الفاحص بين الذات الواقعية والمثالية، أو تقارن الأوصاف الذاتية المرغوبة بغير المرغوبة، بهدف استخراج مقاييس للمفارقة بين الذات وتقبل الذات.</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1B08F16-5650-417E-AEE6-A3B4741B9B6E}"/>
              </a:ext>
            </a:extLst>
          </p:cNvPr>
          <p:cNvSpPr>
            <a:spLocks noGrp="1"/>
          </p:cNvSpPr>
          <p:nvPr>
            <p:ph type="title"/>
          </p:nvPr>
        </p:nvSpPr>
        <p:spPr/>
        <p:txBody>
          <a:bodyPr/>
          <a:lstStyle/>
          <a:p>
            <a:r>
              <a:rPr lang="ar-SA" dirty="0">
                <a:solidFill>
                  <a:srgbClr val="C00000"/>
                </a:solidFill>
              </a:rPr>
              <a:t>نقد الاستخبارات</a:t>
            </a:r>
            <a:endParaRPr lang="en-US" dirty="0">
              <a:solidFill>
                <a:srgbClr val="C00000"/>
              </a:solidFill>
            </a:endParaRPr>
          </a:p>
        </p:txBody>
      </p:sp>
      <p:sp>
        <p:nvSpPr>
          <p:cNvPr id="3" name="عنصر نائب للمحتوى 2">
            <a:extLst>
              <a:ext uri="{FF2B5EF4-FFF2-40B4-BE49-F238E27FC236}">
                <a16:creationId xmlns:a16="http://schemas.microsoft.com/office/drawing/2014/main" id="{51A1CDF7-B7FA-4E73-A507-989E2446F783}"/>
              </a:ext>
            </a:extLst>
          </p:cNvPr>
          <p:cNvSpPr>
            <a:spLocks noGrp="1"/>
          </p:cNvSpPr>
          <p:nvPr>
            <p:ph idx="1"/>
          </p:nvPr>
        </p:nvSpPr>
        <p:spPr>
          <a:xfrm>
            <a:off x="938758" y="1196752"/>
            <a:ext cx="7633742" cy="5278863"/>
          </a:xfrm>
        </p:spPr>
        <p:txBody>
          <a:bodyPr/>
          <a:lstStyle/>
          <a:p>
            <a:r>
              <a:rPr lang="en-GB" sz="2400" b="1" dirty="0"/>
              <a:t> </a:t>
            </a:r>
            <a:r>
              <a:rPr lang="ar-SA" sz="2400" b="1" dirty="0">
                <a:solidFill>
                  <a:srgbClr val="002060"/>
                </a:solidFill>
              </a:rPr>
              <a:t>تأثير تغير صياغة البنود.</a:t>
            </a:r>
          </a:p>
          <a:p>
            <a:r>
              <a:rPr lang="ar-SA" sz="2400" b="1">
                <a:solidFill>
                  <a:srgbClr val="002060"/>
                </a:solidFill>
              </a:rPr>
              <a:t>مشكلة صيغ الإجابة.</a:t>
            </a:r>
            <a:endParaRPr lang="ar-SA" sz="2400" b="1" dirty="0">
              <a:solidFill>
                <a:srgbClr val="002060"/>
              </a:solidFill>
            </a:endParaRPr>
          </a:p>
          <a:p>
            <a:r>
              <a:rPr lang="ar-SA" sz="2400" b="1" dirty="0">
                <a:solidFill>
                  <a:srgbClr val="002060"/>
                </a:solidFill>
              </a:rPr>
              <a:t> اختلاف اتجاهات المفحوصين نحو الاستخبار.</a:t>
            </a:r>
          </a:p>
          <a:p>
            <a:r>
              <a:rPr lang="ar-SA" sz="2400" b="1" dirty="0">
                <a:solidFill>
                  <a:srgbClr val="002060"/>
                </a:solidFill>
              </a:rPr>
              <a:t> تنوع العوامل التي تؤثر في الاستجابة .</a:t>
            </a:r>
          </a:p>
          <a:p>
            <a:r>
              <a:rPr lang="ar-SA" sz="2400" b="1" dirty="0">
                <a:solidFill>
                  <a:srgbClr val="002060"/>
                </a:solidFill>
              </a:rPr>
              <a:t>نقص استبصار المفحوص ومعرفته بنفسه.</a:t>
            </a:r>
          </a:p>
          <a:p>
            <a:r>
              <a:rPr lang="ar-SA" sz="2400" b="1" dirty="0">
                <a:solidFill>
                  <a:srgbClr val="002060"/>
                </a:solidFill>
              </a:rPr>
              <a:t> تأثير الحالة المزاجية الراهنة والخبرات الحديثة .</a:t>
            </a:r>
          </a:p>
          <a:p>
            <a:r>
              <a:rPr lang="ar-SA" sz="2400" b="1" dirty="0">
                <a:solidFill>
                  <a:srgbClr val="002060"/>
                </a:solidFill>
              </a:rPr>
              <a:t>عدم الدقة في التقنين. </a:t>
            </a:r>
          </a:p>
          <a:p>
            <a:r>
              <a:rPr lang="ar-SA" sz="2400" b="1" dirty="0">
                <a:solidFill>
                  <a:srgbClr val="002060"/>
                </a:solidFill>
              </a:rPr>
              <a:t> اختلاف ظروف التطبيق عن ظروف التقنين.</a:t>
            </a:r>
          </a:p>
          <a:p>
            <a:pPr marL="0" indent="0">
              <a:buNone/>
            </a:pPr>
            <a:endParaRPr lang="ar-SA" dirty="0"/>
          </a:p>
        </p:txBody>
      </p:sp>
    </p:spTree>
    <p:extLst>
      <p:ext uri="{BB962C8B-B14F-4D97-AF65-F5344CB8AC3E}">
        <p14:creationId xmlns:p14="http://schemas.microsoft.com/office/powerpoint/2010/main" val="1219494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9650D54C-1584-48C3-ADC1-CE17E4D92F77}"/>
              </a:ext>
            </a:extLst>
          </p:cNvPr>
          <p:cNvSpPr>
            <a:spLocks noGrp="1"/>
          </p:cNvSpPr>
          <p:nvPr>
            <p:ph idx="1"/>
          </p:nvPr>
        </p:nvSpPr>
        <p:spPr>
          <a:xfrm>
            <a:off x="938758" y="620688"/>
            <a:ext cx="7633742" cy="5258905"/>
          </a:xfrm>
        </p:spPr>
        <p:txBody>
          <a:bodyPr/>
          <a:lstStyle/>
          <a:p>
            <a:r>
              <a:rPr lang="ar-SA" sz="2800" dirty="0"/>
              <a:t>  </a:t>
            </a:r>
            <a:r>
              <a:rPr lang="ar-SA" sz="2800" b="1" dirty="0">
                <a:solidFill>
                  <a:srgbClr val="002060"/>
                </a:solidFill>
              </a:rPr>
              <a:t>مشكلات الاستخدام في مجال الطب النفسي.</a:t>
            </a:r>
          </a:p>
          <a:p>
            <a:r>
              <a:rPr lang="ar-SA" sz="2800" b="1" dirty="0">
                <a:solidFill>
                  <a:srgbClr val="002060"/>
                </a:solidFill>
              </a:rPr>
              <a:t> تأثير عامل التعليم الراقي.</a:t>
            </a:r>
          </a:p>
          <a:p>
            <a:r>
              <a:rPr lang="ar-SA" sz="2800" b="1" dirty="0">
                <a:solidFill>
                  <a:srgbClr val="002060"/>
                </a:solidFill>
              </a:rPr>
              <a:t> تأثير كتابة المفحوص لاسمه .</a:t>
            </a:r>
          </a:p>
          <a:p>
            <a:r>
              <a:rPr lang="ar-SA" sz="2800" b="1" dirty="0">
                <a:solidFill>
                  <a:srgbClr val="002060"/>
                </a:solidFill>
              </a:rPr>
              <a:t> مشكلة النتائج المستخرجة من عينات متطوعين.</a:t>
            </a:r>
          </a:p>
          <a:p>
            <a:r>
              <a:rPr lang="ar-SA" sz="2800" b="1" dirty="0">
                <a:solidFill>
                  <a:srgbClr val="002060"/>
                </a:solidFill>
              </a:rPr>
              <a:t> مشكلتا الثبات والصدق.</a:t>
            </a:r>
          </a:p>
          <a:p>
            <a:r>
              <a:rPr lang="ar-SA" sz="2800" b="1" dirty="0">
                <a:solidFill>
                  <a:srgbClr val="002060"/>
                </a:solidFill>
              </a:rPr>
              <a:t> مشكلة تزييف المفحوص للاستجابة .</a:t>
            </a:r>
          </a:p>
          <a:p>
            <a:r>
              <a:rPr lang="ar-SA" sz="2800" b="1" dirty="0">
                <a:solidFill>
                  <a:srgbClr val="002060"/>
                </a:solidFill>
              </a:rPr>
              <a:t>مشكلة أساليب الاستجابة .</a:t>
            </a:r>
            <a:endParaRPr lang="en-US" sz="2800" b="1" dirty="0">
              <a:solidFill>
                <a:srgbClr val="002060"/>
              </a:solidFill>
            </a:endParaRPr>
          </a:p>
          <a:p>
            <a:endParaRPr lang="ar-SA" dirty="0"/>
          </a:p>
        </p:txBody>
      </p:sp>
    </p:spTree>
    <p:extLst>
      <p:ext uri="{BB962C8B-B14F-4D97-AF65-F5344CB8AC3E}">
        <p14:creationId xmlns:p14="http://schemas.microsoft.com/office/powerpoint/2010/main" val="3242753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4F969EA-C9C6-4F15-8C15-29F193AC41E7}"/>
              </a:ext>
            </a:extLst>
          </p:cNvPr>
          <p:cNvSpPr>
            <a:spLocks noGrp="1"/>
          </p:cNvSpPr>
          <p:nvPr>
            <p:ph type="title"/>
          </p:nvPr>
        </p:nvSpPr>
        <p:spPr>
          <a:xfrm>
            <a:off x="971600" y="620688"/>
            <a:ext cx="7633742" cy="5832648"/>
          </a:xfrm>
        </p:spPr>
        <p:txBody>
          <a:bodyPr>
            <a:normAutofit/>
          </a:bodyPr>
          <a:lstStyle/>
          <a:p>
            <a:r>
              <a:rPr lang="ar-SA" sz="3600" b="1" dirty="0">
                <a:solidFill>
                  <a:srgbClr val="FF0000"/>
                </a:solidFill>
                <a:latin typeface="+mn-lt"/>
              </a:rPr>
              <a:t>مزايا الاستخبارات</a:t>
            </a:r>
            <a:br>
              <a:rPr lang="ar-SA" sz="3600" b="1" dirty="0">
                <a:solidFill>
                  <a:schemeClr val="tx1">
                    <a:lumMod val="65000"/>
                    <a:lumOff val="35000"/>
                  </a:schemeClr>
                </a:solidFill>
                <a:latin typeface="+mn-lt"/>
              </a:rPr>
            </a:br>
            <a:br>
              <a:rPr lang="ar-SA" sz="2200" dirty="0">
                <a:solidFill>
                  <a:schemeClr val="tx1">
                    <a:lumMod val="65000"/>
                    <a:lumOff val="35000"/>
                  </a:schemeClr>
                </a:solidFill>
                <a:latin typeface="+mn-lt"/>
              </a:rPr>
            </a:br>
            <a:r>
              <a:rPr lang="ar-SA" sz="2200" b="1" dirty="0">
                <a:solidFill>
                  <a:srgbClr val="002060"/>
                </a:solidFill>
                <a:latin typeface="+mn-lt"/>
              </a:rPr>
              <a:t>- يمكن الثقة في نتيجتها في حال لا يتوافر المفحوص دافع للتزييف.</a:t>
            </a:r>
            <a:br>
              <a:rPr lang="ar-SA" sz="2200" b="1" dirty="0">
                <a:solidFill>
                  <a:srgbClr val="002060"/>
                </a:solidFill>
                <a:latin typeface="+mn-lt"/>
              </a:rPr>
            </a:br>
            <a:br>
              <a:rPr lang="ar-SA" sz="2200" b="1" dirty="0">
                <a:solidFill>
                  <a:srgbClr val="002060"/>
                </a:solidFill>
                <a:latin typeface="+mn-lt"/>
              </a:rPr>
            </a:br>
            <a:r>
              <a:rPr lang="ar-SA" sz="2200" b="1" dirty="0">
                <a:solidFill>
                  <a:srgbClr val="002060"/>
                </a:solidFill>
                <a:latin typeface="+mn-lt"/>
              </a:rPr>
              <a:t>- مصدر مهم للمعلومات عن سلوك الفرد.</a:t>
            </a:r>
            <a:br>
              <a:rPr lang="ar-SA" sz="2200" b="1" dirty="0">
                <a:solidFill>
                  <a:srgbClr val="002060"/>
                </a:solidFill>
                <a:latin typeface="+mn-lt"/>
              </a:rPr>
            </a:br>
            <a:br>
              <a:rPr lang="ar-SA" sz="2200" b="1" dirty="0">
                <a:solidFill>
                  <a:srgbClr val="002060"/>
                </a:solidFill>
                <a:latin typeface="+mn-lt"/>
              </a:rPr>
            </a:br>
            <a:r>
              <a:rPr lang="ar-SA" sz="2200" b="1" dirty="0">
                <a:solidFill>
                  <a:srgbClr val="002060"/>
                </a:solidFill>
                <a:latin typeface="+mn-lt"/>
              </a:rPr>
              <a:t>- الموضوعية </a:t>
            </a:r>
            <a:r>
              <a:rPr lang="ar-SA" sz="2200" b="1" dirty="0" err="1">
                <a:solidFill>
                  <a:srgbClr val="002060"/>
                </a:solidFill>
                <a:latin typeface="+mn-lt"/>
              </a:rPr>
              <a:t>والمرونه</a:t>
            </a:r>
            <a:r>
              <a:rPr lang="ar-SA" sz="2200" b="1" dirty="0">
                <a:solidFill>
                  <a:srgbClr val="002060"/>
                </a:solidFill>
                <a:latin typeface="+mn-lt"/>
              </a:rPr>
              <a:t> وانخفاض </a:t>
            </a:r>
            <a:r>
              <a:rPr lang="ar-SA" sz="2200" b="1" dirty="0" err="1">
                <a:solidFill>
                  <a:srgbClr val="002060"/>
                </a:solidFill>
                <a:latin typeface="+mn-lt"/>
              </a:rPr>
              <a:t>التكلفه</a:t>
            </a:r>
            <a:r>
              <a:rPr lang="ar-SA" sz="2200" b="1" dirty="0">
                <a:solidFill>
                  <a:srgbClr val="002060"/>
                </a:solidFill>
                <a:latin typeface="+mn-lt"/>
              </a:rPr>
              <a:t> .</a:t>
            </a:r>
            <a:br>
              <a:rPr lang="ar-SA" sz="2200" b="1" dirty="0">
                <a:solidFill>
                  <a:srgbClr val="002060"/>
                </a:solidFill>
                <a:latin typeface="+mn-lt"/>
              </a:rPr>
            </a:br>
            <a:br>
              <a:rPr lang="ar-SA" sz="2200" b="1" dirty="0">
                <a:solidFill>
                  <a:srgbClr val="002060"/>
                </a:solidFill>
                <a:latin typeface="+mn-lt"/>
              </a:rPr>
            </a:br>
            <a:r>
              <a:rPr lang="ar-SA" sz="2200" b="1" dirty="0">
                <a:solidFill>
                  <a:srgbClr val="002060"/>
                </a:solidFill>
                <a:latin typeface="+mn-lt"/>
              </a:rPr>
              <a:t>يمكن استخدامها بنجاح في المجال الارشادي والاكلينيكي.</a:t>
            </a:r>
            <a:br>
              <a:rPr lang="ar-SA" sz="3600" b="1" dirty="0">
                <a:solidFill>
                  <a:srgbClr val="002060"/>
                </a:solidFill>
                <a:latin typeface="+mn-lt"/>
              </a:rPr>
            </a:br>
            <a:br>
              <a:rPr lang="ar-SA" sz="3600" b="1" dirty="0">
                <a:solidFill>
                  <a:srgbClr val="002060"/>
                </a:solidFill>
              </a:rPr>
            </a:br>
            <a:br>
              <a:rPr lang="ar-SA" sz="3600" b="1" dirty="0">
                <a:solidFill>
                  <a:srgbClr val="C00000"/>
                </a:solidFill>
              </a:rPr>
            </a:br>
            <a:endParaRPr lang="en-US" sz="3600" b="1" dirty="0">
              <a:solidFill>
                <a:srgbClr val="C00000"/>
              </a:solidFill>
            </a:endParaRPr>
          </a:p>
        </p:txBody>
      </p:sp>
    </p:spTree>
    <p:extLst>
      <p:ext uri="{BB962C8B-B14F-4D97-AF65-F5344CB8AC3E}">
        <p14:creationId xmlns:p14="http://schemas.microsoft.com/office/powerpoint/2010/main" val="21405514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r>
              <a:rPr lang="ar-SA" dirty="0">
                <a:solidFill>
                  <a:srgbClr val="FF0000"/>
                </a:solidFill>
              </a:rPr>
              <a:t>نماذج للاستخبارات</a:t>
            </a:r>
          </a:p>
        </p:txBody>
      </p:sp>
      <p:sp>
        <p:nvSpPr>
          <p:cNvPr id="2" name="عنصر نائب للمحتوى 1"/>
          <p:cNvSpPr>
            <a:spLocks noGrp="1"/>
          </p:cNvSpPr>
          <p:nvPr>
            <p:ph idx="1"/>
          </p:nvPr>
        </p:nvSpPr>
        <p:spPr>
          <a:xfrm>
            <a:off x="938758" y="1196752"/>
            <a:ext cx="7633742" cy="3881623"/>
          </a:xfrm>
        </p:spPr>
        <p:txBody>
          <a:bodyPr>
            <a:normAutofit/>
          </a:bodyPr>
          <a:lstStyle/>
          <a:p>
            <a:r>
              <a:rPr lang="ar-SA" sz="3200" dirty="0">
                <a:solidFill>
                  <a:srgbClr val="002060"/>
                </a:solidFill>
              </a:rPr>
              <a:t> قائمة </a:t>
            </a:r>
            <a:r>
              <a:rPr lang="ar-SA" sz="3200" dirty="0" err="1">
                <a:solidFill>
                  <a:srgbClr val="002060"/>
                </a:solidFill>
              </a:rPr>
              <a:t>مينيسوتا</a:t>
            </a:r>
            <a:r>
              <a:rPr lang="ar-SA" sz="3200" dirty="0">
                <a:solidFill>
                  <a:srgbClr val="002060"/>
                </a:solidFill>
              </a:rPr>
              <a:t> متعدد الأوجه للشخصية.</a:t>
            </a:r>
          </a:p>
          <a:p>
            <a:r>
              <a:rPr lang="ar-SA" sz="3200" dirty="0">
                <a:solidFill>
                  <a:srgbClr val="002060"/>
                </a:solidFill>
              </a:rPr>
              <a:t>العوامل الخمسة الكبرى.</a:t>
            </a:r>
          </a:p>
          <a:p>
            <a:r>
              <a:rPr lang="ar-SA" sz="3200" dirty="0">
                <a:solidFill>
                  <a:srgbClr val="002060"/>
                </a:solidFill>
              </a:rPr>
              <a:t>استخبار ايزنك.</a:t>
            </a:r>
          </a:p>
          <a:p>
            <a:r>
              <a:rPr lang="ar-SA" sz="3200" dirty="0">
                <a:solidFill>
                  <a:srgbClr val="002060"/>
                </a:solidFill>
              </a:rPr>
              <a:t> قائمة  مسح المخاوف.</a:t>
            </a:r>
          </a:p>
          <a:p>
            <a:r>
              <a:rPr lang="ar-SA" sz="3200" dirty="0">
                <a:solidFill>
                  <a:srgbClr val="002060"/>
                </a:solidFill>
              </a:rPr>
              <a:t> قائمة بك للاكتئاب.                                                              </a:t>
            </a:r>
            <a:r>
              <a:rPr lang="ar-SA" sz="3200" dirty="0">
                <a:solidFill>
                  <a:srgbClr val="FFFF00"/>
                </a:solidFill>
              </a:rPr>
              <a:t>انتهى..</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4000" b="1" dirty="0">
                <a:solidFill>
                  <a:srgbClr val="FF0000"/>
                </a:solidFill>
              </a:rPr>
              <a:t>تعريف الاستخبارات</a:t>
            </a:r>
          </a:p>
        </p:txBody>
      </p:sp>
      <p:sp>
        <p:nvSpPr>
          <p:cNvPr id="3" name="عنصر نائب للمحتوى 2"/>
          <p:cNvSpPr>
            <a:spLocks noGrp="1"/>
          </p:cNvSpPr>
          <p:nvPr>
            <p:ph idx="1"/>
          </p:nvPr>
        </p:nvSpPr>
        <p:spPr>
          <a:xfrm>
            <a:off x="938758" y="1628800"/>
            <a:ext cx="7633742" cy="4250793"/>
          </a:xfrm>
        </p:spPr>
        <p:txBody>
          <a:bodyPr>
            <a:normAutofit fontScale="92500"/>
          </a:bodyPr>
          <a:lstStyle/>
          <a:p>
            <a:r>
              <a:rPr lang="ar-SA" sz="3200" dirty="0"/>
              <a:t> </a:t>
            </a:r>
            <a:r>
              <a:rPr lang="ar-SA" sz="3200" dirty="0">
                <a:solidFill>
                  <a:srgbClr val="002060"/>
                </a:solidFill>
              </a:rPr>
              <a:t>هي طريقة من طرق قياس الشخصية أو نوع من أنواع المقابلة المقننة.</a:t>
            </a:r>
          </a:p>
          <a:p>
            <a:r>
              <a:rPr lang="ar-SA" sz="3200" dirty="0">
                <a:solidFill>
                  <a:srgbClr val="002060"/>
                </a:solidFill>
              </a:rPr>
              <a:t> يشتمل الاستخبار على مجموعة من الأسئلة  أو العبارات التقريرية التي يجيب عنها المفحوص كتابياً وأمام كل سؤال أو عبارة عدة بدائل. </a:t>
            </a:r>
          </a:p>
          <a:p>
            <a:r>
              <a:rPr lang="ar-SA" sz="3200" dirty="0">
                <a:solidFill>
                  <a:srgbClr val="002060"/>
                </a:solidFill>
              </a:rPr>
              <a:t> يقيس الاستخبار سمة واحدة أو أحياناً يقيس مجموعة من السمات.</a:t>
            </a:r>
          </a:p>
          <a:p>
            <a:r>
              <a:rPr lang="ar-SA" sz="3200" dirty="0">
                <a:solidFill>
                  <a:srgbClr val="002060"/>
                </a:solidFill>
              </a:rPr>
              <a:t> استخبارات الشخصية تهدف إلى تقدير الجوانب الوجدانية والانفعالية والنواحي الاجتماعية المتعلقة بالتوافق أو سوء التوافق.</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4000" b="1" dirty="0">
                <a:solidFill>
                  <a:srgbClr val="FF0000"/>
                </a:solidFill>
              </a:rPr>
              <a:t>تاريخ الاستخبارات</a:t>
            </a:r>
          </a:p>
        </p:txBody>
      </p:sp>
      <p:sp>
        <p:nvSpPr>
          <p:cNvPr id="3" name="عنصر نائب للمحتوى 2"/>
          <p:cNvSpPr>
            <a:spLocks noGrp="1"/>
          </p:cNvSpPr>
          <p:nvPr>
            <p:ph idx="1"/>
          </p:nvPr>
        </p:nvSpPr>
        <p:spPr>
          <a:xfrm>
            <a:off x="896555" y="1128451"/>
            <a:ext cx="7633742" cy="5347164"/>
          </a:xfrm>
        </p:spPr>
        <p:txBody>
          <a:bodyPr>
            <a:noAutofit/>
          </a:bodyPr>
          <a:lstStyle/>
          <a:p>
            <a:r>
              <a:rPr lang="ar-SA" sz="2400" dirty="0"/>
              <a:t>” </a:t>
            </a:r>
            <a:r>
              <a:rPr lang="ar-SA" sz="2400" dirty="0" err="1">
                <a:solidFill>
                  <a:srgbClr val="002060"/>
                </a:solidFill>
              </a:rPr>
              <a:t>فرنسس</a:t>
            </a:r>
            <a:r>
              <a:rPr lang="ar-SA" sz="2400" dirty="0">
                <a:solidFill>
                  <a:srgbClr val="002060"/>
                </a:solidFill>
              </a:rPr>
              <a:t> جولتون“ عام 1880م، صمم أول استخبار للشخصية في محاولة لدراسة العالم الداخل للإدراك والمشاعر.</a:t>
            </a:r>
          </a:p>
          <a:p>
            <a:r>
              <a:rPr lang="ar-SA" sz="2400" dirty="0">
                <a:solidFill>
                  <a:srgbClr val="002060"/>
                </a:solidFill>
              </a:rPr>
              <a:t> ” دارون، جولتون“ وزعوا بعض الأشكال البسيطة من الاستخبارات في انجلترا ، وتبعهم ” </a:t>
            </a:r>
            <a:r>
              <a:rPr lang="ar-SA" sz="2400" dirty="0" err="1">
                <a:solidFill>
                  <a:srgbClr val="002060"/>
                </a:solidFill>
              </a:rPr>
              <a:t>بيرسون</a:t>
            </a:r>
            <a:r>
              <a:rPr lang="ar-SA" sz="2400" dirty="0">
                <a:solidFill>
                  <a:srgbClr val="002060"/>
                </a:solidFill>
              </a:rPr>
              <a:t>“ عام 1904م.</a:t>
            </a:r>
          </a:p>
          <a:p>
            <a:r>
              <a:rPr lang="ar-SA" sz="2400" dirty="0">
                <a:solidFill>
                  <a:srgbClr val="002060"/>
                </a:solidFill>
              </a:rPr>
              <a:t> ” ستانلي هول“ استخدم الاستخبارات في أواخر القرن الماضي في دراساته عن تطور المراهقة.</a:t>
            </a:r>
          </a:p>
          <a:p>
            <a:r>
              <a:rPr lang="ar-SA" sz="2400" dirty="0">
                <a:solidFill>
                  <a:srgbClr val="002060"/>
                </a:solidFill>
              </a:rPr>
              <a:t> ” </a:t>
            </a:r>
            <a:r>
              <a:rPr lang="ar-SA" sz="2400" dirty="0" err="1">
                <a:solidFill>
                  <a:srgbClr val="002060"/>
                </a:solidFill>
              </a:rPr>
              <a:t>ودوورث</a:t>
            </a:r>
            <a:r>
              <a:rPr lang="ar-SA" sz="2400" dirty="0">
                <a:solidFill>
                  <a:srgbClr val="002060"/>
                </a:solidFill>
              </a:rPr>
              <a:t>“ وضع صحيفة البيانات الشخصية عام 1919م وهي الميلاد الحقيقي لصورة الاستخبارات بصورتها الحالية.حيث وضعت الصحيفة بهدف فرز الغير لائقين عقليا كجنود في الحرب العالمية الاولى.</a:t>
            </a:r>
          </a:p>
          <a:p>
            <a:r>
              <a:rPr lang="ar-SA" sz="2400" dirty="0">
                <a:solidFill>
                  <a:srgbClr val="002060"/>
                </a:solidFill>
              </a:rPr>
              <a:t> قائمة </a:t>
            </a:r>
            <a:r>
              <a:rPr lang="ar-SA" sz="2400" dirty="0" err="1">
                <a:solidFill>
                  <a:srgbClr val="002060"/>
                </a:solidFill>
              </a:rPr>
              <a:t>مينسوتا</a:t>
            </a:r>
            <a:r>
              <a:rPr lang="ar-SA" sz="2400" dirty="0">
                <a:solidFill>
                  <a:srgbClr val="002060"/>
                </a:solidFill>
              </a:rPr>
              <a:t> 1939</a:t>
            </a:r>
          </a:p>
          <a:p>
            <a:r>
              <a:rPr lang="ar-SA" sz="2400" dirty="0">
                <a:solidFill>
                  <a:srgbClr val="002060"/>
                </a:solidFill>
              </a:rPr>
              <a:t>في الاربعينات قوائم </a:t>
            </a:r>
            <a:r>
              <a:rPr lang="ar-SA" sz="2400" dirty="0" err="1">
                <a:solidFill>
                  <a:srgbClr val="002060"/>
                </a:solidFill>
              </a:rPr>
              <a:t>جيلفورد</a:t>
            </a:r>
            <a:r>
              <a:rPr lang="ar-SA" sz="2400" dirty="0">
                <a:solidFill>
                  <a:srgbClr val="002060"/>
                </a:solidFill>
              </a:rPr>
              <a:t> في مجال </a:t>
            </a:r>
            <a:r>
              <a:rPr lang="ar-SA" sz="2400" dirty="0" err="1">
                <a:solidFill>
                  <a:srgbClr val="002060"/>
                </a:solidFill>
              </a:rPr>
              <a:t>الشخصيىة</a:t>
            </a:r>
            <a:r>
              <a:rPr lang="ar-SA" sz="2400" dirty="0">
                <a:solidFill>
                  <a:srgbClr val="002060"/>
                </a:solidFill>
              </a:rPr>
              <a:t>- قائمة كاتل.</a:t>
            </a:r>
          </a:p>
          <a:p>
            <a:r>
              <a:rPr lang="ar-SA" sz="2400" dirty="0">
                <a:solidFill>
                  <a:srgbClr val="002060"/>
                </a:solidFill>
              </a:rPr>
              <a:t> في الخمسينات نشر ايزنك قائمة (</a:t>
            </a:r>
            <a:r>
              <a:rPr lang="ar-SA" sz="2400" dirty="0" err="1">
                <a:solidFill>
                  <a:srgbClr val="002060"/>
                </a:solidFill>
              </a:rPr>
              <a:t>مودسلي</a:t>
            </a:r>
            <a:r>
              <a:rPr lang="ar-SA" sz="2400" dirty="0">
                <a:solidFill>
                  <a:srgbClr val="002060"/>
                </a:solidFill>
              </a:rPr>
              <a:t>) للشخصية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4000" b="1" dirty="0">
                <a:solidFill>
                  <a:srgbClr val="FF0000"/>
                </a:solidFill>
              </a:rPr>
              <a:t>فروض ”ستاجنر“ للاستخبارات</a:t>
            </a:r>
          </a:p>
        </p:txBody>
      </p:sp>
      <p:sp>
        <p:nvSpPr>
          <p:cNvPr id="3" name="عنصر نائب للمحتوى 2"/>
          <p:cNvSpPr>
            <a:spLocks noGrp="1"/>
          </p:cNvSpPr>
          <p:nvPr>
            <p:ph idx="1"/>
          </p:nvPr>
        </p:nvSpPr>
        <p:spPr>
          <a:xfrm>
            <a:off x="938758" y="1195591"/>
            <a:ext cx="7633742" cy="5401761"/>
          </a:xfrm>
        </p:spPr>
        <p:txBody>
          <a:bodyPr>
            <a:noAutofit/>
          </a:bodyPr>
          <a:lstStyle/>
          <a:p>
            <a:r>
              <a:rPr lang="ar-SA" sz="2400" dirty="0">
                <a:solidFill>
                  <a:srgbClr val="002060"/>
                </a:solidFill>
              </a:rPr>
              <a:t>السلوك اللفظي مرتبط بالخصائص الفردية الدائمة أو ذات المدى الطويل.</a:t>
            </a:r>
          </a:p>
          <a:p>
            <a:r>
              <a:rPr lang="ar-SA" sz="2400" dirty="0">
                <a:solidFill>
                  <a:srgbClr val="002060"/>
                </a:solidFill>
              </a:rPr>
              <a:t>هناك ثلاثة افتراضات يوردها ”ستاجنر“ وهي:</a:t>
            </a:r>
          </a:p>
          <a:p>
            <a:r>
              <a:rPr lang="ar-SA" sz="2400" dirty="0"/>
              <a:t> </a:t>
            </a:r>
            <a:r>
              <a:rPr lang="ar-SA" sz="2400" b="1" dirty="0">
                <a:solidFill>
                  <a:srgbClr val="C00000"/>
                </a:solidFill>
              </a:rPr>
              <a:t>أ- السمات المشتركة: </a:t>
            </a:r>
            <a:r>
              <a:rPr lang="ar-SA" sz="2400" dirty="0">
                <a:solidFill>
                  <a:srgbClr val="002060"/>
                </a:solidFill>
              </a:rPr>
              <a:t>هي تراكيب متشابهة في أساسها على المستوى الكيفي وليس الكمي لدى جميع الأشخاص، وهذه السمات قابله للتدرج لوحدات. مثلا سمة الاتزان الانفعالي والمثابرة مشتركة لدى الجميع لكن اختلافها كميا.</a:t>
            </a:r>
          </a:p>
          <a:p>
            <a:pPr>
              <a:buNone/>
            </a:pPr>
            <a:endParaRPr lang="ar-SA" sz="2400" dirty="0"/>
          </a:p>
          <a:p>
            <a:r>
              <a:rPr lang="ar-SA" sz="2400" b="1" dirty="0">
                <a:solidFill>
                  <a:srgbClr val="C00000"/>
                </a:solidFill>
              </a:rPr>
              <a:t>ب-الطبيعة الكمية للسمات:</a:t>
            </a:r>
            <a:r>
              <a:rPr lang="ar-SA" sz="2400" dirty="0">
                <a:solidFill>
                  <a:srgbClr val="002060"/>
                </a:solidFill>
              </a:rPr>
              <a:t>تختلف السمات بين الأفراد اختلافا كميا  وليس كيفيا وتقدر هذه السمات كميا عن طريق جمع المؤشرات التي تدل على السمة.</a:t>
            </a:r>
          </a:p>
          <a:p>
            <a:pPr>
              <a:buNone/>
            </a:pPr>
            <a:endParaRPr lang="ar-SA" sz="2400" dirty="0"/>
          </a:p>
          <a:p>
            <a:r>
              <a:rPr lang="ar-SA" sz="2400" b="1" dirty="0">
                <a:solidFill>
                  <a:srgbClr val="C00000"/>
                </a:solidFill>
              </a:rPr>
              <a:t>ج-العلاقة مع تركيب داخلي:</a:t>
            </a:r>
            <a:r>
              <a:rPr lang="ar-SA" sz="2400" dirty="0">
                <a:solidFill>
                  <a:srgbClr val="002060"/>
                </a:solidFill>
              </a:rPr>
              <a:t>درجة الشخص على الاستخبار تعكس بعضا من خصائصه الذاتية أو جانبا من التركيب الداخل.ي لديه فيما يختص بالسمة المقيسة كما يدركها هو ذاته وليس كما يدركها الآخرين عنه.</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4000" b="1" dirty="0">
                <a:solidFill>
                  <a:srgbClr val="FF0000"/>
                </a:solidFill>
              </a:rPr>
              <a:t>أهداف الاستخبارات</a:t>
            </a:r>
          </a:p>
        </p:txBody>
      </p:sp>
      <p:sp>
        <p:nvSpPr>
          <p:cNvPr id="3" name="عنصر نائب للمحتوى 2"/>
          <p:cNvSpPr>
            <a:spLocks noGrp="1"/>
          </p:cNvSpPr>
          <p:nvPr>
            <p:ph idx="1"/>
          </p:nvPr>
        </p:nvSpPr>
        <p:spPr/>
        <p:txBody>
          <a:bodyPr>
            <a:normAutofit lnSpcReduction="10000"/>
          </a:bodyPr>
          <a:lstStyle/>
          <a:p>
            <a:r>
              <a:rPr lang="ar-SA" dirty="0"/>
              <a:t>  </a:t>
            </a:r>
            <a:r>
              <a:rPr lang="ar-SA" sz="3200" dirty="0">
                <a:solidFill>
                  <a:srgbClr val="002060"/>
                </a:solidFill>
              </a:rPr>
              <a:t>اكتشاف حقائق والحصول على معلومات عامة وخاصة عن الفرد.</a:t>
            </a:r>
          </a:p>
          <a:p>
            <a:r>
              <a:rPr lang="ar-SA" sz="3200" dirty="0">
                <a:solidFill>
                  <a:srgbClr val="002060"/>
                </a:solidFill>
              </a:rPr>
              <a:t> اكتشاف معتقدات الفرد وآرائه </a:t>
            </a:r>
            <a:r>
              <a:rPr lang="ar-SA" sz="3200" dirty="0" err="1">
                <a:solidFill>
                  <a:srgbClr val="002060"/>
                </a:solidFill>
              </a:rPr>
              <a:t>و</a:t>
            </a:r>
            <a:r>
              <a:rPr lang="ar-SA" sz="3200" dirty="0">
                <a:solidFill>
                  <a:srgbClr val="002060"/>
                </a:solidFill>
              </a:rPr>
              <a:t> </a:t>
            </a:r>
            <a:r>
              <a:rPr lang="ar-SA" sz="3200" dirty="0" err="1">
                <a:solidFill>
                  <a:srgbClr val="002060"/>
                </a:solidFill>
              </a:rPr>
              <a:t>تحيزاته</a:t>
            </a:r>
            <a:r>
              <a:rPr lang="ar-SA" sz="3200" dirty="0">
                <a:solidFill>
                  <a:srgbClr val="002060"/>
                </a:solidFill>
              </a:rPr>
              <a:t>.</a:t>
            </a:r>
          </a:p>
          <a:p>
            <a:r>
              <a:rPr lang="ar-SA" sz="3200" dirty="0">
                <a:solidFill>
                  <a:srgbClr val="002060"/>
                </a:solidFill>
              </a:rPr>
              <a:t> التوصل إلى مشاعره تجاه موضوعات معينة في المجتمع.</a:t>
            </a:r>
          </a:p>
          <a:p>
            <a:r>
              <a:rPr lang="ar-SA" sz="3200" dirty="0">
                <a:solidFill>
                  <a:srgbClr val="002060"/>
                </a:solidFill>
              </a:rPr>
              <a:t> التعرف على السلوك الماضي أو الحاضر له في موقف معين.</a:t>
            </a:r>
          </a:p>
          <a:p>
            <a:r>
              <a:rPr lang="ar-SA" sz="3200" dirty="0">
                <a:solidFill>
                  <a:srgbClr val="002060"/>
                </a:solidFill>
              </a:rPr>
              <a:t> اكتشاف الأسباب الشعورية لمعتقداته واتجاهاته وسلوكه.</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4000" b="1" dirty="0">
                <a:solidFill>
                  <a:srgbClr val="FF0000"/>
                </a:solidFill>
              </a:rPr>
              <a:t>استخدامات الاستخبارات</a:t>
            </a:r>
          </a:p>
        </p:txBody>
      </p:sp>
      <p:sp>
        <p:nvSpPr>
          <p:cNvPr id="3" name="عنصر نائب للمحتوى 2"/>
          <p:cNvSpPr>
            <a:spLocks noGrp="1"/>
          </p:cNvSpPr>
          <p:nvPr>
            <p:ph idx="1"/>
          </p:nvPr>
        </p:nvSpPr>
        <p:spPr>
          <a:xfrm>
            <a:off x="938758" y="1556792"/>
            <a:ext cx="7633742" cy="4322801"/>
          </a:xfrm>
        </p:spPr>
        <p:txBody>
          <a:bodyPr>
            <a:normAutofit/>
          </a:bodyPr>
          <a:lstStyle/>
          <a:p>
            <a:r>
              <a:rPr lang="ar-SA" sz="2400" dirty="0">
                <a:solidFill>
                  <a:srgbClr val="C00000"/>
                </a:solidFill>
              </a:rPr>
              <a:t> أ- في مجال الاختيار: </a:t>
            </a:r>
            <a:r>
              <a:rPr lang="ar-SA" sz="2400" dirty="0">
                <a:solidFill>
                  <a:srgbClr val="002060"/>
                </a:solidFill>
              </a:rPr>
              <a:t>الانتقاء والترقية للمناصب القيادية، الدخول لميدان التدريب، الالتحاق بالمدارس والجامعات، نقل الأطفال ذوي التوافق السيئ إلى المدارس الخاصة.......</a:t>
            </a:r>
          </a:p>
          <a:p>
            <a:r>
              <a:rPr lang="ar-SA" sz="2400" dirty="0"/>
              <a:t> </a:t>
            </a:r>
            <a:r>
              <a:rPr lang="ar-SA" sz="2400" dirty="0">
                <a:solidFill>
                  <a:srgbClr val="C00000"/>
                </a:solidFill>
              </a:rPr>
              <a:t>ب- في مجال الإرشاد والعلاج: </a:t>
            </a:r>
            <a:r>
              <a:rPr lang="ar-SA" sz="2400" dirty="0">
                <a:solidFill>
                  <a:srgbClr val="002060"/>
                </a:solidFill>
              </a:rPr>
              <a:t>جمع البيانات عن المفحوص، تقدير الشخصية قبل العلاج وبعده، مد الشخص بمعلومات عم ميوله واتجاهاته لاتخاذه قرارات تعليمية أو مهنية.</a:t>
            </a:r>
          </a:p>
          <a:p>
            <a:r>
              <a:rPr lang="ar-SA" sz="2400" dirty="0"/>
              <a:t> </a:t>
            </a:r>
            <a:r>
              <a:rPr lang="ar-SA" sz="2400" dirty="0">
                <a:solidFill>
                  <a:srgbClr val="C00000"/>
                </a:solidFill>
              </a:rPr>
              <a:t>ج- في مجال البحوث: </a:t>
            </a:r>
            <a:r>
              <a:rPr lang="ar-SA" sz="2400" dirty="0">
                <a:solidFill>
                  <a:srgbClr val="002060"/>
                </a:solidFill>
              </a:rPr>
              <a:t>بيان مدى تأثر التلاميذ ببرنامج معين،  تأثير برامج العنف على الأطفال، دراسة شخصية المرضى بأمراض عضوية أخرى....</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3600" b="1" dirty="0">
                <a:solidFill>
                  <a:srgbClr val="FF0000"/>
                </a:solidFill>
              </a:rPr>
              <a:t>الأشكال التي يقدم فيها الاستخبار</a:t>
            </a:r>
          </a:p>
        </p:txBody>
      </p:sp>
      <p:sp>
        <p:nvSpPr>
          <p:cNvPr id="3" name="عنصر نائب للمحتوى 2"/>
          <p:cNvSpPr>
            <a:spLocks noGrp="1"/>
          </p:cNvSpPr>
          <p:nvPr>
            <p:ph idx="1"/>
          </p:nvPr>
        </p:nvSpPr>
        <p:spPr>
          <a:xfrm>
            <a:off x="938758" y="1412776"/>
            <a:ext cx="7633742" cy="4466817"/>
          </a:xfrm>
        </p:spPr>
        <p:txBody>
          <a:bodyPr>
            <a:normAutofit/>
          </a:bodyPr>
          <a:lstStyle/>
          <a:p>
            <a:r>
              <a:rPr lang="ar-SA" sz="2800" dirty="0"/>
              <a:t> </a:t>
            </a:r>
            <a:r>
              <a:rPr lang="ar-SA" sz="2800" b="1" dirty="0">
                <a:solidFill>
                  <a:srgbClr val="0070C0"/>
                </a:solidFill>
              </a:rPr>
              <a:t>أ-</a:t>
            </a:r>
            <a:r>
              <a:rPr lang="ar-SA" sz="2800" dirty="0"/>
              <a:t> </a:t>
            </a:r>
            <a:r>
              <a:rPr lang="ar-SA" sz="2800" b="1" dirty="0">
                <a:solidFill>
                  <a:srgbClr val="0070C0"/>
                </a:solidFill>
              </a:rPr>
              <a:t>القائمة أو الكتيب/ </a:t>
            </a:r>
            <a:r>
              <a:rPr lang="ar-SA" sz="2800" dirty="0">
                <a:solidFill>
                  <a:srgbClr val="002060"/>
                </a:solidFill>
              </a:rPr>
              <a:t>تحوي البنود والعبارات و الأسئلة ، تستخدم فرديا أو جماعيا.</a:t>
            </a:r>
          </a:p>
          <a:p>
            <a:pPr>
              <a:buNone/>
            </a:pPr>
            <a:endParaRPr lang="ar-SA" sz="2800" dirty="0"/>
          </a:p>
          <a:p>
            <a:r>
              <a:rPr lang="ar-SA" sz="2800" b="1" dirty="0">
                <a:solidFill>
                  <a:srgbClr val="0070C0"/>
                </a:solidFill>
              </a:rPr>
              <a:t>ب- البطاقات/ </a:t>
            </a:r>
            <a:r>
              <a:rPr lang="ar-SA" sz="2800" dirty="0">
                <a:solidFill>
                  <a:srgbClr val="002060"/>
                </a:solidFill>
              </a:rPr>
              <a:t>بحيث يكون لكل بند بطاقة مستقلة ، ويطلب من المفحوص أن يصنف البطاقات مثلا :موافق/ غير موافق – ينطبق علي/ لا ينطبق علي.</a:t>
            </a:r>
          </a:p>
          <a:p>
            <a:pPr>
              <a:buNone/>
            </a:pPr>
            <a:r>
              <a:rPr lang="ar-SA" sz="2800" dirty="0">
                <a:solidFill>
                  <a:srgbClr val="002060"/>
                </a:solidFill>
              </a:rPr>
              <a:t> ولا تستخدم إلا بشكل فردي فقط.</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4000" b="1" dirty="0">
                <a:solidFill>
                  <a:srgbClr val="FF0000"/>
                </a:solidFill>
              </a:rPr>
              <a:t>صياغة أسئلة الاستخبار</a:t>
            </a:r>
          </a:p>
        </p:txBody>
      </p:sp>
      <p:sp>
        <p:nvSpPr>
          <p:cNvPr id="3" name="عنصر نائب للمحتوى 2"/>
          <p:cNvSpPr>
            <a:spLocks noGrp="1"/>
          </p:cNvSpPr>
          <p:nvPr>
            <p:ph idx="1"/>
          </p:nvPr>
        </p:nvSpPr>
        <p:spPr>
          <a:xfrm>
            <a:off x="938758" y="1412776"/>
            <a:ext cx="7633742" cy="4466817"/>
          </a:xfrm>
        </p:spPr>
        <p:txBody>
          <a:bodyPr/>
          <a:lstStyle/>
          <a:p>
            <a:pPr>
              <a:buFont typeface="Courier New" pitchFamily="49" charset="0"/>
              <a:buChar char="o"/>
            </a:pPr>
            <a:r>
              <a:rPr lang="ar-SA" dirty="0"/>
              <a:t> </a:t>
            </a:r>
            <a:r>
              <a:rPr lang="ar-SA" sz="2400" dirty="0">
                <a:solidFill>
                  <a:srgbClr val="002060"/>
                </a:solidFill>
              </a:rPr>
              <a:t>دلت الأبحاث أن صياغة السؤال تؤثر في إعطاء إجابات يرى الشخص أنها صادقة لأحداث لم تحدث.</a:t>
            </a:r>
          </a:p>
          <a:p>
            <a:pPr>
              <a:buFont typeface="Courier New" pitchFamily="49" charset="0"/>
              <a:buChar char="o"/>
            </a:pPr>
            <a:r>
              <a:rPr lang="ar-SA" sz="2400" dirty="0">
                <a:solidFill>
                  <a:srgbClr val="002060"/>
                </a:solidFill>
              </a:rPr>
              <a:t> إذن صياغة السؤال تحدد إلى حد بعيد نوع الإجابة له. </a:t>
            </a:r>
          </a:p>
          <a:p>
            <a:pPr>
              <a:buFont typeface="Courier New" pitchFamily="49" charset="0"/>
              <a:buChar char="o"/>
            </a:pPr>
            <a:r>
              <a:rPr lang="ar-SA" sz="2400" dirty="0">
                <a:solidFill>
                  <a:srgbClr val="002060"/>
                </a:solidFill>
              </a:rPr>
              <a:t> كتابة البند أو العبارات تحتاج فن ومهارة إبداعيه وليست بالأمر السهل.</a:t>
            </a:r>
          </a:p>
          <a:p>
            <a:pPr>
              <a:buFont typeface="Courier New" pitchFamily="49" charset="0"/>
              <a:buChar char="o"/>
            </a:pPr>
            <a:r>
              <a:rPr lang="ar-SA" sz="2400" dirty="0">
                <a:solidFill>
                  <a:srgbClr val="002060"/>
                </a:solidFill>
              </a:rPr>
              <a:t> من أهم العوامل التي تؤثر في الاستجابات: معاني الكلمات الخاصة، والعبارات وتجاورها.</a:t>
            </a:r>
          </a:p>
          <a:p>
            <a:pPr>
              <a:buFont typeface="Courier New" pitchFamily="49" charset="0"/>
              <a:buChar char="o"/>
            </a:pPr>
            <a:r>
              <a:rPr lang="ar-SA" sz="2400" dirty="0">
                <a:solidFill>
                  <a:srgbClr val="002060"/>
                </a:solidFill>
              </a:rPr>
              <a:t> دلت الأبحاث أن الأشخاص لديهم استعداد كبير للموافقة على العبارات المصاغة سلبيا أكثر من معارضة عبرات مصوغة إيجابيا.</a:t>
            </a:r>
          </a:p>
          <a:p>
            <a:pPr>
              <a:buFont typeface="Courier New" pitchFamily="49" charset="0"/>
              <a:buChar char="o"/>
            </a:pPr>
            <a:r>
              <a:rPr lang="ar-SA" sz="2400" dirty="0">
                <a:solidFill>
                  <a:srgbClr val="002060"/>
                </a:solidFill>
              </a:rPr>
              <a:t> العبارات القصيرة تفضل أكثر عن العبارات الطويلة.</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38758" y="476672"/>
            <a:ext cx="7633742" cy="5402921"/>
          </a:xfrm>
        </p:spPr>
        <p:txBody>
          <a:bodyPr>
            <a:normAutofit fontScale="92500"/>
          </a:bodyPr>
          <a:lstStyle/>
          <a:p>
            <a:r>
              <a:rPr lang="ar-SA" sz="2800" b="1" dirty="0">
                <a:solidFill>
                  <a:srgbClr val="00B050"/>
                </a:solidFill>
              </a:rPr>
              <a:t> الأسئلة مقابل العبارات: </a:t>
            </a:r>
            <a:r>
              <a:rPr lang="ar-SA" sz="2800" dirty="0">
                <a:solidFill>
                  <a:srgbClr val="002060"/>
                </a:solidFill>
              </a:rPr>
              <a:t>تصاغ بنود الاستخبار أما بشكل أسئلة أو عبارات، لكن بعد العديد من البحوث وجد أن العبارات أفضل من الأسئلة لدى الأطفال والراشدين، كما ظهر أن المريض في جلسات العلاج النفسي يستجيب بتوسع أكبر وبحديث أكثر إسهاباً للعبارات وليس للأسئلة.</a:t>
            </a:r>
          </a:p>
          <a:p>
            <a:r>
              <a:rPr lang="ar-SA" sz="2600" b="1" dirty="0">
                <a:solidFill>
                  <a:srgbClr val="00B050"/>
                </a:solidFill>
              </a:rPr>
              <a:t> الأسئلة مفتوحة النهاية مقابل  المغلقة: </a:t>
            </a:r>
          </a:p>
          <a:p>
            <a:pPr>
              <a:buNone/>
            </a:pPr>
            <a:r>
              <a:rPr lang="ar-SA" sz="2800" b="1" dirty="0">
                <a:solidFill>
                  <a:schemeClr val="accent2">
                    <a:lumMod val="75000"/>
                  </a:schemeClr>
                </a:solidFill>
              </a:rPr>
              <a:t>الأسئلة المفتوحة </a:t>
            </a:r>
            <a:r>
              <a:rPr lang="ar-SA" sz="2800" b="1" dirty="0">
                <a:solidFill>
                  <a:srgbClr val="00B0F0"/>
                </a:solidFill>
              </a:rPr>
              <a:t>:</a:t>
            </a:r>
            <a:r>
              <a:rPr lang="ar-SA" sz="2800" b="1" dirty="0">
                <a:solidFill>
                  <a:srgbClr val="002060"/>
                </a:solidFill>
              </a:rPr>
              <a:t>تسمى  الصيغة لحرة أو غير المشكلة وتثير استجابات حرة أو مفتوحة ، وتناسب البحوث الكيفية.</a:t>
            </a:r>
          </a:p>
          <a:p>
            <a:pPr>
              <a:buNone/>
            </a:pPr>
            <a:r>
              <a:rPr lang="ar-SA" sz="2800" b="1" dirty="0">
                <a:solidFill>
                  <a:srgbClr val="002060"/>
                </a:solidFill>
              </a:rPr>
              <a:t>الأسئلة المغلقة: تسمى أسئلة ذات الاختيار المقيد، وتتطلب من المفحوص أن يختار بين مجموعة من الاستجابات المقدمة له، وتناسب البحوث الكمية.</a:t>
            </a:r>
          </a:p>
          <a:p>
            <a:pPr>
              <a:buFont typeface="Courier New" pitchFamily="49" charset="0"/>
              <a:buChar char="o"/>
            </a:pPr>
            <a:r>
              <a:rPr lang="ar-SA" sz="2800" b="1" dirty="0">
                <a:solidFill>
                  <a:srgbClr val="00B050"/>
                </a:solidFill>
              </a:rPr>
              <a:t> عدد فئات الإجابة: </a:t>
            </a:r>
            <a:r>
              <a:rPr lang="ar-SA" sz="2800" dirty="0">
                <a:solidFill>
                  <a:srgbClr val="002060"/>
                </a:solidFill>
              </a:rPr>
              <a:t>الأفضل بشكل عام احتمالات الإجابة التي تشتمل على بدائل تتراوح مابين خمسة إلى التسعة.</a:t>
            </a:r>
          </a:p>
        </p:txBody>
      </p:sp>
    </p:spTree>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docProps/app.xml><?xml version="1.0" encoding="utf-8"?>
<Properties xmlns="http://schemas.openxmlformats.org/officeDocument/2006/extended-properties" xmlns:vt="http://schemas.openxmlformats.org/officeDocument/2006/docPropsVTypes">
  <Template>TM10001106[[fn=شارة]]</Template>
  <TotalTime>3267</TotalTime>
  <Words>1093</Words>
  <Application>Microsoft Office PowerPoint</Application>
  <PresentationFormat>عرض على الشاشة (4:3)</PresentationFormat>
  <Paragraphs>103</Paragraphs>
  <Slides>17</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17</vt:i4>
      </vt:variant>
    </vt:vector>
  </HeadingPairs>
  <TitlesOfParts>
    <vt:vector size="23" baseType="lpstr">
      <vt:lpstr>Arial</vt:lpstr>
      <vt:lpstr>Courier New</vt:lpstr>
      <vt:lpstr>Gill Sans MT</vt:lpstr>
      <vt:lpstr>Impact</vt:lpstr>
      <vt:lpstr>Majalla UI</vt:lpstr>
      <vt:lpstr>Badge</vt:lpstr>
      <vt:lpstr>الاستخبارات (الاستبانة)</vt:lpstr>
      <vt:lpstr>تعريف الاستخبارات</vt:lpstr>
      <vt:lpstr>تاريخ الاستخبارات</vt:lpstr>
      <vt:lpstr>فروض ”ستاجنر“ للاستخبارات</vt:lpstr>
      <vt:lpstr>أهداف الاستخبارات</vt:lpstr>
      <vt:lpstr>استخدامات الاستخبارات</vt:lpstr>
      <vt:lpstr>الأشكال التي يقدم فيها الاستخبار</vt:lpstr>
      <vt:lpstr>صياغة أسئلة الاستخبار</vt:lpstr>
      <vt:lpstr>عرض تقديمي في PowerPoint</vt:lpstr>
      <vt:lpstr>بدائــــل الإجابة</vt:lpstr>
      <vt:lpstr>تطبيق الاستخبار</vt:lpstr>
      <vt:lpstr>طرق تقدير الدرجات (التصحيح)</vt:lpstr>
      <vt:lpstr>الدرجات المستخرجة من الاستخبارات</vt:lpstr>
      <vt:lpstr>نقد الاستخبارات</vt:lpstr>
      <vt:lpstr>عرض تقديمي في PowerPoint</vt:lpstr>
      <vt:lpstr>مزايا الاستخبارات  - يمكن الثقة في نتيجتها في حال لا يتوافر المفحوص دافع للتزييف.  - مصدر مهم للمعلومات عن سلوك الفرد.  - الموضوعية والمرونه وانخفاض التكلفه .  يمكن استخدامها بنجاح في المجال الارشادي والاكلينيكي.   </vt:lpstr>
      <vt:lpstr>نماذج للاستخبارات</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مرحبا</dc:creator>
  <cp:lastModifiedBy>MAJIDAH</cp:lastModifiedBy>
  <cp:revision>60</cp:revision>
  <dcterms:created xsi:type="dcterms:W3CDTF">2014-03-27T12:13:08Z</dcterms:created>
  <dcterms:modified xsi:type="dcterms:W3CDTF">2018-11-03T16:37:52Z</dcterms:modified>
</cp:coreProperties>
</file>