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6" r:id="rId9"/>
    <p:sldId id="267" r:id="rId10"/>
    <p:sldId id="263" r:id="rId11"/>
    <p:sldId id="265" r:id="rId12"/>
    <p:sldId id="274" r:id="rId13"/>
    <p:sldId id="275" r:id="rId14"/>
    <p:sldId id="273" r:id="rId15"/>
  </p:sldIdLst>
  <p:sldSz cx="12192000" cy="6858000"/>
  <p:notesSz cx="6858000" cy="9144000"/>
  <p:custDataLst>
    <p:tags r:id="rId16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544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02829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3023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6496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275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ar-SA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7654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9593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6293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5106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75192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83367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004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B1D0881-15FD-48B9-8136-2E1D0DA78DA9}" type="datetimeFigureOut">
              <a:rPr lang="ar-SA" smtClean="0"/>
              <a:t>24/03/1439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5E8280D6-0C07-417D-8FBF-EA31191EC33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36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0839" y="170222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ar-SA" sz="3600" b="1" dirty="0" smtClean="0"/>
              <a:t>دورة تدريبية</a:t>
            </a: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/>
              <a:t/>
            </a:r>
            <a:br>
              <a:rPr lang="ar-SA" b="1" dirty="0"/>
            </a:br>
            <a:r>
              <a:rPr lang="ar-SA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استخدامات برنامج إكسل في الإدارة المالية</a:t>
            </a:r>
            <a:endParaRPr lang="ar-SA" sz="5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586757"/>
            <a:ext cx="9144000" cy="607741"/>
          </a:xfrm>
        </p:spPr>
        <p:txBody>
          <a:bodyPr/>
          <a:lstStyle/>
          <a:p>
            <a:r>
              <a:rPr lang="ar-SA" dirty="0" smtClean="0"/>
              <a:t>إعداد أ. ريم الصلاحي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9233210" y="156117"/>
            <a:ext cx="2810107" cy="12875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dirty="0" smtClean="0"/>
              <a:t>قسم المحاسبة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كلية إدارة الأعمال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جامعة الملك سعود</a:t>
            </a:r>
            <a:endParaRPr lang="ar-S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2108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نسخ البيانات 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51825"/>
            <a:ext cx="10058400" cy="4443761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 نسخ البيانات من مصدر خارجي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أنواع لصق البيانات ( نص فقط / معادلات / بكامل التنسيق 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0433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تدريب 4 : نسخ البيانات 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51826"/>
            <a:ext cx="10058400" cy="95578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 قومي بنسخ البيانات </a:t>
            </a:r>
            <a:r>
              <a:rPr lang="ar-SA" sz="3200" b="1" dirty="0" smtClean="0"/>
              <a:t>التالية إلى </a:t>
            </a:r>
            <a:r>
              <a:rPr lang="ar-SA" sz="3200" b="1" dirty="0" smtClean="0"/>
              <a:t>ورقة عمل جديدة في </a:t>
            </a:r>
            <a:r>
              <a:rPr lang="ar-SA" sz="3200" b="1" dirty="0" smtClean="0"/>
              <a:t>اكسل</a:t>
            </a:r>
            <a:endParaRPr lang="ar-SA" sz="3200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323185"/>
              </p:ext>
            </p:extLst>
          </p:nvPr>
        </p:nvGraphicFramePr>
        <p:xfrm>
          <a:off x="1994053" y="3165411"/>
          <a:ext cx="8992212" cy="148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48053"/>
                <a:gridCol w="2248053"/>
                <a:gridCol w="2248053"/>
                <a:gridCol w="2248053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البيان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التاريخ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عدد الأجهزة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مدة الخدمة الإجمالية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بلاغ</a:t>
                      </a:r>
                      <a:r>
                        <a:rPr lang="ar-SA" baseline="0" dirty="0" smtClean="0"/>
                        <a:t> عطل فني عام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12/2/1439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بلاغ صيانة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14/2/1439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140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بلاغ نظام</a:t>
                      </a:r>
                      <a:r>
                        <a:rPr lang="ar-SA" baseline="0" dirty="0" smtClean="0"/>
                        <a:t> الكتروني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15/2/1439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200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687422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تابع تدريب </a:t>
            </a:r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: </a:t>
            </a:r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التعديل على البيانات المنسوخة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51826"/>
            <a:ext cx="10058400" cy="447016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 قومي </a:t>
            </a:r>
            <a:r>
              <a:rPr lang="ar-SA" sz="3200" b="1" dirty="0" smtClean="0"/>
              <a:t>بتنسيق البيانات التي تم نسخها</a:t>
            </a:r>
          </a:p>
          <a:p>
            <a:pPr>
              <a:lnSpc>
                <a:spcPct val="200000"/>
              </a:lnSpc>
            </a:pPr>
            <a:r>
              <a:rPr lang="ar-SA" sz="3200" b="1" dirty="0"/>
              <a:t> </a:t>
            </a:r>
            <a:r>
              <a:rPr lang="ar-SA" sz="3200" b="1" dirty="0" smtClean="0"/>
              <a:t>أضيفي عمود للأرقام التسلسلية في بداية الجدول</a:t>
            </a:r>
          </a:p>
          <a:p>
            <a:pPr>
              <a:lnSpc>
                <a:spcPct val="200000"/>
              </a:lnSpc>
            </a:pPr>
            <a:r>
              <a:rPr lang="ar-SA" sz="3200" b="1" dirty="0"/>
              <a:t> </a:t>
            </a:r>
            <a:r>
              <a:rPr lang="ar-SA" sz="3200" b="1" dirty="0" smtClean="0"/>
              <a:t>أضيفي عمود بعنوان مدة الخدمة للوحدة في نهاية الجدول بافتراض أن الموظف يحصل على ريال ونصف مقابل كل دقيقة عمل</a:t>
            </a:r>
            <a:endParaRPr lang="ar-SA" sz="3200" b="1" dirty="0" smtClean="0"/>
          </a:p>
          <a:p>
            <a:pPr>
              <a:lnSpc>
                <a:spcPct val="200000"/>
              </a:lnSpc>
            </a:pPr>
            <a:endParaRPr lang="ar-SA" sz="3200" b="1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9232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تابع تدريب </a:t>
            </a:r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: </a:t>
            </a:r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التعديل على البيانات المنسوخة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51826"/>
            <a:ext cx="10058400" cy="447016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 </a:t>
            </a:r>
            <a:r>
              <a:rPr lang="ar-SA" sz="3200" b="1" dirty="0" smtClean="0"/>
              <a:t>ادرجي رسم بياني يوضح المبلغ المدفوع لكل نوع بلاغ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ادرجي رسم بياني يوضح مدة الزمن التي تستغرقها معالجة الوحدة الواحدة من البلاغ</a:t>
            </a:r>
            <a:endParaRPr lang="ar-SA" sz="3200" b="1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0200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تطبيق عملي:</a:t>
            </a:r>
            <a:endParaRPr lang="ar-SA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800" b="1" dirty="0" smtClean="0"/>
              <a:t>باستخدام النموذج الذي تحضره المتدربة، حددي العناصر الثابتة والعناصر المتغيرة في النموذج ثم انشئي جدول الكتروني مرن لتسهيل عملك مستقبلا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554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التعريف ببرنامج إكسل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استخدامات برنامج إكسل </a:t>
            </a:r>
          </a:p>
          <a:p>
            <a:pPr>
              <a:lnSpc>
                <a:spcPct val="200000"/>
              </a:lnSpc>
            </a:pPr>
            <a:r>
              <a:rPr lang="ar-SA" sz="3200" b="1" dirty="0"/>
              <a:t> </a:t>
            </a:r>
            <a:r>
              <a:rPr lang="ar-SA" sz="3200" b="1" dirty="0" smtClean="0"/>
              <a:t>مكونات برنامج إكسل (الملف / ورقة العمل / الخلية / شريط الدالة )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إكسل هو برنامج مساعد وليس برنامج رئيسي </a:t>
            </a:r>
            <a:endParaRPr lang="ar-SA" sz="32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069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إنشاء الجداول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51825"/>
            <a:ext cx="10058400" cy="444376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إنشاء الجداول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تنسيق الجداول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التعديل على الجداول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فرز محتوى الجدول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خاصية الدمج و خاصية «إظهار / إخفاء»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971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تدريب1: إنشاء الجداول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51825"/>
            <a:ext cx="10058400" cy="444376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أنشئي جدول يمثل قاعدة بيانات الموظفات بقسم الإدارة المالية على أن يحتوي على الأعمدة التالية: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ar-SA" sz="3200" b="1" dirty="0" smtClean="0"/>
              <a:t>رقم التسلسل - الاسم – الرقم الوظيفي – المسمى الوظيفي – المرتبة – الشهادات وتشمل (ثانوي / دبلوم / بكالوريوس) – تاريخ التعيين – رقم الهاتف – رقم المكتب – رقم الجوال – الإيميل – </a:t>
            </a:r>
            <a:r>
              <a:rPr lang="ar-SA" sz="3200" b="1" dirty="0" smtClean="0"/>
              <a:t>عمود لآخر </a:t>
            </a:r>
            <a:r>
              <a:rPr lang="ar-SA" sz="3200" b="1" dirty="0" smtClean="0"/>
              <a:t>دورتين وتشمل (الدورة الأولى / الدورة الثانية 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9486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تدريب2: التعديل على الجداول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51825"/>
            <a:ext cx="10058400" cy="465005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 </a:t>
            </a:r>
            <a:r>
              <a:rPr lang="ar-SA" sz="3200" b="1" dirty="0"/>
              <a:t>قومي بإدخال بيانات وهمية لثلاث موظفات على الأقل</a:t>
            </a:r>
            <a:r>
              <a:rPr lang="ar-SA" sz="3200" b="1" dirty="0" smtClean="0"/>
              <a:t> 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 قومي بتنسيق الجدول حسب رغبتك</a:t>
            </a:r>
          </a:p>
          <a:p>
            <a:pPr>
              <a:lnSpc>
                <a:spcPct val="200000"/>
              </a:lnSpc>
            </a:pPr>
            <a:r>
              <a:rPr lang="ar-SA" sz="3200" b="1" dirty="0"/>
              <a:t> </a:t>
            </a:r>
            <a:r>
              <a:rPr lang="ar-SA" sz="3200" b="1" dirty="0" smtClean="0"/>
              <a:t>قومي بفرز بيانات الموظفات حسب تاريخ التعيين من الأحدث</a:t>
            </a:r>
          </a:p>
          <a:p>
            <a:pPr>
              <a:lnSpc>
                <a:spcPct val="200000"/>
              </a:lnSpc>
            </a:pPr>
            <a:r>
              <a:rPr lang="ar-SA" sz="3200" b="1" dirty="0"/>
              <a:t> </a:t>
            </a:r>
            <a:r>
              <a:rPr lang="ar-SA" sz="3200" b="1" dirty="0" smtClean="0"/>
              <a:t>قومي بفرز بيانات الموظفات حسب الاسم من أ إلى ي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قومي بإدراج عمود جديد في نهاية الجدول بعنوان «طبيعة العمل»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قومي بنقل هذا العمود إلى مكان آخر أنسب له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قومي بتسمية ورقة العمل باسم «بيانات الموظفات» ومن ثم لونيها بلون مناسب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5532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إنشاء المعادلات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51825"/>
            <a:ext cx="10058400" cy="444376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 العمليات الأساسية ( + - × ÷ )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استخدام الأقواس 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استخدام الدوال </a:t>
            </a:r>
            <a:endParaRPr lang="ar-SA" sz="3200" b="1" dirty="0"/>
          </a:p>
          <a:p>
            <a:pPr marL="0" indent="0">
              <a:lnSpc>
                <a:spcPct val="200000"/>
              </a:lnSpc>
              <a:buNone/>
            </a:pPr>
            <a:r>
              <a:rPr lang="ar-SA" sz="3200" b="1" dirty="0" smtClean="0"/>
              <a:t>المعدل  </a:t>
            </a:r>
            <a:r>
              <a:rPr lang="en-US" sz="3200" b="1" dirty="0" smtClean="0"/>
              <a:t>Average</a:t>
            </a:r>
            <a:r>
              <a:rPr lang="ar-SA" sz="3200" b="1" dirty="0" smtClean="0"/>
              <a:t>          المجموع  </a:t>
            </a:r>
            <a:r>
              <a:rPr lang="en-US" sz="3200" b="1" dirty="0" smtClean="0"/>
              <a:t>Sum</a:t>
            </a:r>
            <a:r>
              <a:rPr lang="ar-SA" sz="3200" b="1" dirty="0" smtClean="0"/>
              <a:t>                العدد </a:t>
            </a:r>
            <a:r>
              <a:rPr lang="en-US" sz="3200" b="1" dirty="0" smtClean="0"/>
              <a:t>Count</a:t>
            </a:r>
            <a:endParaRPr lang="ar-SA" sz="3200" b="1" dirty="0" smtClean="0"/>
          </a:p>
          <a:p>
            <a:pPr marL="0" indent="0">
              <a:lnSpc>
                <a:spcPct val="200000"/>
              </a:lnSpc>
              <a:buNone/>
            </a:pPr>
            <a:r>
              <a:rPr lang="ar-SA" sz="3200" b="1" dirty="0" smtClean="0"/>
              <a:t>القيمة الأعلى  </a:t>
            </a:r>
            <a:r>
              <a:rPr lang="en-US" sz="3200" b="1" dirty="0" smtClean="0"/>
              <a:t>Max</a:t>
            </a:r>
            <a:r>
              <a:rPr lang="ar-SA" sz="3200" b="1" dirty="0" smtClean="0"/>
              <a:t>        القيمة الأدنى  </a:t>
            </a:r>
            <a:r>
              <a:rPr lang="en-US" sz="3200" b="1" dirty="0" smtClean="0"/>
              <a:t>Min</a:t>
            </a:r>
            <a:r>
              <a:rPr lang="ar-SA" sz="3200" b="1" dirty="0" smtClean="0"/>
              <a:t>            الدالة الشرطية </a:t>
            </a:r>
            <a:r>
              <a:rPr lang="en-US" sz="3200" b="1" dirty="0" smtClean="0"/>
              <a:t>If</a:t>
            </a:r>
            <a:endParaRPr lang="ar-SA" sz="3200" b="1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8045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تدريب 3: إنشاء المعادلات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51825"/>
            <a:ext cx="10058400" cy="4443761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 قومي بتكوين جدول في ورقة عمل جديدة باسم المشتريات 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 ادرجي البيانات التالية للمشتريات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528068"/>
              </p:ext>
            </p:extLst>
          </p:nvPr>
        </p:nvGraphicFramePr>
        <p:xfrm>
          <a:off x="3852127" y="4298795"/>
          <a:ext cx="6096000" cy="148336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الصنف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عدد الوحدات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سعر الوحدة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مواد نظافة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129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مواد صيانة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82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مواد أخرى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75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9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86183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تابع تدريب 3: إنشاء المعادلات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51825"/>
            <a:ext cx="10058400" cy="4443761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 احسبي مجموع المشتريات</a:t>
            </a:r>
          </a:p>
          <a:p>
            <a:pPr>
              <a:lnSpc>
                <a:spcPct val="200000"/>
              </a:lnSpc>
            </a:pPr>
            <a:r>
              <a:rPr lang="ar-SA" sz="3200" b="1" dirty="0"/>
              <a:t> </a:t>
            </a:r>
            <a:r>
              <a:rPr lang="ar-SA" sz="3200" b="1" dirty="0" smtClean="0"/>
              <a:t>أضيفي عمود جديد قبل عمود المجموع باسم «خصم المشتريات» علماً بأن خصم المشتريات الإجمالي لمواد النظافة هو 50 ريال ، ولمواد الصيانة 100 </a:t>
            </a:r>
            <a:r>
              <a:rPr lang="ar-SA" sz="3200" b="1" dirty="0" smtClean="0"/>
              <a:t>ريال</a:t>
            </a:r>
          </a:p>
          <a:p>
            <a:pPr>
              <a:lnSpc>
                <a:spcPct val="200000"/>
              </a:lnSpc>
            </a:pPr>
            <a:r>
              <a:rPr lang="ar-SA" sz="3200" b="1" dirty="0" smtClean="0"/>
              <a:t>احسبي صافي المشتريات بعد الخصم</a:t>
            </a:r>
            <a:endParaRPr lang="ar-SA" sz="3200" b="1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437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تابع تدريب 3: إنشاء المعادلات</a:t>
            </a:r>
            <a:endParaRPr lang="ar-SA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051825"/>
            <a:ext cx="10058400" cy="444376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200000"/>
              </a:lnSpc>
            </a:pPr>
            <a:r>
              <a:rPr lang="ar-SA" sz="3200" b="1" dirty="0" smtClean="0"/>
              <a:t> يمنح البائع خصم إضافي بقيمة ريال لكل وحدة في حال تجاوز عدد الوحدات المشتراة 80 وحدة.</a:t>
            </a:r>
          </a:p>
          <a:p>
            <a:pPr>
              <a:lnSpc>
                <a:spcPct val="200000"/>
              </a:lnSpc>
            </a:pPr>
            <a:r>
              <a:rPr lang="ar-SA" sz="3200" b="1" dirty="0"/>
              <a:t> </a:t>
            </a:r>
            <a:r>
              <a:rPr lang="ar-SA" sz="3200" b="1" dirty="0" smtClean="0"/>
              <a:t>أضيفي جدول إحصائي واحسبي فيه المعلومات التالية: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ar-SA" sz="3200" b="1" dirty="0" smtClean="0"/>
              <a:t>متوسط سعر الشراء – إجمالي المبلغ المدفوع – إجمالي الخصومات 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ar-SA" sz="3200" b="1" dirty="0" smtClean="0"/>
              <a:t>أعلى عدد وحدات مشتراة – أقل عدد وحدات مشتراة – عدد أنواع الأصناف المشتراة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32442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131</TotalTime>
  <Words>534</Words>
  <Application>Microsoft Office PowerPoint</Application>
  <PresentationFormat>Widescreen</PresentationFormat>
  <Paragraphs>86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Rockwell</vt:lpstr>
      <vt:lpstr>Rockwell Condensed</vt:lpstr>
      <vt:lpstr>Times New Roman</vt:lpstr>
      <vt:lpstr>Wingdings</vt:lpstr>
      <vt:lpstr>Wood Type</vt:lpstr>
      <vt:lpstr>دورة تدريبية  استخدامات برنامج إكسل في الإدارة المالية</vt:lpstr>
      <vt:lpstr>التعريف ببرنامج إكسل</vt:lpstr>
      <vt:lpstr>إنشاء الجداول</vt:lpstr>
      <vt:lpstr>تدريب1: إنشاء الجداول</vt:lpstr>
      <vt:lpstr>تدريب2: التعديل على الجداول</vt:lpstr>
      <vt:lpstr>إنشاء المعادلات</vt:lpstr>
      <vt:lpstr>تدريب 3: إنشاء المعادلات</vt:lpstr>
      <vt:lpstr>تابع تدريب 3: إنشاء المعادلات</vt:lpstr>
      <vt:lpstr>تابع تدريب 3: إنشاء المعادلات</vt:lpstr>
      <vt:lpstr>نسخ البيانات </vt:lpstr>
      <vt:lpstr>تدريب 4 : نسخ البيانات </vt:lpstr>
      <vt:lpstr>تابع تدريب 4 : التعديل على البيانات المنسوخة</vt:lpstr>
      <vt:lpstr>تابع تدريب 4 : التعديل على البيانات المنسوخة</vt:lpstr>
      <vt:lpstr>تطبيق عملي: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دورة تدريبية  استخدامات برنامج إكسل في الإدارة المالية</dc:title>
  <dc:creator>Reem Hasan Alslahi</dc:creator>
  <cp:lastModifiedBy>Reem Hasan Alslahi</cp:lastModifiedBy>
  <cp:revision>23</cp:revision>
  <dcterms:created xsi:type="dcterms:W3CDTF">2016-12-07T08:01:37Z</dcterms:created>
  <dcterms:modified xsi:type="dcterms:W3CDTF">2017-12-12T13:37:29Z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4C03A3FC-2170-4187-BB85-CC63AAFCAC65</vt:lpwstr>
  </property>
  <property fmtid="{D5CDD505-2E9C-101B-9397-08002B2CF9AE}" pid="3" name="ArticulatePath">
    <vt:lpwstr>Presentation1</vt:lpwstr>
  </property>
</Properties>
</file>