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83" r:id="rId4"/>
    <p:sldId id="258" r:id="rId5"/>
    <p:sldId id="259" r:id="rId6"/>
    <p:sldId id="260" r:id="rId7"/>
    <p:sldId id="272" r:id="rId8"/>
    <p:sldId id="261" r:id="rId9"/>
    <p:sldId id="262" r:id="rId10"/>
    <p:sldId id="263" r:id="rId11"/>
    <p:sldId id="264" r:id="rId12"/>
    <p:sldId id="266" r:id="rId13"/>
    <p:sldId id="267" r:id="rId14"/>
    <p:sldId id="268" r:id="rId15"/>
    <p:sldId id="269" r:id="rId16"/>
    <p:sldId id="285" r:id="rId17"/>
    <p:sldId id="270" r:id="rId18"/>
    <p:sldId id="271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4" r:id="rId3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نمط فاتح 3 - تميي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7853C-536D-4A76-A0AE-DD22124D55A5}" styleName="نمط ذو سمات 1 - تميي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70" d="100"/>
          <a:sy n="70" d="100"/>
        </p:scale>
        <p:origin x="-1164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37344CC-4838-419B-8EB8-F5958BBDB87B}" type="datetimeFigureOut">
              <a:rPr lang="ar-SA" smtClean="0"/>
              <a:t>11/02/36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46D9C0D-56A0-4ADA-82A0-1170E46A6DA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62096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D9C0D-56A0-4ADA-82A0-1170E46A6DAB}" type="slidenum">
              <a:rPr lang="ar-SA" smtClean="0"/>
              <a:t>15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7AB3-2842-4554-ACAB-06F14B66F751}" type="datetimeFigureOut">
              <a:rPr lang="ar-SA" smtClean="0"/>
              <a:t>11/02/36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D570-E074-4A0E-AD20-54C5AC766EA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7AB3-2842-4554-ACAB-06F14B66F751}" type="datetimeFigureOut">
              <a:rPr lang="ar-SA" smtClean="0"/>
              <a:t>11/02/36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D570-E074-4A0E-AD20-54C5AC766EA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>
    <p:wipe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7AB3-2842-4554-ACAB-06F14B66F751}" type="datetimeFigureOut">
              <a:rPr lang="ar-SA" smtClean="0"/>
              <a:t>11/02/36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D570-E074-4A0E-AD20-54C5AC766EA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7AB3-2842-4554-ACAB-06F14B66F751}" type="datetimeFigureOut">
              <a:rPr lang="ar-SA" smtClean="0"/>
              <a:t>11/02/36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D570-E074-4A0E-AD20-54C5AC766EA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7AB3-2842-4554-ACAB-06F14B66F751}" type="datetimeFigureOut">
              <a:rPr lang="ar-SA" smtClean="0"/>
              <a:t>11/02/36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D570-E074-4A0E-AD20-54C5AC766EA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7AB3-2842-4554-ACAB-06F14B66F751}" type="datetimeFigureOut">
              <a:rPr lang="ar-SA" smtClean="0"/>
              <a:t>11/02/36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D570-E074-4A0E-AD20-54C5AC766EA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>
    <p:wipe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7AB3-2842-4554-ACAB-06F14B66F751}" type="datetimeFigureOut">
              <a:rPr lang="ar-SA" smtClean="0"/>
              <a:t>11/02/36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D570-E074-4A0E-AD20-54C5AC766EA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>
    <p:wipe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7AB3-2842-4554-ACAB-06F14B66F751}" type="datetimeFigureOut">
              <a:rPr lang="ar-SA" smtClean="0"/>
              <a:t>11/02/36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D570-E074-4A0E-AD20-54C5AC766EA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>
    <p:wipe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7AB3-2842-4554-ACAB-06F14B66F751}" type="datetimeFigureOut">
              <a:rPr lang="ar-SA" smtClean="0"/>
              <a:t>11/02/36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D570-E074-4A0E-AD20-54C5AC766EA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>
    <p:wipe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7AB3-2842-4554-ACAB-06F14B66F751}" type="datetimeFigureOut">
              <a:rPr lang="ar-SA" smtClean="0"/>
              <a:t>11/02/36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D570-E074-4A0E-AD20-54C5AC766EA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>
    <p:wipe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97AB3-2842-4554-ACAB-06F14B66F751}" type="datetimeFigureOut">
              <a:rPr lang="ar-SA" smtClean="0"/>
              <a:t>11/02/36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1D570-E074-4A0E-AD20-54C5AC766EA4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97AB3-2842-4554-ACAB-06F14B66F751}" type="datetimeFigureOut">
              <a:rPr lang="ar-SA" smtClean="0"/>
              <a:t>11/02/36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1D570-E074-4A0E-AD20-54C5AC766EA4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u"/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2987824" y="1556792"/>
            <a:ext cx="5904656" cy="352839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ar-SA" sz="3600" b="1" dirty="0">
                <a:solidFill>
                  <a:srgbClr val="CC3399"/>
                </a:solidFill>
                <a:cs typeface="DecoType Naskh Swashes" pitchFamily="2" charset="-78"/>
              </a:rPr>
              <a:t>ارشاد الطفل وتوجيهه  روض 232</a:t>
            </a:r>
            <a:r>
              <a:rPr lang="ar-SA" sz="3600" b="1">
                <a:solidFill>
                  <a:srgbClr val="CC3399"/>
                </a:solidFill>
                <a:cs typeface="DecoType Naskh Swashes" pitchFamily="2" charset="-78"/>
              </a:rPr>
              <a:t/>
            </a:r>
            <a:br>
              <a:rPr lang="ar-SA" sz="3600" b="1">
                <a:solidFill>
                  <a:srgbClr val="CC3399"/>
                </a:solidFill>
                <a:cs typeface="DecoType Naskh Swashes" pitchFamily="2" charset="-78"/>
              </a:rPr>
            </a:br>
            <a:endParaRPr lang="ar-SA" sz="3600" b="1" dirty="0">
              <a:solidFill>
                <a:srgbClr val="CC3399"/>
              </a:solidFill>
              <a:cs typeface="DecoType Naskh Swashes" pitchFamily="2" charset="-78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0" y="476672"/>
            <a:ext cx="2699792" cy="3384376"/>
          </a:xfrm>
        </p:spPr>
        <p:txBody>
          <a:bodyPr>
            <a:normAutofit/>
          </a:bodyPr>
          <a:lstStyle/>
          <a:p>
            <a:endParaRPr lang="ar-SA" dirty="0"/>
          </a:p>
        </p:txBody>
      </p:sp>
      <p:pic>
        <p:nvPicPr>
          <p:cNvPr id="5" name="Picture 2" descr="C:\Users\a\Desktop\صور\Cartoon\New folder (2)\il_570xN.312395598_large.jpe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9" r="24584"/>
          <a:stretch/>
        </p:blipFill>
        <p:spPr bwMode="auto">
          <a:xfrm>
            <a:off x="0" y="0"/>
            <a:ext cx="27718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مستند جديد 2_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مستند جديد 2_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80528" y="0"/>
            <a:ext cx="9324528" cy="6858000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5" name="عنصر نائب للمحتوى 6" descr="timthumb.jfif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3816" y="0"/>
            <a:ext cx="9207816" cy="6858000"/>
          </a:xfrm>
          <a:prstGeom prst="rect">
            <a:avLst/>
          </a:prstGeom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467544" y="72810"/>
            <a:ext cx="8352928" cy="181588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التمرين </a:t>
            </a:r>
            <a:endParaRPr lang="ar-SA" sz="2800" b="1" dirty="0">
              <a:solidFill>
                <a:srgbClr val="FF0000"/>
              </a:solidFill>
              <a:latin typeface="Arabic Typesetting" pitchFamily="66" charset="-78"/>
              <a:ea typeface="Calibri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قائمه من سته تعابير يحتمل أن يقولها الولد لأهله . الرجاء أن تقرأ كل تعبير وتكتب أمرين </a:t>
            </a:r>
            <a:r>
              <a:rPr kumimoji="0" lang="ar-SA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اثنين :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1-كلمه أو كلمتين تصف </a:t>
            </a:r>
            <a:r>
              <a:rPr kumimoji="0" lang="ar-SA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مايمكن</a:t>
            </a: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أن يشعر </a:t>
            </a:r>
            <a:r>
              <a:rPr kumimoji="0" lang="ar-SA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به</a:t>
            </a: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</a:t>
            </a:r>
            <a:r>
              <a:rPr kumimoji="0" lang="ar-SA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الولد .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2- تعبيرا يمكن أن ترد </a:t>
            </a:r>
            <a:r>
              <a:rPr kumimoji="0" lang="ar-SA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به</a:t>
            </a: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على الولد لتبين له أنك تدرك شعوره </a:t>
            </a:r>
            <a:r>
              <a:rPr kumimoji="0" lang="ar-SA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وتفهمه .</a:t>
            </a:r>
            <a:endParaRPr kumimoji="0" lang="ar-SA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467544" y="1988840"/>
            <a:ext cx="8208912" cy="43088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يقول الطفل </a:t>
            </a:r>
            <a:endParaRPr lang="en-US" sz="32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الاعتراف </a:t>
            </a:r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بالمشاعر :</a:t>
            </a:r>
            <a:endParaRPr lang="en-US" sz="32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كلمه تصف </a:t>
            </a:r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مايمكن</a:t>
            </a:r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 أن يكون عليه شعور الطفل </a:t>
            </a:r>
            <a:endParaRPr lang="en-US" sz="32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استعمل الكلمه في جمله تبين أنك فهمت </a:t>
            </a:r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شعوره </a:t>
            </a:r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(</a:t>
            </a:r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لاتسأل</a:t>
            </a:r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 ولا </a:t>
            </a:r>
            <a:r>
              <a:rPr lang="ar-SA" sz="32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تنصح</a:t>
            </a:r>
            <a:r>
              <a:rPr lang="ar-SA" sz="3200" b="1" dirty="0" err="1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)</a:t>
            </a:r>
            <a:endParaRPr lang="en-US" sz="32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smtClean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مثال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: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pPr algn="ctr"/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سائق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الباص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صاح في وجهي وضحك الجميع من ذلك 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smtClean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الشعور :ارتباك 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لابد أن ذلك كان مربكا أو يبدو كأن ذلك كان مربكا 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endParaRPr lang="ar-SA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6" descr="timthumb.jfif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3816" y="0"/>
            <a:ext cx="9207816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899592" y="332656"/>
            <a:ext cx="7848872" cy="5509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40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1.بودي أن ألكم مايكل على أنفه </a:t>
            </a:r>
            <a:endParaRPr lang="en-US" sz="40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40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2.تساقط مطر خفيف فقالت المعلمة إننا لا نستطيع الذهاب إلى نزهتنا في </a:t>
            </a:r>
            <a:r>
              <a:rPr lang="ar-SA" sz="40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الحقل .</a:t>
            </a:r>
            <a:r>
              <a:rPr lang="ar-SA" sz="40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يا لها من مغفلة غبية </a:t>
            </a:r>
            <a:endParaRPr lang="en-US" sz="40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40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3.</a:t>
            </a:r>
            <a:r>
              <a:rPr lang="ar-SA" sz="40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دعتني ماري إلى حفلتها ولكن لا </a:t>
            </a:r>
            <a:r>
              <a:rPr lang="ar-SA" sz="40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أعلم ...)</a:t>
            </a:r>
            <a:r>
              <a:rPr lang="ar-SA" sz="40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endParaRPr lang="en-US" sz="40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40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4.</a:t>
            </a:r>
            <a:r>
              <a:rPr lang="ar-SA" sz="40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لا أعرف لم يثقلنا المعلمون بوظائف بيتيه كثيرة في عطله نهاية الأسبوع </a:t>
            </a:r>
            <a:endParaRPr lang="en-US" sz="40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40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5.</a:t>
            </a:r>
            <a:r>
              <a:rPr lang="ar-SA" sz="40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كان عندنا تمرين كره السلة اليوم ولم أستطيع إدخال الكره مره واحده </a:t>
            </a:r>
            <a:endParaRPr lang="en-US" sz="40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40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6.انتقلت جيني من الجوار وهي أعز صديقه إلي </a:t>
            </a:r>
            <a:endParaRPr lang="en-US" sz="40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endParaRPr lang="ar-SA" sz="3200" b="1" dirty="0">
              <a:solidFill>
                <a:srgbClr val="CC3399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6" descr="timthumb.jfif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3816" y="0"/>
            <a:ext cx="9207816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323528" y="260648"/>
            <a:ext cx="8640960" cy="52937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1- </a:t>
            </a:r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يا ولدي أنت تبدو غاضبا </a:t>
            </a:r>
            <a:endParaRPr lang="en-US" sz="32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2- </a:t>
            </a:r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(( لابد أن هذا مخيبا بالنسبة لك </a:t>
            </a:r>
            <a:r>
              <a:rPr lang="ar-SA" sz="32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))</a:t>
            </a:r>
            <a:endParaRPr lang="ar-SA" sz="32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3- </a:t>
            </a:r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((همم </a:t>
            </a:r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مم</a:t>
            </a:r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. يبدو أنه تراودك شكوك في موضوع الذهاب إلى تلك </a:t>
            </a:r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الحفلة ))</a:t>
            </a:r>
            <a:endParaRPr lang="en-US" sz="32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4- (( </a:t>
            </a:r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يبدو أنك ممتعض حقا من كثافة هذه الوظائف البيتيه كلها)) </a:t>
            </a:r>
          </a:p>
          <a:p>
            <a:r>
              <a:rPr lang="ar-SA" sz="32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5- </a:t>
            </a:r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((أوه! لا بد أن هذا يدعو إلى الإحباط حقا </a:t>
            </a:r>
            <a:r>
              <a:rPr lang="ar-SA" sz="32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))</a:t>
            </a:r>
            <a:endParaRPr lang="ar-SA" sz="32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6- ((</a:t>
            </a:r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حقا أنه أمر محزن أن ينتقل صديق من الجوار </a:t>
            </a:r>
            <a:r>
              <a:rPr lang="ar-SA" sz="32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))</a:t>
            </a:r>
          </a:p>
          <a:p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ومع  ذلك فان أمثال هذه العبارات تعطي الولد راحة وتطلقه ليبدأ بحل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مشكلاته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(وبهذه المناسبة لا تقلق من استعمال كلمات كبيره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جدا .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ان أسهل طريقه لتعليم الكلمة يكون في وضعها ضمن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سياق )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endParaRPr lang="ar-SA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6" descr="timthumb.jfif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3816" y="0"/>
            <a:ext cx="9207816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755576" y="260648"/>
            <a:ext cx="8064896" cy="55707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200" b="1" dirty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ابتعد تماما عن إعطاء </a:t>
            </a:r>
            <a:r>
              <a:rPr lang="ar-SA" sz="3200" b="1" dirty="0" err="1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النصح .</a:t>
            </a:r>
            <a:r>
              <a:rPr lang="ar-SA" sz="3200" b="1" dirty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 أعرف كم من المغري محاوله حل مشاكل الأولاد بحلول </a:t>
            </a:r>
            <a:r>
              <a:rPr lang="ar-SA" sz="3200" b="1" dirty="0" err="1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جاهزة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: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(</a:t>
            </a:r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(أمي أنا </a:t>
            </a:r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متعب )).</a:t>
            </a:r>
            <a:endParaRPr lang="en-US" sz="32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(</a:t>
            </a:r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(اضطجع إذا </a:t>
            </a:r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واسترح )).</a:t>
            </a:r>
            <a:endParaRPr lang="en-US" sz="32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(</a:t>
            </a:r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(أمي أنا </a:t>
            </a:r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جائع )) .</a:t>
            </a:r>
            <a:endParaRPr lang="en-US" sz="32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(</a:t>
            </a:r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(إذن تناول شيئا من </a:t>
            </a:r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الطعام )).</a:t>
            </a:r>
            <a:endParaRPr lang="en-US" sz="32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(</a:t>
            </a:r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(أمي أنا لست جائعا</a:t>
            </a:r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)).</a:t>
            </a:r>
            <a:endParaRPr lang="en-US" sz="32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(</a:t>
            </a:r>
            <a:r>
              <a:rPr lang="ar-SA" sz="32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(لا تأكل </a:t>
            </a:r>
            <a:r>
              <a:rPr lang="ar-SA" sz="32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إذن )).</a:t>
            </a:r>
            <a:endParaRPr lang="en-US" sz="32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قاوم  إغراء إصلاح الوضع بشكل </a:t>
            </a:r>
            <a:r>
              <a:rPr lang="ar-SA" sz="3200" b="1" dirty="0" err="1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آني .</a:t>
            </a:r>
            <a:r>
              <a:rPr lang="ar-SA" sz="3200" b="1" dirty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 وبدلا من إعطاء النصح تابع تقبل مشاعر طفلك وفكر فيها مليا</a:t>
            </a:r>
            <a:endParaRPr lang="en-US" sz="3200" b="1" dirty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dirty="0"/>
              <a:t> </a:t>
            </a:r>
            <a:endParaRPr lang="en-US" dirty="0"/>
          </a:p>
          <a:p>
            <a:endParaRPr lang="ar-SA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512" y="2564904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ar-SA" sz="3200" b="1" dirty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مثال : ((بودي أن ألكم مايكل على أنفه !))</a:t>
            </a:r>
            <a:r>
              <a:rPr lang="en-US" sz="3200" b="1" dirty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/>
            </a:r>
            <a:br>
              <a:rPr lang="en-US" sz="3200" b="1" dirty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</a:b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98731879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" name="عنصر نائب للمحتوى 6" descr="timthumb.jfif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3816" y="0"/>
            <a:ext cx="9207816" cy="6858000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67544" y="260648"/>
            <a:ext cx="7848872" cy="55399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الاب غير المستمع :</a:t>
            </a:r>
          </a:p>
          <a:p>
            <a:r>
              <a:rPr lang="ar-SA" sz="28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قال </a:t>
            </a:r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الأب : من الطبيعي أن تجري المحادثة على النحو التالي : </a:t>
            </a:r>
            <a:endParaRPr lang="en-US" sz="28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الولد </a:t>
            </a:r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:بودي أن ألكم </a:t>
            </a:r>
            <a:r>
              <a:rPr lang="ar-SA" sz="28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مايك</a:t>
            </a:r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 على </a:t>
            </a:r>
            <a:r>
              <a:rPr lang="ar-SA" sz="28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أنفه .</a:t>
            </a:r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endParaRPr lang="en-US" sz="28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الأب </a:t>
            </a:r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: </a:t>
            </a:r>
            <a:r>
              <a:rPr lang="ar-SA" sz="28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لماذا ؟</a:t>
            </a:r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 ماذا </a:t>
            </a:r>
            <a:r>
              <a:rPr lang="ar-SA" sz="28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حدث ؟</a:t>
            </a:r>
            <a:endParaRPr lang="en-US" sz="28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الولد: لقد ألقى دفتري بين </a:t>
            </a:r>
            <a:r>
              <a:rPr lang="ar-SA" sz="28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الأوساخ .</a:t>
            </a:r>
            <a:endParaRPr lang="en-US" sz="28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الأب: </a:t>
            </a:r>
            <a:r>
              <a:rPr lang="ar-SA" sz="28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حسنا .</a:t>
            </a:r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 هل فعلت شيئا له قبل </a:t>
            </a:r>
            <a:r>
              <a:rPr lang="ar-SA" sz="28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ذلك ؟</a:t>
            </a:r>
            <a:endParaRPr lang="en-US" sz="28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الولد </a:t>
            </a:r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: كلا </a:t>
            </a:r>
            <a:endParaRPr lang="en-US" sz="28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الأب </a:t>
            </a:r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: هل أنت واثق؟</a:t>
            </a:r>
            <a:endParaRPr lang="en-US" sz="28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الولد: أقسم أنني لم </a:t>
            </a:r>
            <a:r>
              <a:rPr lang="ar-SA" sz="28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ألمسه .</a:t>
            </a:r>
            <a:endParaRPr lang="en-US" sz="28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الأب: حسنا مايكل صديقك وإذا قبلت نصيحتي فانس كل هذا </a:t>
            </a:r>
            <a:r>
              <a:rPr lang="ar-SA" sz="28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الأمر .</a:t>
            </a:r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 أنت لست كاملا كما </a:t>
            </a:r>
            <a:r>
              <a:rPr lang="ar-SA" sz="28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تعلم .</a:t>
            </a:r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 أنت تقوم بأمور ثم تلوم الآخرين كما تفعل مع </a:t>
            </a:r>
            <a:r>
              <a:rPr lang="ar-SA" sz="28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أخيك .</a:t>
            </a:r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endParaRPr lang="ar-SA" sz="2800" b="1" dirty="0" smtClean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الولد: لا أنا لا أفعل </a:t>
            </a:r>
            <a:r>
              <a:rPr lang="ar-SA" sz="28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ذلك .</a:t>
            </a:r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 أنه بدأ معي </a:t>
            </a:r>
            <a:r>
              <a:rPr lang="ar-SA" sz="2800" b="1" dirty="0" err="1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أولا .</a:t>
            </a:r>
            <a:r>
              <a:rPr lang="ar-SA" sz="2800" b="1" dirty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 أواه , لا يمكنني أن  أتحدث اليك </a:t>
            </a:r>
            <a:r>
              <a:rPr lang="ar-SA" sz="28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أبدا</a:t>
            </a:r>
            <a:endParaRPr lang="en-US" dirty="0">
              <a:solidFill>
                <a:schemeClr val="tx1"/>
              </a:solidFill>
            </a:endParaRPr>
          </a:p>
          <a:p>
            <a:endParaRPr lang="ar-SA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6" descr="timthumb.jfif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3816" y="0"/>
            <a:ext cx="9207816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-63816" y="0"/>
            <a:ext cx="9207816" cy="714041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الولد:بودي أن ألكم مايكل على أنفه 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الأب 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: يا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ألهي 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, أنت غاضب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جدا !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الولد: بودي أنا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أبعج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 وجهه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السمين .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الأب 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: أإلى هذا الحد أنت غاضب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منه؟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  أإلى هذا الحد أنت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غاضب ؟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الولد 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: أتعلم ماذا فعل هذا المتنمر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البغيض ؟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 لقد اختطف دفتري عند موقف الحافلة وألقى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به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 بين الأوساخ وفعل ذلك بدون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سبب .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الأب 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: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همم.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 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الولد 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: أراهن أنه ظن أنني أنا الذي كسرت له طيره الفخاري السخيف في غرفه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الفنون .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الأب 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: هل تظن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ذلك ؟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الولد 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: نعم كان يبكي وينظر إلي طوال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الوقت .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الأب: أوه 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الولد 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: ولكنني لم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أكسره 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, لم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أكسره .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الأب: أنت تعلم أنك لم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تكسره .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الولد 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: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حسنا .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 لم أكن أقصد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كسره 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!ولكن ذلك حصل عندما دفعتني الحمقاء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ديبي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 نحو المنضدة.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الأب: إذا دفعتك دببي.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الولد:نعم تفككت أشياء كثيرة ولكن الشيء الوحيد الذي انكسر هو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الطير 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.أنا لم أقصد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كسره 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.كان طيره جميلا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جدا .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الأب 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: أنت في الواقع لم تكن تقصد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كسره .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الولد: كلا ولكنه لا يصدقني 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الأب: وأنت لا تظن أنه سيصدقك لو قلت له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الحقيقة .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الولد: لا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أعلم .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 أنا ذاهب لأقول له الحقيقة على أية حال سواء أصدقني أم لم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يصدقني </a:t>
            </a:r>
            <a:r>
              <a:rPr lang="ar-SA" sz="2000" b="1" dirty="0">
                <a:solidFill>
                  <a:schemeClr val="tx1"/>
                </a:solidFill>
                <a:latin typeface="Arabic Typesetting" pitchFamily="66" charset="-78"/>
              </a:rPr>
              <a:t>,وأظن أن عليه أن يتعذر مني لأنه ألقى دفتري بين </a:t>
            </a:r>
            <a:r>
              <a:rPr lang="ar-SA" sz="2000" b="1" dirty="0" err="1">
                <a:solidFill>
                  <a:schemeClr val="tx1"/>
                </a:solidFill>
                <a:latin typeface="Arabic Typesetting" pitchFamily="66" charset="-78"/>
              </a:rPr>
              <a:t>الأوساخ .</a:t>
            </a:r>
            <a:endParaRPr lang="en-US" sz="2000" b="1" dirty="0">
              <a:solidFill>
                <a:schemeClr val="tx1"/>
              </a:solidFill>
              <a:latin typeface="Arabic Typesetting" pitchFamily="66" charset="-78"/>
            </a:endParaRPr>
          </a:p>
          <a:p>
            <a:endParaRPr lang="ar-SA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6" descr="timthumb.jfif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3816" y="0"/>
            <a:ext cx="9207816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1835696" y="548680"/>
            <a:ext cx="6480720" cy="600164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لقد دهش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الاب .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فرغم أنه لم يطرح أي سؤال ذكر له ابنه القصة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بأكملها.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وهو لم يعط كلمة واحدة في مجال النصح, ورغم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ذلك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, فإن الوالد وجد حلا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لمشكلته.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لقد كان أمرا لا يصدق بالنسبة إليه إنه كان بوسعه أن يساعد ابنه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بالاصغاء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إليه وبالاعتراف بمشاعره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وحسب .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لو انك تكتب تمرينا أو ان تقرأ نموذج محادثة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شيء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, ولكن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استغمال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مهارات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الاصفاء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لأولادك في الأمر الواقع شيء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اخر .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إن الاباء في مجموعاتنا يذكرون أنه من المفيد القيام بدور تمثيلي فيما بينهم فيتمرنون قبل مواجهة الوضع الواقعي في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منازلهم .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في الصفحة التالية نجد تمرينا على دور تمثيلي حاول أن تجربه مع صديق أو زوج وقررا من منكما يقوم بدور الطفل ومن يقوم بدور الأهل ثم اقرأ الجزء الذي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يخصك .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endParaRPr lang="ar-SA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عنصر نائب للمحتوى 6" descr="timthumb.jfif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" y="0"/>
            <a:ext cx="9207816" cy="6858000"/>
          </a:xfrm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971600" y="403887"/>
            <a:ext cx="7920880" cy="563231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ما يساعد في فهم مشاعر </a:t>
            </a:r>
            <a:r>
              <a:rPr kumimoji="0" lang="ar-SA" sz="36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الأطفال :</a:t>
            </a:r>
            <a:endParaRPr lang="ar-SA" sz="3600" b="1" dirty="0" smtClean="0">
              <a:solidFill>
                <a:srgbClr val="CC3399"/>
              </a:solidFill>
              <a:latin typeface="Arabic Typesetting" pitchFamily="66" charset="-78"/>
              <a:ea typeface="Calibri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600" dirty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1-اصغي إليهم </a:t>
            </a:r>
            <a:r>
              <a:rPr kumimoji="0" lang="ar-S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بانتباه .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2-اظهري اعترافا بمشاعرهم مع كلمات ملائمة مثل </a:t>
            </a:r>
            <a:r>
              <a:rPr kumimoji="0" lang="ar-S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أواه </a:t>
            </a: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, </a:t>
            </a:r>
            <a:r>
              <a:rPr kumimoji="0" lang="ar-S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نعم </a:t>
            </a: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, </a:t>
            </a:r>
            <a:r>
              <a:rPr kumimoji="0" lang="ar-S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حسنا </a:t>
            </a: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, وما إلى </a:t>
            </a:r>
            <a:r>
              <a:rPr kumimoji="0" lang="ar-S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ذلك .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3-أعطي أسماء </a:t>
            </a:r>
            <a:r>
              <a:rPr kumimoji="0" lang="ar-S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لمشاعرهم .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4- امنحيهم ما يجنح إليهم خيالهم من </a:t>
            </a:r>
            <a:r>
              <a:rPr kumimoji="0" lang="ar-S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تمنيات .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في الصفحات القليلة القادمة ستجدين تناقضا بين هذه الطرق والطرق التي يستجيب فيها الناس عاده لطفل في مأزق أو </a:t>
            </a:r>
            <a:r>
              <a:rPr kumimoji="0" lang="ar-SA" sz="36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محنه .</a:t>
            </a:r>
            <a:endParaRPr kumimoji="0" lang="ar-SA" sz="36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6" descr="timthumb.jfif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3816" y="0"/>
            <a:ext cx="9207816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971600" y="0"/>
            <a:ext cx="7344816" cy="68326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حالة الطفل 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لعب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الادوار )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pPr lvl="0"/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قال الطبيب انك مصاب بالتحسس وتحتاج إلى حقنة كل اسبوع فلا يعادوك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العطاس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كثيرا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تكون الحقن أحيانا مؤلمة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واحيانا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لا تشعر بوخزها على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الاطلاق.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حقنة اليوم كانت من النوع المؤلم حقا وبعد أن تترك عيادة الطبيب تريد أم يعلم أهلك كيف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شعرت.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اهلك يجيبونك بإحدى بطريقتين مختلفتين: في الاولى يرفضون مشاعرك ولكنك تضل تحاول افهامهم بأس شكل, وعندما تنتهي المحادثة الى نتيجة طبيعية اسال نفسك ما اذا كانت مشاعرك وشارك شخص الذي يقوم بالدور الثاني بالجواب.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ابدأ المشهد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وانت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تفرك يديك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وتقول :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" قتلني الطبيب تقريبا بهذه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الحقنة "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pPr lvl="0"/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الوضع نفسه ولكن هذه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المره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يجيب أهلك بطريقة مختلفة ومرة ثانية عندما تصل المحادثة الى نهايتها الطبيعية اسأل نفسك كيف كانت مشاعرك في هذا الوقت وشارك الاخرين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بالجواب 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ابدأ المشهد بنفس الطريقة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بالقول :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" قتلني الطبيب تقريبا بهذه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الحقنة "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عندما تمثل المشهد مرتين يمكن أن تقلب الدور فتجرب الوضع من وجهة نظر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الاهل 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endParaRPr lang="ar-SA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6" descr="timthumb.jfif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3816" y="0"/>
            <a:ext cx="9207816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3923928" y="1124744"/>
            <a:ext cx="472123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755576" y="199673"/>
            <a:ext cx="8100392" cy="655564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حالة الاباء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( لعب الادوار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)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عليك أن ترافق ابنك كل اسبوع ليعطي حقنة ضد التجسس ومع أنك تعلم أن الولد الصغير يخاف من الذهاب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لاخذ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الحقنة فانك تعلم ايضا ان هذه الحقنة تؤلم مدة ثانية في معظم الاحوال واليوم بعد ان تركتما عيادة الطبيب شكا ابنك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بمرارة .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ستلعب هذا المشهد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مرتين .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في المرة الاولى تحاول ان توقف شكوى ولدك برفض مشاعره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وانكارها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.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استعمل هذه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التعابير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( اذا اردت, بوسعك ان تخترع شيئا من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عندك ):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" هيا, لا يمكن ان تكون مؤلمه الى هذا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الحد "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" انت تفرط في الشكوى والهياج من لا شيء"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" اخوك لا يشكو ابدا عندما يعطى حقنه"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" انت تتصرف كأنك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طفل "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"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حسنا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, من الافضل ان تعتاد هذه الابر ثم انك ستحقن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بها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كل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اسبوع "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وعندما تصل المحادث هالة نتيجة طبيعية اسال نفسك ما هو شعورك الان وشارك الشخص الذي يلعب الدور الثاني معك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بالجواب .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سيبدأ ابنك بالمشهد.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" المشهد هو نفسه ولكنك هذه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المره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سوف تصغي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فعلا .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وستبين اجوبتك ان بوسعك ان تسمع وتقبل أي شعور يعبر طفلك عنه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مثلا :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" يبدو أنها تؤلم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فعلا "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" لابد أنها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مؤلمه "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"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مم .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هذا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سيء "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" يبدو أنه ألم تتمناه لألد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أعدائك "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" ليس من السهل أخذ هذه الحقن اسبوعا بعد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اسبوع </a:t>
            </a: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, اراهن أنك ستكون سعيدا عندما تنتهي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منها "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وعندما تنتهي المحادثه الى نتيجة طبيعية اسال نفسك ماذا كانت مشاعرك في ذلك الوقت وشارك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بجوابك .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يبدأ ابنك المشهد </a:t>
            </a:r>
            <a:r>
              <a:rPr kumimoji="0" lang="ar-SA" sz="2000" b="1" i="0" u="none" strike="noStrike" cap="none" normalizeH="0" baseline="0" dirty="0" err="1" smtClean="0">
                <a:ln>
                  <a:noFill/>
                </a:ln>
                <a:solidFill>
                  <a:srgbClr val="CC3399"/>
                </a:solidFill>
                <a:effectLst/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ثانية .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rgbClr val="CC3399"/>
              </a:solidFill>
              <a:effectLst/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6" descr="timthumb.jfif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3816" y="0"/>
            <a:ext cx="9207816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899592" y="332656"/>
            <a:ext cx="7632848" cy="64017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عندما تمثل المشهد مرتين يمكن أن تقلب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الدور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, تجرب وجهة نظر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الطفل 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عندما مثلت دور الطفل الذي قوبلت مشاعره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باللامبالاه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وبالانكار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هل رأيت نفسك تزداد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غضبا ؟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هل انطلقت من ضيقك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بالابر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؟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وانتهيت الى غضبك الجنوني من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اهلك ؟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عندما مثلت دور الاهل الذين يحاولون ايقاف الشكوى هل لاحظت نفسك تزداد سخطا وهياجا من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طفلك ؟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" غير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المعقول " 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هكذا تجري الامور اذا انكرت المشاعر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ورفضت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ان الاباء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والابناء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يصبحون عدوانيين بشكل متزايد بعضهم اتجاه بعض.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ايها الاباء عندما تقبلتم مشاعر اطفالكم هل شعرتم أن الصراع خرج من حيز الادوار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المتبادله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هل جربتم قوتكم لتساعدوا بشكل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حقيقي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؟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ايها الطفل عندما قبلت مشاعرك هل شعرت بأنك محترم اكثر من ذي قبل وانك محب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لاهلك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؟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هل كان تحملك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للالم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اسهل عندما علم اهلك مدى ذلك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الالم ؟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هل يمكنك ان تواجه ذلك الالم مره اخرى في الاسبوع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التالي ؟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عندما نعترف بمشاعر الولد نسدي له خدمة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عظيمه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اننا نضعه امام واقعه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الداخلي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واذ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يكون واضحا امام ذلك الواقع يستجمع قوته ليبدأ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الكفاح 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endParaRPr lang="ar-SA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6" descr="timthumb.jfif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3816" y="0"/>
            <a:ext cx="9207816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1259632" y="332656"/>
            <a:ext cx="7200800" cy="62478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الوظيفة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1- اجر محادثة مرة هذا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الأسبوع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, على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الأقل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, مع ولد تقبل فيها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مشاعره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, أو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مشاعرها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, وفي الفراغ التالي دون باختصار ما قيل وهو ما زال جديداً في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ذهنك 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الولد : ___________________________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الأب أو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الأم : _________________________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الولد : ___________________________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الأب أو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الأم : _________________________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الولد : ___________________________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الأب أو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الأم : _________________________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الولد : ___________________________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2- اقرأ الجزء 11 من هذا الفصل تجد فيه تعليقات إضافية حول المهارات والأسئلة التي غالباً ما تطرح وقصصاً شخصية ن آباء الآخرين تبين كيف استعملوا مهاراتهم في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منازلهم 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الجزء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11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: تعليقات وأسئلة وقصص آباء 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dirty="0"/>
              <a:t> </a:t>
            </a:r>
            <a:endParaRPr lang="en-US" dirty="0"/>
          </a:p>
          <a:p>
            <a:endParaRPr lang="ar-SA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6" descr="timthumb.jfif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3816" y="0"/>
            <a:ext cx="9207816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1475656" y="188640"/>
            <a:ext cx="6912768" cy="64017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أسئلة طرحها الآباء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1- هل من الممكن أن أتعاطف دائماً مع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ولدي ؟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كلا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إن العديد من المحادثات بيننا وبين أولادنا يكون تبادلاً عادياً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للكلام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إذا قال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الطفل :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أمي لقد قررت إلى منزل مايكل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اليوم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)  فليس من الضروري أن تجيب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الأم :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إذاً لقد قررت الذهاب لزيارة صديقك بعد ظهر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اليوم )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يكفي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جملة :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شكراً لأنك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أخبرتني )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الوقت الملائم لإظهار التعاطف يكون حين يريد لولد منكم أن تعرفوا ماذا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يشعر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والاستجابة للمشاعر الإيجابية لا تثير إلا مشاكل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بسيطة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ليس من العسير أن تجيب يافعاً متحمساً حين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يقول :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لقد كانت علامتي في امتحان الرياضيات اليوم سبعاً وتسعين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درجة )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فتقول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له :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سبعاً وتسعين لابد أنك مسرور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جداً ) 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ولكن الانفعالات السلبية هي التي تتطلب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مهارتنا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هنا يجب أن تتغلب على إغراء التجاهل والإنكار وإعطاء دروس الأخلاق وما إلى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ذلك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قال أحد الآباء إن الذي ساعده كي يصبح أكثر حساسية لحاجات ابنه الانفعالية كان عندما بدأ يوازن بين جرح شعور الولد ومشاعره التعيسة والجروح والخدوش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الجسمية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إن صورة جرح أو تمزق ساعدته على تفهم أن ابنه يحتاج إلى معالجة فورية واهتمام جدي بمشاعره الممزقة كما لو كان هناك ركبة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مجروحة 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endParaRPr lang="ar-SA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6" descr="timthumb.jfif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3816" y="0"/>
            <a:ext cx="9207816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827584" y="260648"/>
            <a:ext cx="8064896" cy="62786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- ما هو الخطأ في سؤال الولد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مباشرة :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لماذا تشعر على هذا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النحو ؟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) .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يستطيع بعض الأطفال أن يقولوا لماذا هم خائفون وغاضبون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وتعساء .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ولكن بالنسبة للعديد منهم يضاف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السؤال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لماذا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) إلى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مشكلتهم .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فبالإضافة إلى ضيقهم الأًصلي عليهم الآن أن يحللوا السبب ويدركوا ويقدموا تفسيراً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معقولاً .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وغالباً ما يجهل الأطفال سبب شعورهم على هذا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النحو .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وفي أحيان أخرى يقاومون التكلم في هذا الموضوع لأنهم يخشون أن تكون أسبابهم التي يذكرونها غير كافية في نظر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الكبار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أمن أجل هذا أنت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تبكي ؟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) .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ويعد الطفل أن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يسمع :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أرى أن شيئاً ما يجعلك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تعساً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) أكثر من أن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تسأله :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ماذا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حدث ؟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)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أو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لماذا تشعر على هذا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النحو ؟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) من الأسهل الحديث مع شخص راشد يتقبل شعورك من الحديث مع شخص يضطرك أن تقدم له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تفسيرات </a:t>
            </a:r>
            <a:r>
              <a:rPr lang="ar-SA" sz="3200" b="1" dirty="0" err="1" smtClean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.</a:t>
            </a:r>
            <a:endParaRPr lang="ar-SA" sz="3200" b="1" dirty="0" smtClean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3- هل تقول إن علينا أن نعلم أولادنا بأننا نوافق على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مشاعرهم .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لا يحتاج الأطفال إلى الموافقة على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مشاعرهم  .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يريدون فقط أن يُعترف لهم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بها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.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والتعبير :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أنت محق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تماماً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) يمكن أن يكون سماعه مرضياً للحظة ولكنه قد يمنع الطفل من التفكير من الأشياء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المعتلجة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في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نفسه .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endParaRPr lang="ar-SA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6" descr="timthumb.jfif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3816" y="0"/>
            <a:ext cx="9207816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1331640" y="620688"/>
            <a:ext cx="6912768" cy="57861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-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مثلاً :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الولد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: قالت معلمتي إنها ستلغي حفلة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الصف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, إنها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لئيمة .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الأب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: لابد أن هذا أمر مخيب بالنسبة إليك فأنت تنتظرها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بلهفة .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الولد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: نعم كل ذلك لأن بعض الطلاب شاغبوا في أثناء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التمرين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, إنها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غلطتهم .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الأب :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يستمع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بصمت ) .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الولد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: إنها غاضبة إذ لا أحد يعرف دوره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أيضاً .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الأب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: لقد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فهمت .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الولد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: قالت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إذاُ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تحسنوا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) يمكن أن تعطينا فرصة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أخرى .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يجدر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بي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أن أراجع دوري ثانية هل تساعدونني على استظهاره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الليلة ؟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النتيجة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: ما يحتاجه الناس في جميع الأعمار في لحظة الضيق ليس موافقة الآخرين أو مخالفتهم بل يحتاجون إلى من يعترف بما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يعانون </a:t>
            </a:r>
            <a:r>
              <a:rPr lang="ar-SA" sz="3200" b="1" dirty="0" err="1" smtClean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.</a:t>
            </a:r>
            <a:endParaRPr lang="ar-SA" sz="3200" b="1" dirty="0" smtClean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endParaRPr lang="ar-SA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6" descr="timthumb.jfif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207816" cy="6858000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251520" y="25360"/>
            <a:ext cx="8676456" cy="68326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4- إذا كان من المهم جداً أن أظهر لابني بأنني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فهمت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, ما هو الخطأ في أن أقول له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ببساطة :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أنا أفهم كيف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تشعر ؟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)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المشكلة في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قول :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أنا أفهم كيف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تشعر ؟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) هو أن الأولاد لا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يصدقونك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وسيجيبون :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لا في إنك لا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تفهم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) ولكن إذا أخذت المشكلة على أنها مشكلة محددة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خاصة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اليوم الأول في ذهاب الطفل إلى المدرسة قد يكون يوماً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شاقاً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, حيث يجب التعود على كثير من الأمور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الجديدة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)حينئذ فإن الطفل يعرف حقاً كيف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تفهمه 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5- افترض أنني أحاول أن أتعرف شعوراً ما عند ابني وتبين أنني كنت مخطئاً ماذا أفعل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حينئذ ؟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لا يوجد أذى في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ذلك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إن ابنك بسرعة يصحح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الأمر 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-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مثلا :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الولد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: أبي لقد تأجل الامتحان إلى الأسبوع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القادم 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الأب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: لابد أن هذا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أراحك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الولد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: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لا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, لقد ضايقني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هذا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فقد ترتب علي أن أدرس نفس الهراء ثانية في الأسبوع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القادم 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الأب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: لقد فهمت كنت تأمل أن تنتهي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منه 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الولد 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: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أجل 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إنها لجرأة أن يدعي شخص أنه يعرف مشاعر شخص أخر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دائماً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كل ما نحاول عمله هو السعي لفهم مشاعر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الطفل .</a:t>
            </a:r>
            <a:r>
              <a:rPr lang="ar-SA" sz="28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قد لا ننجح دائماً ولكن مساعينا تقدّر حق </a:t>
            </a:r>
            <a:r>
              <a:rPr lang="ar-SA" sz="28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قدرها .</a:t>
            </a:r>
            <a:endParaRPr lang="en-US" sz="28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endParaRPr lang="ar-SA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6" descr="timthumb.jfif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3816" y="0"/>
            <a:ext cx="9207816" cy="6858000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1619672" y="692696"/>
            <a:ext cx="6408712" cy="55707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6- أعرف أنني يجب أن أتقبل مشاعر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أولادي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, ولكنني أجد من الصعب أن أتصرف عندما أسمع من طفلي جملاً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مثل :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أنت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لئيمة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)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و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أنا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أكرهك ) .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إذا كانت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جملة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أكرهك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) تزعجك أخبري ولدك بذلك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بقولك :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أنا لم يرق لي ما سمعته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لتوي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منك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, إذا كنت غاضباً من أمر ما أخبرني بذلك بطريقة أخرى ربما أستطيع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معونتك ) .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7- هل يوجد أية طريقة لمساعدة طفل منزعج سوى أن تجعله يعرف أنك تفهم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مشاعره ؟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ابني لا يتسامح إلا قليلاً تُجاه أي نوع من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الإحباط .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 أحياناً يبدو أن تقبّلي لمشاعره يساعد قليلاً فأقول شيئاً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مثل :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( لابد أن هذا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محبط </a:t>
            </a:r>
            <a:r>
              <a:rPr lang="ar-SA" sz="3200" b="1" dirty="0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) ولكنه إذا كان في حالة انفعالية شديدة فإنه لا </a:t>
            </a:r>
            <a:r>
              <a:rPr lang="ar-SA" sz="3200" b="1" dirty="0" err="1">
                <a:solidFill>
                  <a:srgbClr val="CC3399"/>
                </a:solidFill>
                <a:latin typeface="Arabic Typesetting" pitchFamily="66" charset="-78"/>
                <a:cs typeface="Arabic Typesetting" pitchFamily="66" charset="-78"/>
              </a:rPr>
              <a:t>يسمعني .</a:t>
            </a:r>
            <a:endParaRPr lang="en-US" sz="3200" b="1" dirty="0">
              <a:solidFill>
                <a:srgbClr val="CC3399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dirty="0"/>
              <a:t> </a:t>
            </a:r>
            <a:endParaRPr lang="en-US" dirty="0"/>
          </a:p>
          <a:p>
            <a:endParaRPr lang="ar-SA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6" descr="timthumb.jfif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" y="0"/>
            <a:ext cx="9207816" cy="6858000"/>
          </a:xfrm>
          <a:prstGeom prst="rect">
            <a:avLst/>
          </a:prstGeom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509698"/>
            <a:ext cx="9144000" cy="563231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ar-SA" sz="3600" b="1" dirty="0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ها أنت ذا حصلت على أربع طرق ممكنه لإنقاذ الطفل من </a:t>
            </a:r>
            <a:r>
              <a:rPr lang="ar-SA" sz="3600" b="1" dirty="0" err="1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مأزقه </a:t>
            </a:r>
            <a:r>
              <a:rPr lang="ar-SA" sz="3600" b="1" dirty="0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: بالإصغاء إليه بالاعتراف بمشاعره والتعبير عن ذلك </a:t>
            </a:r>
            <a:r>
              <a:rPr lang="ar-SA" sz="3600" b="1" dirty="0" err="1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بكلمات </a:t>
            </a:r>
            <a:r>
              <a:rPr lang="ar-SA" sz="3600" b="1" dirty="0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, بإعطاء مشاعره </a:t>
            </a:r>
            <a:r>
              <a:rPr lang="ar-SA" sz="3600" b="1" dirty="0" err="1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اسما </a:t>
            </a:r>
            <a:r>
              <a:rPr lang="ar-SA" sz="3600" b="1" dirty="0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, بتحقيق أمنياته </a:t>
            </a:r>
            <a:r>
              <a:rPr lang="ar-SA" sz="3600" b="1" dirty="0" err="1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بالخيال .</a:t>
            </a:r>
            <a:r>
              <a:rPr lang="ar-SA" sz="3600" b="1" dirty="0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</a:t>
            </a:r>
            <a:endParaRPr lang="en-US" sz="3600" b="1" dirty="0">
              <a:solidFill>
                <a:srgbClr val="CC3399"/>
              </a:solidFill>
              <a:latin typeface="Arabic Typesetting" pitchFamily="66" charset="-78"/>
              <a:ea typeface="Calibri" pitchFamily="34" charset="0"/>
              <a:cs typeface="Arabic Typesetting" pitchFamily="66" charset="-78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SA" sz="3600" b="1" dirty="0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ولكن أهم من كل الكلمات هو الموقف الذي نتخذه </a:t>
            </a:r>
            <a:r>
              <a:rPr lang="ar-SA" sz="3600" b="1" dirty="0" err="1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تجاهه.</a:t>
            </a:r>
            <a:r>
              <a:rPr lang="ar-SA" sz="3600" b="1" dirty="0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إذا لم يكن موقفنا مشفقا </a:t>
            </a:r>
            <a:r>
              <a:rPr lang="ar-SA" sz="3600" b="1" dirty="0" err="1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حنونا </a:t>
            </a:r>
            <a:r>
              <a:rPr lang="ar-SA" sz="3600" b="1" dirty="0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, فان كل ما نتفوه </a:t>
            </a:r>
            <a:r>
              <a:rPr lang="ar-SA" sz="3600" b="1" dirty="0" err="1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به</a:t>
            </a:r>
            <a:r>
              <a:rPr lang="ar-SA" sz="3600" b="1" dirty="0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يعتبره الولد زيفا أو تلاعبا </a:t>
            </a:r>
            <a:r>
              <a:rPr lang="ar-SA" sz="3600" b="1" dirty="0" err="1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ومناوره .</a:t>
            </a:r>
            <a:r>
              <a:rPr lang="ar-SA" sz="3600" b="1" dirty="0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عندما تكون الكلمات </a:t>
            </a:r>
            <a:r>
              <a:rPr lang="ar-SA" sz="3600" b="1" dirty="0" err="1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مضمخه</a:t>
            </a:r>
            <a:r>
              <a:rPr lang="ar-SA" sz="3600" b="1" dirty="0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بمشاعرنا الحقيقة المتعاطفة حينئذ تنفذ مباشره إلى قلب الولد </a:t>
            </a:r>
            <a:endParaRPr lang="en-US" sz="3600" b="1" dirty="0">
              <a:solidFill>
                <a:srgbClr val="CC3399"/>
              </a:solidFill>
              <a:latin typeface="Arabic Typesetting" pitchFamily="66" charset="-78"/>
              <a:ea typeface="Calibri" pitchFamily="34" charset="0"/>
              <a:cs typeface="Arabic Typesetting" pitchFamily="66" charset="-78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SA" sz="3600" b="1" dirty="0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لعل أصعب المهارات الأربع المشروحة آنفا هو الإصغاء إلى التدفق الانفعالي ومن </a:t>
            </a:r>
            <a:r>
              <a:rPr lang="ar-SA" sz="3600" b="1" dirty="0" err="1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ثم </a:t>
            </a:r>
            <a:r>
              <a:rPr lang="ar-SA" sz="3600" b="1" dirty="0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( إعطاء المشاعر </a:t>
            </a:r>
            <a:r>
              <a:rPr lang="ar-SA" sz="3600" b="1" dirty="0" err="1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اسما </a:t>
            </a:r>
            <a:r>
              <a:rPr lang="ar-SA" sz="3600" b="1" dirty="0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) إن هذا يتطلب مرانا وتركيزا وقدره على النظر في مضمون قول الولد وما وراء أقواله لإدراك ماذا يمكن أن تكون عليه مشاعره أو </a:t>
            </a:r>
            <a:r>
              <a:rPr lang="ar-SA" sz="3600" b="1" dirty="0" err="1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مشاعرها .</a:t>
            </a:r>
            <a:r>
              <a:rPr lang="ar-SA" sz="3600" b="1" dirty="0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ومع ذلك من المهم إعطاء أولادنا مفردات تعبر عن واقعهم </a:t>
            </a:r>
            <a:r>
              <a:rPr lang="ar-SA" sz="3600" b="1" dirty="0" err="1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الداخلي .</a:t>
            </a:r>
            <a:r>
              <a:rPr lang="ar-SA" sz="3600" b="1" dirty="0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وعندما يكون عندهم الكلمات الملائمة لما يعيشون من تجارب يصبح بوسعهم أن يساعدوا </a:t>
            </a:r>
            <a:r>
              <a:rPr lang="ar-SA" sz="3600" b="1" dirty="0" err="1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أنفسهم .</a:t>
            </a:r>
            <a:r>
              <a:rPr lang="ar-SA" sz="3600" b="1" dirty="0">
                <a:solidFill>
                  <a:srgbClr val="CC3399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45676890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6" descr="timthumb.jf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67544" y="0"/>
            <a:ext cx="8280920" cy="661719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ar-SA" sz="3200" dirty="0" smtClean="0">
                <a:solidFill>
                  <a:prstClr val="black"/>
                </a:solidFill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</a:t>
            </a:r>
            <a:r>
              <a:rPr lang="ar-SA" sz="54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تذكرة </a:t>
            </a:r>
            <a:r>
              <a:rPr lang="ar-SA" sz="5400" b="1" dirty="0" err="1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سريعة ..</a:t>
            </a:r>
            <a:r>
              <a:rPr lang="ar-SA" sz="54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abic Typesetting" pitchFamily="66" charset="-78"/>
                <a:ea typeface="Calibri" pitchFamily="34" charset="0"/>
                <a:cs typeface="Arabic Typesetting" pitchFamily="66" charset="-78"/>
              </a:rPr>
              <a:t> </a:t>
            </a:r>
            <a:endParaRPr lang="ar-SA" sz="5400" dirty="0" smtClean="0">
              <a:solidFill>
                <a:prstClr val="black"/>
              </a:solidFill>
              <a:latin typeface="Arabic Typesetting" pitchFamily="66" charset="-78"/>
              <a:ea typeface="Calibri" pitchFamily="34" charset="0"/>
              <a:cs typeface="Arabic Typesetting" pitchFamily="66" charset="-78"/>
            </a:endParaRPr>
          </a:p>
          <a:p>
            <a:r>
              <a:rPr lang="ar-SA" sz="3200" dirty="0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مساعدة الأولاد على التعامل مع مشاعرهم</a:t>
            </a:r>
            <a:endParaRPr lang="en-US" sz="3200" dirty="0">
              <a:solidFill>
                <a:prstClr val="white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dirty="0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الأطفال يحتاجون أن تقبل مشاعرهم وتحترم</a:t>
            </a:r>
            <a:endParaRPr lang="en-US" sz="3200" dirty="0">
              <a:solidFill>
                <a:prstClr val="white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dirty="0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1- يمكنك أن تسمع بهدوء </a:t>
            </a:r>
            <a:r>
              <a:rPr lang="ar-SA" sz="3200" dirty="0" err="1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وانتباه .</a:t>
            </a:r>
            <a:endParaRPr lang="en-US" sz="3200" dirty="0">
              <a:solidFill>
                <a:prstClr val="white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dirty="0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2- يمكنك أن تتقبل مشاعرهم ببعض الكلمات </a:t>
            </a:r>
            <a:r>
              <a:rPr lang="ar-SA" sz="3200" dirty="0" err="1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مثل :</a:t>
            </a:r>
            <a:endParaRPr lang="en-US" sz="3200" dirty="0">
              <a:solidFill>
                <a:prstClr val="white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dirty="0" err="1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أواه ....</a:t>
            </a:r>
            <a:r>
              <a:rPr lang="ar-SA" sz="3200" dirty="0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3200" dirty="0" err="1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مم ......</a:t>
            </a:r>
            <a:r>
              <a:rPr lang="ar-SA" sz="3200" dirty="0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 لقد </a:t>
            </a:r>
            <a:r>
              <a:rPr lang="ar-SA" sz="3200" dirty="0" err="1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فهمت .</a:t>
            </a:r>
            <a:endParaRPr lang="en-US" sz="3200" dirty="0">
              <a:solidFill>
                <a:prstClr val="white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dirty="0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3- يمكنك أن تعطي الشعور </a:t>
            </a:r>
            <a:r>
              <a:rPr lang="ar-SA" sz="3200" dirty="0" err="1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اسماً : </a:t>
            </a:r>
            <a:r>
              <a:rPr lang="ar-SA" sz="3200" dirty="0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( هذا يبدو </a:t>
            </a:r>
            <a:r>
              <a:rPr lang="ar-SA" sz="3200" dirty="0" err="1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محنقاً</a:t>
            </a:r>
            <a:r>
              <a:rPr lang="ar-SA" sz="3200" dirty="0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3200" dirty="0" err="1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!</a:t>
            </a:r>
            <a:r>
              <a:rPr lang="ar-SA" sz="3200" dirty="0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3200" dirty="0" err="1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) .</a:t>
            </a:r>
            <a:endParaRPr lang="en-US" sz="3200" dirty="0">
              <a:solidFill>
                <a:prstClr val="white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dirty="0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4- يمكنك أن تعطي الطفل أمنياته </a:t>
            </a:r>
            <a:r>
              <a:rPr lang="ar-SA" sz="3200" dirty="0" err="1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خيالاُ : </a:t>
            </a:r>
            <a:r>
              <a:rPr lang="ar-SA" sz="3200" dirty="0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( أتمنى أن أصنع لك كعكة بالموز </a:t>
            </a:r>
            <a:r>
              <a:rPr lang="ar-SA" sz="3200" dirty="0" err="1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الآن !</a:t>
            </a:r>
            <a:r>
              <a:rPr lang="ar-SA" sz="3200" dirty="0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ar-SA" sz="3200" dirty="0" err="1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) .</a:t>
            </a:r>
            <a:endParaRPr lang="en-US" sz="3200" dirty="0">
              <a:solidFill>
                <a:prstClr val="white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dirty="0" err="1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...</a:t>
            </a:r>
            <a:endParaRPr lang="en-US" sz="3200" dirty="0">
              <a:solidFill>
                <a:prstClr val="white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dirty="0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يمكن تقبل جميع </a:t>
            </a:r>
            <a:r>
              <a:rPr lang="ar-SA" sz="3200" dirty="0" err="1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المشاعر .</a:t>
            </a:r>
            <a:endParaRPr lang="en-US" sz="3200" dirty="0">
              <a:solidFill>
                <a:prstClr val="white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dirty="0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يجب أن تقيد بعض </a:t>
            </a:r>
            <a:r>
              <a:rPr lang="ar-SA" sz="3200" dirty="0" err="1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الأفعال .</a:t>
            </a:r>
            <a:endParaRPr lang="en-US" sz="3200" dirty="0">
              <a:solidFill>
                <a:prstClr val="white"/>
              </a:solidFill>
              <a:latin typeface="Arabic Typesetting" pitchFamily="66" charset="-78"/>
              <a:cs typeface="Arabic Typesetting" pitchFamily="66" charset="-78"/>
            </a:endParaRPr>
          </a:p>
          <a:p>
            <a:r>
              <a:rPr lang="ar-SA" sz="3200" dirty="0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( أستطيع أن أرى كم أنت غاضب من أخيك أخبره ماذا تريد منه بالكلمات لا </a:t>
            </a:r>
            <a:r>
              <a:rPr lang="ar-SA" sz="3200" dirty="0" err="1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باللكمات )</a:t>
            </a:r>
            <a:r>
              <a:rPr lang="ar-SA" sz="3200" dirty="0">
                <a:solidFill>
                  <a:prstClr val="white"/>
                </a:solidFill>
                <a:latin typeface="Arabic Typesetting" pitchFamily="66" charset="-78"/>
                <a:cs typeface="Arabic Typesetting" pitchFamily="66" charset="-78"/>
              </a:rPr>
              <a:t> </a:t>
            </a:r>
            <a:endParaRPr lang="en-US" sz="3200" dirty="0">
              <a:solidFill>
                <a:prstClr val="white"/>
              </a:solidFill>
              <a:latin typeface="Arabic Typesetting" pitchFamily="66" charset="-78"/>
              <a:cs typeface="Arabic Typesetting" pitchFamily="66" charset="-7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ar-SA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13" name="صورة 12" descr="think.jpg"/>
          <p:cNvPicPr>
            <a:picLocks noChangeAspect="1"/>
          </p:cNvPicPr>
          <p:nvPr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755576" y="692696"/>
            <a:ext cx="2376264" cy="23397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56060121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" name="عنصر نائب للمحتوى 3" descr="مستند جديد 2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52536" y="0"/>
            <a:ext cx="9396536" cy="6858000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مستند جديد 2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مستند جديد 2_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مستند جديد 2_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مستند جديد 2_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24528" cy="6858000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مستند جديد 2_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2660</Words>
  <Application>Microsoft Office PowerPoint</Application>
  <PresentationFormat>عرض على الشاشة (3:4)‏</PresentationFormat>
  <Paragraphs>175</Paragraphs>
  <Slides>29</Slides>
  <Notes>1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29</vt:i4>
      </vt:variant>
    </vt:vector>
  </HeadingPairs>
  <TitlesOfParts>
    <vt:vector size="30" baseType="lpstr">
      <vt:lpstr>سمة Office</vt:lpstr>
      <vt:lpstr>ارشاد الطفل وتوجيهه  روض 232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مثال : ((بودي أن ألكم مايكل على أنفه !))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ارشاد الطفل وتوجيهه232روض الشعبة: 4977 الأربعاء من 1:00 إلى 11:50 إشراف:   أ.نجلاء القاسم</dc:title>
  <dc:creator>ŋonђ ♥</dc:creator>
  <cp:lastModifiedBy>Mac</cp:lastModifiedBy>
  <cp:revision>28</cp:revision>
  <dcterms:created xsi:type="dcterms:W3CDTF">2014-09-22T16:07:01Z</dcterms:created>
  <dcterms:modified xsi:type="dcterms:W3CDTF">2014-12-02T23:33:02Z</dcterms:modified>
</cp:coreProperties>
</file>