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67" r:id="rId3"/>
    <p:sldId id="257" r:id="rId4"/>
    <p:sldId id="268" r:id="rId5"/>
    <p:sldId id="258" r:id="rId6"/>
    <p:sldId id="269" r:id="rId7"/>
    <p:sldId id="263" r:id="rId8"/>
    <p:sldId id="275" r:id="rId9"/>
    <p:sldId id="276" r:id="rId10"/>
    <p:sldId id="277" r:id="rId11"/>
    <p:sldId id="272" r:id="rId12"/>
    <p:sldId id="278" r:id="rId13"/>
    <p:sldId id="279" r:id="rId14"/>
    <p:sldId id="264" r:id="rId15"/>
    <p:sldId id="281" r:id="rId16"/>
    <p:sldId id="273" r:id="rId17"/>
    <p:sldId id="280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373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5699FEE-213D-455A-BF2E-583D357691ED}" type="datetimeFigureOut">
              <a:rPr lang="ar-SA" smtClean="0"/>
              <a:pPr/>
              <a:t>19/05/1436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CE416AA-FA23-4619-8B8F-CFF1CEE28C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الصعوبات الخاصة بالذاكرة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5805264"/>
            <a:ext cx="7632848" cy="720080"/>
          </a:xfrm>
        </p:spPr>
        <p:txBody>
          <a:bodyPr>
            <a:normAutofit/>
          </a:bodyPr>
          <a:lstStyle/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427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وصف </a:t>
            </a:r>
            <a:r>
              <a:rPr lang="ar-SA" dirty="0" err="1" smtClean="0"/>
              <a:t>هلز</a:t>
            </a:r>
            <a:r>
              <a:rPr lang="ar-SA" dirty="0" smtClean="0"/>
              <a:t> وآخرون عملية الذاكرة بأنها تتألف من ثلاث عمليات </a:t>
            </a:r>
            <a:r>
              <a:rPr lang="ar-SA" dirty="0" err="1" smtClean="0"/>
              <a:t>هي: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1-تصنيف المعلومات.</a:t>
            </a:r>
          </a:p>
          <a:p>
            <a:pPr>
              <a:buNone/>
            </a:pPr>
            <a:r>
              <a:rPr lang="ar-SA" dirty="0" smtClean="0"/>
              <a:t>2-القدرة على التخزين والاحتفاظ بالمعلومات في الذاكرة لاستخدامها في المستقبل.</a:t>
            </a:r>
          </a:p>
          <a:p>
            <a:pPr>
              <a:buNone/>
            </a:pPr>
            <a:r>
              <a:rPr lang="ar-SA" dirty="0" smtClean="0"/>
              <a:t>3-القدرة على الاسترجاع أو التعرف واستدعاء المعلومات التي سبق تصنيفها وتخزينها.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تعريفات أخرى للذاكرة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r>
              <a:rPr lang="ar-SA" sz="1800" dirty="0">
                <a:solidFill>
                  <a:srgbClr val="696464"/>
                </a:solidFill>
                <a:latin typeface="Arial" pitchFamily="34" charset="0"/>
              </a:rPr>
              <a:t>الذاكرة هي قدرة غير مستقلة أو منفصلة عن الوظائف العقلية والمعرفية الأخرى.</a:t>
            </a:r>
          </a:p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endParaRPr lang="ar-SA" sz="1800" dirty="0">
              <a:solidFill>
                <a:srgbClr val="696464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r>
              <a:rPr lang="ar-SA" sz="1800" dirty="0">
                <a:solidFill>
                  <a:srgbClr val="696464"/>
                </a:solidFill>
                <a:latin typeface="Arial" pitchFamily="34" charset="0"/>
              </a:rPr>
              <a:t>تعرف الذاكرة بأنها قدرتنا على تخزين واسترجاع الإحساسات والمدركات عند </a:t>
            </a:r>
            <a:r>
              <a:rPr lang="ar-SA" sz="1800" dirty="0" smtClean="0">
                <a:solidFill>
                  <a:srgbClr val="696464"/>
                </a:solidFill>
                <a:latin typeface="Arial" pitchFamily="34" charset="0"/>
              </a:rPr>
              <a:t>غياب </a:t>
            </a:r>
            <a:r>
              <a:rPr lang="ar-SA" sz="1800" dirty="0">
                <a:solidFill>
                  <a:srgbClr val="696464"/>
                </a:solidFill>
                <a:latin typeface="Arial" pitchFamily="34" charset="0"/>
              </a:rPr>
              <a:t>المثير الذي أثار هذه الإحساسات والمدركات في الأصل.</a:t>
            </a:r>
          </a:p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endParaRPr lang="ar-SA" sz="1800" dirty="0">
              <a:solidFill>
                <a:srgbClr val="696464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تعرف الذاكرة بأنها القدرة على الاحتفاظ بالآثار لفترة زمنية ما قد تكون هذه الفترة شديدة القصر وقد تطول قليلاً ثم قد تمتد لدقائق وساعات وأيام وسنوات وربما مدى الحياة.</a:t>
            </a:r>
          </a:p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endParaRPr lang="ar-SA" sz="1900" dirty="0">
              <a:solidFill>
                <a:srgbClr val="696464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D34817"/>
              </a:buClr>
              <a:buNone/>
            </a:pP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وعمليات الذاكرة تتألف من: أ. التذكر، ب. الاحتفاظ، ج. التعرف، </a:t>
            </a: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</a:rPr>
              <a:t>       </a:t>
            </a:r>
            <a:r>
              <a:rPr lang="ar-SA" sz="1900" dirty="0" err="1" smtClean="0">
                <a:solidFill>
                  <a:srgbClr val="424242"/>
                </a:solidFill>
                <a:latin typeface="Arial" pitchFamily="34" charset="0"/>
              </a:rPr>
              <a:t>د</a:t>
            </a:r>
            <a:r>
              <a:rPr lang="ar-SA" sz="1900" dirty="0" err="1">
                <a:solidFill>
                  <a:srgbClr val="424242"/>
                </a:solidFill>
                <a:latin typeface="Arial" pitchFamily="34" charset="0"/>
              </a:rPr>
              <a:t>.</a:t>
            </a: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 الاسترجاع، هـ. النسيان.</a:t>
            </a:r>
            <a:endParaRPr lang="ar-SA" sz="1800" dirty="0">
              <a:solidFill>
                <a:srgbClr val="696464"/>
              </a:solidFill>
              <a:latin typeface="Arial" pitchFamily="34" charset="0"/>
            </a:endParaRPr>
          </a:p>
          <a:p>
            <a:pPr marL="0" lvl="0" indent="0" algn="l">
              <a:buClr>
                <a:srgbClr val="D34817"/>
              </a:buClr>
              <a:buNone/>
            </a:pPr>
            <a:endParaRPr lang="ar-SA" sz="1900" dirty="0">
              <a:solidFill>
                <a:srgbClr val="696464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16844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733365" y="2276872"/>
            <a:ext cx="3313355" cy="2448272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صعوبات الذاكرة والأطفال الذين يعانون من صعوبات تعلم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733365" y="5445224"/>
            <a:ext cx="3309803" cy="236485"/>
          </a:xfrm>
        </p:spPr>
        <p:txBody>
          <a:bodyPr>
            <a:normAutofit fontScale="62500" lnSpcReduction="20000"/>
          </a:bodyPr>
          <a:lstStyle/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ar-SA" dirty="0" smtClean="0"/>
              <a:t>صعوبة الذاكرة قد ينتج عنها أعراض مختلفة وذلك اعتماداً على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1-طبيعة ودرجة قصور الذاكرة.</a:t>
            </a:r>
          </a:p>
          <a:p>
            <a:pPr algn="ctr">
              <a:buNone/>
            </a:pPr>
            <a:r>
              <a:rPr lang="ar-SA" dirty="0" smtClean="0"/>
              <a:t>2-المهمة المتعلمة.</a:t>
            </a: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</a:t>
            </a:r>
            <a:r>
              <a:rPr lang="ar-SA" dirty="0" smtClean="0"/>
              <a:t>لذاكرة عند الاطفال ذوي صعوبات التعلم ترتبط بالتنظيم والتخزين واسترجاع المعلومات.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الصعوبة في أداء الواجبات التي تعتمد على الذاكرة اعتبرت على أنها عجز في الاستراتيجيات وليس عجز في القدرة.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التلميذ ذوي صعوبات التعلم </a:t>
            </a:r>
          </a:p>
          <a:p>
            <a:pPr algn="ctr">
              <a:buNone/>
            </a:pPr>
            <a:r>
              <a:rPr lang="ar-SA" dirty="0" smtClean="0"/>
              <a:t>1-يفتقد إلى نية التعلم.</a:t>
            </a:r>
          </a:p>
          <a:p>
            <a:pPr algn="ctr">
              <a:buNone/>
            </a:pPr>
            <a:r>
              <a:rPr lang="ar-SA" dirty="0" smtClean="0"/>
              <a:t>2-لم يكتسب المهارات الضرورية للنجاح في عملية التعلم.</a:t>
            </a:r>
          </a:p>
          <a:p>
            <a:pPr algn="ctr">
              <a:buNone/>
            </a:pPr>
            <a:r>
              <a:rPr lang="ar-SA" dirty="0" smtClean="0"/>
              <a:t>3-لا تكون لدية معرفة بكيفية تطبيق المهارات التي سبق تعلمها.</a:t>
            </a:r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انواع الذاكرة</a:t>
            </a:r>
            <a:endParaRPr lang="ar-SA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180928"/>
          </a:xfrm>
        </p:spPr>
        <p:txBody>
          <a:bodyPr>
            <a:normAutofit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541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ما هي أنواع </a:t>
            </a:r>
            <a:r>
              <a:rPr lang="ar-SA" dirty="0" err="1" smtClean="0"/>
              <a:t>الذاكرة؟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>
                <a:solidFill>
                  <a:srgbClr val="424242"/>
                </a:solidFill>
              </a:rPr>
              <a:t>1- الذاكرة قصيرة المدى والذاكرة طويلة المدى.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>
                <a:solidFill>
                  <a:srgbClr val="424242"/>
                </a:solidFill>
              </a:rPr>
              <a:t>2-ذاكرة التعرف والاستدعاء.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>
                <a:solidFill>
                  <a:srgbClr val="424242"/>
                </a:solidFill>
              </a:rPr>
              <a:t>3-الذاكرة السمعية والبصرية والحركية.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>
                <a:solidFill>
                  <a:srgbClr val="424242"/>
                </a:solidFill>
              </a:rPr>
              <a:t>4-ذاكرة الحفظ والمعنى.</a:t>
            </a:r>
          </a:p>
          <a:p>
            <a:pPr marL="6858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31826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12776"/>
            <a:ext cx="6777317" cy="4131821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مع مجموعتك اذكري تعريف كل نوع من أنواع الذاكرة وأعطي مثال </a:t>
            </a:r>
            <a:r>
              <a:rPr lang="ar-SA" dirty="0" err="1" smtClean="0"/>
              <a:t>عليه؟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475656" y="2276872"/>
          <a:ext cx="6096000" cy="399135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9420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نوع الذاكرة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التعريف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المثال</a:t>
                      </a:r>
                      <a:endParaRPr lang="ar-SA" dirty="0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قصيرة المدى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طويلة المدى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التعرف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الاستدعاء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السمعية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البصرية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الحركية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الحفظ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99683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solidFill>
                            <a:srgbClr val="424242"/>
                          </a:solidFill>
                        </a:rPr>
                        <a:t>المعنى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>
              <a:spcBef>
                <a:spcPct val="20000"/>
              </a:spcBef>
            </a:pPr>
            <a:r>
              <a:rPr lang="ar-SA" sz="1800" dirty="0" smtClean="0">
                <a:solidFill>
                  <a:srgbClr val="424242"/>
                </a:solidFill>
                <a:ea typeface="+mn-ea"/>
              </a:rPr>
              <a:t/>
            </a:r>
            <a:br>
              <a:rPr lang="ar-SA" sz="1800" dirty="0" smtClean="0">
                <a:solidFill>
                  <a:srgbClr val="424242"/>
                </a:solidFill>
                <a:ea typeface="+mn-ea"/>
              </a:rPr>
            </a:br>
            <a:r>
              <a:rPr lang="ar-SA" sz="1800" dirty="0">
                <a:solidFill>
                  <a:srgbClr val="424242"/>
                </a:solidFill>
                <a:ea typeface="+mn-ea"/>
              </a:rPr>
              <a:t/>
            </a:r>
            <a:br>
              <a:rPr lang="ar-SA" sz="1800" dirty="0">
                <a:solidFill>
                  <a:srgbClr val="424242"/>
                </a:solidFill>
                <a:ea typeface="+mn-ea"/>
              </a:rPr>
            </a:br>
            <a:r>
              <a:rPr lang="ar-SA" dirty="0" smtClean="0">
                <a:solidFill>
                  <a:srgbClr val="424242"/>
                </a:solidFill>
                <a:ea typeface="+mn-ea"/>
              </a:rPr>
              <a:t>مقدمة</a:t>
            </a:r>
            <a:r>
              <a:rPr lang="ar-SA" dirty="0">
                <a:solidFill>
                  <a:srgbClr val="424242"/>
                </a:solidFill>
                <a:ea typeface="+mn-ea"/>
              </a:rPr>
              <a:t>:</a:t>
            </a:r>
            <a:br>
              <a:rPr lang="ar-SA" dirty="0">
                <a:solidFill>
                  <a:srgbClr val="424242"/>
                </a:solidFill>
                <a:ea typeface="+mn-ea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700808"/>
            <a:ext cx="6777317" cy="4608512"/>
          </a:xfrm>
        </p:spPr>
        <p:txBody>
          <a:bodyPr>
            <a:normAutofit lnSpcReduction="10000"/>
          </a:bodyPr>
          <a:lstStyle/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الذاكرة جزء اساسي وضروري في عملية التعلم.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 وهي تساعد الاطفال على الاستفادة من الخبرات السابقة والانتفاع من الخبرات الحالية، كما انها تعد الاطفال للخبرات الجديدة.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 والقصور في الذاكرة يمكن أن يعيق عملية التعلم ويسبب صعوبة خلال مرحلة الطفولة المبكرة وسنوات المدرسة ومرحلة الشباب.</a:t>
            </a:r>
          </a:p>
          <a:p>
            <a:pPr marL="0" indent="0" algn="ctr">
              <a:buNone/>
            </a:pPr>
            <a:endParaRPr lang="ar-SA" sz="1800" dirty="0" smtClean="0">
              <a:latin typeface="Arial" pitchFamily="34" charset="0"/>
            </a:endParaRPr>
          </a:p>
          <a:p>
            <a:pPr marL="0" indent="0" algn="ctr">
              <a:buNone/>
            </a:pPr>
            <a:r>
              <a:rPr lang="ar-SA" sz="1800" dirty="0" smtClean="0">
                <a:latin typeface="Arial" pitchFamily="34" charset="0"/>
              </a:rPr>
              <a:t>يعاني كثير من ذوي صعوبات التعلم من قصور في الذاكرة، إلا أن هذا القصور يكمن في تنظيم بعض استراتيجيات التذكر وليس عجزاً في القدرة نفسها.</a:t>
            </a:r>
          </a:p>
          <a:p>
            <a:pPr marL="0" indent="0" algn="ctr">
              <a:buNone/>
            </a:pPr>
            <a:endParaRPr lang="ar-SA" sz="1800" dirty="0" smtClean="0">
              <a:latin typeface="Arial" pitchFamily="34" charset="0"/>
            </a:endParaRPr>
          </a:p>
          <a:p>
            <a:pPr marL="0" indent="0" algn="ctr">
              <a:buNone/>
            </a:pPr>
            <a:r>
              <a:rPr lang="ar-SA" sz="1800" dirty="0" smtClean="0">
                <a:latin typeface="Arial" pitchFamily="34" charset="0"/>
              </a:rPr>
              <a:t>تمت دراسة الذاكرة من قبل الفلاسفة وعلماء النفس لقرون عديدة خلت.</a:t>
            </a:r>
          </a:p>
          <a:p>
            <a:pPr marL="0" indent="0" algn="ctr">
              <a:buNone/>
            </a:pPr>
            <a:endParaRPr lang="ar-SA" sz="1800" dirty="0" smtClean="0">
              <a:latin typeface="Arial" pitchFamily="34" charset="0"/>
            </a:endParaRPr>
          </a:p>
          <a:p>
            <a:pPr marL="0" indent="0" algn="ctr"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158850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39035" cy="2160684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الطفل في مرحلة ماقبل المدرسة</a:t>
            </a:r>
            <a:endParaRPr lang="ar-SA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5733256"/>
            <a:ext cx="8064896" cy="648072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3832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الطفل </a:t>
            </a:r>
            <a:r>
              <a:rPr lang="ar-SA" sz="1800" dirty="0">
                <a:solidFill>
                  <a:srgbClr val="424242"/>
                </a:solidFill>
              </a:rPr>
              <a:t>في مرحلة </a:t>
            </a:r>
            <a:r>
              <a:rPr lang="ar-SA" sz="1800" dirty="0" smtClean="0">
                <a:solidFill>
                  <a:srgbClr val="424242"/>
                </a:solidFill>
              </a:rPr>
              <a:t>ما قبل </a:t>
            </a:r>
            <a:r>
              <a:rPr lang="ar-SA" sz="1800" dirty="0">
                <a:solidFill>
                  <a:srgbClr val="424242"/>
                </a:solidFill>
              </a:rPr>
              <a:t>المدرسة قد تكون لدية صعوبة في الادراك </a:t>
            </a: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البصري للأماكن </a:t>
            </a:r>
            <a:r>
              <a:rPr lang="ar-SA" sz="1800" dirty="0">
                <a:solidFill>
                  <a:srgbClr val="424242"/>
                </a:solidFill>
              </a:rPr>
              <a:t>والوجوه </a:t>
            </a:r>
            <a:r>
              <a:rPr lang="ar-SA" sz="1800" dirty="0" smtClean="0">
                <a:solidFill>
                  <a:srgbClr val="424242"/>
                </a:solidFill>
              </a:rPr>
              <a:t>وأشياء </a:t>
            </a:r>
            <a:r>
              <a:rPr lang="ar-SA" sz="1800" dirty="0">
                <a:solidFill>
                  <a:srgbClr val="424242"/>
                </a:solidFill>
              </a:rPr>
              <a:t>أ</a:t>
            </a:r>
            <a:r>
              <a:rPr lang="ar-SA" sz="1800" dirty="0" smtClean="0">
                <a:solidFill>
                  <a:srgbClr val="424242"/>
                </a:solidFill>
              </a:rPr>
              <a:t>خرى </a:t>
            </a:r>
            <a:r>
              <a:rPr lang="ar-SA" sz="1800" dirty="0">
                <a:solidFill>
                  <a:srgbClr val="424242"/>
                </a:solidFill>
              </a:rPr>
              <a:t>سبق </a:t>
            </a:r>
            <a:r>
              <a:rPr lang="ar-SA" sz="1800" dirty="0" smtClean="0">
                <a:solidFill>
                  <a:srgbClr val="424242"/>
                </a:solidFill>
              </a:rPr>
              <a:t>و أن </a:t>
            </a:r>
            <a:r>
              <a:rPr lang="ar-SA" sz="1800" dirty="0">
                <a:solidFill>
                  <a:srgbClr val="424242"/>
                </a:solidFill>
              </a:rPr>
              <a:t>شاهدها من قبل وفي </a:t>
            </a: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تعلم </a:t>
            </a:r>
            <a:r>
              <a:rPr lang="ar-SA" sz="1800" dirty="0">
                <a:solidFill>
                  <a:srgbClr val="424242"/>
                </a:solidFill>
              </a:rPr>
              <a:t>أ</a:t>
            </a:r>
            <a:r>
              <a:rPr lang="ar-SA" sz="1800" dirty="0" smtClean="0">
                <a:solidFill>
                  <a:srgbClr val="424242"/>
                </a:solidFill>
              </a:rPr>
              <a:t>سماء الأفراد والأماكن والأشياء </a:t>
            </a:r>
            <a:r>
              <a:rPr lang="ar-SA" sz="1800" dirty="0">
                <a:solidFill>
                  <a:srgbClr val="424242"/>
                </a:solidFill>
              </a:rPr>
              <a:t>المتواجدة في بيئته أو تذكر </a:t>
            </a: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سلسلة </a:t>
            </a:r>
            <a:r>
              <a:rPr lang="ar-SA" sz="1800" dirty="0">
                <a:solidFill>
                  <a:srgbClr val="424242"/>
                </a:solidFill>
              </a:rPr>
              <a:t>مهارات العناية بالذات كارتداء الملابس وخلعها مثل ارتداء </a:t>
            </a: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الجوارب </a:t>
            </a:r>
            <a:r>
              <a:rPr lang="ar-SA" sz="1800" dirty="0">
                <a:solidFill>
                  <a:srgbClr val="424242"/>
                </a:solidFill>
              </a:rPr>
              <a:t>وارتداء الحذاء </a:t>
            </a:r>
            <a:r>
              <a:rPr lang="ar-SA" sz="1800" dirty="0" smtClean="0">
                <a:solidFill>
                  <a:srgbClr val="424242"/>
                </a:solidFill>
              </a:rPr>
              <a:t>أو </a:t>
            </a:r>
            <a:r>
              <a:rPr lang="ar-SA" sz="1800" dirty="0">
                <a:solidFill>
                  <a:srgbClr val="424242"/>
                </a:solidFill>
              </a:rPr>
              <a:t>تكون عند الطفل صعوبة في تذكر المكان الذي وضع </a:t>
            </a: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endParaRPr lang="ar-SA" sz="1800" dirty="0" smtClean="0">
              <a:solidFill>
                <a:srgbClr val="424242"/>
              </a:solidFill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800" dirty="0" smtClean="0">
                <a:solidFill>
                  <a:srgbClr val="424242"/>
                </a:solidFill>
              </a:rPr>
              <a:t>فيه </a:t>
            </a:r>
            <a:r>
              <a:rPr lang="ar-SA" sz="1800" dirty="0">
                <a:solidFill>
                  <a:srgbClr val="424242"/>
                </a:solidFill>
              </a:rPr>
              <a:t>لعبة معينه.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03968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016668"/>
          </a:xfrm>
        </p:spPr>
        <p:txBody>
          <a:bodyPr/>
          <a:lstStyle/>
          <a:p>
            <a:pPr algn="ctr"/>
            <a:r>
              <a:rPr lang="ar-SA" dirty="0" smtClean="0"/>
              <a:t>الطفل في مرحلة المدرسة</a:t>
            </a:r>
            <a:endParaRPr lang="ar-SA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5805264"/>
            <a:ext cx="7704856" cy="216024"/>
          </a:xfrm>
        </p:spPr>
        <p:txBody>
          <a:bodyPr>
            <a:normAutofit fontScale="40000" lnSpcReduction="20000"/>
          </a:bodyPr>
          <a:lstStyle/>
          <a:p>
            <a:endParaRPr lang="ar-SA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919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4176464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Clr>
                <a:srgbClr val="94C600"/>
              </a:buClr>
              <a:buNone/>
            </a:pPr>
            <a:endParaRPr lang="ar-SA" sz="1700" dirty="0" smtClean="0">
              <a:solidFill>
                <a:srgbClr val="424242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في مرحلة المدرسة </a:t>
            </a: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</a:rPr>
              <a:t>يزداد الاهتمام والتركيز على الذاكرة، بحيث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900" dirty="0" smtClean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buClr>
                <a:srgbClr val="94C600"/>
              </a:buClr>
              <a:buNone/>
            </a:pP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</a:rPr>
              <a:t>إذا واجه التلميذ قصور </a:t>
            </a: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في الذاكرة ينتج عنه </a:t>
            </a: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</a:rPr>
              <a:t>صعوبات </a:t>
            </a: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تعلم.</a:t>
            </a:r>
          </a:p>
          <a:p>
            <a:pPr marL="0" lvl="0" indent="0" algn="ctr"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lnSpc>
                <a:spcPts val="1155"/>
              </a:lnSpc>
              <a:spcBef>
                <a:spcPts val="0"/>
              </a:spcBef>
              <a:buClr>
                <a:srgbClr val="94C600"/>
              </a:buClr>
              <a:buNone/>
            </a:pP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يعد اضطراب الذاكرة من أهم الخصائص التي تميز الطلبة ذوي </a:t>
            </a:r>
          </a:p>
          <a:p>
            <a:pPr marL="0" lvl="0" indent="0" algn="ctr">
              <a:lnSpc>
                <a:spcPts val="1155"/>
              </a:lnSpc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lnSpc>
                <a:spcPts val="1155"/>
              </a:lnSpc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lnSpc>
                <a:spcPts val="1155"/>
              </a:lnSpc>
              <a:spcBef>
                <a:spcPts val="0"/>
              </a:spcBef>
              <a:buClr>
                <a:srgbClr val="94C600"/>
              </a:buClr>
              <a:buNone/>
            </a:pP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صعوبات التعلم في المرحلة الابتدائية. </a:t>
            </a:r>
          </a:p>
          <a:p>
            <a:pPr marL="0" lvl="0" indent="0" algn="ctr">
              <a:lnSpc>
                <a:spcPts val="1155"/>
              </a:lnSpc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 smtClean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</a:rPr>
              <a:t>اضطراب </a:t>
            </a: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الذاكرة يرتبط بشكل وثيق باضطراب الانتباه واضطراب </a:t>
            </a: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عمليات الإدراك فمدة انتباه الفرد وقدرته على الانتباه الانتقائي </a:t>
            </a: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r>
              <a:rPr lang="ar-SA" sz="1900" dirty="0">
                <a:solidFill>
                  <a:srgbClr val="424242"/>
                </a:solidFill>
                <a:latin typeface="Arial" pitchFamily="34" charset="0"/>
              </a:rPr>
              <a:t>وعمليات الإدراك و تفسير هذه المدركات تعتبر المدخلات الأساسية لعمليات </a:t>
            </a:r>
            <a:r>
              <a:rPr lang="ar-SA" sz="1900" dirty="0" smtClean="0">
                <a:solidFill>
                  <a:srgbClr val="424242"/>
                </a:solidFill>
                <a:latin typeface="Arial" pitchFamily="34" charset="0"/>
              </a:rPr>
              <a:t>الذاكرة.</a:t>
            </a:r>
          </a:p>
          <a:p>
            <a:pPr algn="ctr">
              <a:buNone/>
            </a:pPr>
            <a:endParaRPr lang="ar-SA" sz="1900" dirty="0" smtClean="0">
              <a:latin typeface="Arial" pitchFamily="34" charset="0"/>
              <a:cs typeface="Arial" pitchFamily="34" charset="0"/>
            </a:endParaRPr>
          </a:p>
          <a:p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rgbClr val="94C600"/>
              </a:buClr>
              <a:buNone/>
            </a:pPr>
            <a:endParaRPr lang="ar-SA" sz="1900" dirty="0">
              <a:solidFill>
                <a:srgbClr val="424242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64302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التعريفات</a:t>
            </a:r>
            <a:endParaRPr lang="ar-SA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5589240"/>
            <a:ext cx="6400800" cy="64807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Clr>
                <a:srgbClr val="D34817"/>
              </a:buClr>
            </a:pPr>
            <a:endParaRPr lang="ar-SA" sz="1900" dirty="0">
              <a:solidFill>
                <a:srgbClr val="696464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158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ar-SA" dirty="0" smtClean="0">
                <a:solidFill>
                  <a:srgbClr val="C00000"/>
                </a:solidFill>
              </a:rPr>
              <a:t>انقسم العلماء في تعريفهم للذاكرة إلى فريقين</a:t>
            </a:r>
          </a:p>
          <a:p>
            <a:pPr algn="ctr">
              <a:buNone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فريق ينظر إلى الذاكرة على أنها قدرة واحدة ومتكاملة</a:t>
            </a:r>
          </a:p>
          <a:p>
            <a:pPr algn="ctr">
              <a:buNone/>
            </a:pPr>
            <a:r>
              <a:rPr lang="ar-SA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مثال:</a:t>
            </a:r>
            <a:endParaRPr lang="ar-SA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ar-SA" dirty="0" smtClean="0"/>
              <a:t>بور </a:t>
            </a:r>
            <a:r>
              <a:rPr lang="ar-SA" dirty="0" err="1" smtClean="0"/>
              <a:t>وهلجارد</a:t>
            </a:r>
            <a:r>
              <a:rPr lang="ar-SA" dirty="0" smtClean="0"/>
              <a:t> عرفوا الذاكرة على أنها القدرة على الاحتفاظ واسترجاع الخبرات السابقة أو القدرة على التذكر.</a:t>
            </a:r>
          </a:p>
          <a:p>
            <a:pPr algn="ctr">
              <a:buNone/>
            </a:pPr>
            <a:r>
              <a:rPr lang="ar-SA" dirty="0" smtClean="0"/>
              <a:t>وعرف </a:t>
            </a:r>
            <a:r>
              <a:rPr lang="ar-SA" dirty="0" err="1" smtClean="0"/>
              <a:t>ريتشر</a:t>
            </a:r>
            <a:r>
              <a:rPr lang="ar-SA" dirty="0" smtClean="0"/>
              <a:t> الذاكرة على انها قدرة الكائن الحي على تعديل سلوكه بعد الاستفادة من الخبرة السابقة.</a:t>
            </a:r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ar-SA" dirty="0" smtClean="0">
                <a:solidFill>
                  <a:schemeClr val="accent1">
                    <a:lumMod val="50000"/>
                  </a:schemeClr>
                </a:solidFill>
              </a:rPr>
              <a:t>الفريق الثاني لا يعتبر الذاكرة قدرة واحدة منفردة وإنما يعتبرها سلسلة من النشاطات المعرفية.</a:t>
            </a:r>
          </a:p>
          <a:p>
            <a:pPr algn="ctr">
              <a:buNone/>
            </a:pPr>
            <a:r>
              <a:rPr lang="ar-SA" dirty="0" err="1" smtClean="0">
                <a:solidFill>
                  <a:schemeClr val="accent6">
                    <a:lumMod val="75000"/>
                  </a:schemeClr>
                </a:solidFill>
              </a:rPr>
              <a:t>مثال:</a:t>
            </a:r>
            <a:endParaRPr lang="ar-SA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dirty="0" err="1" smtClean="0"/>
              <a:t>مايكلبست</a:t>
            </a:r>
            <a:r>
              <a:rPr lang="ar-SA" dirty="0" smtClean="0"/>
              <a:t> أشار إلى الذاكرة على انها القدرة على الربط والاحتفاظ واستدعاء الخبرة.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وعرف </a:t>
            </a:r>
            <a:r>
              <a:rPr lang="ar-SA" dirty="0" err="1" smtClean="0"/>
              <a:t>هنتر</a:t>
            </a:r>
            <a:r>
              <a:rPr lang="ar-SA" dirty="0" smtClean="0"/>
              <a:t> الذاكرة على انها نشاط التذكر </a:t>
            </a:r>
            <a:r>
              <a:rPr lang="ar-SA" dirty="0" err="1" smtClean="0"/>
              <a:t>إذيرتبط</a:t>
            </a:r>
            <a:r>
              <a:rPr lang="ar-SA" dirty="0" smtClean="0"/>
              <a:t> بكلمة الذاكرة عدد كبير من الانشطة والعمليات المرتبطة </a:t>
            </a:r>
            <a:r>
              <a:rPr lang="ar-SA" dirty="0" err="1" smtClean="0"/>
              <a:t>بها.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252</TotalTime>
  <Words>603</Words>
  <Application>Microsoft Office PowerPoint</Application>
  <PresentationFormat>عرض على الشاشة (3:4)‏</PresentationFormat>
  <Paragraphs>109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أوستن</vt:lpstr>
      <vt:lpstr>الصعوبات الخاصة بالذاكرة</vt:lpstr>
      <vt:lpstr>  مقدمة: </vt:lpstr>
      <vt:lpstr>الطفل في مرحلة ماقبل المدرسة</vt:lpstr>
      <vt:lpstr>الشريحة 4</vt:lpstr>
      <vt:lpstr>الطفل في مرحلة المدرسة</vt:lpstr>
      <vt:lpstr>الشريحة 6</vt:lpstr>
      <vt:lpstr>التعريفات</vt:lpstr>
      <vt:lpstr>الشريحة 8</vt:lpstr>
      <vt:lpstr>الشريحة 9</vt:lpstr>
      <vt:lpstr>الشريحة 10</vt:lpstr>
      <vt:lpstr>تعريفات أخرى للذاكرة</vt:lpstr>
      <vt:lpstr>صعوبات الذاكرة والأطفال الذين يعانون من صعوبات تعلم</vt:lpstr>
      <vt:lpstr>الشريحة 13</vt:lpstr>
      <vt:lpstr>انواع الذاكرة</vt:lpstr>
      <vt:lpstr>سؤال للمجموعة</vt:lpstr>
      <vt:lpstr>الشريحة 16</vt:lpstr>
      <vt:lpstr>سؤال للمجموعة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الصعوبات الخاصة بالذاكرة</dc:title>
  <dc:creator>Daxter</dc:creator>
  <cp:lastModifiedBy>user0</cp:lastModifiedBy>
  <cp:revision>10</cp:revision>
  <dcterms:created xsi:type="dcterms:W3CDTF">2013-03-03T19:14:31Z</dcterms:created>
  <dcterms:modified xsi:type="dcterms:W3CDTF">2015-03-09T19:09:23Z</dcterms:modified>
</cp:coreProperties>
</file>