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67A10D0-3927-4CB6-A35D-385C974101C5}" type="datetimeFigureOut">
              <a:rPr lang="ar-SA" smtClean="0"/>
              <a:pPr/>
              <a:t>27/07/38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67A10D0-3927-4CB6-A35D-385C974101C5}" type="datetimeFigureOut">
              <a:rPr lang="ar-SA" smtClean="0"/>
              <a:pPr/>
              <a:t>27/07/38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67A10D0-3927-4CB6-A35D-385C974101C5}" type="datetimeFigureOut">
              <a:rPr lang="ar-SA" smtClean="0"/>
              <a:pPr/>
              <a:t>27/07/38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7A10D0-3927-4CB6-A35D-385C974101C5}" type="datetimeFigureOut">
              <a:rPr lang="ar-SA" smtClean="0"/>
              <a:pPr/>
              <a:t>27/07/38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57AA4B9-67FD-4788-8EDF-178D78A06B7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r>
              <a:rPr lang="ar-SA" sz="9600" b="1" u="sng" dirty="0" smtClean="0">
                <a:solidFill>
                  <a:srgbClr val="FF0000"/>
                </a:solidFill>
              </a:rPr>
              <a:t>الأصول الثابتة</a:t>
            </a:r>
            <a:endParaRPr lang="ar-SA" sz="9600" b="1" u="sng"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طرق الاستهلاك :</a:t>
            </a:r>
            <a:r>
              <a:rPr lang="ar-SA" dirty="0" smtClean="0"/>
              <a:t> هي الوسيله الحسابيه التي يتم بها توزيع </a:t>
            </a:r>
            <a:r>
              <a:rPr lang="ar-SA" dirty="0" smtClean="0">
                <a:solidFill>
                  <a:srgbClr val="FF0000"/>
                </a:solidFill>
              </a:rPr>
              <a:t>التكلفه القابله للاستهلاك </a:t>
            </a:r>
            <a:r>
              <a:rPr lang="ar-SA" dirty="0" smtClean="0"/>
              <a:t>للاصل الثابت على الانتاج طيلة استخدام الاصل .</a:t>
            </a:r>
            <a:br>
              <a:rPr lang="ar-SA" dirty="0" smtClean="0"/>
            </a:br>
            <a:r>
              <a:rPr lang="ar-SA" b="1" u="sng" dirty="0" smtClean="0">
                <a:solidFill>
                  <a:srgbClr val="00B050"/>
                </a:solidFill>
              </a:rPr>
              <a:t>وهناك أربع طرق أساسيه :</a:t>
            </a:r>
            <a:r>
              <a:rPr lang="ar-SA" dirty="0" smtClean="0"/>
              <a:t/>
            </a:r>
            <a:br>
              <a:rPr lang="ar-SA" dirty="0" smtClean="0"/>
            </a:br>
            <a:r>
              <a:rPr lang="ar-SA" dirty="0" smtClean="0"/>
              <a:t>1-القسط الثابت.</a:t>
            </a:r>
            <a:br>
              <a:rPr lang="ar-SA" dirty="0" smtClean="0"/>
            </a:br>
            <a:r>
              <a:rPr lang="ar-SA" dirty="0" smtClean="0"/>
              <a:t>2-مضاعف القسط الثابت .</a:t>
            </a:r>
            <a:br>
              <a:rPr lang="ar-SA" dirty="0" smtClean="0"/>
            </a:br>
            <a:r>
              <a:rPr lang="ar-SA" dirty="0" smtClean="0"/>
              <a:t>3-مجموع أرقام السنين .</a:t>
            </a:r>
            <a:br>
              <a:rPr lang="ar-SA" dirty="0" smtClean="0"/>
            </a:br>
            <a:r>
              <a:rPr lang="ar-SA" dirty="0" smtClean="0"/>
              <a:t>4-وحدات النشاط (الانتاج).</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solidFill>
                  <a:srgbClr val="00B050"/>
                </a:solidFill>
              </a:rPr>
              <a:t>القسط الثابت </a:t>
            </a:r>
            <a:r>
              <a:rPr lang="ar-SA" dirty="0" smtClean="0"/>
              <a:t/>
            </a:r>
            <a:br>
              <a:rPr lang="ar-SA" dirty="0" smtClean="0"/>
            </a:br>
            <a:r>
              <a:rPr lang="ar-SA" dirty="0" smtClean="0"/>
              <a:t>تتمثل في المعادلة المحاسبية التالية :</a:t>
            </a:r>
            <a:br>
              <a:rPr lang="ar-SA" dirty="0" smtClean="0"/>
            </a:br>
            <a:r>
              <a:rPr lang="ar-SA" dirty="0" smtClean="0"/>
              <a:t/>
            </a:r>
            <a:br>
              <a:rPr lang="ar-SA" dirty="0" smtClean="0"/>
            </a:br>
            <a:r>
              <a:rPr lang="ar-SA" dirty="0" smtClean="0"/>
              <a:t>تكلفة الأصل – القيمة البيعية (الخرده) </a:t>
            </a:r>
            <a:br>
              <a:rPr lang="ar-SA" dirty="0" smtClean="0"/>
            </a:br>
            <a:r>
              <a:rPr lang="ar-SA" dirty="0" smtClean="0"/>
              <a:t>(القيمه القابله للاستهلاك )</a:t>
            </a:r>
            <a:br>
              <a:rPr lang="ar-SA" dirty="0" smtClean="0"/>
            </a:br>
            <a:r>
              <a:rPr lang="ar-SA" dirty="0" smtClean="0"/>
              <a:t/>
            </a:r>
            <a:br>
              <a:rPr lang="ar-SA" dirty="0" smtClean="0"/>
            </a:br>
            <a:r>
              <a:rPr lang="ar-SA" dirty="0" smtClean="0"/>
              <a:t>العمر الانتاجي للأصل </a:t>
            </a:r>
            <a:endParaRPr lang="ar-SA" dirty="0"/>
          </a:p>
        </p:txBody>
      </p:sp>
      <p:cxnSp>
        <p:nvCxnSpPr>
          <p:cNvPr id="10" name="رابط مستقيم 9"/>
          <p:cNvCxnSpPr/>
          <p:nvPr/>
        </p:nvCxnSpPr>
        <p:spPr>
          <a:xfrm flipH="1">
            <a:off x="1187624" y="4653136"/>
            <a:ext cx="6336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flipH="1">
            <a:off x="611560" y="2636912"/>
            <a:ext cx="7632848"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flipH="1">
            <a:off x="611560" y="6021288"/>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611560" y="2708920"/>
            <a:ext cx="72008" cy="33123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8244408" y="2708920"/>
            <a:ext cx="0" cy="331236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dirty="0" smtClean="0">
                <a:solidFill>
                  <a:srgbClr val="FF0000"/>
                </a:solidFill>
              </a:rPr>
              <a:t>مثال :</a:t>
            </a:r>
            <a:r>
              <a:rPr lang="ar-SA" dirty="0" smtClean="0">
                <a:solidFill>
                  <a:srgbClr val="0070C0"/>
                </a:solidFill>
              </a:rPr>
              <a:t>سياره قيمتها (60000) ريال ويتوقع ان تخدم المنشاه مدة خمس سنوات تباع بعده ب(10000) ريال</a:t>
            </a:r>
            <a:r>
              <a:rPr lang="ar-SA" dirty="0" smtClean="0"/>
              <a:t> وعلى ذلك فان قسط (مصروف)الاستهلاك =</a:t>
            </a:r>
            <a:br>
              <a:rPr lang="ar-SA" dirty="0" smtClean="0"/>
            </a:br>
            <a:r>
              <a:rPr lang="ar-SA" dirty="0" smtClean="0"/>
              <a:t>(60000)-(10000)</a:t>
            </a:r>
            <a:br>
              <a:rPr lang="ar-SA" dirty="0" smtClean="0"/>
            </a:br>
            <a:r>
              <a:rPr lang="ar-SA" dirty="0" smtClean="0"/>
              <a:t>5</a:t>
            </a:r>
            <a:br>
              <a:rPr lang="ar-SA" dirty="0" smtClean="0"/>
            </a:br>
            <a:r>
              <a:rPr lang="ar-SA" dirty="0" smtClean="0"/>
              <a:t>=10000 ريال </a:t>
            </a:r>
            <a:br>
              <a:rPr lang="ar-SA" dirty="0" smtClean="0"/>
            </a:br>
            <a:r>
              <a:rPr lang="ar-SA" dirty="0" smtClean="0"/>
              <a:t>وعلى ذلك يكون القيد :</a:t>
            </a:r>
            <a:br>
              <a:rPr lang="ar-SA" dirty="0" smtClean="0"/>
            </a:br>
            <a:r>
              <a:rPr lang="ar-SA" dirty="0" smtClean="0"/>
              <a:t>10000 من </a:t>
            </a:r>
            <a:r>
              <a:rPr lang="ar-SA" dirty="0" err="1" smtClean="0"/>
              <a:t>ح</a:t>
            </a:r>
            <a:r>
              <a:rPr lang="ar-SA" dirty="0" smtClean="0"/>
              <a:t>/مصروف استهلاك </a:t>
            </a:r>
            <a:br>
              <a:rPr lang="ar-SA" dirty="0" smtClean="0"/>
            </a:br>
            <a:r>
              <a:rPr lang="ar-SA" dirty="0" smtClean="0"/>
              <a:t>10000الى </a:t>
            </a:r>
            <a:r>
              <a:rPr lang="ar-SA" dirty="0" err="1" smtClean="0"/>
              <a:t>ح</a:t>
            </a:r>
            <a:r>
              <a:rPr lang="ar-SA" dirty="0" smtClean="0"/>
              <a:t>/مجمع استهلاك </a:t>
            </a:r>
            <a:endParaRPr lang="ar-SA" dirty="0"/>
          </a:p>
        </p:txBody>
      </p:sp>
      <p:cxnSp>
        <p:nvCxnSpPr>
          <p:cNvPr id="4" name="رابط مستقيم 3"/>
          <p:cNvCxnSpPr/>
          <p:nvPr/>
        </p:nvCxnSpPr>
        <p:spPr>
          <a:xfrm flipH="1">
            <a:off x="2483768" y="3068960"/>
            <a:ext cx="41044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6120680"/>
          </a:xfrm>
        </p:spPr>
        <p:txBody>
          <a:bodyPr>
            <a:normAutofit fontScale="90000"/>
          </a:bodyPr>
          <a:lstStyle/>
          <a:p>
            <a:r>
              <a:rPr lang="ar-SA" dirty="0" smtClean="0">
                <a:solidFill>
                  <a:srgbClr val="00B050"/>
                </a:solidFill>
              </a:rPr>
              <a:t>يمكن كذلك التعبير عن مصروف الاستهلاك بنسبه مئوية كالتالي :</a:t>
            </a:r>
            <a:r>
              <a:rPr lang="ar-SA" dirty="0" smtClean="0"/>
              <a:t/>
            </a:r>
            <a:br>
              <a:rPr lang="ar-SA" dirty="0" smtClean="0"/>
            </a:br>
            <a:r>
              <a:rPr lang="ar-SA" dirty="0" smtClean="0"/>
              <a:t>نسبة الاستهلاك =</a:t>
            </a:r>
            <a:br>
              <a:rPr lang="ar-SA" dirty="0" smtClean="0"/>
            </a:br>
            <a:r>
              <a:rPr lang="ar-SA" dirty="0" smtClean="0"/>
              <a:t>                        1                          </a:t>
            </a:r>
            <a:r>
              <a:rPr lang="en-US" dirty="0" smtClean="0"/>
              <a:t>x</a:t>
            </a:r>
            <a:r>
              <a:rPr lang="ar-SA" dirty="0" smtClean="0"/>
              <a:t>  100 </a:t>
            </a:r>
            <a:br>
              <a:rPr lang="ar-SA" dirty="0" smtClean="0"/>
            </a:br>
            <a:r>
              <a:rPr lang="ar-SA" dirty="0" smtClean="0"/>
              <a:t>عدد السنوات </a:t>
            </a:r>
            <a:br>
              <a:rPr lang="ar-SA" dirty="0" smtClean="0"/>
            </a:br>
            <a:r>
              <a:rPr lang="ar-SA" dirty="0" smtClean="0"/>
              <a:t>وعليه : </a:t>
            </a:r>
            <a:br>
              <a:rPr lang="ar-SA" dirty="0" smtClean="0"/>
            </a:br>
            <a:r>
              <a:rPr lang="ar-SA" dirty="0" smtClean="0"/>
              <a:t>             1    </a:t>
            </a:r>
            <a:r>
              <a:rPr lang="en-US" dirty="0" smtClean="0"/>
              <a:t>x</a:t>
            </a:r>
            <a:r>
              <a:rPr lang="ar-SA" dirty="0" smtClean="0"/>
              <a:t>100</a:t>
            </a:r>
            <a:br>
              <a:rPr lang="ar-SA" dirty="0" smtClean="0"/>
            </a:br>
            <a:r>
              <a:rPr lang="ar-SA" dirty="0" smtClean="0"/>
              <a:t>  5     </a:t>
            </a:r>
            <a:br>
              <a:rPr lang="ar-SA" dirty="0" smtClean="0"/>
            </a:br>
            <a:r>
              <a:rPr lang="ar-SA" dirty="0" smtClean="0"/>
              <a:t>            = 20%</a:t>
            </a:r>
            <a:endParaRPr lang="ar-SA" dirty="0"/>
          </a:p>
        </p:txBody>
      </p:sp>
      <p:cxnSp>
        <p:nvCxnSpPr>
          <p:cNvPr id="4" name="رابط مستقيم 3"/>
          <p:cNvCxnSpPr/>
          <p:nvPr/>
        </p:nvCxnSpPr>
        <p:spPr>
          <a:xfrm>
            <a:off x="4355976" y="4941168"/>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2483768" y="2996952"/>
            <a:ext cx="374441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18658"/>
          </a:xfrm>
        </p:spPr>
        <p:txBody>
          <a:bodyPr>
            <a:normAutofit/>
          </a:bodyPr>
          <a:lstStyle/>
          <a:p>
            <a:r>
              <a:rPr lang="ar-SA" b="1" u="sng" dirty="0" smtClean="0">
                <a:solidFill>
                  <a:srgbClr val="00B050"/>
                </a:solidFill>
              </a:rPr>
              <a:t>مميزاتها وعيوبها </a:t>
            </a:r>
            <a:r>
              <a:rPr lang="ar-SA" dirty="0" smtClean="0"/>
              <a:t/>
            </a:r>
            <a:br>
              <a:rPr lang="ar-SA" dirty="0" smtClean="0"/>
            </a:br>
            <a:r>
              <a:rPr lang="ar-SA" dirty="0" smtClean="0"/>
              <a:t>تمتاز بسهولة حسابها </a:t>
            </a:r>
            <a:br>
              <a:rPr lang="ar-SA" dirty="0" smtClean="0"/>
            </a:br>
            <a:r>
              <a:rPr lang="ar-SA" dirty="0" smtClean="0"/>
              <a:t>ولكن يؤخذ عليها عدم عدالتها حيث تعامل الوحدات في بداية استخدامها معاملة الوحدات في نهاية مدتها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b="1" u="sng" dirty="0" smtClean="0">
                <a:solidFill>
                  <a:srgbClr val="00B050"/>
                </a:solidFill>
              </a:rPr>
              <a:t>طريقة مضاعف القسط الثابت</a:t>
            </a:r>
            <a:r>
              <a:rPr lang="ar-SA" sz="3600" dirty="0" smtClean="0"/>
              <a:t/>
            </a:r>
            <a:br>
              <a:rPr lang="ar-SA" sz="3600" dirty="0" smtClean="0"/>
            </a:br>
            <a:r>
              <a:rPr lang="ar-SA" sz="3600" dirty="0" smtClean="0"/>
              <a:t>تستخدم تلافيا للعيوب في الطريقة السابقة حيث تسمح لمصروف الاستهلاك بالانخفاض أو التناقص كلما مرت على الأصل سنه في الخدمة </a:t>
            </a:r>
            <a:br>
              <a:rPr lang="ar-SA" sz="3600" dirty="0" smtClean="0"/>
            </a:br>
            <a:r>
              <a:rPr lang="ar-SA" sz="3600" dirty="0" smtClean="0"/>
              <a:t>أي أن مصروف الاستهلاك للأصل في السنة الأولى أكثر من الثانية ومصروف الاستهلاك في السنة الثانية أكثر من الثالثة واقل من الأولى وهكذا </a:t>
            </a:r>
            <a:br>
              <a:rPr lang="ar-SA" sz="3600" dirty="0" smtClean="0"/>
            </a:br>
            <a:r>
              <a:rPr lang="ar-SA" sz="3600" dirty="0" smtClean="0"/>
              <a:t>وتقوم الفكرة على مضاعفة نسبة القسط الثابت وعدم الأخذ في الاعتبار قيمة الخردة واستخدام التكلفة الكلية وليست التكلفة القابلة للاستهلاك.</a:t>
            </a:r>
            <a:r>
              <a:rPr lang="ar-SA" sz="2400" dirty="0" smtClean="0"/>
              <a:t/>
            </a:r>
            <a:br>
              <a:rPr lang="ar-SA" sz="2400" dirty="0" smtClean="0"/>
            </a:br>
            <a:endParaRPr lang="ar-SA"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dirty="0" smtClean="0">
                <a:solidFill>
                  <a:srgbClr val="FF0000"/>
                </a:solidFill>
              </a:rPr>
              <a:t>مثال </a:t>
            </a:r>
            <a:r>
              <a:rPr lang="ar-SA" sz="3600" dirty="0" smtClean="0"/>
              <a:t>: </a:t>
            </a:r>
            <a:r>
              <a:rPr lang="ar-SA" sz="3600" dirty="0" smtClean="0">
                <a:solidFill>
                  <a:srgbClr val="0070C0"/>
                </a:solidFill>
              </a:rPr>
              <a:t>بنفس البيانات السابقه :</a:t>
            </a:r>
            <a:br>
              <a:rPr lang="ar-SA" sz="3600" dirty="0" smtClean="0">
                <a:solidFill>
                  <a:srgbClr val="0070C0"/>
                </a:solidFill>
              </a:rPr>
            </a:br>
            <a:r>
              <a:rPr lang="ar-SA" sz="3600" dirty="0" smtClean="0">
                <a:solidFill>
                  <a:srgbClr val="0070C0"/>
                </a:solidFill>
              </a:rPr>
              <a:t>التكلفة الكلية :60000</a:t>
            </a:r>
            <a:br>
              <a:rPr lang="ar-SA" sz="3600" dirty="0" smtClean="0">
                <a:solidFill>
                  <a:srgbClr val="0070C0"/>
                </a:solidFill>
              </a:rPr>
            </a:br>
            <a:r>
              <a:rPr lang="ar-SA" sz="3600" dirty="0" smtClean="0">
                <a:solidFill>
                  <a:srgbClr val="0070C0"/>
                </a:solidFill>
              </a:rPr>
              <a:t>الخردة =10000</a:t>
            </a:r>
            <a:br>
              <a:rPr lang="ar-SA" sz="3600" dirty="0" smtClean="0">
                <a:solidFill>
                  <a:srgbClr val="0070C0"/>
                </a:solidFill>
              </a:rPr>
            </a:br>
            <a:r>
              <a:rPr lang="ar-SA" sz="3600" dirty="0" smtClean="0">
                <a:solidFill>
                  <a:srgbClr val="0070C0"/>
                </a:solidFill>
              </a:rPr>
              <a:t>العمر الانتاجي =5سنوات </a:t>
            </a:r>
            <a:r>
              <a:rPr lang="ar-SA" sz="3600" dirty="0" smtClean="0"/>
              <a:t/>
            </a:r>
            <a:br>
              <a:rPr lang="ar-SA" sz="3600" dirty="0" smtClean="0"/>
            </a:br>
            <a:r>
              <a:rPr lang="ar-SA" sz="3600" dirty="0" smtClean="0"/>
              <a:t>اذن نسبة الاستهلاك=     1</a:t>
            </a:r>
            <a:r>
              <a:rPr lang="en-US" sz="3600" dirty="0" smtClean="0"/>
              <a:t>x    </a:t>
            </a:r>
            <a:r>
              <a:rPr lang="ar-SA" sz="3600" dirty="0" smtClean="0"/>
              <a:t>  100 =20%</a:t>
            </a:r>
            <a:br>
              <a:rPr lang="ar-SA" sz="3600" dirty="0" smtClean="0"/>
            </a:br>
            <a:r>
              <a:rPr lang="ar-SA" sz="3600" dirty="0" smtClean="0"/>
              <a:t>       5  </a:t>
            </a:r>
            <a:br>
              <a:rPr lang="ar-SA" sz="3600" dirty="0" smtClean="0"/>
            </a:br>
            <a:r>
              <a:rPr lang="ar-SA" sz="3600" dirty="0" smtClean="0"/>
              <a:t>مضاعف القسط الثابت =20%</a:t>
            </a:r>
            <a:r>
              <a:rPr lang="en-US" sz="3600" dirty="0" smtClean="0"/>
              <a:t>x</a:t>
            </a:r>
            <a:r>
              <a:rPr lang="ar-SA" sz="3600" dirty="0" smtClean="0"/>
              <a:t>2=40%</a:t>
            </a:r>
            <a:br>
              <a:rPr lang="ar-SA" sz="3600" dirty="0" smtClean="0"/>
            </a:br>
            <a:r>
              <a:rPr lang="ar-SA" sz="3600" dirty="0" smtClean="0"/>
              <a:t>مصروف الاستهلاك=60000</a:t>
            </a:r>
            <a:r>
              <a:rPr lang="en-US" sz="3600" dirty="0" smtClean="0"/>
              <a:t>x</a:t>
            </a:r>
            <a:r>
              <a:rPr lang="ar-SA" sz="3600" dirty="0" smtClean="0"/>
              <a:t>40%=24000ريال </a:t>
            </a:r>
            <a:br>
              <a:rPr lang="ar-SA" sz="3600" dirty="0" smtClean="0"/>
            </a:br>
            <a:r>
              <a:rPr lang="ar-SA" sz="3600" dirty="0" smtClean="0"/>
              <a:t>وعليه يكون القيد : </a:t>
            </a:r>
            <a:br>
              <a:rPr lang="ar-SA" sz="3600" dirty="0" smtClean="0"/>
            </a:br>
            <a:r>
              <a:rPr lang="ar-SA" sz="3600" dirty="0" smtClean="0"/>
              <a:t>24000من ح/ مصروف استهلاك</a:t>
            </a:r>
            <a:br>
              <a:rPr lang="ar-SA" sz="3600" dirty="0" smtClean="0"/>
            </a:br>
            <a:r>
              <a:rPr lang="ar-SA" sz="3600" dirty="0" smtClean="0"/>
              <a:t>24000الى </a:t>
            </a:r>
            <a:r>
              <a:rPr lang="ar-SA" sz="3600" dirty="0" err="1" smtClean="0"/>
              <a:t>ح</a:t>
            </a:r>
            <a:r>
              <a:rPr lang="ar-SA" sz="3600" dirty="0" smtClean="0"/>
              <a:t>/ مجمع استهلاك</a:t>
            </a:r>
            <a:endParaRPr lang="ar-SA" sz="3600" dirty="0"/>
          </a:p>
        </p:txBody>
      </p:sp>
      <p:cxnSp>
        <p:nvCxnSpPr>
          <p:cNvPr id="4" name="رابط مستقيم 3"/>
          <p:cNvCxnSpPr/>
          <p:nvPr/>
        </p:nvCxnSpPr>
        <p:spPr>
          <a:xfrm flipH="1">
            <a:off x="3995936" y="3140968"/>
            <a:ext cx="43204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sz="3600" b="1" u="sng" dirty="0" smtClean="0">
                <a:solidFill>
                  <a:srgbClr val="00B050"/>
                </a:solidFill>
              </a:rPr>
              <a:t>طريقة مجموع أرقام السنين </a:t>
            </a:r>
            <a:r>
              <a:rPr lang="ar-SA" sz="3600" dirty="0" smtClean="0"/>
              <a:t/>
            </a:r>
            <a:br>
              <a:rPr lang="ar-SA" sz="3600" dirty="0" smtClean="0"/>
            </a:br>
            <a:r>
              <a:rPr lang="ar-SA" sz="3600" dirty="0" smtClean="0"/>
              <a:t>تقوم الفكرة على تحميل الإنتاج في السنوات الأولى من حياة الأصل بنصيب اكبر من التكلفة مما يتحمل في السنوات الأخيرة.</a:t>
            </a:r>
            <a:br>
              <a:rPr lang="ar-SA" sz="3600" dirty="0" smtClean="0"/>
            </a:br>
            <a:r>
              <a:rPr lang="ar-SA" sz="3600" dirty="0" smtClean="0"/>
              <a:t>وحسب هذه الطريقة يحسب معامل الاستهلاك لكل سنه على حده حيث يمثل بكسر بسطه مقلوب ترتيب السنوات ومقامه مجموع أرقام سنوات حياة الأصل </a:t>
            </a:r>
            <a:br>
              <a:rPr lang="ar-SA" sz="3600" dirty="0" smtClean="0"/>
            </a:br>
            <a:r>
              <a:rPr lang="ar-SA" sz="3600" dirty="0" smtClean="0"/>
              <a:t>حسب المعادلة التالية :</a:t>
            </a:r>
            <a:br>
              <a:rPr lang="ar-SA" sz="3600" dirty="0" smtClean="0"/>
            </a:br>
            <a:r>
              <a:rPr lang="ar-SA" sz="3600" dirty="0" smtClean="0"/>
              <a:t>ن(</a:t>
            </a:r>
            <a:r>
              <a:rPr lang="ar-SA" sz="3600" dirty="0" err="1" smtClean="0"/>
              <a:t>ن</a:t>
            </a:r>
            <a:r>
              <a:rPr lang="ar-SA" sz="3600" dirty="0" smtClean="0"/>
              <a:t>+1)</a:t>
            </a:r>
            <a:br>
              <a:rPr lang="ar-SA" sz="3600" dirty="0" smtClean="0"/>
            </a:br>
            <a:r>
              <a:rPr lang="ar-SA" sz="3600" dirty="0" smtClean="0"/>
              <a:t>2 </a:t>
            </a:r>
            <a:br>
              <a:rPr lang="ar-SA" sz="3600" dirty="0" smtClean="0"/>
            </a:br>
            <a:r>
              <a:rPr lang="ar-SA" sz="3600" dirty="0" smtClean="0"/>
              <a:t>حيث </a:t>
            </a:r>
            <a:r>
              <a:rPr lang="ar-SA" sz="3600" dirty="0" err="1" smtClean="0"/>
              <a:t>ن</a:t>
            </a:r>
            <a:r>
              <a:rPr lang="ar-SA" sz="3600" dirty="0" smtClean="0"/>
              <a:t> هو عدد السنوات </a:t>
            </a:r>
            <a:r>
              <a:rPr lang="ar-SA" sz="2800" dirty="0" smtClean="0"/>
              <a:t/>
            </a:r>
            <a:br>
              <a:rPr lang="ar-SA" sz="2800" dirty="0" smtClean="0"/>
            </a:br>
            <a:endParaRPr lang="ar-SA"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dirty="0" smtClean="0">
                <a:solidFill>
                  <a:srgbClr val="FF0000"/>
                </a:solidFill>
              </a:rPr>
              <a:t>مثال :</a:t>
            </a:r>
            <a:r>
              <a:rPr lang="ar-SA" dirty="0" smtClean="0">
                <a:solidFill>
                  <a:srgbClr val="0070C0"/>
                </a:solidFill>
              </a:rPr>
              <a:t>نفس بيانات مثال السياره السابق اذا كان العمر الانتاجي للاصل خمس سنوات </a:t>
            </a:r>
            <a:r>
              <a:rPr lang="ar-SA" dirty="0" smtClean="0"/>
              <a:t/>
            </a:r>
            <a:br>
              <a:rPr lang="ar-SA" dirty="0" smtClean="0"/>
            </a:br>
            <a:r>
              <a:rPr lang="ar-SA" dirty="0" smtClean="0"/>
              <a:t>=5</a:t>
            </a:r>
            <a:r>
              <a:rPr lang="en-US" dirty="0" smtClean="0"/>
              <a:t>x</a:t>
            </a:r>
            <a:r>
              <a:rPr lang="ar-SA" dirty="0" smtClean="0"/>
              <a:t>(5+1)   = 15</a:t>
            </a:r>
            <a:br>
              <a:rPr lang="ar-SA" dirty="0" smtClean="0"/>
            </a:br>
            <a:r>
              <a:rPr lang="ar-SA" dirty="0" smtClean="0"/>
              <a:t>2</a:t>
            </a:r>
            <a:br>
              <a:rPr lang="ar-SA" dirty="0" smtClean="0"/>
            </a:br>
            <a:r>
              <a:rPr lang="ar-SA" dirty="0" smtClean="0"/>
              <a:t>حيث 15 تمثل مقام الكسر </a:t>
            </a:r>
            <a:br>
              <a:rPr lang="ar-SA" dirty="0" smtClean="0"/>
            </a:br>
            <a:r>
              <a:rPr lang="ar-SA" dirty="0" smtClean="0"/>
              <a:t>أما بسط الكسر فيختلف من سنه لأخرى فهو في السنة الأولى 5 والثانية 4 والثالثة 3 والرابعة 2 والخامسة 1</a:t>
            </a:r>
            <a:endParaRPr lang="ar-SA" dirty="0"/>
          </a:p>
        </p:txBody>
      </p:sp>
      <p:cxnSp>
        <p:nvCxnSpPr>
          <p:cNvPr id="4" name="رابط مستقيم 3"/>
          <p:cNvCxnSpPr/>
          <p:nvPr/>
        </p:nvCxnSpPr>
        <p:spPr>
          <a:xfrm>
            <a:off x="4139952" y="2708920"/>
            <a:ext cx="20882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r>
              <a:rPr lang="ar-SA" sz="2800" dirty="0" smtClean="0">
                <a:solidFill>
                  <a:srgbClr val="FF0000"/>
                </a:solidFill>
              </a:rPr>
              <a:t>مثال:</a:t>
            </a:r>
            <a:r>
              <a:rPr lang="ar-SA" sz="2800" dirty="0" smtClean="0"/>
              <a:t> </a:t>
            </a:r>
            <a:br>
              <a:rPr lang="ar-SA" sz="2800" dirty="0" smtClean="0"/>
            </a:br>
            <a:r>
              <a:rPr lang="ar-SA" sz="2800" dirty="0" smtClean="0">
                <a:solidFill>
                  <a:srgbClr val="0070C0"/>
                </a:solidFill>
              </a:rPr>
              <a:t>بفرض أصلا بلغت تكاليفه (175000) ريال وقدر عمره الانتاجي بخمس سنوات كما قدرت قيمته البيعيه في نهاية السنوات ب(25000) </a:t>
            </a:r>
            <a:r>
              <a:rPr lang="ar-SA" sz="2800" dirty="0" smtClean="0"/>
              <a:t/>
            </a:r>
            <a:br>
              <a:rPr lang="ar-SA" sz="2800" dirty="0" smtClean="0"/>
            </a:br>
            <a:r>
              <a:rPr lang="ar-SA" sz="2800" dirty="0" smtClean="0"/>
              <a:t>وعليه يكون مصروف الاستهلاك كالتالي :</a:t>
            </a:r>
            <a:br>
              <a:rPr lang="ar-SA" sz="2800" dirty="0" smtClean="0"/>
            </a:br>
            <a:r>
              <a:rPr lang="ar-SA" sz="2800" dirty="0" smtClean="0"/>
              <a:t>التكلفة القابلة للاستهلاك= التكلفة – الخردة</a:t>
            </a:r>
            <a:br>
              <a:rPr lang="ar-SA" sz="2800" dirty="0" smtClean="0"/>
            </a:br>
            <a:r>
              <a:rPr lang="ar-SA" sz="2800" dirty="0" smtClean="0"/>
              <a:t>=175000-25000 =150000 ريال</a:t>
            </a:r>
            <a:br>
              <a:rPr lang="ar-SA" sz="2800" dirty="0" smtClean="0"/>
            </a:br>
            <a:r>
              <a:rPr lang="ar-SA" sz="2800" dirty="0" smtClean="0"/>
              <a:t>مصروف الاستهلاك للسنة الأولى =التكلفه القابله للاستهلاك </a:t>
            </a:r>
            <a:r>
              <a:rPr lang="en-US" sz="2800" dirty="0" smtClean="0"/>
              <a:t>x</a:t>
            </a:r>
            <a:r>
              <a:rPr lang="ar-SA" sz="2800" dirty="0" smtClean="0"/>
              <a:t> معامل الاستهلاك </a:t>
            </a:r>
            <a:br>
              <a:rPr lang="ar-SA" sz="2800" dirty="0" smtClean="0"/>
            </a:br>
            <a:r>
              <a:rPr lang="ar-SA" sz="2800" dirty="0" smtClean="0"/>
              <a:t>=150000</a:t>
            </a:r>
            <a:r>
              <a:rPr lang="en-US" sz="2800" dirty="0" smtClean="0"/>
              <a:t>x </a:t>
            </a:r>
            <a:r>
              <a:rPr lang="ar-SA" sz="2800" dirty="0" smtClean="0"/>
              <a:t> 5</a:t>
            </a:r>
            <a:br>
              <a:rPr lang="ar-SA" sz="2800" dirty="0" smtClean="0"/>
            </a:br>
            <a:r>
              <a:rPr lang="ar-SA" sz="2800" dirty="0" smtClean="0"/>
              <a:t>                  15</a:t>
            </a:r>
            <a:br>
              <a:rPr lang="ar-SA" sz="2800" dirty="0" smtClean="0"/>
            </a:br>
            <a:r>
              <a:rPr lang="ar-SA" sz="2800" dirty="0" smtClean="0"/>
              <a:t>=50000 ريال  </a:t>
            </a:r>
            <a:br>
              <a:rPr lang="ar-SA" sz="2800" dirty="0" smtClean="0"/>
            </a:br>
            <a:r>
              <a:rPr lang="ar-SA" sz="2800" dirty="0" smtClean="0"/>
              <a:t>مصروف الاستهلاك للسنة الثانية =</a:t>
            </a:r>
            <a:br>
              <a:rPr lang="ar-SA" sz="2800" dirty="0" smtClean="0"/>
            </a:br>
            <a:r>
              <a:rPr lang="ar-SA" sz="2800" dirty="0" smtClean="0"/>
              <a:t>150000</a:t>
            </a:r>
            <a:r>
              <a:rPr lang="en-US" sz="2800" dirty="0" smtClean="0"/>
              <a:t>x</a:t>
            </a:r>
            <a:r>
              <a:rPr lang="ar-SA" sz="2800" dirty="0" smtClean="0"/>
              <a:t> 4</a:t>
            </a:r>
            <a:br>
              <a:rPr lang="ar-SA" sz="2800" dirty="0" smtClean="0"/>
            </a:br>
            <a:r>
              <a:rPr lang="ar-SA" sz="2800" dirty="0" smtClean="0"/>
              <a:t>               15</a:t>
            </a:r>
            <a:br>
              <a:rPr lang="ar-SA" sz="2800" dirty="0" smtClean="0"/>
            </a:br>
            <a:r>
              <a:rPr lang="ar-SA" sz="2800" dirty="0" smtClean="0"/>
              <a:t>=40000 ريال</a:t>
            </a:r>
            <a:endParaRPr lang="ar-SA" sz="2800" dirty="0"/>
          </a:p>
        </p:txBody>
      </p:sp>
      <p:cxnSp>
        <p:nvCxnSpPr>
          <p:cNvPr id="4" name="رابط مستقيم 3"/>
          <p:cNvCxnSpPr/>
          <p:nvPr/>
        </p:nvCxnSpPr>
        <p:spPr>
          <a:xfrm flipH="1">
            <a:off x="3491880" y="407707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3779912" y="5805264"/>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dirty="0" smtClean="0">
                <a:solidFill>
                  <a:srgbClr val="FF0000"/>
                </a:solidFill>
              </a:rPr>
              <a:t>الأصل الثابت </a:t>
            </a:r>
            <a:r>
              <a:rPr lang="ar-SA" dirty="0" smtClean="0">
                <a:solidFill>
                  <a:srgbClr val="00B0F0"/>
                </a:solidFill>
              </a:rPr>
              <a:t>هو الأصل الذي تحت حيازة المنشأة لتسهيل عملية الإنتاج والذي يستخدم في أكثر من فتره محاسبيه(سنه ماليه )    </a:t>
            </a:r>
            <a:r>
              <a:rPr lang="ar-SA" dirty="0" smtClean="0"/>
              <a:t/>
            </a:r>
            <a:br>
              <a:rPr lang="ar-SA" dirty="0" smtClean="0"/>
            </a:br>
            <a:r>
              <a:rPr lang="ar-SA" dirty="0" smtClean="0"/>
              <a:t>وتقسم الاصول الثابته الى ثلاث اقسام : </a:t>
            </a:r>
            <a:r>
              <a:rPr lang="ar-SA" dirty="0" smtClean="0"/>
              <a:t/>
            </a:r>
            <a:br>
              <a:rPr lang="ar-SA" dirty="0" smtClean="0"/>
            </a:br>
            <a:r>
              <a:rPr lang="ar-SA" dirty="0" smtClean="0"/>
              <a:t>1-اصول </a:t>
            </a:r>
            <a:r>
              <a:rPr lang="ar-SA" dirty="0" smtClean="0"/>
              <a:t>ثابته ملموسه 2-موارد </a:t>
            </a:r>
            <a:r>
              <a:rPr lang="ar-SA" dirty="0" smtClean="0"/>
              <a:t>طبيعية </a:t>
            </a:r>
            <a:br>
              <a:rPr lang="ar-SA" dirty="0" smtClean="0"/>
            </a:br>
            <a:r>
              <a:rPr lang="ar-SA" dirty="0" smtClean="0"/>
              <a:t>3- </a:t>
            </a:r>
            <a:r>
              <a:rPr lang="ar-SA" dirty="0" smtClean="0"/>
              <a:t>اصول ثابته غيرملموسه</a:t>
            </a:r>
            <a:br>
              <a:rPr lang="ar-SA" dirty="0" smtClean="0"/>
            </a:br>
            <a:r>
              <a:rPr lang="ar-SA" dirty="0" smtClean="0"/>
              <a:t>مثل : العقارات والمباني والسيارات //المناجم وابار النفط والغابات //حقوق الاختراع والشهره والعلامات التجاريه  </a:t>
            </a:r>
            <a:br>
              <a:rPr lang="ar-SA" dirty="0" smtClean="0"/>
            </a:b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عيوب الطرق السابقة</a:t>
            </a:r>
            <a:r>
              <a:rPr lang="ar-SA" dirty="0" smtClean="0"/>
              <a:t/>
            </a:r>
            <a:br>
              <a:rPr lang="ar-SA" dirty="0" smtClean="0"/>
            </a:br>
            <a:r>
              <a:rPr lang="ar-SA" dirty="0" smtClean="0"/>
              <a:t>تجاهلها للطاقة الإنتاجية للأصل بالإضافة إلى نوعية الأصل </a:t>
            </a:r>
            <a:br>
              <a:rPr lang="ar-SA" dirty="0" smtClean="0"/>
            </a:br>
            <a:r>
              <a:rPr lang="ar-SA" dirty="0" smtClean="0"/>
              <a:t>فالطرق السابقة لا تتناسب مثلا مع بعض الأنواع للأصول مثل آلة التصوير أو الكيلومترات للسيارة </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طريقة وحدات النشاط</a:t>
            </a:r>
            <a:r>
              <a:rPr lang="ar-SA" dirty="0" smtClean="0"/>
              <a:t/>
            </a:r>
            <a:br>
              <a:rPr lang="ar-SA" dirty="0" smtClean="0"/>
            </a:br>
            <a:r>
              <a:rPr lang="ar-SA" dirty="0" smtClean="0"/>
              <a:t>تقريبا نفس طريقة مجموع أرقام السنين </a:t>
            </a:r>
            <a:br>
              <a:rPr lang="ar-SA" dirty="0" smtClean="0"/>
            </a:br>
            <a:r>
              <a:rPr lang="ar-SA" dirty="0" smtClean="0"/>
              <a:t>معامل الاستهلاك = التكلفه القابله للاستهلاك </a:t>
            </a:r>
            <a:br>
              <a:rPr lang="ar-SA" dirty="0" smtClean="0"/>
            </a:br>
            <a:r>
              <a:rPr lang="ar-SA" dirty="0" smtClean="0"/>
              <a:t>             وحدات النشاط </a:t>
            </a:r>
            <a:br>
              <a:rPr lang="ar-SA" dirty="0" smtClean="0"/>
            </a:br>
            <a:r>
              <a:rPr lang="ar-SA" dirty="0" smtClean="0"/>
              <a:t>وذلك بفرض وجود الة تصوير فانه من غير المتوقع ان تنسخ الاله عدد متساوي من الاوراق خلال سنوات عمرها </a:t>
            </a:r>
            <a:endParaRPr lang="ar-SA" dirty="0"/>
          </a:p>
        </p:txBody>
      </p:sp>
      <p:cxnSp>
        <p:nvCxnSpPr>
          <p:cNvPr id="4" name="رابط مستقيم 3"/>
          <p:cNvCxnSpPr/>
          <p:nvPr/>
        </p:nvCxnSpPr>
        <p:spPr>
          <a:xfrm flipH="1">
            <a:off x="827584" y="3068960"/>
            <a:ext cx="417646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2800" dirty="0" smtClean="0">
                <a:solidFill>
                  <a:srgbClr val="FF0000"/>
                </a:solidFill>
              </a:rPr>
              <a:t>مثال :</a:t>
            </a:r>
            <a:r>
              <a:rPr lang="ar-SA" sz="2800" dirty="0" smtClean="0"/>
              <a:t/>
            </a:r>
            <a:br>
              <a:rPr lang="ar-SA" sz="2800" dirty="0" smtClean="0"/>
            </a:br>
            <a:r>
              <a:rPr lang="ar-SA" sz="2800" dirty="0" smtClean="0">
                <a:solidFill>
                  <a:srgbClr val="0070C0"/>
                </a:solidFill>
              </a:rPr>
              <a:t>سيارة قدرت تكاليفها </a:t>
            </a:r>
            <a:r>
              <a:rPr lang="ar-SA" sz="2800" dirty="0" err="1" smtClean="0">
                <a:solidFill>
                  <a:srgbClr val="0070C0"/>
                </a:solidFill>
              </a:rPr>
              <a:t>ب</a:t>
            </a:r>
            <a:r>
              <a:rPr lang="ar-SA" sz="2800" dirty="0" smtClean="0">
                <a:solidFill>
                  <a:srgbClr val="0070C0"/>
                </a:solidFill>
              </a:rPr>
              <a:t>(175000) ريال وعمرها الانتاجي خمس سنوات وقيمة الخردة (25000)وقدر للسياره  ان تسير (100000)كيلومتر قبل ان تصبح غير صالحه للاستخدام .</a:t>
            </a:r>
            <a:r>
              <a:rPr lang="ar-SA" sz="2800" dirty="0" smtClean="0"/>
              <a:t/>
            </a:r>
            <a:br>
              <a:rPr lang="ar-SA" sz="2800" dirty="0" smtClean="0"/>
            </a:br>
            <a:r>
              <a:rPr lang="ar-SA" sz="2800" dirty="0" smtClean="0">
                <a:solidFill>
                  <a:srgbClr val="FF0000"/>
                </a:solidFill>
              </a:rPr>
              <a:t>الحل:  </a:t>
            </a:r>
            <a:r>
              <a:rPr lang="ar-SA" sz="2800" dirty="0" smtClean="0"/>
              <a:t/>
            </a:r>
            <a:br>
              <a:rPr lang="ar-SA" sz="2800" dirty="0" smtClean="0"/>
            </a:br>
            <a:r>
              <a:rPr lang="ar-SA" sz="2800" dirty="0" smtClean="0"/>
              <a:t>معامل الاستهلاك= التكلفة القابلة للاستهلاك </a:t>
            </a:r>
            <a:br>
              <a:rPr lang="ar-SA" sz="2800" dirty="0" smtClean="0"/>
            </a:br>
            <a:r>
              <a:rPr lang="ar-SA" sz="2800" dirty="0" smtClean="0"/>
              <a:t>                             وحدات الإنتاج </a:t>
            </a:r>
            <a:br>
              <a:rPr lang="ar-SA" sz="2800" dirty="0" smtClean="0"/>
            </a:br>
            <a:r>
              <a:rPr lang="ar-SA" sz="2800" dirty="0" smtClean="0"/>
              <a:t>=150000</a:t>
            </a:r>
            <a:br>
              <a:rPr lang="ar-SA" sz="2800" dirty="0" smtClean="0"/>
            </a:br>
            <a:r>
              <a:rPr lang="ar-SA" sz="2800" dirty="0" smtClean="0"/>
              <a:t>          100000</a:t>
            </a:r>
            <a:br>
              <a:rPr lang="ar-SA" sz="2800" dirty="0" smtClean="0"/>
            </a:br>
            <a:r>
              <a:rPr lang="ar-SA" sz="2800" dirty="0" smtClean="0"/>
              <a:t>= 1.5 ريال لكل كيلومتر</a:t>
            </a:r>
            <a:br>
              <a:rPr lang="ar-SA" sz="2800" dirty="0" smtClean="0"/>
            </a:br>
            <a:r>
              <a:rPr lang="ar-SA" sz="2800" dirty="0" smtClean="0"/>
              <a:t>بفرض أن السيارة سارت في السنة الأولى (22000) كيلومتر</a:t>
            </a:r>
            <a:br>
              <a:rPr lang="ar-SA" sz="2800" dirty="0" smtClean="0"/>
            </a:br>
            <a:r>
              <a:rPr lang="ar-SA" sz="2800" dirty="0" smtClean="0"/>
              <a:t>إذن مصروف الاستهلاك =22000</a:t>
            </a:r>
            <a:r>
              <a:rPr lang="en-US" sz="2800" dirty="0" smtClean="0"/>
              <a:t>x</a:t>
            </a:r>
            <a:r>
              <a:rPr lang="ar-SA" sz="2800" dirty="0" smtClean="0"/>
              <a:t>1.5</a:t>
            </a:r>
            <a:br>
              <a:rPr lang="ar-SA" sz="2800" dirty="0" smtClean="0"/>
            </a:br>
            <a:r>
              <a:rPr lang="ar-SA" sz="2800" dirty="0" smtClean="0"/>
              <a:t>         =33000 ريال</a:t>
            </a:r>
            <a:endParaRPr lang="ar-SA" sz="2800" dirty="0"/>
          </a:p>
        </p:txBody>
      </p:sp>
      <p:cxnSp>
        <p:nvCxnSpPr>
          <p:cNvPr id="4" name="رابط مستقيم 3"/>
          <p:cNvCxnSpPr/>
          <p:nvPr/>
        </p:nvCxnSpPr>
        <p:spPr>
          <a:xfrm flipH="1">
            <a:off x="1907704" y="3212976"/>
            <a:ext cx="30243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3491880" y="4077072"/>
            <a:ext cx="1800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Autofit/>
          </a:bodyPr>
          <a:lstStyle/>
          <a:p>
            <a:r>
              <a:rPr lang="ar-SA" sz="3600" b="1" dirty="0" smtClean="0">
                <a:solidFill>
                  <a:srgbClr val="00B050"/>
                </a:solidFill>
              </a:rPr>
              <a:t>المعالجة المحاسبية للاستهلاك</a:t>
            </a:r>
            <a:r>
              <a:rPr lang="ar-SA" sz="3600" dirty="0" smtClean="0"/>
              <a:t> </a:t>
            </a:r>
            <a:br>
              <a:rPr lang="ar-SA" sz="3600" dirty="0" smtClean="0"/>
            </a:br>
            <a:r>
              <a:rPr lang="ar-SA" sz="3600" dirty="0" smtClean="0">
                <a:solidFill>
                  <a:srgbClr val="FF0000"/>
                </a:solidFill>
              </a:rPr>
              <a:t>عند التسجيل: شراء اله  بتكلفة 25000</a:t>
            </a:r>
            <a:r>
              <a:rPr lang="ar-SA" sz="3600" dirty="0" smtClean="0"/>
              <a:t/>
            </a:r>
            <a:br>
              <a:rPr lang="ar-SA" sz="3600" dirty="0" smtClean="0"/>
            </a:br>
            <a:r>
              <a:rPr lang="ar-SA" sz="3600" dirty="0" smtClean="0"/>
              <a:t>25000من ح/الآلة</a:t>
            </a:r>
            <a:br>
              <a:rPr lang="ar-SA" sz="3600" dirty="0" smtClean="0"/>
            </a:br>
            <a:r>
              <a:rPr lang="ar-SA" sz="3600" dirty="0" smtClean="0"/>
              <a:t>           25000 إلى </a:t>
            </a:r>
            <a:r>
              <a:rPr lang="ar-SA" sz="3600" dirty="0" smtClean="0"/>
              <a:t>ح/البنك  </a:t>
            </a:r>
            <a:r>
              <a:rPr lang="ar-SA" sz="3600" dirty="0" smtClean="0"/>
              <a:t/>
            </a:r>
            <a:br>
              <a:rPr lang="ar-SA" sz="3600" dirty="0" smtClean="0"/>
            </a:br>
            <a:r>
              <a:rPr lang="ar-SA" sz="3600" dirty="0" smtClean="0">
                <a:solidFill>
                  <a:srgbClr val="FF0000"/>
                </a:solidFill>
              </a:rPr>
              <a:t>عند توزيع التكلفة على الأصل على مدى سنوات استخدام الأصل </a:t>
            </a:r>
            <a:r>
              <a:rPr lang="ar-SA" sz="3600" dirty="0" smtClean="0"/>
              <a:t/>
            </a:r>
            <a:br>
              <a:rPr lang="ar-SA" sz="3600" dirty="0" smtClean="0"/>
            </a:br>
            <a:r>
              <a:rPr lang="ar-SA" sz="3600" dirty="0" smtClean="0"/>
              <a:t>من ح/ مصروف الاستهلاك </a:t>
            </a:r>
            <a:br>
              <a:rPr lang="ar-SA" sz="3600" dirty="0" smtClean="0"/>
            </a:br>
            <a:r>
              <a:rPr lang="ar-SA" sz="3600" dirty="0" smtClean="0"/>
              <a:t>            إلى ح/مجمع استهلاك</a:t>
            </a:r>
            <a:br>
              <a:rPr lang="ar-SA" sz="3600" dirty="0" smtClean="0"/>
            </a:br>
            <a:r>
              <a:rPr lang="ar-SA" sz="3600" dirty="0" smtClean="0"/>
              <a:t>بقيمة قسط الاستهلاك السنوي بأي طريقه كانت </a:t>
            </a:r>
            <a:br>
              <a:rPr lang="ar-SA" sz="3600" dirty="0" smtClean="0"/>
            </a:br>
            <a:r>
              <a:rPr lang="ar-SA" sz="3600" dirty="0" smtClean="0"/>
              <a:t>(تحميل ايرادات السنه بما يخصها من مصاريف بناءً على مبدأ المقابله )</a:t>
            </a:r>
            <a:endParaRPr lang="ar-SA"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normAutofit fontScale="90000"/>
          </a:bodyPr>
          <a:lstStyle/>
          <a:p>
            <a:r>
              <a:rPr lang="ar-SA" dirty="0" smtClean="0"/>
              <a:t>مصروف الاستهلاك يدخل ضمن قائمة الدخل في حساب المصاريف , بينما مجمع الاستهلاك يدخل ضمن قائمة المركز المالي تحت بند الاصل داخل الاصول الثابته .</a:t>
            </a:r>
            <a:br>
              <a:rPr lang="ar-SA" dirty="0" smtClean="0"/>
            </a:br>
            <a:r>
              <a:rPr lang="ar-SA" dirty="0" smtClean="0"/>
              <a:t>هكذا .......</a:t>
            </a:r>
            <a:br>
              <a:rPr lang="ar-SA" dirty="0" smtClean="0"/>
            </a:br>
            <a:r>
              <a:rPr lang="ar-SA" dirty="0" smtClean="0"/>
              <a:t>السيارات </a:t>
            </a:r>
            <a:r>
              <a:rPr lang="en-US" dirty="0" err="1" smtClean="0"/>
              <a:t>xxxxx</a:t>
            </a:r>
            <a:r>
              <a:rPr lang="en-US" dirty="0" smtClean="0"/>
              <a:t/>
            </a:r>
            <a:br>
              <a:rPr lang="en-US" dirty="0" smtClean="0"/>
            </a:br>
            <a:r>
              <a:rPr lang="en-US" dirty="0" smtClean="0"/>
              <a:t>   </a:t>
            </a:r>
            <a:r>
              <a:rPr lang="ar-SA" dirty="0" smtClean="0"/>
              <a:t>- مجمع الاستهلاك </a:t>
            </a:r>
            <a:r>
              <a:rPr lang="en-US" dirty="0" err="1" smtClean="0"/>
              <a:t>xxxx</a:t>
            </a:r>
            <a:r>
              <a:rPr lang="en-US" dirty="0" smtClean="0"/>
              <a:t/>
            </a:r>
            <a:br>
              <a:rPr lang="en-US" dirty="0" smtClean="0"/>
            </a:br>
            <a:r>
              <a:rPr lang="ar-SA" dirty="0" smtClean="0"/>
              <a:t>              </a:t>
            </a:r>
            <a:r>
              <a:rPr lang="en-US" dirty="0" err="1" smtClean="0"/>
              <a:t>xxxxxxxxxx</a:t>
            </a:r>
            <a:r>
              <a:rPr lang="en-US" dirty="0" smtClean="0"/>
              <a:t/>
            </a:r>
            <a:br>
              <a:rPr lang="en-US" dirty="0" smtClean="0"/>
            </a:br>
            <a:endParaRPr lang="ar-SA" dirty="0"/>
          </a:p>
        </p:txBody>
      </p:sp>
      <p:cxnSp>
        <p:nvCxnSpPr>
          <p:cNvPr id="4" name="رابط مستقيم 3"/>
          <p:cNvCxnSpPr/>
          <p:nvPr/>
        </p:nvCxnSpPr>
        <p:spPr>
          <a:xfrm flipH="1">
            <a:off x="1907704" y="4869160"/>
            <a:ext cx="504056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sz="3200" b="1" u="sng" dirty="0" smtClean="0">
                <a:solidFill>
                  <a:srgbClr val="00B050"/>
                </a:solidFill>
              </a:rPr>
              <a:t>مصروف الاستهلاك لجزء من السنة </a:t>
            </a:r>
            <a:r>
              <a:rPr lang="ar-SA" sz="3200" dirty="0" smtClean="0"/>
              <a:t/>
            </a:r>
            <a:br>
              <a:rPr lang="ar-SA" sz="3200" dirty="0" smtClean="0"/>
            </a:br>
            <a:r>
              <a:rPr lang="ar-SA" sz="3200" dirty="0" smtClean="0"/>
              <a:t>مثال :</a:t>
            </a:r>
            <a:br>
              <a:rPr lang="ar-SA" sz="3200" dirty="0" smtClean="0"/>
            </a:br>
            <a:r>
              <a:rPr lang="ar-SA" sz="3200" dirty="0" smtClean="0">
                <a:solidFill>
                  <a:srgbClr val="0070C0"/>
                </a:solidFill>
              </a:rPr>
              <a:t>بفرض أن الشركة اشترت مبلغ (320000)ريال بتاريخ 1419/5/1 هـ وقدر لها ان تخدم مدة خمس سنوات تباع بعدها بمبلغ (20000) ريال ..</a:t>
            </a:r>
            <a:r>
              <a:rPr lang="ar-SA" sz="3200" dirty="0" smtClean="0"/>
              <a:t/>
            </a:r>
            <a:br>
              <a:rPr lang="ar-SA" sz="3200" dirty="0" smtClean="0"/>
            </a:br>
            <a:r>
              <a:rPr lang="ar-SA" sz="3200" dirty="0" smtClean="0"/>
              <a:t>إذن مصروف الاستهلاك لعام 1419 هـ </a:t>
            </a:r>
            <a:br>
              <a:rPr lang="ar-SA" sz="3200" dirty="0" smtClean="0"/>
            </a:br>
            <a:r>
              <a:rPr lang="ar-SA" sz="3200" dirty="0" smtClean="0"/>
              <a:t>ما يخص سنة 1419 (8) شهور</a:t>
            </a:r>
            <a:br>
              <a:rPr lang="ar-SA" sz="3200" dirty="0" smtClean="0"/>
            </a:br>
            <a:r>
              <a:rPr lang="ar-SA" sz="3200" dirty="0" smtClean="0"/>
              <a:t>وعدد شهور السنة 12 شهراً</a:t>
            </a:r>
            <a:br>
              <a:rPr lang="ar-SA" sz="3200" dirty="0" smtClean="0"/>
            </a:br>
            <a:r>
              <a:rPr lang="ar-SA" sz="3200" dirty="0" smtClean="0"/>
              <a:t>مصروف الاستهلاك= التكلفة القابلة للإنتاج – الخردة</a:t>
            </a:r>
            <a:br>
              <a:rPr lang="ar-SA" sz="3200" dirty="0" smtClean="0"/>
            </a:br>
            <a:r>
              <a:rPr lang="ar-SA" sz="3200" dirty="0" smtClean="0"/>
              <a:t>               العمر الإنتاجي </a:t>
            </a:r>
            <a:br>
              <a:rPr lang="ar-SA" sz="3200" dirty="0" smtClean="0"/>
            </a:br>
            <a:r>
              <a:rPr lang="ar-SA" sz="3200" dirty="0" smtClean="0"/>
              <a:t>=320000-20000      8</a:t>
            </a:r>
            <a:br>
              <a:rPr lang="ar-SA" sz="3200" dirty="0" smtClean="0"/>
            </a:br>
            <a:r>
              <a:rPr lang="ar-SA" sz="3200" dirty="0" smtClean="0"/>
              <a:t>                   5             12    </a:t>
            </a:r>
            <a:r>
              <a:rPr lang="ar-SA" sz="3200" dirty="0" smtClean="0"/>
              <a:t/>
            </a:r>
            <a:br>
              <a:rPr lang="ar-SA" sz="3200" dirty="0" smtClean="0"/>
            </a:br>
            <a:r>
              <a:rPr lang="ar-SA" sz="3200" dirty="0" smtClean="0"/>
              <a:t>=40000 ريال </a:t>
            </a:r>
            <a:endParaRPr lang="ar-SA" sz="3200" dirty="0"/>
          </a:p>
        </p:txBody>
      </p:sp>
      <p:cxnSp>
        <p:nvCxnSpPr>
          <p:cNvPr id="4" name="رابط مستقيم 3"/>
          <p:cNvCxnSpPr/>
          <p:nvPr/>
        </p:nvCxnSpPr>
        <p:spPr>
          <a:xfrm flipH="1">
            <a:off x="3851920" y="5373216"/>
            <a:ext cx="23042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2826048" y="53012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H="1">
            <a:off x="3491880" y="5157192"/>
            <a:ext cx="144016"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3491880" y="5229200"/>
            <a:ext cx="216024"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2015716" y="4509120"/>
            <a:ext cx="23042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b="1" u="sng" dirty="0" smtClean="0">
                <a:solidFill>
                  <a:srgbClr val="00B050"/>
                </a:solidFill>
              </a:rPr>
              <a:t>بيع الأصل الثابت وإقفال حسابا</a:t>
            </a:r>
            <a:r>
              <a:rPr lang="ar-SA" dirty="0" smtClean="0">
                <a:solidFill>
                  <a:srgbClr val="00B050"/>
                </a:solidFill>
              </a:rPr>
              <a:t>ته</a:t>
            </a:r>
            <a:r>
              <a:rPr lang="ar-SA" dirty="0" smtClean="0"/>
              <a:t> </a:t>
            </a:r>
            <a:br>
              <a:rPr lang="ar-SA" dirty="0" smtClean="0"/>
            </a:br>
            <a:r>
              <a:rPr lang="ar-SA" dirty="0" smtClean="0"/>
              <a:t>عندما تنتهي المدة المقررة لاستخدام الأصل الثابت فان المنشاة غالبا ما توقف استخدامه وتعرضه للبيع أو تستبدل به أصلا آخر ليشكل الأصل المستبدل جزء من قيمة الأصل الجديد </a:t>
            </a:r>
            <a:br>
              <a:rPr lang="ar-SA" dirty="0" smtClean="0"/>
            </a:br>
            <a:r>
              <a:rPr lang="ar-SA" dirty="0" smtClean="0"/>
              <a:t>لذلك فان الأصل قد يباع بقيمه تساوي قيمته الدفترية (التكلفة </a:t>
            </a:r>
            <a:r>
              <a:rPr lang="ar-SA" dirty="0" smtClean="0"/>
              <a:t>–مجمع </a:t>
            </a:r>
            <a:r>
              <a:rPr lang="ar-SA" dirty="0" smtClean="0"/>
              <a:t>الاستهلاك ) وقد يباع بقيمه اكثر او اقل من قيمته الدفتريه مما يحمل المنشاه خساره في حالة بيعه باقل اويجلب لها مكسبا في حالة بيعه باكثر من قيمته الدفتريه  </a:t>
            </a:r>
            <a:br>
              <a:rPr lang="ar-SA" dirty="0" smtClean="0"/>
            </a:b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u="sng" dirty="0" smtClean="0">
                <a:solidFill>
                  <a:srgbClr val="00B050"/>
                </a:solidFill>
              </a:rPr>
              <a:t>إيقاف استعمال الأصل وبيعه بما يعادل قيمته الدفترية </a:t>
            </a:r>
            <a:r>
              <a:rPr lang="ar-SA" dirty="0" smtClean="0"/>
              <a:t/>
            </a:r>
            <a:br>
              <a:rPr lang="ar-SA" dirty="0" smtClean="0"/>
            </a:br>
            <a:r>
              <a:rPr lang="ar-SA" dirty="0" smtClean="0">
                <a:solidFill>
                  <a:srgbClr val="0070C0"/>
                </a:solidFill>
              </a:rPr>
              <a:t>مثال : منشاه اشترت اله بمبلغ 320000 ريال في 1/1/1415 هـ واستخدمتها لمدة خمس سنوات وهي المده المقرره لاستخدامها واستهلكت من قيمتها 300000 ريال بطريقة القسط الثابت اما مبلغ 20000 ريال فقد قدرت قيمه بيعيه للاله في نهاية الخمس سنوات من الخدمه .وقد تم بيع الاله فعلا بمبلغ 20000 ريال بعد مضي خمس سنوات من استخدامها </a:t>
            </a:r>
            <a:endParaRPr lang="ar-SA" dirty="0">
              <a:solidFill>
                <a:srgbClr val="0070C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3600" dirty="0" smtClean="0">
                <a:solidFill>
                  <a:srgbClr val="FF0000"/>
                </a:solidFill>
              </a:rPr>
              <a:t>الحل :</a:t>
            </a:r>
            <a:r>
              <a:rPr lang="ar-SA" sz="3600" dirty="0" smtClean="0"/>
              <a:t/>
            </a:r>
            <a:br>
              <a:rPr lang="ar-SA" sz="3600" dirty="0" smtClean="0"/>
            </a:br>
            <a:r>
              <a:rPr lang="ar-SA" sz="3600" dirty="0" smtClean="0"/>
              <a:t>عند البيع يتم التقييد بهذه الطريقة والفرق يكون ربح أو خسارة </a:t>
            </a:r>
            <a:br>
              <a:rPr lang="ar-SA" sz="3600" dirty="0" smtClean="0"/>
            </a:br>
            <a:r>
              <a:rPr lang="ar-SA" sz="3600" dirty="0" smtClean="0"/>
              <a:t>من مذكورين:</a:t>
            </a:r>
            <a:br>
              <a:rPr lang="ar-SA" sz="3600" dirty="0" smtClean="0"/>
            </a:br>
            <a:r>
              <a:rPr lang="ar-SA" sz="3600" dirty="0" smtClean="0"/>
              <a:t>ح/البنك </a:t>
            </a:r>
            <a:r>
              <a:rPr lang="ar-SA" sz="3600" dirty="0" smtClean="0"/>
              <a:t>(بمبلغ البيع)</a:t>
            </a:r>
            <a:br>
              <a:rPr lang="ar-SA" sz="3600" dirty="0" smtClean="0"/>
            </a:br>
            <a:r>
              <a:rPr lang="ar-SA" sz="3600" dirty="0" smtClean="0"/>
              <a:t>ح/مجمع الاستهلاك (بالقيمه المستهلكه من الاله)</a:t>
            </a:r>
            <a:br>
              <a:rPr lang="ar-SA" sz="3600" dirty="0" smtClean="0"/>
            </a:br>
            <a:r>
              <a:rPr lang="ar-SA" sz="3600" dirty="0" smtClean="0"/>
              <a:t>             إلى ح/الآلة </a:t>
            </a:r>
            <a:br>
              <a:rPr lang="ar-SA" sz="3600" dirty="0" smtClean="0"/>
            </a:br>
            <a:r>
              <a:rPr lang="ar-SA" sz="3600" dirty="0" smtClean="0"/>
              <a:t>ويجب أن تتساوي الجهة المدينة مع الدائنة  </a:t>
            </a:r>
            <a:br>
              <a:rPr lang="ar-SA" sz="3600" dirty="0" smtClean="0"/>
            </a:br>
            <a:r>
              <a:rPr lang="ar-SA" sz="3600" dirty="0" smtClean="0"/>
              <a:t>لكن في حالة وجود اختلاف راح يمثل الربح أو الخسارة </a:t>
            </a:r>
            <a:br>
              <a:rPr lang="ar-SA" sz="3600" dirty="0" smtClean="0"/>
            </a:br>
            <a:r>
              <a:rPr lang="ar-SA" sz="3600" dirty="0" smtClean="0"/>
              <a:t>إذا كان الفرق مديناً كان خسارة</a:t>
            </a:r>
            <a:br>
              <a:rPr lang="ar-SA" sz="3600" dirty="0" smtClean="0"/>
            </a:br>
            <a:r>
              <a:rPr lang="ar-SA" sz="3600" dirty="0" smtClean="0"/>
              <a:t>إذا كان الفرق دائناً كان مكاسب </a:t>
            </a:r>
            <a:endParaRPr lang="ar-SA" sz="3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dirty="0" smtClean="0">
                <a:solidFill>
                  <a:srgbClr val="FF0000"/>
                </a:solidFill>
              </a:rPr>
              <a:t>الحل :</a:t>
            </a:r>
            <a:r>
              <a:rPr lang="ar-SA" dirty="0" smtClean="0"/>
              <a:t/>
            </a:r>
            <a:br>
              <a:rPr lang="ar-SA" dirty="0" smtClean="0"/>
            </a:br>
            <a:r>
              <a:rPr lang="ar-SA" dirty="0" smtClean="0"/>
              <a:t>من مذكورين </a:t>
            </a:r>
            <a:br>
              <a:rPr lang="ar-SA" dirty="0" smtClean="0"/>
            </a:br>
            <a:r>
              <a:rPr lang="ar-SA" dirty="0" smtClean="0"/>
              <a:t>20000 ح/ </a:t>
            </a:r>
            <a:r>
              <a:rPr lang="ar-SA" dirty="0" smtClean="0"/>
              <a:t>البنك </a:t>
            </a:r>
            <a:r>
              <a:rPr lang="ar-SA" dirty="0" smtClean="0"/>
              <a:t/>
            </a:r>
            <a:br>
              <a:rPr lang="ar-SA" dirty="0" smtClean="0"/>
            </a:br>
            <a:r>
              <a:rPr lang="ar-SA" dirty="0" smtClean="0"/>
              <a:t>300000ح/ مجمع استهلاك الآلة </a:t>
            </a:r>
            <a:br>
              <a:rPr lang="ar-SA" dirty="0" smtClean="0"/>
            </a:br>
            <a:r>
              <a:rPr lang="ar-SA" dirty="0" smtClean="0"/>
              <a:t>                        32000الى ح/الآلة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dirty="0" smtClean="0"/>
              <a:t>تتميز الأصول الثابتة عن المتداولة بطول </a:t>
            </a:r>
            <a:r>
              <a:rPr lang="ar-SA" dirty="0" smtClean="0"/>
              <a:t>البقاء(وهو أمر نسبي يميزه عن الأصول المتداولة ) </a:t>
            </a:r>
            <a:r>
              <a:rPr lang="ar-SA" dirty="0" smtClean="0"/>
              <a:t>ويقصد به أن الأصل لم يشترى أو يمتلك بغرض إعادة بيعه وإنما ليساهم في خدمة الإنتاج مده طويلة </a:t>
            </a:r>
            <a:br>
              <a:rPr lang="ar-SA" dirty="0" smtClean="0"/>
            </a:br>
            <a:r>
              <a:rPr lang="ar-SA" dirty="0" smtClean="0"/>
              <a:t>ا</a:t>
            </a:r>
            <a:r>
              <a:rPr lang="ar-SA" b="1" u="sng" dirty="0" smtClean="0"/>
              <a:t>لإنتاج</a:t>
            </a:r>
            <a:r>
              <a:rPr lang="ar-SA" dirty="0" smtClean="0"/>
              <a:t> هو كل عمل يؤدي إلى الحصول على إيرادات من بيع البضائع وتقديم الخدمات </a:t>
            </a:r>
            <a:br>
              <a:rPr lang="ar-SA" dirty="0" smtClean="0"/>
            </a:br>
            <a:r>
              <a:rPr lang="ar-SA" b="1" u="sng" dirty="0" smtClean="0">
                <a:solidFill>
                  <a:srgbClr val="FF0000"/>
                </a:solidFill>
              </a:rPr>
              <a:t>تكلفة الأصل الثابت : </a:t>
            </a:r>
            <a:r>
              <a:rPr lang="ar-SA" dirty="0" smtClean="0">
                <a:solidFill>
                  <a:srgbClr val="00B0F0"/>
                </a:solidFill>
              </a:rPr>
              <a:t>هي جميع ماانفق على الاصل ليكون جاهزا للاستخدام في الغرض الذي اشترى من اجله .</a:t>
            </a:r>
            <a:r>
              <a:rPr lang="ar-SA" dirty="0" smtClean="0"/>
              <a:t/>
            </a:r>
            <a:br>
              <a:rPr lang="ar-SA" dirty="0" smtClean="0"/>
            </a:br>
            <a:r>
              <a:rPr lang="ar-SA" dirty="0" smtClean="0"/>
              <a:t>ويشمل ذلك : ثمن الشراء , النقل , الجمارك ,التامين, اجور العمال , مصاريف الكهرباء .</a:t>
            </a: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sz="3200" b="1" u="sng" dirty="0" smtClean="0">
                <a:solidFill>
                  <a:srgbClr val="00B050"/>
                </a:solidFill>
              </a:rPr>
              <a:t>بيع الأصل الثابت بأكثر من قيمته الدفترية </a:t>
            </a:r>
            <a:r>
              <a:rPr lang="ar-SA" sz="3200" dirty="0" smtClean="0"/>
              <a:t/>
            </a:r>
            <a:br>
              <a:rPr lang="ar-SA" sz="3200" dirty="0" smtClean="0"/>
            </a:br>
            <a:r>
              <a:rPr lang="ar-SA" sz="3200" dirty="0" smtClean="0">
                <a:solidFill>
                  <a:srgbClr val="0070C0"/>
                </a:solidFill>
              </a:rPr>
              <a:t>مثال : بنفس البيانات السابقه ولكن بفرض ان المنشاه باعت الاله ب(50000) ريال </a:t>
            </a:r>
            <a:r>
              <a:rPr lang="ar-SA" sz="3200" dirty="0" smtClean="0"/>
              <a:t/>
            </a:r>
            <a:br>
              <a:rPr lang="ar-SA" sz="3200" dirty="0" smtClean="0"/>
            </a:br>
            <a:r>
              <a:rPr lang="ar-SA" sz="3200" dirty="0" smtClean="0"/>
              <a:t>وعليه يكون الحل :</a:t>
            </a:r>
            <a:br>
              <a:rPr lang="ar-SA" sz="3200" dirty="0" smtClean="0"/>
            </a:br>
            <a:r>
              <a:rPr lang="ar-SA" sz="3200" dirty="0" smtClean="0"/>
              <a:t>من مذكورين:</a:t>
            </a:r>
            <a:br>
              <a:rPr lang="ar-SA" sz="3200" dirty="0" smtClean="0"/>
            </a:br>
            <a:r>
              <a:rPr lang="ar-SA" sz="3200" dirty="0" smtClean="0"/>
              <a:t>50000ح/النقدية</a:t>
            </a:r>
            <a:br>
              <a:rPr lang="ar-SA" sz="3200" dirty="0" smtClean="0"/>
            </a:br>
            <a:r>
              <a:rPr lang="ar-SA" sz="3200" dirty="0" smtClean="0"/>
              <a:t>300000ح/مجمع استهلاك </a:t>
            </a:r>
            <a:br>
              <a:rPr lang="ar-SA" sz="3200" dirty="0" smtClean="0"/>
            </a:br>
            <a:r>
              <a:rPr lang="ar-SA" sz="3200" dirty="0" smtClean="0"/>
              <a:t>                       320000ح/الآلة</a:t>
            </a:r>
            <a:br>
              <a:rPr lang="ar-SA" sz="3200" dirty="0" smtClean="0"/>
            </a:br>
            <a:r>
              <a:rPr lang="ar-SA" sz="3200" dirty="0" smtClean="0"/>
              <a:t>                     30000ح/مكاسب بيع </a:t>
            </a:r>
            <a:br>
              <a:rPr lang="ar-SA" sz="3200" dirty="0" smtClean="0"/>
            </a:br>
            <a:r>
              <a:rPr lang="ar-SA" sz="3200" dirty="0" smtClean="0"/>
              <a:t>وقد تم حساب المكاسب كالتالي :</a:t>
            </a:r>
            <a:br>
              <a:rPr lang="ar-SA" sz="3200" dirty="0" smtClean="0"/>
            </a:br>
            <a:r>
              <a:rPr lang="ar-SA" sz="3200" dirty="0" smtClean="0"/>
              <a:t>تكلفة الآلة –(مجمع الاستهلاك+قيمة البيع)</a:t>
            </a:r>
            <a:br>
              <a:rPr lang="ar-SA" sz="3200" dirty="0" smtClean="0"/>
            </a:br>
            <a:r>
              <a:rPr lang="ar-SA" sz="3200" dirty="0" smtClean="0"/>
              <a:t>=320000-(300000+50000)</a:t>
            </a:r>
            <a:br>
              <a:rPr lang="ar-SA" sz="3200" dirty="0" smtClean="0"/>
            </a:br>
            <a:r>
              <a:rPr lang="ar-SA" sz="3200" dirty="0" smtClean="0"/>
              <a:t>=320000-(350000)</a:t>
            </a:r>
            <a:br>
              <a:rPr lang="ar-SA" sz="3200" dirty="0" smtClean="0"/>
            </a:br>
            <a:r>
              <a:rPr lang="ar-SA" sz="3200" dirty="0" smtClean="0"/>
              <a:t>=30000 ريال </a:t>
            </a:r>
            <a:br>
              <a:rPr lang="ar-SA" sz="3200" dirty="0" smtClean="0"/>
            </a:br>
            <a:r>
              <a:rPr lang="ar-SA" sz="3200" dirty="0" smtClean="0">
                <a:solidFill>
                  <a:srgbClr val="0070C0"/>
                </a:solidFill>
              </a:rPr>
              <a:t>والجهة المدينة اكبر من الدائنة إذن الفرق دائن (ربح)</a:t>
            </a:r>
            <a:endParaRPr lang="ar-SA" sz="3200" dirty="0">
              <a:solidFill>
                <a:srgbClr val="0070C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r>
              <a:rPr lang="ar-SA" sz="3200" b="1" dirty="0" smtClean="0">
                <a:solidFill>
                  <a:srgbClr val="00B050"/>
                </a:solidFill>
              </a:rPr>
              <a:t>بيع الأصل بأقل من قيمته الدفترية </a:t>
            </a:r>
            <a:r>
              <a:rPr lang="ar-SA" sz="3200" dirty="0" smtClean="0"/>
              <a:t/>
            </a:r>
            <a:br>
              <a:rPr lang="ar-SA" sz="3200" dirty="0" smtClean="0"/>
            </a:br>
            <a:r>
              <a:rPr lang="ar-SA" sz="3200" dirty="0" smtClean="0">
                <a:solidFill>
                  <a:srgbClr val="0070C0"/>
                </a:solidFill>
              </a:rPr>
              <a:t>مثال : بفرض تم بيع الاله ب (5000) ريال فقط </a:t>
            </a:r>
            <a:r>
              <a:rPr lang="ar-SA" sz="3200" dirty="0" smtClean="0"/>
              <a:t/>
            </a:r>
            <a:br>
              <a:rPr lang="ar-SA" sz="3200" dirty="0" smtClean="0"/>
            </a:br>
            <a:r>
              <a:rPr lang="ar-SA" sz="3200" dirty="0" smtClean="0"/>
              <a:t>فان القيد يكون :</a:t>
            </a:r>
            <a:br>
              <a:rPr lang="ar-SA" sz="3200" dirty="0" smtClean="0"/>
            </a:br>
            <a:r>
              <a:rPr lang="ar-SA" sz="3200" dirty="0" smtClean="0"/>
              <a:t>من مذكورين:</a:t>
            </a:r>
            <a:br>
              <a:rPr lang="ar-SA" sz="3200" dirty="0" smtClean="0"/>
            </a:br>
            <a:r>
              <a:rPr lang="ar-SA" sz="3200" dirty="0" smtClean="0"/>
              <a:t>5000ح/النقدية</a:t>
            </a:r>
            <a:br>
              <a:rPr lang="ar-SA" sz="3200" dirty="0" smtClean="0"/>
            </a:br>
            <a:r>
              <a:rPr lang="ar-SA" sz="3200" dirty="0" smtClean="0"/>
              <a:t>300000ح/مجمع استهلاك</a:t>
            </a:r>
            <a:br>
              <a:rPr lang="ar-SA" sz="3200" dirty="0" smtClean="0"/>
            </a:br>
            <a:r>
              <a:rPr lang="ar-SA" sz="3200" dirty="0" smtClean="0"/>
              <a:t>1500ح/خسائر بيع </a:t>
            </a:r>
            <a:br>
              <a:rPr lang="ar-SA" sz="3200" dirty="0" smtClean="0"/>
            </a:br>
            <a:r>
              <a:rPr lang="ar-SA" sz="3200" dirty="0" smtClean="0"/>
              <a:t>                         320000الى </a:t>
            </a:r>
            <a:r>
              <a:rPr lang="ar-SA" sz="3200" dirty="0" err="1" smtClean="0"/>
              <a:t>ح</a:t>
            </a:r>
            <a:r>
              <a:rPr lang="ar-SA" sz="3200" dirty="0" smtClean="0"/>
              <a:t>/ الآلة </a:t>
            </a:r>
            <a:br>
              <a:rPr lang="ar-SA" sz="3200" dirty="0" smtClean="0"/>
            </a:br>
            <a:r>
              <a:rPr lang="ar-SA" sz="3200" dirty="0" smtClean="0"/>
              <a:t>وتم حسابها كالتالي :</a:t>
            </a:r>
            <a:br>
              <a:rPr lang="ar-SA" sz="3200" dirty="0" smtClean="0"/>
            </a:br>
            <a:r>
              <a:rPr lang="ar-SA" sz="3200" dirty="0" smtClean="0"/>
              <a:t>320000-(300000+5000)</a:t>
            </a:r>
            <a:br>
              <a:rPr lang="ar-SA" sz="3200" dirty="0" smtClean="0"/>
            </a:br>
            <a:r>
              <a:rPr lang="ar-SA" sz="3200" dirty="0" smtClean="0"/>
              <a:t>=320000-305000</a:t>
            </a:r>
            <a:br>
              <a:rPr lang="ar-SA" sz="3200" dirty="0" smtClean="0"/>
            </a:br>
            <a:r>
              <a:rPr lang="ar-SA" sz="3200" dirty="0" smtClean="0"/>
              <a:t>=15000 ريال</a:t>
            </a:r>
            <a:br>
              <a:rPr lang="ar-SA" sz="3200" dirty="0" smtClean="0"/>
            </a:br>
            <a:r>
              <a:rPr lang="ar-SA" sz="3200" dirty="0" smtClean="0">
                <a:solidFill>
                  <a:srgbClr val="0070C0"/>
                </a:solidFill>
              </a:rPr>
              <a:t>إذن الجهة الدائنة اكبر وبالتالي الرصيد مدين (خساره)</a:t>
            </a:r>
            <a:endParaRPr lang="ar-SA" sz="3200" dirty="0">
              <a:solidFill>
                <a:srgbClr val="0070C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sz="4000" b="1" u="sng" dirty="0" smtClean="0">
                <a:solidFill>
                  <a:srgbClr val="00B050"/>
                </a:solidFill>
              </a:rPr>
              <a:t>استهلاك الأصول رخيصة الثمن كبيرة العدد </a:t>
            </a:r>
            <a:r>
              <a:rPr lang="ar-SA" sz="4000" dirty="0" smtClean="0"/>
              <a:t/>
            </a:r>
            <a:br>
              <a:rPr lang="ar-SA" sz="4000" dirty="0" smtClean="0"/>
            </a:br>
            <a:r>
              <a:rPr lang="ar-SA" sz="4000" dirty="0" smtClean="0"/>
              <a:t>مثل : الاقلام , المسامير, المفكات , الدبابيس وغيرها .</a:t>
            </a:r>
            <a:br>
              <a:rPr lang="ar-SA" sz="4000" dirty="0" smtClean="0"/>
            </a:br>
            <a:r>
              <a:rPr lang="ar-SA" sz="4000" dirty="0" smtClean="0"/>
              <a:t>تتم المحاسبة بإحدى طريقتين :</a:t>
            </a:r>
            <a:br>
              <a:rPr lang="ar-SA" sz="4000" dirty="0" smtClean="0"/>
            </a:br>
            <a:r>
              <a:rPr lang="ar-SA" sz="4000" dirty="0" smtClean="0">
                <a:solidFill>
                  <a:srgbClr val="00B050"/>
                </a:solidFill>
              </a:rPr>
              <a:t>الأولى :</a:t>
            </a:r>
            <a:r>
              <a:rPr lang="ar-SA" sz="4000" dirty="0" smtClean="0"/>
              <a:t> يعتبر مايصرف منها نفقات ايراديه تحمل حال صرفها لايراد السنه الماليه التي صرفت فيها ولاتظهر في قائمة المركز المالي لعدم اهميتها النسبيه.</a:t>
            </a:r>
            <a:br>
              <a:rPr lang="ar-SA" sz="4000" dirty="0" smtClean="0"/>
            </a:br>
            <a:r>
              <a:rPr lang="ar-SA" sz="4000" dirty="0" smtClean="0">
                <a:solidFill>
                  <a:srgbClr val="00B050"/>
                </a:solidFill>
              </a:rPr>
              <a:t>الثانية:</a:t>
            </a:r>
            <a:r>
              <a:rPr lang="ar-SA" sz="4000" dirty="0" smtClean="0"/>
              <a:t> تعتبر هذه الأصول عند شرائها أصول ثابتة تسجل كذلك ولكن تجرد آخر الفترة المحاسبية جرداً فعلياً ويعتبر الفرق بين التكلفة الدفترية وبين القيمة في نهاية الفترة المحاسبية هو مصروف استهلاك لمثل هذا النوع من الأصول </a:t>
            </a:r>
            <a:endParaRPr lang="ar-SA" sz="4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solidFill>
                  <a:srgbClr val="00B050"/>
                </a:solidFill>
              </a:rPr>
              <a:t>الأصول غير الملموسة </a:t>
            </a:r>
            <a:r>
              <a:rPr lang="ar-SA" dirty="0" smtClean="0"/>
              <a:t/>
            </a:r>
            <a:br>
              <a:rPr lang="ar-SA" dirty="0" smtClean="0"/>
            </a:br>
            <a:r>
              <a:rPr lang="ar-SA" dirty="0" smtClean="0"/>
              <a:t>تعامل معاملة الأصول الثابتة بيد أن المصروف يطلق عليه مصروف نفاذ وليس مصروف استهلاك. </a:t>
            </a:r>
            <a:br>
              <a:rPr lang="ar-SA" dirty="0" smtClean="0"/>
            </a:br>
            <a:r>
              <a:rPr lang="ar-SA" dirty="0" smtClean="0"/>
              <a:t>لأنها لا تستهلك وإنما يستفاد منها ولها مده معينه مثل العلامات التجارية وحقوق الاختراع</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4000" b="1" u="sng" dirty="0" smtClean="0">
                <a:solidFill>
                  <a:srgbClr val="00B050"/>
                </a:solidFill>
              </a:rPr>
              <a:t>مثال شامل على الاستهلاك</a:t>
            </a:r>
            <a:r>
              <a:rPr lang="ar-SA" sz="4000" dirty="0" smtClean="0"/>
              <a:t/>
            </a:r>
            <a:br>
              <a:rPr lang="ar-SA" sz="4000" dirty="0" smtClean="0"/>
            </a:br>
            <a:r>
              <a:rPr lang="ar-SA" sz="3600" dirty="0" smtClean="0">
                <a:solidFill>
                  <a:srgbClr val="0070C0"/>
                </a:solidFill>
              </a:rPr>
              <a:t>قامت مؤسسة العمر بشراء اله لتصنيع الدفاتر المدرسية بتكلفه إجمالية قدرها (180000)ريال وذلك في محرم 1416 هـ , ويتوقع ان تكون قيمة الخرده للاله20000 في نهاية عمرها الانتاجي المقدر ب (4 سنوات ) كما قدرت ساعات تشغيل الاله ب 32000 ساعه , وكانت ساعات الاستخدام الفعليه خلال السنوات الاربع كما يلي :</a:t>
            </a:r>
            <a:br>
              <a:rPr lang="ar-SA" sz="3600" dirty="0" smtClean="0">
                <a:solidFill>
                  <a:srgbClr val="0070C0"/>
                </a:solidFill>
              </a:rPr>
            </a:br>
            <a:r>
              <a:rPr lang="ar-SA" sz="3600" dirty="0" smtClean="0">
                <a:solidFill>
                  <a:srgbClr val="0070C0"/>
                </a:solidFill>
              </a:rPr>
              <a:t>1416هـ (8000ساعه)</a:t>
            </a:r>
            <a:br>
              <a:rPr lang="ar-SA" sz="3600" dirty="0" smtClean="0">
                <a:solidFill>
                  <a:srgbClr val="0070C0"/>
                </a:solidFill>
              </a:rPr>
            </a:br>
            <a:r>
              <a:rPr lang="ar-SA" sz="3600" dirty="0" smtClean="0">
                <a:solidFill>
                  <a:srgbClr val="0070C0"/>
                </a:solidFill>
              </a:rPr>
              <a:t>1417هـ (12000 ساعه)</a:t>
            </a:r>
            <a:br>
              <a:rPr lang="ar-SA" sz="3600" dirty="0" smtClean="0">
                <a:solidFill>
                  <a:srgbClr val="0070C0"/>
                </a:solidFill>
              </a:rPr>
            </a:br>
            <a:r>
              <a:rPr lang="ar-SA" sz="3600" dirty="0" smtClean="0">
                <a:solidFill>
                  <a:srgbClr val="0070C0"/>
                </a:solidFill>
              </a:rPr>
              <a:t>1418هـ(7000ساعه)</a:t>
            </a:r>
            <a:br>
              <a:rPr lang="ar-SA" sz="3600" dirty="0" smtClean="0">
                <a:solidFill>
                  <a:srgbClr val="0070C0"/>
                </a:solidFill>
              </a:rPr>
            </a:br>
            <a:r>
              <a:rPr lang="ar-SA" sz="3600" dirty="0" smtClean="0">
                <a:solidFill>
                  <a:srgbClr val="0070C0"/>
                </a:solidFill>
              </a:rPr>
              <a:t>1419هـ (5000ساعه)</a:t>
            </a:r>
            <a:endParaRPr lang="ar-SA" sz="3600" dirty="0">
              <a:solidFill>
                <a:srgbClr val="0070C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dirty="0" smtClean="0">
                <a:solidFill>
                  <a:srgbClr val="FF0000"/>
                </a:solidFill>
              </a:rPr>
              <a:t>المطلوب إعداد جدول الاستهلاك بالطرق التالية :::</a:t>
            </a:r>
            <a:r>
              <a:rPr lang="ar-SA" dirty="0" smtClean="0">
                <a:solidFill>
                  <a:srgbClr val="00B0F0"/>
                </a:solidFill>
              </a:rPr>
              <a:t/>
            </a:r>
            <a:br>
              <a:rPr lang="ar-SA" dirty="0" smtClean="0">
                <a:solidFill>
                  <a:srgbClr val="00B0F0"/>
                </a:solidFill>
              </a:rPr>
            </a:br>
            <a:r>
              <a:rPr lang="ar-SA" dirty="0" smtClean="0">
                <a:solidFill>
                  <a:srgbClr val="00B050"/>
                </a:solidFill>
              </a:rPr>
              <a:t>أ-القسط الثابت </a:t>
            </a:r>
            <a:br>
              <a:rPr lang="ar-SA" dirty="0" smtClean="0">
                <a:solidFill>
                  <a:srgbClr val="00B050"/>
                </a:solidFill>
              </a:rPr>
            </a:br>
            <a:r>
              <a:rPr lang="ar-SA" dirty="0" err="1" smtClean="0">
                <a:solidFill>
                  <a:srgbClr val="00B050"/>
                </a:solidFill>
              </a:rPr>
              <a:t>ب</a:t>
            </a:r>
            <a:r>
              <a:rPr lang="ar-SA" dirty="0" smtClean="0">
                <a:solidFill>
                  <a:srgbClr val="00B050"/>
                </a:solidFill>
              </a:rPr>
              <a:t>-مضاعف القسط الثابت </a:t>
            </a:r>
            <a:br>
              <a:rPr lang="ar-SA" dirty="0" smtClean="0">
                <a:solidFill>
                  <a:srgbClr val="00B050"/>
                </a:solidFill>
              </a:rPr>
            </a:br>
            <a:r>
              <a:rPr lang="ar-SA" dirty="0" err="1" smtClean="0">
                <a:solidFill>
                  <a:srgbClr val="00B050"/>
                </a:solidFill>
              </a:rPr>
              <a:t>ج</a:t>
            </a:r>
            <a:r>
              <a:rPr lang="ar-SA" dirty="0" smtClean="0">
                <a:solidFill>
                  <a:srgbClr val="00B050"/>
                </a:solidFill>
              </a:rPr>
              <a:t>-مجموع أرقام السنين</a:t>
            </a:r>
            <a:br>
              <a:rPr lang="ar-SA" dirty="0" smtClean="0">
                <a:solidFill>
                  <a:srgbClr val="00B050"/>
                </a:solidFill>
              </a:rPr>
            </a:br>
            <a:r>
              <a:rPr lang="ar-SA" dirty="0" smtClean="0">
                <a:solidFill>
                  <a:srgbClr val="00B050"/>
                </a:solidFill>
              </a:rPr>
              <a:t>د-وحدات النشاط(ساعات التشغيل</a:t>
            </a:r>
            <a:r>
              <a:rPr lang="ar-SA" dirty="0" smtClean="0">
                <a:solidFill>
                  <a:srgbClr val="00B0F0"/>
                </a:solidFill>
              </a:rPr>
              <a:t>)</a:t>
            </a:r>
            <a:endParaRPr lang="ar-SA" dirty="0">
              <a:solidFill>
                <a:srgbClr val="00B0F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القسط الثابت </a:t>
            </a:r>
            <a:r>
              <a:rPr lang="ar-SA" dirty="0" smtClean="0"/>
              <a:t/>
            </a:r>
            <a:br>
              <a:rPr lang="ar-SA" dirty="0" smtClean="0"/>
            </a:br>
            <a:r>
              <a:rPr lang="ar-SA" dirty="0" smtClean="0"/>
              <a:t>معدل الاستهلاك = (1÷4)×100=25%</a:t>
            </a:r>
            <a:br>
              <a:rPr lang="ar-SA" dirty="0" smtClean="0"/>
            </a:br>
            <a:r>
              <a:rPr lang="ar-SA" dirty="0" smtClean="0"/>
              <a:t>التكلفة القابلة للاستهلاك=180000-20000</a:t>
            </a:r>
            <a:br>
              <a:rPr lang="ar-SA" dirty="0" smtClean="0"/>
            </a:br>
            <a:r>
              <a:rPr lang="ar-SA" dirty="0" smtClean="0"/>
              <a:t>=160000 ريال </a:t>
            </a:r>
            <a:br>
              <a:rPr lang="ar-SA" dirty="0" smtClean="0"/>
            </a:br>
            <a:r>
              <a:rPr lang="ar-SA" dirty="0" smtClean="0"/>
              <a:t>إذن مصروف الاستهلاك = التكلفه القابله للاستهلاك×معدل الاستهلاك</a:t>
            </a:r>
            <a:br>
              <a:rPr lang="ar-SA" dirty="0" smtClean="0"/>
            </a:br>
            <a:r>
              <a:rPr lang="ar-SA" dirty="0" smtClean="0"/>
              <a:t>=160000×25%=40000 ريال سنوياً ثابت لكل سنه بالتساوي </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 </a:t>
            </a:r>
            <a:br>
              <a:rPr lang="ar-SA" dirty="0" smtClean="0"/>
            </a:br>
            <a:endParaRPr lang="ar-SA" dirty="0"/>
          </a:p>
        </p:txBody>
      </p:sp>
      <p:graphicFrame>
        <p:nvGraphicFramePr>
          <p:cNvPr id="4" name="جدول 3"/>
          <p:cNvGraphicFramePr>
            <a:graphicFrameLocks noGrp="1"/>
          </p:cNvGraphicFramePr>
          <p:nvPr/>
        </p:nvGraphicFramePr>
        <p:xfrm>
          <a:off x="323528" y="980726"/>
          <a:ext cx="8424936" cy="5725226"/>
        </p:xfrm>
        <a:graphic>
          <a:graphicData uri="http://schemas.openxmlformats.org/drawingml/2006/table">
            <a:tbl>
              <a:tblPr rtl="1" firstRow="1" bandRow="1">
                <a:tableStyleId>{5C22544A-7EE6-4342-B048-85BDC9FD1C3A}</a:tableStyleId>
              </a:tblPr>
              <a:tblGrid>
                <a:gridCol w="1404156"/>
                <a:gridCol w="1404156"/>
                <a:gridCol w="1404156"/>
                <a:gridCol w="1404156"/>
                <a:gridCol w="1404156"/>
                <a:gridCol w="1404156"/>
              </a:tblGrid>
              <a:tr h="1137557">
                <a:tc>
                  <a:txBody>
                    <a:bodyPr/>
                    <a:lstStyle/>
                    <a:p>
                      <a:pPr rtl="1"/>
                      <a:endParaRPr lang="ar-SA" dirty="0"/>
                    </a:p>
                  </a:txBody>
                  <a:tcPr/>
                </a:tc>
                <a:tc>
                  <a:txBody>
                    <a:bodyPr/>
                    <a:lstStyle/>
                    <a:p>
                      <a:pPr rtl="1"/>
                      <a:r>
                        <a:rPr lang="ar-SA" dirty="0" smtClean="0"/>
                        <a:t>التكلفة الأصلية</a:t>
                      </a:r>
                      <a:r>
                        <a:rPr lang="ar-SA" baseline="0" dirty="0" smtClean="0"/>
                        <a:t> – القيمة كخردة</a:t>
                      </a:r>
                      <a:endParaRPr lang="ar-SA" dirty="0"/>
                    </a:p>
                  </a:txBody>
                  <a:tcPr/>
                </a:tc>
                <a:tc>
                  <a:txBody>
                    <a:bodyPr/>
                    <a:lstStyle/>
                    <a:p>
                      <a:pPr rtl="1"/>
                      <a:r>
                        <a:rPr lang="ar-SA" dirty="0" smtClean="0"/>
                        <a:t>(1÷4)×100</a:t>
                      </a:r>
                      <a:endParaRPr lang="ar-SA" dirty="0"/>
                    </a:p>
                  </a:txBody>
                  <a:tcPr/>
                </a:tc>
                <a:tc>
                  <a:txBody>
                    <a:bodyPr/>
                    <a:lstStyle/>
                    <a:p>
                      <a:pPr rtl="1"/>
                      <a:r>
                        <a:rPr lang="ar-SA" dirty="0" smtClean="0"/>
                        <a:t>التكلفة القابلة للاستهلاك ×معدل الاستهلاك</a:t>
                      </a:r>
                      <a:endParaRPr lang="ar-SA" dirty="0"/>
                    </a:p>
                  </a:txBody>
                  <a:tcPr/>
                </a:tc>
                <a:tc>
                  <a:txBody>
                    <a:bodyPr/>
                    <a:lstStyle/>
                    <a:p>
                      <a:pPr rtl="1"/>
                      <a:r>
                        <a:rPr lang="ar-SA" dirty="0" smtClean="0"/>
                        <a:t>إجمالي</a:t>
                      </a:r>
                      <a:r>
                        <a:rPr lang="ar-SA" baseline="0" dirty="0" smtClean="0"/>
                        <a:t> مصروف استهلاك</a:t>
                      </a:r>
                      <a:endParaRPr lang="ar-SA" dirty="0"/>
                    </a:p>
                  </a:txBody>
                  <a:tcPr/>
                </a:tc>
                <a:tc>
                  <a:txBody>
                    <a:bodyPr/>
                    <a:lstStyle/>
                    <a:p>
                      <a:pPr rtl="1"/>
                      <a:r>
                        <a:rPr lang="ar-SA" dirty="0" smtClean="0"/>
                        <a:t>التكلفة الأصلية – مجمع الاستهلاك</a:t>
                      </a:r>
                      <a:endParaRPr lang="ar-SA" dirty="0"/>
                    </a:p>
                  </a:txBody>
                  <a:tcPr/>
                </a:tc>
              </a:tr>
              <a:tr h="895814">
                <a:tc>
                  <a:txBody>
                    <a:bodyPr/>
                    <a:lstStyle/>
                    <a:p>
                      <a:pPr algn="ctr" rtl="1"/>
                      <a:r>
                        <a:rPr lang="ar-SA" dirty="0" smtClean="0">
                          <a:solidFill>
                            <a:srgbClr val="00B050"/>
                          </a:solidFill>
                        </a:rPr>
                        <a:t>السنة</a:t>
                      </a:r>
                      <a:endParaRPr lang="ar-SA" dirty="0">
                        <a:solidFill>
                          <a:srgbClr val="00B050"/>
                        </a:solidFill>
                      </a:endParaRPr>
                    </a:p>
                  </a:txBody>
                  <a:tcPr/>
                </a:tc>
                <a:tc>
                  <a:txBody>
                    <a:bodyPr/>
                    <a:lstStyle/>
                    <a:p>
                      <a:pPr algn="ctr" rtl="1"/>
                      <a:r>
                        <a:rPr lang="ar-SA" dirty="0" smtClean="0">
                          <a:solidFill>
                            <a:srgbClr val="00B050"/>
                          </a:solidFill>
                        </a:rPr>
                        <a:t>التكلفة القابلة للاستهلاك</a:t>
                      </a:r>
                      <a:endParaRPr lang="ar-SA" dirty="0">
                        <a:solidFill>
                          <a:srgbClr val="00B050"/>
                        </a:solidFill>
                      </a:endParaRPr>
                    </a:p>
                  </a:txBody>
                  <a:tcPr/>
                </a:tc>
                <a:tc>
                  <a:txBody>
                    <a:bodyPr/>
                    <a:lstStyle/>
                    <a:p>
                      <a:pPr algn="ctr" rtl="1"/>
                      <a:r>
                        <a:rPr lang="ar-SA" dirty="0" smtClean="0">
                          <a:solidFill>
                            <a:srgbClr val="00B050"/>
                          </a:solidFill>
                        </a:rPr>
                        <a:t>معدل الاستهلاك </a:t>
                      </a:r>
                      <a:endParaRPr lang="ar-SA" dirty="0">
                        <a:solidFill>
                          <a:srgbClr val="00B050"/>
                        </a:solidFill>
                      </a:endParaRPr>
                    </a:p>
                  </a:txBody>
                  <a:tcPr/>
                </a:tc>
                <a:tc>
                  <a:txBody>
                    <a:bodyPr/>
                    <a:lstStyle/>
                    <a:p>
                      <a:pPr algn="ctr" rtl="1"/>
                      <a:r>
                        <a:rPr lang="ar-SA" dirty="0" smtClean="0">
                          <a:solidFill>
                            <a:srgbClr val="00B050"/>
                          </a:solidFill>
                        </a:rPr>
                        <a:t>مصروف</a:t>
                      </a:r>
                      <a:r>
                        <a:rPr lang="ar-SA" baseline="0" dirty="0" smtClean="0">
                          <a:solidFill>
                            <a:srgbClr val="00B050"/>
                          </a:solidFill>
                        </a:rPr>
                        <a:t> الاستهلاك</a:t>
                      </a:r>
                      <a:endParaRPr lang="ar-SA" dirty="0">
                        <a:solidFill>
                          <a:srgbClr val="00B050"/>
                        </a:solidFill>
                      </a:endParaRPr>
                    </a:p>
                  </a:txBody>
                  <a:tcPr/>
                </a:tc>
                <a:tc>
                  <a:txBody>
                    <a:bodyPr/>
                    <a:lstStyle/>
                    <a:p>
                      <a:pPr algn="ctr" rtl="1"/>
                      <a:r>
                        <a:rPr lang="ar-SA" dirty="0" smtClean="0">
                          <a:solidFill>
                            <a:srgbClr val="00B050"/>
                          </a:solidFill>
                        </a:rPr>
                        <a:t>مجمع الاستهلاك</a:t>
                      </a:r>
                      <a:endParaRPr lang="ar-SA" dirty="0">
                        <a:solidFill>
                          <a:srgbClr val="00B050"/>
                        </a:solidFill>
                      </a:endParaRPr>
                    </a:p>
                  </a:txBody>
                  <a:tcPr/>
                </a:tc>
                <a:tc>
                  <a:txBody>
                    <a:bodyPr/>
                    <a:lstStyle/>
                    <a:p>
                      <a:pPr algn="ctr" rtl="1"/>
                      <a:r>
                        <a:rPr lang="ar-SA" dirty="0" smtClean="0">
                          <a:solidFill>
                            <a:srgbClr val="00B050"/>
                          </a:solidFill>
                        </a:rPr>
                        <a:t>القيمة الدفترية</a:t>
                      </a:r>
                      <a:r>
                        <a:rPr lang="ar-SA" baseline="0" dirty="0" smtClean="0">
                          <a:solidFill>
                            <a:srgbClr val="00B050"/>
                          </a:solidFill>
                        </a:rPr>
                        <a:t> في نهاية المدة </a:t>
                      </a:r>
                      <a:endParaRPr lang="ar-SA" dirty="0">
                        <a:solidFill>
                          <a:srgbClr val="00B050"/>
                        </a:solidFill>
                      </a:endParaRPr>
                    </a:p>
                  </a:txBody>
                  <a:tcPr/>
                </a:tc>
              </a:tr>
              <a:tr h="895814">
                <a:tc>
                  <a:txBody>
                    <a:bodyPr/>
                    <a:lstStyle/>
                    <a:p>
                      <a:pPr algn="ctr" rtl="1"/>
                      <a:r>
                        <a:rPr lang="ar-SA" dirty="0" smtClean="0"/>
                        <a:t>1416</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140000</a:t>
                      </a:r>
                      <a:endParaRPr lang="ar-SA" dirty="0"/>
                    </a:p>
                  </a:txBody>
                  <a:tcPr/>
                </a:tc>
              </a:tr>
              <a:tr h="895814">
                <a:tc>
                  <a:txBody>
                    <a:bodyPr/>
                    <a:lstStyle/>
                    <a:p>
                      <a:pPr algn="ctr" rtl="1"/>
                      <a:r>
                        <a:rPr lang="ar-SA" dirty="0" smtClean="0"/>
                        <a:t>1417</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80000</a:t>
                      </a:r>
                      <a:endParaRPr lang="ar-SA" dirty="0"/>
                    </a:p>
                  </a:txBody>
                  <a:tcPr/>
                </a:tc>
                <a:tc>
                  <a:txBody>
                    <a:bodyPr/>
                    <a:lstStyle/>
                    <a:p>
                      <a:pPr algn="ctr" rtl="1"/>
                      <a:r>
                        <a:rPr lang="ar-SA" dirty="0" smtClean="0"/>
                        <a:t>100000</a:t>
                      </a:r>
                      <a:endParaRPr lang="ar-SA" dirty="0"/>
                    </a:p>
                  </a:txBody>
                  <a:tcPr/>
                </a:tc>
              </a:tr>
              <a:tr h="660344">
                <a:tc>
                  <a:txBody>
                    <a:bodyPr/>
                    <a:lstStyle/>
                    <a:p>
                      <a:pPr algn="ctr" rtl="1"/>
                      <a:r>
                        <a:rPr lang="ar-SA" dirty="0" smtClean="0"/>
                        <a:t>1418</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120000</a:t>
                      </a:r>
                      <a:endParaRPr lang="ar-SA" dirty="0"/>
                    </a:p>
                  </a:txBody>
                  <a:tcPr/>
                </a:tc>
                <a:tc>
                  <a:txBody>
                    <a:bodyPr/>
                    <a:lstStyle/>
                    <a:p>
                      <a:pPr algn="ctr" rtl="1"/>
                      <a:r>
                        <a:rPr lang="ar-SA" dirty="0" smtClean="0"/>
                        <a:t>60000</a:t>
                      </a:r>
                      <a:endParaRPr lang="ar-SA" dirty="0"/>
                    </a:p>
                  </a:txBody>
                  <a:tcPr/>
                </a:tc>
              </a:tr>
              <a:tr h="895814">
                <a:tc>
                  <a:txBody>
                    <a:bodyPr/>
                    <a:lstStyle/>
                    <a:p>
                      <a:pPr algn="ctr" rtl="1"/>
                      <a:r>
                        <a:rPr lang="ar-SA" dirty="0" smtClean="0"/>
                        <a:t>1419</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rtl="1"/>
                      <a:r>
                        <a:rPr lang="ar-SA" dirty="0" smtClean="0">
                          <a:solidFill>
                            <a:srgbClr val="FF0000"/>
                          </a:solidFill>
                        </a:rPr>
                        <a:t>160000</a:t>
                      </a:r>
                      <a:r>
                        <a:rPr lang="ar-SA" dirty="0" smtClean="0">
                          <a:solidFill>
                            <a:schemeClr val="tx1"/>
                          </a:solidFill>
                        </a:rPr>
                        <a:t>يجب </a:t>
                      </a:r>
                      <a:r>
                        <a:rPr lang="ar-SA" dirty="0" err="1" smtClean="0">
                          <a:solidFill>
                            <a:schemeClr val="tx1"/>
                          </a:solidFill>
                        </a:rPr>
                        <a:t>ان</a:t>
                      </a:r>
                      <a:r>
                        <a:rPr lang="ar-SA" dirty="0" smtClean="0">
                          <a:solidFill>
                            <a:schemeClr val="tx1"/>
                          </a:solidFill>
                        </a:rPr>
                        <a:t> تتساوى مع </a:t>
                      </a:r>
                      <a:r>
                        <a:rPr lang="ar-SA" dirty="0" err="1" smtClean="0">
                          <a:solidFill>
                            <a:schemeClr val="tx1"/>
                          </a:solidFill>
                        </a:rPr>
                        <a:t>التكلفه</a:t>
                      </a:r>
                      <a:r>
                        <a:rPr lang="ar-SA" dirty="0" smtClean="0">
                          <a:solidFill>
                            <a:schemeClr val="tx1"/>
                          </a:solidFill>
                        </a:rPr>
                        <a:t> </a:t>
                      </a:r>
                      <a:r>
                        <a:rPr lang="ar-SA" dirty="0" err="1" smtClean="0">
                          <a:solidFill>
                            <a:schemeClr val="tx1"/>
                          </a:solidFill>
                        </a:rPr>
                        <a:t>القابله</a:t>
                      </a:r>
                      <a:r>
                        <a:rPr lang="ar-SA" dirty="0" smtClean="0">
                          <a:solidFill>
                            <a:schemeClr val="tx1"/>
                          </a:solidFill>
                        </a:rPr>
                        <a:t> للاستهلاك</a:t>
                      </a:r>
                      <a:endParaRPr lang="ar-SA" dirty="0">
                        <a:solidFill>
                          <a:schemeClr val="tx1"/>
                        </a:solidFill>
                      </a:endParaRPr>
                    </a:p>
                  </a:txBody>
                  <a:tcPr/>
                </a:tc>
                <a:tc>
                  <a:txBody>
                    <a:bodyPr/>
                    <a:lstStyle/>
                    <a:p>
                      <a:pPr rtl="1"/>
                      <a:r>
                        <a:rPr lang="ar-SA" dirty="0" smtClean="0">
                          <a:solidFill>
                            <a:srgbClr val="FF0000"/>
                          </a:solidFill>
                        </a:rPr>
                        <a:t>20000</a:t>
                      </a:r>
                      <a:r>
                        <a:rPr lang="ar-SA" dirty="0" smtClean="0">
                          <a:solidFill>
                            <a:schemeClr val="tx1"/>
                          </a:solidFill>
                        </a:rPr>
                        <a:t>يجب </a:t>
                      </a:r>
                      <a:r>
                        <a:rPr lang="ar-SA" dirty="0" err="1" smtClean="0">
                          <a:solidFill>
                            <a:schemeClr val="tx1"/>
                          </a:solidFill>
                        </a:rPr>
                        <a:t>ان</a:t>
                      </a:r>
                      <a:r>
                        <a:rPr lang="ar-SA" dirty="0" smtClean="0">
                          <a:solidFill>
                            <a:schemeClr val="tx1"/>
                          </a:solidFill>
                        </a:rPr>
                        <a:t> تساوي قيمة </a:t>
                      </a:r>
                      <a:r>
                        <a:rPr lang="ar-SA" dirty="0" err="1" smtClean="0">
                          <a:solidFill>
                            <a:schemeClr val="tx1"/>
                          </a:solidFill>
                        </a:rPr>
                        <a:t>الخرده</a:t>
                      </a:r>
                      <a:r>
                        <a:rPr lang="ar-SA" dirty="0" smtClean="0">
                          <a:solidFill>
                            <a:schemeClr val="tx1"/>
                          </a:solidFill>
                        </a:rPr>
                        <a:t> </a:t>
                      </a:r>
                      <a:endParaRPr lang="ar-SA" dirty="0">
                        <a:solidFill>
                          <a:schemeClr val="tx1"/>
                        </a:solidFill>
                      </a:endParaRPr>
                    </a:p>
                  </a:txBody>
                  <a:tcPr/>
                </a:tc>
              </a:tr>
            </a:tbl>
          </a:graphicData>
        </a:graphic>
      </p:graphicFrame>
      <p:cxnSp>
        <p:nvCxnSpPr>
          <p:cNvPr id="6" name="رابط كسهم مستقيم 5"/>
          <p:cNvCxnSpPr/>
          <p:nvPr/>
        </p:nvCxnSpPr>
        <p:spPr>
          <a:xfrm>
            <a:off x="2915816" y="3356992"/>
            <a:ext cx="79208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H="1">
            <a:off x="3203848" y="4149080"/>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a:off x="2915816" y="4437112"/>
            <a:ext cx="864096"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2915816" y="5229200"/>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a:off x="2843808" y="5517232"/>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H="1">
            <a:off x="2699792" y="6093296"/>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مضاعف القسط الثابت </a:t>
            </a:r>
            <a:r>
              <a:rPr lang="ar-SA" dirty="0" smtClean="0"/>
              <a:t/>
            </a:r>
            <a:br>
              <a:rPr lang="ar-SA" dirty="0" smtClean="0"/>
            </a:br>
            <a:r>
              <a:rPr lang="ar-SA" dirty="0" smtClean="0"/>
              <a:t>معدل الاستهلاك المضاعف =</a:t>
            </a:r>
            <a:br>
              <a:rPr lang="ar-SA" dirty="0" smtClean="0"/>
            </a:br>
            <a:r>
              <a:rPr lang="ar-SA" dirty="0" smtClean="0"/>
              <a:t>معدل استهلاك القسط الثابت × 2</a:t>
            </a:r>
            <a:br>
              <a:rPr lang="ar-SA" dirty="0" smtClean="0"/>
            </a:br>
            <a:r>
              <a:rPr lang="ar-SA" dirty="0" smtClean="0"/>
              <a:t>=25%×2=50%</a:t>
            </a:r>
            <a:br>
              <a:rPr lang="ar-SA" dirty="0" smtClean="0"/>
            </a:br>
            <a:r>
              <a:rPr lang="ar-SA" dirty="0" smtClean="0"/>
              <a:t>ملاحظه : لايتم اخذ القيمه البيعيه بالاعتبار عند حساب مصروف الاستهلاك بهذه الطريقه</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a:t>
            </a:r>
            <a:br>
              <a:rPr lang="ar-SA" dirty="0" smtClean="0"/>
            </a:br>
            <a:endParaRPr lang="ar-SA" dirty="0"/>
          </a:p>
        </p:txBody>
      </p:sp>
      <p:graphicFrame>
        <p:nvGraphicFramePr>
          <p:cNvPr id="3" name="جدول 2"/>
          <p:cNvGraphicFramePr>
            <a:graphicFrameLocks noGrp="1"/>
          </p:cNvGraphicFramePr>
          <p:nvPr/>
        </p:nvGraphicFramePr>
        <p:xfrm>
          <a:off x="395536" y="908722"/>
          <a:ext cx="8424936" cy="5869240"/>
        </p:xfrm>
        <a:graphic>
          <a:graphicData uri="http://schemas.openxmlformats.org/drawingml/2006/table">
            <a:tbl>
              <a:tblPr rtl="1" firstRow="1" bandRow="1">
                <a:tableStyleId>{5C22544A-7EE6-4342-B048-85BDC9FD1C3A}</a:tableStyleId>
              </a:tblPr>
              <a:tblGrid>
                <a:gridCol w="1404156"/>
                <a:gridCol w="1404156"/>
                <a:gridCol w="1404156"/>
                <a:gridCol w="1404156"/>
                <a:gridCol w="1404156"/>
                <a:gridCol w="1404156"/>
              </a:tblGrid>
              <a:tr h="936104">
                <a:tc>
                  <a:txBody>
                    <a:bodyPr/>
                    <a:lstStyle/>
                    <a:p>
                      <a:pPr rtl="1"/>
                      <a:endParaRPr lang="ar-SA" dirty="0"/>
                    </a:p>
                  </a:txBody>
                  <a:tcPr/>
                </a:tc>
                <a:tc>
                  <a:txBody>
                    <a:bodyPr/>
                    <a:lstStyle/>
                    <a:p>
                      <a:pPr rtl="1"/>
                      <a:endParaRPr lang="ar-SA" dirty="0"/>
                    </a:p>
                  </a:txBody>
                  <a:tcPr/>
                </a:tc>
                <a:tc>
                  <a:txBody>
                    <a:bodyPr/>
                    <a:lstStyle/>
                    <a:p>
                      <a:pPr rtl="1"/>
                      <a:r>
                        <a:rPr lang="ar-SA" dirty="0" smtClean="0"/>
                        <a:t>معدل استهلاك القسط الثابت × 2</a:t>
                      </a:r>
                      <a:endParaRPr lang="ar-SA" dirty="0"/>
                    </a:p>
                  </a:txBody>
                  <a:tcPr/>
                </a:tc>
                <a:tc>
                  <a:txBody>
                    <a:bodyPr/>
                    <a:lstStyle/>
                    <a:p>
                      <a:pPr rtl="1"/>
                      <a:r>
                        <a:rPr lang="ar-SA" dirty="0" smtClean="0"/>
                        <a:t>القيمة الدفترية في بداية السنة×معدل الاستهلاك</a:t>
                      </a:r>
                      <a:endParaRPr lang="ar-SA" dirty="0"/>
                    </a:p>
                  </a:txBody>
                  <a:tcPr/>
                </a:tc>
                <a:tc>
                  <a:txBody>
                    <a:bodyPr/>
                    <a:lstStyle/>
                    <a:p>
                      <a:pPr rtl="1"/>
                      <a:r>
                        <a:rPr lang="ar-SA" dirty="0" smtClean="0"/>
                        <a:t>إجمالي</a:t>
                      </a:r>
                      <a:r>
                        <a:rPr lang="ar-SA" baseline="0" dirty="0" smtClean="0"/>
                        <a:t> مصروف استهلاك </a:t>
                      </a:r>
                      <a:endParaRPr lang="ar-SA" dirty="0"/>
                    </a:p>
                  </a:txBody>
                  <a:tcPr/>
                </a:tc>
                <a:tc>
                  <a:txBody>
                    <a:bodyPr/>
                    <a:lstStyle/>
                    <a:p>
                      <a:pPr rtl="1"/>
                      <a:r>
                        <a:rPr lang="ar-SA" dirty="0" smtClean="0"/>
                        <a:t>التكلفة الأصلية–مجمع الاستهلاك</a:t>
                      </a:r>
                      <a:endParaRPr lang="ar-SA" dirty="0"/>
                    </a:p>
                  </a:txBody>
                  <a:tcPr/>
                </a:tc>
              </a:tr>
              <a:tr h="936104">
                <a:tc>
                  <a:txBody>
                    <a:bodyPr/>
                    <a:lstStyle/>
                    <a:p>
                      <a:pPr algn="ctr" rtl="1"/>
                      <a:r>
                        <a:rPr lang="ar-SA" dirty="0" smtClean="0">
                          <a:solidFill>
                            <a:srgbClr val="00B050"/>
                          </a:solidFill>
                        </a:rPr>
                        <a:t>السنة</a:t>
                      </a:r>
                      <a:endParaRPr lang="ar-SA" dirty="0">
                        <a:solidFill>
                          <a:srgbClr val="00B050"/>
                        </a:solidFill>
                      </a:endParaRPr>
                    </a:p>
                  </a:txBody>
                  <a:tcPr/>
                </a:tc>
                <a:tc>
                  <a:txBody>
                    <a:bodyPr/>
                    <a:lstStyle/>
                    <a:p>
                      <a:pPr algn="ctr" rtl="1"/>
                      <a:r>
                        <a:rPr lang="ar-SA" dirty="0" smtClean="0">
                          <a:solidFill>
                            <a:srgbClr val="00B050"/>
                          </a:solidFill>
                        </a:rPr>
                        <a:t>القيمة الدفترية</a:t>
                      </a:r>
                      <a:r>
                        <a:rPr lang="ar-SA" baseline="0" dirty="0" smtClean="0">
                          <a:solidFill>
                            <a:srgbClr val="00B050"/>
                          </a:solidFill>
                        </a:rPr>
                        <a:t> في بداية السنة</a:t>
                      </a:r>
                      <a:endParaRPr lang="ar-SA" dirty="0">
                        <a:solidFill>
                          <a:srgbClr val="00B050"/>
                        </a:solidFill>
                      </a:endParaRPr>
                    </a:p>
                  </a:txBody>
                  <a:tcPr/>
                </a:tc>
                <a:tc>
                  <a:txBody>
                    <a:bodyPr/>
                    <a:lstStyle/>
                    <a:p>
                      <a:pPr algn="ctr" rtl="1"/>
                      <a:r>
                        <a:rPr lang="ar-SA" dirty="0" smtClean="0">
                          <a:solidFill>
                            <a:srgbClr val="00B050"/>
                          </a:solidFill>
                        </a:rPr>
                        <a:t>معدل الاستهلاك</a:t>
                      </a:r>
                      <a:endParaRPr lang="ar-SA" dirty="0">
                        <a:solidFill>
                          <a:srgbClr val="00B050"/>
                        </a:solidFill>
                      </a:endParaRPr>
                    </a:p>
                  </a:txBody>
                  <a:tcPr/>
                </a:tc>
                <a:tc>
                  <a:txBody>
                    <a:bodyPr/>
                    <a:lstStyle/>
                    <a:p>
                      <a:pPr algn="ctr" rtl="1"/>
                      <a:r>
                        <a:rPr lang="ar-SA" dirty="0" smtClean="0">
                          <a:solidFill>
                            <a:srgbClr val="00B050"/>
                          </a:solidFill>
                        </a:rPr>
                        <a:t>مصروف الاستهلاك</a:t>
                      </a:r>
                      <a:endParaRPr lang="ar-SA" dirty="0">
                        <a:solidFill>
                          <a:srgbClr val="00B050"/>
                        </a:solidFill>
                      </a:endParaRPr>
                    </a:p>
                  </a:txBody>
                  <a:tcPr/>
                </a:tc>
                <a:tc>
                  <a:txBody>
                    <a:bodyPr/>
                    <a:lstStyle/>
                    <a:p>
                      <a:pPr algn="ctr" rtl="1"/>
                      <a:r>
                        <a:rPr lang="ar-SA" dirty="0" smtClean="0">
                          <a:solidFill>
                            <a:srgbClr val="00B050"/>
                          </a:solidFill>
                        </a:rPr>
                        <a:t>مجمع الاستهلاك</a:t>
                      </a:r>
                      <a:endParaRPr lang="ar-SA" dirty="0">
                        <a:solidFill>
                          <a:srgbClr val="00B050"/>
                        </a:solidFill>
                      </a:endParaRPr>
                    </a:p>
                  </a:txBody>
                  <a:tcPr/>
                </a:tc>
                <a:tc>
                  <a:txBody>
                    <a:bodyPr/>
                    <a:lstStyle/>
                    <a:p>
                      <a:pPr algn="ctr" rtl="1"/>
                      <a:r>
                        <a:rPr lang="ar-SA" dirty="0" smtClean="0">
                          <a:solidFill>
                            <a:srgbClr val="00B050"/>
                          </a:solidFill>
                        </a:rPr>
                        <a:t>القيمة الدفترية في نهاية السنة</a:t>
                      </a:r>
                      <a:endParaRPr lang="ar-SA" dirty="0">
                        <a:solidFill>
                          <a:srgbClr val="00B050"/>
                        </a:solidFill>
                      </a:endParaRPr>
                    </a:p>
                  </a:txBody>
                  <a:tcPr/>
                </a:tc>
              </a:tr>
              <a:tr h="936104">
                <a:tc>
                  <a:txBody>
                    <a:bodyPr/>
                    <a:lstStyle/>
                    <a:p>
                      <a:pPr algn="ctr" rtl="1"/>
                      <a:r>
                        <a:rPr lang="ar-SA" dirty="0" smtClean="0"/>
                        <a:t>1416</a:t>
                      </a:r>
                      <a:endParaRPr lang="ar-SA" dirty="0"/>
                    </a:p>
                  </a:txBody>
                  <a:tcPr/>
                </a:tc>
                <a:tc>
                  <a:txBody>
                    <a:bodyPr/>
                    <a:lstStyle/>
                    <a:p>
                      <a:pPr algn="ctr" rtl="1"/>
                      <a:r>
                        <a:rPr lang="ar-SA" dirty="0" smtClean="0"/>
                        <a:t>180000التكلفه الأصلية من غير الخردة</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90000</a:t>
                      </a:r>
                      <a:endParaRPr lang="ar-SA" dirty="0"/>
                    </a:p>
                  </a:txBody>
                  <a:tcPr/>
                </a:tc>
                <a:tc>
                  <a:txBody>
                    <a:bodyPr/>
                    <a:lstStyle/>
                    <a:p>
                      <a:pPr algn="ctr" rtl="1"/>
                      <a:r>
                        <a:rPr lang="ar-SA" dirty="0" smtClean="0"/>
                        <a:t>90000</a:t>
                      </a:r>
                      <a:endParaRPr lang="ar-SA" dirty="0"/>
                    </a:p>
                  </a:txBody>
                  <a:tcPr/>
                </a:tc>
                <a:tc>
                  <a:txBody>
                    <a:bodyPr/>
                    <a:lstStyle/>
                    <a:p>
                      <a:pPr algn="ctr" rtl="1"/>
                      <a:r>
                        <a:rPr lang="ar-SA" dirty="0" smtClean="0"/>
                        <a:t>90000</a:t>
                      </a:r>
                      <a:endParaRPr lang="ar-SA" dirty="0"/>
                    </a:p>
                  </a:txBody>
                  <a:tcPr/>
                </a:tc>
              </a:tr>
              <a:tr h="936104">
                <a:tc>
                  <a:txBody>
                    <a:bodyPr/>
                    <a:lstStyle/>
                    <a:p>
                      <a:pPr algn="ctr" rtl="1"/>
                      <a:r>
                        <a:rPr lang="ar-SA" dirty="0" smtClean="0"/>
                        <a:t>1417</a:t>
                      </a:r>
                      <a:endParaRPr lang="ar-SA" dirty="0"/>
                    </a:p>
                  </a:txBody>
                  <a:tcPr/>
                </a:tc>
                <a:tc>
                  <a:txBody>
                    <a:bodyPr/>
                    <a:lstStyle/>
                    <a:p>
                      <a:pPr algn="ctr" rtl="1"/>
                      <a:r>
                        <a:rPr lang="ar-SA" dirty="0" smtClean="0"/>
                        <a:t>90000القيمه الدفترية في نهاية السنة السابقة</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45000</a:t>
                      </a:r>
                      <a:endParaRPr lang="ar-SA" dirty="0"/>
                    </a:p>
                  </a:txBody>
                  <a:tcPr/>
                </a:tc>
                <a:tc>
                  <a:txBody>
                    <a:bodyPr/>
                    <a:lstStyle/>
                    <a:p>
                      <a:pPr algn="ctr" rtl="1"/>
                      <a:r>
                        <a:rPr lang="ar-SA" dirty="0" smtClean="0"/>
                        <a:t>135000</a:t>
                      </a:r>
                      <a:endParaRPr lang="ar-SA" dirty="0"/>
                    </a:p>
                  </a:txBody>
                  <a:tcPr/>
                </a:tc>
                <a:tc>
                  <a:txBody>
                    <a:bodyPr/>
                    <a:lstStyle/>
                    <a:p>
                      <a:pPr algn="ctr" rtl="1"/>
                      <a:r>
                        <a:rPr lang="ar-SA" dirty="0" smtClean="0"/>
                        <a:t>45000</a:t>
                      </a:r>
                      <a:endParaRPr lang="ar-SA" dirty="0"/>
                    </a:p>
                  </a:txBody>
                  <a:tcPr/>
                </a:tc>
              </a:tr>
              <a:tr h="936104">
                <a:tc>
                  <a:txBody>
                    <a:bodyPr/>
                    <a:lstStyle/>
                    <a:p>
                      <a:pPr algn="ctr" rtl="1"/>
                      <a:r>
                        <a:rPr lang="ar-SA" dirty="0" smtClean="0"/>
                        <a:t>1418</a:t>
                      </a:r>
                      <a:endParaRPr lang="ar-SA" dirty="0"/>
                    </a:p>
                  </a:txBody>
                  <a:tcPr/>
                </a:tc>
                <a:tc>
                  <a:txBody>
                    <a:bodyPr/>
                    <a:lstStyle/>
                    <a:p>
                      <a:pPr algn="ctr" rtl="1"/>
                      <a:r>
                        <a:rPr lang="ar-SA" dirty="0" smtClean="0"/>
                        <a:t>45000</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22500</a:t>
                      </a:r>
                      <a:endParaRPr lang="ar-SA" dirty="0"/>
                    </a:p>
                  </a:txBody>
                  <a:tcPr/>
                </a:tc>
                <a:tc>
                  <a:txBody>
                    <a:bodyPr/>
                    <a:lstStyle/>
                    <a:p>
                      <a:pPr algn="ctr" rtl="1"/>
                      <a:r>
                        <a:rPr lang="ar-SA" dirty="0" smtClean="0"/>
                        <a:t>157500</a:t>
                      </a:r>
                      <a:endParaRPr lang="ar-SA" dirty="0"/>
                    </a:p>
                  </a:txBody>
                  <a:tcPr/>
                </a:tc>
                <a:tc>
                  <a:txBody>
                    <a:bodyPr/>
                    <a:lstStyle/>
                    <a:p>
                      <a:pPr algn="ctr" rtl="1"/>
                      <a:r>
                        <a:rPr lang="ar-SA" dirty="0" smtClean="0"/>
                        <a:t>22500</a:t>
                      </a:r>
                      <a:endParaRPr lang="ar-SA" dirty="0"/>
                    </a:p>
                  </a:txBody>
                  <a:tcPr/>
                </a:tc>
              </a:tr>
              <a:tr h="936104">
                <a:tc>
                  <a:txBody>
                    <a:bodyPr/>
                    <a:lstStyle/>
                    <a:p>
                      <a:pPr algn="ctr" rtl="1"/>
                      <a:r>
                        <a:rPr lang="ar-SA" dirty="0" smtClean="0"/>
                        <a:t>1419</a:t>
                      </a:r>
                      <a:endParaRPr lang="ar-SA" dirty="0"/>
                    </a:p>
                  </a:txBody>
                  <a:tcPr/>
                </a:tc>
                <a:tc>
                  <a:txBody>
                    <a:bodyPr/>
                    <a:lstStyle/>
                    <a:p>
                      <a:pPr algn="ctr" rtl="1"/>
                      <a:r>
                        <a:rPr lang="ar-SA" dirty="0" smtClean="0"/>
                        <a:t>22500</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11250</a:t>
                      </a:r>
                      <a:endParaRPr lang="ar-SA" dirty="0"/>
                    </a:p>
                  </a:txBody>
                  <a:tcPr/>
                </a:tc>
                <a:tc>
                  <a:txBody>
                    <a:bodyPr/>
                    <a:lstStyle/>
                    <a:p>
                      <a:pPr algn="ctr" rtl="1"/>
                      <a:r>
                        <a:rPr lang="ar-SA" dirty="0" smtClean="0"/>
                        <a:t>168750</a:t>
                      </a:r>
                      <a:endParaRPr lang="ar-SA" dirty="0"/>
                    </a:p>
                  </a:txBody>
                  <a:tcPr/>
                </a:tc>
                <a:tc>
                  <a:txBody>
                    <a:bodyPr/>
                    <a:lstStyle/>
                    <a:p>
                      <a:pPr algn="ctr" rtl="1"/>
                      <a:r>
                        <a:rPr lang="ar-SA" dirty="0" smtClean="0"/>
                        <a:t>11250</a:t>
                      </a:r>
                      <a:endParaRPr lang="ar-SA" dirty="0"/>
                    </a:p>
                  </a:txBody>
                  <a:tcPr/>
                </a:tc>
              </a:tr>
            </a:tbl>
          </a:graphicData>
        </a:graphic>
      </p:graphicFrame>
      <p:cxnSp>
        <p:nvCxnSpPr>
          <p:cNvPr id="5" name="رابط كسهم مستقيم 4"/>
          <p:cNvCxnSpPr/>
          <p:nvPr/>
        </p:nvCxnSpPr>
        <p:spPr>
          <a:xfrm>
            <a:off x="2915816" y="3501008"/>
            <a:ext cx="86409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flipH="1">
            <a:off x="3131840" y="450912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915816" y="4653136"/>
            <a:ext cx="79208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2987824" y="5373216"/>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987824" y="5661248"/>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2771800" y="6381328"/>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استهلاك الأصل الثابت </a:t>
            </a:r>
            <a:r>
              <a:rPr lang="ar-SA" dirty="0" smtClean="0"/>
              <a:t/>
            </a:r>
            <a:br>
              <a:rPr lang="ar-SA" dirty="0" smtClean="0"/>
            </a:br>
            <a:r>
              <a:rPr lang="ar-SA" b="1" u="sng" dirty="0" smtClean="0">
                <a:solidFill>
                  <a:srgbClr val="FF0000"/>
                </a:solidFill>
              </a:rPr>
              <a:t>تعريف الاستهلاك </a:t>
            </a:r>
            <a:r>
              <a:rPr lang="ar-SA" dirty="0" smtClean="0"/>
              <a:t>: هو تناقص قيمة الاصل الثابت بقيمة الاستخدام او التقادم خلال السنوات </a:t>
            </a:r>
            <a:r>
              <a:rPr lang="ar-SA" b="1" u="sng" dirty="0" smtClean="0"/>
              <a:t>أو</a:t>
            </a:r>
            <a:r>
              <a:rPr lang="ar-SA" dirty="0" smtClean="0"/>
              <a:t> </a:t>
            </a:r>
            <a:r>
              <a:rPr lang="ar-SA" dirty="0" smtClean="0"/>
              <a:t>هو النقص التدريجي في قيمة الاصل الثابت نتيجة الاستخدام او التقادم </a:t>
            </a:r>
            <a:r>
              <a:rPr lang="ar-SA" b="1" u="sng" dirty="0" smtClean="0"/>
              <a:t>أو</a:t>
            </a:r>
            <a:r>
              <a:rPr lang="ar-SA" dirty="0" smtClean="0"/>
              <a:t> </a:t>
            </a:r>
            <a:r>
              <a:rPr lang="ar-SA" dirty="0" smtClean="0"/>
              <a:t>توزيع تكلفة الاصل الثابت على الحياه الانتاجيه .</a:t>
            </a:r>
            <a:br>
              <a:rPr lang="ar-SA" dirty="0" smtClean="0"/>
            </a:br>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dirty="0" smtClean="0"/>
              <a:t>يؤخذ على هذه الطريقة أنها لا تتساوى مع كلا من التكلفة القابلة للاستهلاك وكذلك الخردة لذلك يتم تعديل قيمة مصروف الاستهلاك للسنة الأخيرة للوصول إلى قيمه مساوية للخردة لأنه لا يجب أن تقل القيمة الدفترية للأصل في نهاية عمره عن قيمته كخردة  </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مجموع أرقام السنين </a:t>
            </a:r>
            <a:r>
              <a:rPr lang="ar-SA" dirty="0" smtClean="0"/>
              <a:t/>
            </a:r>
            <a:br>
              <a:rPr lang="ar-SA" dirty="0" smtClean="0"/>
            </a:br>
            <a:r>
              <a:rPr lang="ar-SA" dirty="0" smtClean="0"/>
              <a:t>يتم حساب معدل الاستهلاك من خلال كسر بسطه سنوات الأصل بالشكل المقلوب ومقامه مجموع أرقام سنواته </a:t>
            </a:r>
            <a:br>
              <a:rPr lang="ar-SA" dirty="0" smtClean="0"/>
            </a:br>
            <a:r>
              <a:rPr lang="ar-SA" dirty="0" smtClean="0"/>
              <a:t>وعليه يكون المقام (4+3+2+1)=10</a:t>
            </a:r>
            <a:br>
              <a:rPr lang="ar-SA" dirty="0" smtClean="0"/>
            </a:br>
            <a:r>
              <a:rPr lang="ar-SA" dirty="0" smtClean="0"/>
              <a:t>1416 (4/10)</a:t>
            </a:r>
            <a:br>
              <a:rPr lang="ar-SA" dirty="0" smtClean="0"/>
            </a:br>
            <a:r>
              <a:rPr lang="ar-SA" dirty="0" smtClean="0"/>
              <a:t>وهكذا</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a:t>
            </a:r>
            <a:br>
              <a:rPr lang="ar-SA" dirty="0" smtClean="0"/>
            </a:br>
            <a:endParaRPr lang="ar-SA" dirty="0"/>
          </a:p>
        </p:txBody>
      </p:sp>
      <p:graphicFrame>
        <p:nvGraphicFramePr>
          <p:cNvPr id="3" name="جدول 2"/>
          <p:cNvGraphicFramePr>
            <a:graphicFrameLocks noGrp="1"/>
          </p:cNvGraphicFramePr>
          <p:nvPr/>
        </p:nvGraphicFramePr>
        <p:xfrm>
          <a:off x="467542" y="908720"/>
          <a:ext cx="8352929" cy="5760640"/>
        </p:xfrm>
        <a:graphic>
          <a:graphicData uri="http://schemas.openxmlformats.org/drawingml/2006/table">
            <a:tbl>
              <a:tblPr rtl="1" firstRow="1" bandRow="1">
                <a:tableStyleId>{5C22544A-7EE6-4342-B048-85BDC9FD1C3A}</a:tableStyleId>
              </a:tblPr>
              <a:tblGrid>
                <a:gridCol w="1299344"/>
                <a:gridCol w="1410717"/>
                <a:gridCol w="1410717"/>
                <a:gridCol w="1410717"/>
                <a:gridCol w="1410717"/>
                <a:gridCol w="1410717"/>
              </a:tblGrid>
              <a:tr h="1166725">
                <a:tc>
                  <a:txBody>
                    <a:bodyPr/>
                    <a:lstStyle/>
                    <a:p>
                      <a:pPr rtl="1"/>
                      <a:endParaRPr lang="ar-SA" dirty="0"/>
                    </a:p>
                  </a:txBody>
                  <a:tcPr/>
                </a:tc>
                <a:tc>
                  <a:txBody>
                    <a:bodyPr/>
                    <a:lstStyle/>
                    <a:p>
                      <a:pPr rtl="1"/>
                      <a:r>
                        <a:rPr lang="ar-SA" dirty="0" smtClean="0"/>
                        <a:t>التكلفة الأصلية- الخردة</a:t>
                      </a:r>
                      <a:endParaRPr lang="ar-SA" dirty="0"/>
                    </a:p>
                  </a:txBody>
                  <a:tcPr/>
                </a:tc>
                <a:tc>
                  <a:txBody>
                    <a:bodyPr/>
                    <a:lstStyle/>
                    <a:p>
                      <a:pPr rtl="1"/>
                      <a:endParaRPr lang="ar-SA"/>
                    </a:p>
                  </a:txBody>
                  <a:tcPr/>
                </a:tc>
                <a:tc>
                  <a:txBody>
                    <a:bodyPr/>
                    <a:lstStyle/>
                    <a:p>
                      <a:pPr rtl="1"/>
                      <a:r>
                        <a:rPr lang="ar-SA" dirty="0" smtClean="0"/>
                        <a:t>التكلفة القابلة للاستهلاك×</a:t>
                      </a:r>
                      <a:r>
                        <a:rPr lang="ar-SA" baseline="0" dirty="0" smtClean="0"/>
                        <a:t> معامل الاستهلاك</a:t>
                      </a:r>
                      <a:endParaRPr lang="ar-SA" dirty="0"/>
                    </a:p>
                  </a:txBody>
                  <a:tcPr/>
                </a:tc>
                <a:tc>
                  <a:txBody>
                    <a:bodyPr/>
                    <a:lstStyle/>
                    <a:p>
                      <a:pPr rtl="1"/>
                      <a:r>
                        <a:rPr lang="ar-SA" dirty="0" smtClean="0"/>
                        <a:t>إجمالي مصروف استهلاك</a:t>
                      </a:r>
                      <a:endParaRPr lang="ar-SA" dirty="0"/>
                    </a:p>
                  </a:txBody>
                  <a:tcPr/>
                </a:tc>
                <a:tc>
                  <a:txBody>
                    <a:bodyPr/>
                    <a:lstStyle/>
                    <a:p>
                      <a:pPr rtl="1"/>
                      <a:r>
                        <a:rPr lang="ar-SA" dirty="0" smtClean="0"/>
                        <a:t>التكلفة الأصلية– مجمع</a:t>
                      </a:r>
                      <a:r>
                        <a:rPr lang="ar-SA" baseline="0" dirty="0" smtClean="0"/>
                        <a:t> استهلاك</a:t>
                      </a:r>
                      <a:endParaRPr lang="ar-SA" dirty="0"/>
                    </a:p>
                  </a:txBody>
                  <a:tcPr/>
                </a:tc>
              </a:tr>
              <a:tr h="918783">
                <a:tc>
                  <a:txBody>
                    <a:bodyPr/>
                    <a:lstStyle/>
                    <a:p>
                      <a:pPr rtl="1"/>
                      <a:r>
                        <a:rPr lang="ar-SA" dirty="0" smtClean="0">
                          <a:solidFill>
                            <a:srgbClr val="00B050"/>
                          </a:solidFill>
                        </a:rPr>
                        <a:t>السنة</a:t>
                      </a:r>
                      <a:endParaRPr lang="ar-SA" dirty="0">
                        <a:solidFill>
                          <a:srgbClr val="00B050"/>
                        </a:solidFill>
                      </a:endParaRPr>
                    </a:p>
                  </a:txBody>
                  <a:tcPr/>
                </a:tc>
                <a:tc>
                  <a:txBody>
                    <a:bodyPr/>
                    <a:lstStyle/>
                    <a:p>
                      <a:pPr rtl="1"/>
                      <a:r>
                        <a:rPr lang="ar-SA" dirty="0" smtClean="0">
                          <a:solidFill>
                            <a:srgbClr val="00B050"/>
                          </a:solidFill>
                        </a:rPr>
                        <a:t>التكلفة القابلة</a:t>
                      </a:r>
                      <a:r>
                        <a:rPr lang="ar-SA" baseline="0" dirty="0" smtClean="0">
                          <a:solidFill>
                            <a:srgbClr val="00B050"/>
                          </a:solidFill>
                        </a:rPr>
                        <a:t> للاستهلاك</a:t>
                      </a:r>
                      <a:endParaRPr lang="ar-SA" dirty="0">
                        <a:solidFill>
                          <a:srgbClr val="00B050"/>
                        </a:solidFill>
                      </a:endParaRPr>
                    </a:p>
                  </a:txBody>
                  <a:tcPr/>
                </a:tc>
                <a:tc>
                  <a:txBody>
                    <a:bodyPr/>
                    <a:lstStyle/>
                    <a:p>
                      <a:pPr rtl="1"/>
                      <a:r>
                        <a:rPr lang="ar-SA" dirty="0" smtClean="0">
                          <a:solidFill>
                            <a:srgbClr val="00B050"/>
                          </a:solidFill>
                        </a:rPr>
                        <a:t>معامل الاستهلاك</a:t>
                      </a:r>
                      <a:endParaRPr lang="ar-SA" dirty="0">
                        <a:solidFill>
                          <a:srgbClr val="00B050"/>
                        </a:solidFill>
                      </a:endParaRPr>
                    </a:p>
                  </a:txBody>
                  <a:tcPr/>
                </a:tc>
                <a:tc>
                  <a:txBody>
                    <a:bodyPr/>
                    <a:lstStyle/>
                    <a:p>
                      <a:pPr rtl="1"/>
                      <a:r>
                        <a:rPr lang="ar-SA" dirty="0" smtClean="0">
                          <a:solidFill>
                            <a:srgbClr val="00B050"/>
                          </a:solidFill>
                        </a:rPr>
                        <a:t>مصروف الاستهلاك</a:t>
                      </a:r>
                      <a:endParaRPr lang="ar-SA" dirty="0">
                        <a:solidFill>
                          <a:srgbClr val="00B050"/>
                        </a:solidFill>
                      </a:endParaRPr>
                    </a:p>
                  </a:txBody>
                  <a:tcPr/>
                </a:tc>
                <a:tc>
                  <a:txBody>
                    <a:bodyPr/>
                    <a:lstStyle/>
                    <a:p>
                      <a:pPr rtl="1"/>
                      <a:r>
                        <a:rPr lang="ar-SA" dirty="0" smtClean="0">
                          <a:solidFill>
                            <a:srgbClr val="00B050"/>
                          </a:solidFill>
                        </a:rPr>
                        <a:t>مجمع</a:t>
                      </a:r>
                      <a:r>
                        <a:rPr lang="ar-SA" baseline="0" dirty="0" smtClean="0">
                          <a:solidFill>
                            <a:srgbClr val="00B050"/>
                          </a:solidFill>
                        </a:rPr>
                        <a:t> </a:t>
                      </a:r>
                      <a:r>
                        <a:rPr lang="ar-SA" dirty="0" smtClean="0">
                          <a:solidFill>
                            <a:srgbClr val="00B050"/>
                          </a:solidFill>
                        </a:rPr>
                        <a:t>الاستهلاك</a:t>
                      </a:r>
                      <a:endParaRPr lang="ar-SA" dirty="0">
                        <a:solidFill>
                          <a:srgbClr val="00B050"/>
                        </a:solidFill>
                      </a:endParaRPr>
                    </a:p>
                  </a:txBody>
                  <a:tcPr/>
                </a:tc>
                <a:tc>
                  <a:txBody>
                    <a:bodyPr/>
                    <a:lstStyle/>
                    <a:p>
                      <a:pPr rtl="1"/>
                      <a:r>
                        <a:rPr lang="ar-SA" dirty="0" smtClean="0">
                          <a:solidFill>
                            <a:srgbClr val="00B050"/>
                          </a:solidFill>
                        </a:rPr>
                        <a:t>القيمة الدفترية نهاية السنة </a:t>
                      </a:r>
                      <a:endParaRPr lang="ar-SA" dirty="0">
                        <a:solidFill>
                          <a:srgbClr val="00B050"/>
                        </a:solidFill>
                      </a:endParaRPr>
                    </a:p>
                  </a:txBody>
                  <a:tcPr/>
                </a:tc>
              </a:tr>
              <a:tr h="918783">
                <a:tc>
                  <a:txBody>
                    <a:bodyPr/>
                    <a:lstStyle/>
                    <a:p>
                      <a:pPr rtl="1"/>
                      <a:r>
                        <a:rPr lang="ar-SA" dirty="0" smtClean="0"/>
                        <a:t>1416</a:t>
                      </a:r>
                      <a:endParaRPr lang="ar-SA" dirty="0"/>
                    </a:p>
                  </a:txBody>
                  <a:tcPr/>
                </a:tc>
                <a:tc>
                  <a:txBody>
                    <a:bodyPr/>
                    <a:lstStyle/>
                    <a:p>
                      <a:pPr rtl="1"/>
                      <a:r>
                        <a:rPr lang="ar-SA" dirty="0" smtClean="0"/>
                        <a:t>160000</a:t>
                      </a:r>
                      <a:endParaRPr lang="ar-SA" dirty="0"/>
                    </a:p>
                  </a:txBody>
                  <a:tcPr/>
                </a:tc>
                <a:tc>
                  <a:txBody>
                    <a:bodyPr/>
                    <a:lstStyle/>
                    <a:p>
                      <a:pPr rtl="1"/>
                      <a:r>
                        <a:rPr lang="ar-SA" dirty="0" smtClean="0"/>
                        <a:t>      4</a:t>
                      </a:r>
                    </a:p>
                    <a:p>
                      <a:pPr rtl="1"/>
                      <a:r>
                        <a:rPr lang="ar-SA" dirty="0" smtClean="0"/>
                        <a:t>     </a:t>
                      </a:r>
                    </a:p>
                    <a:p>
                      <a:pPr rtl="1"/>
                      <a:r>
                        <a:rPr lang="ar-SA" dirty="0" smtClean="0"/>
                        <a:t>      10</a:t>
                      </a:r>
                      <a:endParaRPr lang="ar-SA" dirty="0"/>
                    </a:p>
                  </a:txBody>
                  <a:tcPr/>
                </a:tc>
                <a:tc>
                  <a:txBody>
                    <a:bodyPr/>
                    <a:lstStyle/>
                    <a:p>
                      <a:pPr rtl="1"/>
                      <a:r>
                        <a:rPr lang="ar-SA" dirty="0" smtClean="0"/>
                        <a:t>64000</a:t>
                      </a:r>
                      <a:endParaRPr lang="ar-SA" dirty="0"/>
                    </a:p>
                  </a:txBody>
                  <a:tcPr/>
                </a:tc>
                <a:tc>
                  <a:txBody>
                    <a:bodyPr/>
                    <a:lstStyle/>
                    <a:p>
                      <a:pPr rtl="1"/>
                      <a:r>
                        <a:rPr lang="ar-SA" dirty="0" smtClean="0"/>
                        <a:t>64000</a:t>
                      </a:r>
                      <a:endParaRPr lang="ar-SA" dirty="0"/>
                    </a:p>
                  </a:txBody>
                  <a:tcPr/>
                </a:tc>
                <a:tc>
                  <a:txBody>
                    <a:bodyPr/>
                    <a:lstStyle/>
                    <a:p>
                      <a:pPr rtl="1"/>
                      <a:r>
                        <a:rPr lang="ar-SA" dirty="0" smtClean="0"/>
                        <a:t>116000</a:t>
                      </a:r>
                      <a:endParaRPr lang="ar-SA" dirty="0"/>
                    </a:p>
                  </a:txBody>
                  <a:tcPr/>
                </a:tc>
              </a:tr>
              <a:tr h="918783">
                <a:tc>
                  <a:txBody>
                    <a:bodyPr/>
                    <a:lstStyle/>
                    <a:p>
                      <a:pPr rtl="1"/>
                      <a:r>
                        <a:rPr lang="ar-SA" dirty="0" smtClean="0"/>
                        <a:t>1417</a:t>
                      </a:r>
                      <a:endParaRPr lang="ar-SA" dirty="0"/>
                    </a:p>
                  </a:txBody>
                  <a:tcPr/>
                </a:tc>
                <a:tc>
                  <a:txBody>
                    <a:bodyPr/>
                    <a:lstStyle/>
                    <a:p>
                      <a:pPr rtl="1"/>
                      <a:r>
                        <a:rPr lang="ar-SA" dirty="0" smtClean="0"/>
                        <a:t>160000</a:t>
                      </a:r>
                      <a:endParaRPr lang="ar-SA" dirty="0"/>
                    </a:p>
                  </a:txBody>
                  <a:tcPr/>
                </a:tc>
                <a:tc>
                  <a:txBody>
                    <a:bodyPr/>
                    <a:lstStyle/>
                    <a:p>
                      <a:pPr rtl="1"/>
                      <a:r>
                        <a:rPr lang="ar-SA" dirty="0" smtClean="0"/>
                        <a:t>        3</a:t>
                      </a:r>
                    </a:p>
                    <a:p>
                      <a:pPr rtl="1"/>
                      <a:endParaRPr lang="ar-SA" dirty="0" smtClean="0"/>
                    </a:p>
                    <a:p>
                      <a:pPr rtl="1"/>
                      <a:r>
                        <a:rPr lang="ar-SA" dirty="0" smtClean="0"/>
                        <a:t>       10</a:t>
                      </a:r>
                      <a:endParaRPr lang="ar-SA" dirty="0"/>
                    </a:p>
                  </a:txBody>
                  <a:tcPr/>
                </a:tc>
                <a:tc>
                  <a:txBody>
                    <a:bodyPr/>
                    <a:lstStyle/>
                    <a:p>
                      <a:pPr rtl="1"/>
                      <a:r>
                        <a:rPr lang="ar-SA" dirty="0" smtClean="0"/>
                        <a:t>48000</a:t>
                      </a:r>
                      <a:endParaRPr lang="ar-SA" dirty="0"/>
                    </a:p>
                  </a:txBody>
                  <a:tcPr/>
                </a:tc>
                <a:tc>
                  <a:txBody>
                    <a:bodyPr/>
                    <a:lstStyle/>
                    <a:p>
                      <a:pPr rtl="1"/>
                      <a:r>
                        <a:rPr lang="ar-SA" dirty="0" smtClean="0"/>
                        <a:t>112000</a:t>
                      </a:r>
                      <a:endParaRPr lang="ar-SA" dirty="0"/>
                    </a:p>
                  </a:txBody>
                  <a:tcPr/>
                </a:tc>
                <a:tc>
                  <a:txBody>
                    <a:bodyPr/>
                    <a:lstStyle/>
                    <a:p>
                      <a:pPr rtl="1"/>
                      <a:r>
                        <a:rPr lang="ar-SA" dirty="0" smtClean="0"/>
                        <a:t>68000</a:t>
                      </a:r>
                      <a:endParaRPr lang="ar-SA" dirty="0"/>
                    </a:p>
                  </a:txBody>
                  <a:tcPr/>
                </a:tc>
              </a:tr>
              <a:tr h="918783">
                <a:tc>
                  <a:txBody>
                    <a:bodyPr/>
                    <a:lstStyle/>
                    <a:p>
                      <a:pPr rtl="1"/>
                      <a:r>
                        <a:rPr lang="ar-SA" dirty="0" smtClean="0"/>
                        <a:t>1418</a:t>
                      </a:r>
                      <a:endParaRPr lang="ar-SA" dirty="0"/>
                    </a:p>
                  </a:txBody>
                  <a:tcPr/>
                </a:tc>
                <a:tc>
                  <a:txBody>
                    <a:bodyPr/>
                    <a:lstStyle/>
                    <a:p>
                      <a:pPr rtl="1"/>
                      <a:r>
                        <a:rPr lang="ar-SA" dirty="0" smtClean="0"/>
                        <a:t>160000</a:t>
                      </a:r>
                      <a:endParaRPr lang="ar-SA" dirty="0"/>
                    </a:p>
                  </a:txBody>
                  <a:tcPr/>
                </a:tc>
                <a:tc>
                  <a:txBody>
                    <a:bodyPr/>
                    <a:lstStyle/>
                    <a:p>
                      <a:pPr rtl="1"/>
                      <a:r>
                        <a:rPr lang="ar-SA" dirty="0" smtClean="0"/>
                        <a:t>       2</a:t>
                      </a:r>
                    </a:p>
                    <a:p>
                      <a:pPr rtl="1"/>
                      <a:endParaRPr lang="ar-SA" dirty="0" smtClean="0"/>
                    </a:p>
                    <a:p>
                      <a:pPr rtl="1"/>
                      <a:r>
                        <a:rPr lang="ar-SA" dirty="0" smtClean="0"/>
                        <a:t>      10</a:t>
                      </a:r>
                      <a:endParaRPr lang="ar-SA" dirty="0"/>
                    </a:p>
                  </a:txBody>
                  <a:tcPr/>
                </a:tc>
                <a:tc>
                  <a:txBody>
                    <a:bodyPr/>
                    <a:lstStyle/>
                    <a:p>
                      <a:pPr rtl="1"/>
                      <a:r>
                        <a:rPr lang="ar-SA" dirty="0" smtClean="0"/>
                        <a:t>32000</a:t>
                      </a:r>
                      <a:endParaRPr lang="ar-SA" dirty="0"/>
                    </a:p>
                  </a:txBody>
                  <a:tcPr/>
                </a:tc>
                <a:tc>
                  <a:txBody>
                    <a:bodyPr/>
                    <a:lstStyle/>
                    <a:p>
                      <a:pPr rtl="1"/>
                      <a:r>
                        <a:rPr lang="ar-SA" dirty="0" smtClean="0"/>
                        <a:t>144000</a:t>
                      </a:r>
                      <a:endParaRPr lang="ar-SA" dirty="0"/>
                    </a:p>
                  </a:txBody>
                  <a:tcPr/>
                </a:tc>
                <a:tc>
                  <a:txBody>
                    <a:bodyPr/>
                    <a:lstStyle/>
                    <a:p>
                      <a:pPr rtl="1"/>
                      <a:r>
                        <a:rPr lang="ar-SA" dirty="0" smtClean="0"/>
                        <a:t>36000</a:t>
                      </a:r>
                      <a:endParaRPr lang="ar-SA" dirty="0"/>
                    </a:p>
                  </a:txBody>
                  <a:tcPr/>
                </a:tc>
              </a:tr>
              <a:tr h="918783">
                <a:tc>
                  <a:txBody>
                    <a:bodyPr/>
                    <a:lstStyle/>
                    <a:p>
                      <a:pPr rtl="1"/>
                      <a:r>
                        <a:rPr lang="ar-SA" dirty="0" smtClean="0"/>
                        <a:t>1419</a:t>
                      </a:r>
                      <a:endParaRPr lang="ar-SA" dirty="0"/>
                    </a:p>
                  </a:txBody>
                  <a:tcPr/>
                </a:tc>
                <a:tc>
                  <a:txBody>
                    <a:bodyPr/>
                    <a:lstStyle/>
                    <a:p>
                      <a:pPr rtl="1"/>
                      <a:r>
                        <a:rPr lang="ar-SA" dirty="0" smtClean="0"/>
                        <a:t>160000</a:t>
                      </a:r>
                      <a:endParaRPr lang="ar-SA" dirty="0"/>
                    </a:p>
                  </a:txBody>
                  <a:tcPr/>
                </a:tc>
                <a:tc>
                  <a:txBody>
                    <a:bodyPr/>
                    <a:lstStyle/>
                    <a:p>
                      <a:pPr rtl="1"/>
                      <a:r>
                        <a:rPr lang="ar-SA" dirty="0" smtClean="0"/>
                        <a:t>       1</a:t>
                      </a:r>
                    </a:p>
                    <a:p>
                      <a:pPr rtl="1"/>
                      <a:endParaRPr lang="ar-SA" dirty="0" smtClean="0"/>
                    </a:p>
                    <a:p>
                      <a:pPr rtl="1"/>
                      <a:r>
                        <a:rPr lang="ar-SA" dirty="0" smtClean="0"/>
                        <a:t>      10</a:t>
                      </a:r>
                      <a:endParaRPr lang="ar-SA" dirty="0"/>
                    </a:p>
                  </a:txBody>
                  <a:tcPr/>
                </a:tc>
                <a:tc>
                  <a:txBody>
                    <a:bodyPr/>
                    <a:lstStyle/>
                    <a:p>
                      <a:pPr rtl="1"/>
                      <a:r>
                        <a:rPr lang="ar-SA" dirty="0" smtClean="0"/>
                        <a:t>16000</a:t>
                      </a:r>
                      <a:endParaRPr lang="ar-SA" dirty="0"/>
                    </a:p>
                  </a:txBody>
                  <a:tcPr/>
                </a:tc>
                <a:tc>
                  <a:txBody>
                    <a:bodyPr/>
                    <a:lstStyle/>
                    <a:p>
                      <a:pPr rtl="1"/>
                      <a:r>
                        <a:rPr lang="ar-SA" dirty="0" smtClean="0">
                          <a:solidFill>
                            <a:srgbClr val="FF0000"/>
                          </a:solidFill>
                        </a:rPr>
                        <a:t>160000</a:t>
                      </a:r>
                      <a:endParaRPr lang="ar-SA" dirty="0">
                        <a:solidFill>
                          <a:srgbClr val="FF0000"/>
                        </a:solidFill>
                      </a:endParaRPr>
                    </a:p>
                  </a:txBody>
                  <a:tcPr/>
                </a:tc>
                <a:tc>
                  <a:txBody>
                    <a:bodyPr/>
                    <a:lstStyle/>
                    <a:p>
                      <a:pPr rtl="1"/>
                      <a:r>
                        <a:rPr lang="ar-SA" dirty="0" smtClean="0">
                          <a:solidFill>
                            <a:srgbClr val="FF0000"/>
                          </a:solidFill>
                        </a:rPr>
                        <a:t>20000</a:t>
                      </a:r>
                      <a:endParaRPr lang="ar-SA" dirty="0">
                        <a:solidFill>
                          <a:srgbClr val="FF0000"/>
                        </a:solidFill>
                      </a:endParaRPr>
                    </a:p>
                  </a:txBody>
                  <a:tcPr/>
                </a:tc>
              </a:tr>
            </a:tbl>
          </a:graphicData>
        </a:graphic>
      </p:graphicFrame>
      <p:cxnSp>
        <p:nvCxnSpPr>
          <p:cNvPr id="5" name="رابط مستقيم 4"/>
          <p:cNvCxnSpPr/>
          <p:nvPr/>
        </p:nvCxnSpPr>
        <p:spPr>
          <a:xfrm flipH="1">
            <a:off x="5076056" y="3501008"/>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5148064" y="4365104"/>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flipH="1">
            <a:off x="5148064" y="5229200"/>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flipH="1">
            <a:off x="5148064" y="6237312"/>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987824" y="3501008"/>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H="1">
            <a:off x="2987824" y="436510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a:off x="2987824" y="4581128"/>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flipH="1">
            <a:off x="2915816" y="5301208"/>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a:off x="2987824" y="5517232"/>
            <a:ext cx="93610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flipH="1">
            <a:off x="2843808" y="6453336"/>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وحدات النشاط</a:t>
            </a:r>
            <a:r>
              <a:rPr lang="ar-SA" dirty="0" smtClean="0"/>
              <a:t/>
            </a:r>
            <a:br>
              <a:rPr lang="ar-SA" dirty="0" smtClean="0"/>
            </a:br>
            <a:r>
              <a:rPr lang="ar-SA" dirty="0" smtClean="0"/>
              <a:t>معدل الاستهلاك للساعة </a:t>
            </a:r>
            <a:br>
              <a:rPr lang="ar-SA" dirty="0" smtClean="0"/>
            </a:br>
            <a:r>
              <a:rPr lang="ar-SA" dirty="0" smtClean="0"/>
              <a:t/>
            </a:r>
            <a:br>
              <a:rPr lang="ar-SA" dirty="0" smtClean="0"/>
            </a:br>
            <a:r>
              <a:rPr lang="ar-SA" dirty="0" smtClean="0"/>
              <a:t>=القيمة القابلة للاستهلاك </a:t>
            </a:r>
            <a:br>
              <a:rPr lang="ar-SA" dirty="0" smtClean="0"/>
            </a:br>
            <a:r>
              <a:rPr lang="ar-SA" dirty="0" smtClean="0"/>
              <a:t>عدد ساعات النشاط الاجماليه</a:t>
            </a:r>
            <a:br>
              <a:rPr lang="ar-SA" dirty="0" smtClean="0"/>
            </a:br>
            <a:r>
              <a:rPr lang="ar-SA" dirty="0" smtClean="0"/>
              <a:t/>
            </a:r>
            <a:br>
              <a:rPr lang="ar-SA" dirty="0" smtClean="0"/>
            </a:br>
            <a:r>
              <a:rPr lang="ar-SA" dirty="0" smtClean="0"/>
              <a:t/>
            </a:r>
            <a:br>
              <a:rPr lang="ar-SA" dirty="0" smtClean="0"/>
            </a:br>
            <a:r>
              <a:rPr lang="ar-SA" dirty="0" smtClean="0"/>
              <a:t>=160000÷32000</a:t>
            </a:r>
            <a:br>
              <a:rPr lang="ar-SA" dirty="0" smtClean="0"/>
            </a:br>
            <a:r>
              <a:rPr lang="ar-SA" dirty="0" smtClean="0"/>
              <a:t>= 5ريال / ساعه</a:t>
            </a:r>
            <a:endParaRPr lang="ar-SA" dirty="0"/>
          </a:p>
        </p:txBody>
      </p:sp>
      <p:cxnSp>
        <p:nvCxnSpPr>
          <p:cNvPr id="4" name="رابط مستقيم 3"/>
          <p:cNvCxnSpPr/>
          <p:nvPr/>
        </p:nvCxnSpPr>
        <p:spPr>
          <a:xfrm flipH="1">
            <a:off x="1691680" y="3140968"/>
            <a:ext cx="59046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 </a:t>
            </a:r>
            <a:br>
              <a:rPr lang="ar-SA" dirty="0" smtClean="0"/>
            </a:br>
            <a:endParaRPr lang="ar-SA" dirty="0"/>
          </a:p>
        </p:txBody>
      </p:sp>
      <p:graphicFrame>
        <p:nvGraphicFramePr>
          <p:cNvPr id="3" name="جدول 2"/>
          <p:cNvGraphicFramePr>
            <a:graphicFrameLocks noGrp="1"/>
          </p:cNvGraphicFramePr>
          <p:nvPr/>
        </p:nvGraphicFramePr>
        <p:xfrm>
          <a:off x="467542" y="1052738"/>
          <a:ext cx="8352930" cy="5474905"/>
        </p:xfrm>
        <a:graphic>
          <a:graphicData uri="http://schemas.openxmlformats.org/drawingml/2006/table">
            <a:tbl>
              <a:tblPr rtl="1" firstRow="1" bandRow="1">
                <a:tableStyleId>{5C22544A-7EE6-4342-B048-85BDC9FD1C3A}</a:tableStyleId>
              </a:tblPr>
              <a:tblGrid>
                <a:gridCol w="1392155"/>
                <a:gridCol w="1392155"/>
                <a:gridCol w="1392155"/>
                <a:gridCol w="1392155"/>
                <a:gridCol w="1392155"/>
                <a:gridCol w="1392155"/>
              </a:tblGrid>
              <a:tr h="912101">
                <a:tc>
                  <a:txBody>
                    <a:bodyPr/>
                    <a:lstStyle/>
                    <a:p>
                      <a:pPr rtl="1"/>
                      <a:endParaRPr lang="ar-SA" dirty="0"/>
                    </a:p>
                  </a:txBody>
                  <a:tcPr/>
                </a:tc>
                <a:tc>
                  <a:txBody>
                    <a:bodyPr/>
                    <a:lstStyle/>
                    <a:p>
                      <a:pPr rtl="1"/>
                      <a:r>
                        <a:rPr lang="ar-SA" dirty="0" smtClean="0"/>
                        <a:t>معطى</a:t>
                      </a:r>
                      <a:endParaRPr lang="ar-SA" dirty="0"/>
                    </a:p>
                  </a:txBody>
                  <a:tcPr/>
                </a:tc>
                <a:tc>
                  <a:txBody>
                    <a:bodyPr/>
                    <a:lstStyle/>
                    <a:p>
                      <a:pPr rtl="1"/>
                      <a:endParaRPr lang="ar-SA"/>
                    </a:p>
                  </a:txBody>
                  <a:tcPr/>
                </a:tc>
                <a:tc>
                  <a:txBody>
                    <a:bodyPr/>
                    <a:lstStyle/>
                    <a:p>
                      <a:pPr rtl="1"/>
                      <a:r>
                        <a:rPr lang="ar-SA" dirty="0" smtClean="0"/>
                        <a:t>وحدات النشاط × معامل الاستهلاك</a:t>
                      </a:r>
                      <a:endParaRPr lang="ar-SA" dirty="0"/>
                    </a:p>
                  </a:txBody>
                  <a:tcPr/>
                </a:tc>
                <a:tc>
                  <a:txBody>
                    <a:bodyPr/>
                    <a:lstStyle/>
                    <a:p>
                      <a:pPr rtl="1"/>
                      <a:endParaRPr lang="ar-SA"/>
                    </a:p>
                  </a:txBody>
                  <a:tcPr/>
                </a:tc>
                <a:tc>
                  <a:txBody>
                    <a:bodyPr/>
                    <a:lstStyle/>
                    <a:p>
                      <a:pPr rtl="1"/>
                      <a:r>
                        <a:rPr lang="ar-SA" dirty="0" smtClean="0"/>
                        <a:t>التكلفة الأصلية – مجمع الاستهلاك</a:t>
                      </a:r>
                      <a:endParaRPr lang="ar-SA" dirty="0"/>
                    </a:p>
                  </a:txBody>
                  <a:tcPr/>
                </a:tc>
              </a:tr>
              <a:tr h="912101">
                <a:tc>
                  <a:txBody>
                    <a:bodyPr/>
                    <a:lstStyle/>
                    <a:p>
                      <a:pPr algn="ctr" rtl="1"/>
                      <a:r>
                        <a:rPr lang="ar-SA" dirty="0" smtClean="0">
                          <a:solidFill>
                            <a:srgbClr val="00B050"/>
                          </a:solidFill>
                        </a:rPr>
                        <a:t>السنة</a:t>
                      </a:r>
                      <a:endParaRPr lang="ar-SA" dirty="0">
                        <a:solidFill>
                          <a:srgbClr val="00B050"/>
                        </a:solidFill>
                      </a:endParaRPr>
                    </a:p>
                  </a:txBody>
                  <a:tcPr/>
                </a:tc>
                <a:tc>
                  <a:txBody>
                    <a:bodyPr/>
                    <a:lstStyle/>
                    <a:p>
                      <a:pPr algn="ctr" rtl="1"/>
                      <a:r>
                        <a:rPr lang="ar-SA" dirty="0" smtClean="0">
                          <a:solidFill>
                            <a:srgbClr val="00B050"/>
                          </a:solidFill>
                        </a:rPr>
                        <a:t>وحدات النشاط</a:t>
                      </a:r>
                      <a:endParaRPr lang="ar-SA" dirty="0">
                        <a:solidFill>
                          <a:srgbClr val="00B050"/>
                        </a:solidFill>
                      </a:endParaRPr>
                    </a:p>
                  </a:txBody>
                  <a:tcPr/>
                </a:tc>
                <a:tc>
                  <a:txBody>
                    <a:bodyPr/>
                    <a:lstStyle/>
                    <a:p>
                      <a:pPr algn="ctr" rtl="1"/>
                      <a:r>
                        <a:rPr lang="ar-SA" dirty="0" smtClean="0">
                          <a:solidFill>
                            <a:srgbClr val="00B050"/>
                          </a:solidFill>
                        </a:rPr>
                        <a:t>معامل الاستهلاك</a:t>
                      </a:r>
                      <a:endParaRPr lang="ar-SA" dirty="0">
                        <a:solidFill>
                          <a:srgbClr val="00B050"/>
                        </a:solidFill>
                      </a:endParaRPr>
                    </a:p>
                  </a:txBody>
                  <a:tcPr/>
                </a:tc>
                <a:tc>
                  <a:txBody>
                    <a:bodyPr/>
                    <a:lstStyle/>
                    <a:p>
                      <a:pPr algn="ctr" rtl="1"/>
                      <a:r>
                        <a:rPr lang="ar-SA" dirty="0" smtClean="0">
                          <a:solidFill>
                            <a:srgbClr val="00B050"/>
                          </a:solidFill>
                        </a:rPr>
                        <a:t>مصروف الاستهلاك</a:t>
                      </a:r>
                      <a:endParaRPr lang="ar-SA" dirty="0">
                        <a:solidFill>
                          <a:srgbClr val="00B050"/>
                        </a:solidFill>
                      </a:endParaRPr>
                    </a:p>
                  </a:txBody>
                  <a:tcPr/>
                </a:tc>
                <a:tc>
                  <a:txBody>
                    <a:bodyPr/>
                    <a:lstStyle/>
                    <a:p>
                      <a:pPr algn="ctr" rtl="1"/>
                      <a:r>
                        <a:rPr lang="ar-SA" dirty="0" smtClean="0">
                          <a:solidFill>
                            <a:srgbClr val="00B050"/>
                          </a:solidFill>
                        </a:rPr>
                        <a:t>مجمع</a:t>
                      </a:r>
                      <a:r>
                        <a:rPr lang="ar-SA" baseline="0" dirty="0" smtClean="0">
                          <a:solidFill>
                            <a:srgbClr val="00B050"/>
                          </a:solidFill>
                        </a:rPr>
                        <a:t> الاستهلاك</a:t>
                      </a:r>
                      <a:endParaRPr lang="ar-SA" dirty="0">
                        <a:solidFill>
                          <a:srgbClr val="00B050"/>
                        </a:solidFill>
                      </a:endParaRPr>
                    </a:p>
                  </a:txBody>
                  <a:tcPr/>
                </a:tc>
                <a:tc>
                  <a:txBody>
                    <a:bodyPr/>
                    <a:lstStyle/>
                    <a:p>
                      <a:pPr algn="ctr" rtl="1"/>
                      <a:r>
                        <a:rPr lang="ar-SA" dirty="0" smtClean="0">
                          <a:solidFill>
                            <a:srgbClr val="00B050"/>
                          </a:solidFill>
                        </a:rPr>
                        <a:t>القيمة الدفترية في نهاية المدة</a:t>
                      </a:r>
                      <a:endParaRPr lang="ar-SA" dirty="0">
                        <a:solidFill>
                          <a:srgbClr val="00B050"/>
                        </a:solidFill>
                      </a:endParaRPr>
                    </a:p>
                  </a:txBody>
                  <a:tcPr/>
                </a:tc>
              </a:tr>
              <a:tr h="912101">
                <a:tc>
                  <a:txBody>
                    <a:bodyPr/>
                    <a:lstStyle/>
                    <a:p>
                      <a:pPr algn="ctr" rtl="1"/>
                      <a:r>
                        <a:rPr lang="ar-SA" dirty="0" smtClean="0"/>
                        <a:t>1416</a:t>
                      </a:r>
                      <a:endParaRPr lang="ar-SA" dirty="0"/>
                    </a:p>
                  </a:txBody>
                  <a:tcPr/>
                </a:tc>
                <a:tc>
                  <a:txBody>
                    <a:bodyPr/>
                    <a:lstStyle/>
                    <a:p>
                      <a:pPr algn="ctr" rtl="1"/>
                      <a:r>
                        <a:rPr lang="ar-SA" dirty="0" smtClean="0"/>
                        <a:t>8000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140000</a:t>
                      </a:r>
                      <a:endParaRPr lang="ar-SA" dirty="0"/>
                    </a:p>
                  </a:txBody>
                  <a:tcPr/>
                </a:tc>
              </a:tr>
              <a:tr h="912101">
                <a:tc>
                  <a:txBody>
                    <a:bodyPr/>
                    <a:lstStyle/>
                    <a:p>
                      <a:pPr algn="ctr" rtl="1"/>
                      <a:r>
                        <a:rPr lang="ar-SA" dirty="0" smtClean="0"/>
                        <a:t>1417</a:t>
                      </a:r>
                      <a:endParaRPr lang="ar-SA" dirty="0"/>
                    </a:p>
                  </a:txBody>
                  <a:tcPr/>
                </a:tc>
                <a:tc>
                  <a:txBody>
                    <a:bodyPr/>
                    <a:lstStyle/>
                    <a:p>
                      <a:pPr algn="ctr" rtl="1"/>
                      <a:r>
                        <a:rPr lang="ar-SA" dirty="0" smtClean="0"/>
                        <a:t>12000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60000</a:t>
                      </a:r>
                      <a:endParaRPr lang="ar-SA" dirty="0"/>
                    </a:p>
                  </a:txBody>
                  <a:tcPr/>
                </a:tc>
                <a:tc>
                  <a:txBody>
                    <a:bodyPr/>
                    <a:lstStyle/>
                    <a:p>
                      <a:pPr algn="ctr" rtl="1"/>
                      <a:r>
                        <a:rPr lang="ar-SA" dirty="0" smtClean="0"/>
                        <a:t>100000</a:t>
                      </a:r>
                      <a:endParaRPr lang="ar-SA" dirty="0"/>
                    </a:p>
                  </a:txBody>
                  <a:tcPr/>
                </a:tc>
                <a:tc>
                  <a:txBody>
                    <a:bodyPr/>
                    <a:lstStyle/>
                    <a:p>
                      <a:pPr algn="ctr" rtl="1"/>
                      <a:r>
                        <a:rPr lang="ar-SA" dirty="0" smtClean="0"/>
                        <a:t>80000</a:t>
                      </a:r>
                      <a:endParaRPr lang="ar-SA" dirty="0"/>
                    </a:p>
                  </a:txBody>
                  <a:tcPr/>
                </a:tc>
              </a:tr>
              <a:tr h="912101">
                <a:tc>
                  <a:txBody>
                    <a:bodyPr/>
                    <a:lstStyle/>
                    <a:p>
                      <a:pPr algn="ctr" rtl="1"/>
                      <a:r>
                        <a:rPr lang="ar-SA" dirty="0" smtClean="0"/>
                        <a:t>1418</a:t>
                      </a:r>
                      <a:endParaRPr lang="ar-SA" dirty="0"/>
                    </a:p>
                  </a:txBody>
                  <a:tcPr/>
                </a:tc>
                <a:tc>
                  <a:txBody>
                    <a:bodyPr/>
                    <a:lstStyle/>
                    <a:p>
                      <a:pPr algn="ctr" rtl="1"/>
                      <a:r>
                        <a:rPr lang="ar-SA" dirty="0" smtClean="0"/>
                        <a:t>7000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35000</a:t>
                      </a:r>
                      <a:endParaRPr lang="ar-SA" dirty="0"/>
                    </a:p>
                  </a:txBody>
                  <a:tcPr/>
                </a:tc>
                <a:tc>
                  <a:txBody>
                    <a:bodyPr/>
                    <a:lstStyle/>
                    <a:p>
                      <a:pPr algn="ctr" rtl="1"/>
                      <a:r>
                        <a:rPr lang="ar-SA" dirty="0" smtClean="0"/>
                        <a:t>135000</a:t>
                      </a:r>
                      <a:endParaRPr lang="ar-SA" dirty="0"/>
                    </a:p>
                  </a:txBody>
                  <a:tcPr/>
                </a:tc>
                <a:tc>
                  <a:txBody>
                    <a:bodyPr/>
                    <a:lstStyle/>
                    <a:p>
                      <a:pPr algn="ctr" rtl="1"/>
                      <a:r>
                        <a:rPr lang="ar-SA" dirty="0" smtClean="0"/>
                        <a:t>45000</a:t>
                      </a:r>
                      <a:endParaRPr lang="ar-SA" dirty="0"/>
                    </a:p>
                  </a:txBody>
                  <a:tcPr/>
                </a:tc>
              </a:tr>
              <a:tr h="912101">
                <a:tc>
                  <a:txBody>
                    <a:bodyPr/>
                    <a:lstStyle/>
                    <a:p>
                      <a:pPr algn="ctr" rtl="1"/>
                      <a:r>
                        <a:rPr lang="ar-SA" dirty="0" smtClean="0"/>
                        <a:t>1419</a:t>
                      </a:r>
                      <a:endParaRPr lang="ar-SA" dirty="0"/>
                    </a:p>
                  </a:txBody>
                  <a:tcPr/>
                </a:tc>
                <a:tc>
                  <a:txBody>
                    <a:bodyPr/>
                    <a:lstStyle/>
                    <a:p>
                      <a:pPr algn="ctr" rtl="1"/>
                      <a:r>
                        <a:rPr lang="ar-SA" dirty="0" smtClean="0"/>
                        <a:t>5000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25000</a:t>
                      </a:r>
                      <a:endParaRPr lang="ar-SA" dirty="0"/>
                    </a:p>
                  </a:txBody>
                  <a:tcPr/>
                </a:tc>
                <a:tc>
                  <a:txBody>
                    <a:bodyPr/>
                    <a:lstStyle/>
                    <a:p>
                      <a:pPr algn="ctr" rtl="1"/>
                      <a:r>
                        <a:rPr lang="ar-SA" dirty="0" smtClean="0">
                          <a:solidFill>
                            <a:srgbClr val="FF0000"/>
                          </a:solidFill>
                        </a:rPr>
                        <a:t>160000</a:t>
                      </a:r>
                      <a:endParaRPr lang="ar-SA" dirty="0">
                        <a:solidFill>
                          <a:srgbClr val="FF0000"/>
                        </a:solidFill>
                      </a:endParaRPr>
                    </a:p>
                  </a:txBody>
                  <a:tcPr/>
                </a:tc>
                <a:tc>
                  <a:txBody>
                    <a:bodyPr/>
                    <a:lstStyle/>
                    <a:p>
                      <a:pPr algn="ctr" rtl="1"/>
                      <a:r>
                        <a:rPr lang="ar-SA" dirty="0" smtClean="0">
                          <a:solidFill>
                            <a:srgbClr val="FF0000"/>
                          </a:solidFill>
                        </a:rPr>
                        <a:t>20000</a:t>
                      </a:r>
                      <a:endParaRPr lang="ar-SA" dirty="0">
                        <a:solidFill>
                          <a:srgbClr val="FF0000"/>
                        </a:solidFill>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solidFill>
                  <a:srgbClr val="00B050"/>
                </a:solidFill>
              </a:rPr>
              <a:t>تحديد قسط الاستهلاك (مصروف الاستهلاك)</a:t>
            </a:r>
            <a:br>
              <a:rPr lang="ar-SA" b="1" u="sng" dirty="0" smtClean="0">
                <a:solidFill>
                  <a:srgbClr val="00B050"/>
                </a:solidFill>
              </a:rPr>
            </a:br>
            <a:r>
              <a:rPr lang="ar-SA" dirty="0" smtClean="0"/>
              <a:t>لكي نحدد ذلك لابد من توفر ثلاث عوامل رئيسيه هي :</a:t>
            </a:r>
            <a:br>
              <a:rPr lang="ar-SA" dirty="0" smtClean="0"/>
            </a:br>
            <a:r>
              <a:rPr lang="ar-SA" dirty="0" smtClean="0">
                <a:solidFill>
                  <a:srgbClr val="00B0F0"/>
                </a:solidFill>
              </a:rPr>
              <a:t>1- تكلفة الأصل الثابت :وهي عباره عن جميع التكاليف اللازمه للحصول على الاصل الثابت وتهيئته للاستخدام في العمليه الانتاجيه للمنشأه. </a:t>
            </a:r>
            <a:endParaRPr lang="ar-SA" dirty="0">
              <a:solidFill>
                <a:srgbClr val="00B0F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b="1" u="sng" dirty="0" smtClean="0">
                <a:solidFill>
                  <a:srgbClr val="FF0000"/>
                </a:solidFill>
              </a:rPr>
              <a:t>مثال :</a:t>
            </a:r>
            <a:r>
              <a:rPr lang="ar-SA" sz="2800" dirty="0" smtClean="0"/>
              <a:t/>
            </a:r>
            <a:br>
              <a:rPr lang="ar-SA" sz="2800" dirty="0" smtClean="0"/>
            </a:br>
            <a:r>
              <a:rPr lang="ar-SA" sz="2800" dirty="0" smtClean="0">
                <a:solidFill>
                  <a:srgbClr val="0070C0"/>
                </a:solidFill>
              </a:rPr>
              <a:t>بفرض أن شركة اسمنت الجزيرة فكرت في زيادة إنتاجها . فاتصلت بدار استشاريه صممت لها وحدة التصنيع اللازمة للزيادة المقترحة في الإنتاج . وقد كلفت هذه الاستشارة (800000) ريال ثم ارسلت المواصفات لصناعه الوحده بعقد بلغ (25000000)ريال وشحنت الى الدمام باجر (400000) ريال ومصروفات تامين بلغت (150000) ريال وبلغت مصاريف التخليص الجمركي (75000) ريال وقد جهزت الشركه قواعد خاصه للاله بلغت تكلفتها (1500000) ريال , وعلى ذلك فان تكاليف الاله (27925000)ريال </a:t>
            </a:r>
            <a:r>
              <a:rPr lang="ar-SA" sz="2800" dirty="0" smtClean="0"/>
              <a:t/>
            </a:r>
            <a:br>
              <a:rPr lang="ar-SA" sz="2800" dirty="0" smtClean="0"/>
            </a:br>
            <a:r>
              <a:rPr lang="ar-SA" sz="2800" dirty="0" smtClean="0"/>
              <a:t>إذن يكون القيد :</a:t>
            </a:r>
            <a:br>
              <a:rPr lang="ar-SA" sz="2800" dirty="0" smtClean="0"/>
            </a:br>
            <a:r>
              <a:rPr lang="ar-SA" sz="2800" dirty="0" smtClean="0"/>
              <a:t>27925000من </a:t>
            </a:r>
            <a:r>
              <a:rPr lang="ar-SA" sz="2800" dirty="0" err="1" smtClean="0"/>
              <a:t>ح</a:t>
            </a:r>
            <a:r>
              <a:rPr lang="ar-SA" sz="2800" dirty="0"/>
              <a:t> </a:t>
            </a:r>
            <a:r>
              <a:rPr lang="ar-SA" sz="2800" dirty="0" smtClean="0"/>
              <a:t>/ المعدات  </a:t>
            </a:r>
            <a:br>
              <a:rPr lang="ar-SA" sz="2800" dirty="0" smtClean="0"/>
            </a:br>
            <a:r>
              <a:rPr lang="ar-SA" sz="2800" dirty="0" smtClean="0"/>
              <a:t> 27925000 إلى ح / البنك</a:t>
            </a:r>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dirty="0" smtClean="0">
                <a:solidFill>
                  <a:srgbClr val="00B0F0"/>
                </a:solidFill>
              </a:rPr>
              <a:t>2-القيمة  البيعية  للخردة: وهي القيمة المتوقع أن يباع بها الأصل الثابت عند التخلص منه في نهاية عمره الانتاجي .</a:t>
            </a:r>
            <a:r>
              <a:rPr lang="ar-SA" dirty="0" smtClean="0"/>
              <a:t/>
            </a:r>
            <a:br>
              <a:rPr lang="ar-SA" dirty="0" smtClean="0"/>
            </a:br>
            <a:r>
              <a:rPr lang="ar-SA" dirty="0" smtClean="0"/>
              <a:t>إذ انه في نهاية عمر الآلة قد تقرر المنشاة إيقاف استخدامه  </a:t>
            </a:r>
            <a:r>
              <a:rPr lang="ar-SA" dirty="0" err="1" smtClean="0"/>
              <a:t>و</a:t>
            </a:r>
            <a:r>
              <a:rPr lang="ar-SA" dirty="0" smtClean="0"/>
              <a:t> بيعه, فانه لو طرح للبيع على حالته فسيجد مشتري يدفع مبلغ من المال .</a:t>
            </a:r>
            <a:br>
              <a:rPr lang="ar-SA" dirty="0" smtClean="0"/>
            </a:br>
            <a:r>
              <a:rPr lang="ar-SA" dirty="0" smtClean="0">
                <a:solidFill>
                  <a:srgbClr val="FF0000"/>
                </a:solidFill>
              </a:rPr>
              <a:t>مثال</a:t>
            </a:r>
            <a:r>
              <a:rPr lang="ar-SA" dirty="0" smtClean="0">
                <a:solidFill>
                  <a:srgbClr val="0070C0"/>
                </a:solidFill>
              </a:rPr>
              <a:t>: على نفس البيانات السابقة لشركة الجزيرة قررت بيعه بمبلغ (1925000) ريال فان هذا البمبلغ هو قيمة الخرده للمصنع في نهاية عمره الانتاجي .</a:t>
            </a:r>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dirty="0" smtClean="0">
                <a:solidFill>
                  <a:srgbClr val="00B0F0"/>
                </a:solidFill>
              </a:rPr>
              <a:t>*القيمة القابلة للاستهلاك : هي الفرق بين تكلفة الاصل في بداية عمره وقيمته كخرده في نهاية عمره .</a:t>
            </a:r>
            <a:r>
              <a:rPr lang="ar-SA" dirty="0" smtClean="0"/>
              <a:t/>
            </a:r>
            <a:br>
              <a:rPr lang="ar-SA" dirty="0" smtClean="0"/>
            </a:br>
            <a:r>
              <a:rPr lang="ar-SA" dirty="0" smtClean="0">
                <a:solidFill>
                  <a:srgbClr val="FF0000"/>
                </a:solidFill>
              </a:rPr>
              <a:t>القيمة القابلة للاستهلاك= تكلفة الأصل-القيمة البيعية (الخردة)</a:t>
            </a:r>
            <a:r>
              <a:rPr lang="ar-SA" dirty="0" smtClean="0"/>
              <a:t/>
            </a:r>
            <a:br>
              <a:rPr lang="ar-SA" dirty="0" smtClean="0"/>
            </a:br>
            <a:r>
              <a:rPr lang="ar-SA" dirty="0" smtClean="0">
                <a:solidFill>
                  <a:srgbClr val="FF0000"/>
                </a:solidFill>
              </a:rPr>
              <a:t>مثال : </a:t>
            </a:r>
            <a:r>
              <a:rPr lang="ar-SA" dirty="0" smtClean="0">
                <a:solidFill>
                  <a:srgbClr val="0070C0"/>
                </a:solidFill>
              </a:rPr>
              <a:t>بنفس بيانات المثال السابق :</a:t>
            </a:r>
            <a:br>
              <a:rPr lang="ar-SA" dirty="0" smtClean="0">
                <a:solidFill>
                  <a:srgbClr val="0070C0"/>
                </a:solidFill>
              </a:rPr>
            </a:br>
            <a:r>
              <a:rPr lang="ar-SA" dirty="0" smtClean="0">
                <a:solidFill>
                  <a:srgbClr val="0070C0"/>
                </a:solidFill>
              </a:rPr>
              <a:t>تكلفة الأصل=27925000</a:t>
            </a:r>
            <a:br>
              <a:rPr lang="ar-SA" dirty="0" smtClean="0">
                <a:solidFill>
                  <a:srgbClr val="0070C0"/>
                </a:solidFill>
              </a:rPr>
            </a:br>
            <a:r>
              <a:rPr lang="ar-SA" dirty="0" smtClean="0">
                <a:solidFill>
                  <a:srgbClr val="0070C0"/>
                </a:solidFill>
              </a:rPr>
              <a:t>الخردة =1925000 </a:t>
            </a:r>
            <a:r>
              <a:rPr lang="ar-SA" dirty="0" smtClean="0"/>
              <a:t/>
            </a:r>
            <a:br>
              <a:rPr lang="ar-SA" dirty="0" smtClean="0"/>
            </a:br>
            <a:r>
              <a:rPr lang="ar-SA" dirty="0" smtClean="0"/>
              <a:t>فان التكلفة القابلة للاستخدام = (27925000-1925000)=26000000 ريال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dirty="0" smtClean="0">
                <a:solidFill>
                  <a:srgbClr val="00B0F0"/>
                </a:solidFill>
              </a:rPr>
              <a:t>3-العمر الانتاجي  للأصل : هو العمر المقدر للأصل ليبقى مستمر وصالح للانتاج (عدد السنوات المقدره لانتاجية الاصل )</a:t>
            </a:r>
            <a:r>
              <a:rPr lang="ar-SA" dirty="0" smtClean="0"/>
              <a:t/>
            </a:r>
            <a:br>
              <a:rPr lang="ar-SA" dirty="0" smtClean="0"/>
            </a:br>
            <a:r>
              <a:rPr lang="ar-SA" dirty="0" smtClean="0"/>
              <a:t>ولتحديد ذلك يجب أن نأخذ في الاعتبار  عاملين:</a:t>
            </a:r>
            <a:br>
              <a:rPr lang="ar-SA" dirty="0" smtClean="0"/>
            </a:br>
            <a:r>
              <a:rPr lang="ar-SA" dirty="0" smtClean="0"/>
              <a:t>-عامل الفناء والهلاك الناتج من الاستخدام. </a:t>
            </a:r>
            <a:br>
              <a:rPr lang="ar-SA" dirty="0" smtClean="0"/>
            </a:br>
            <a:r>
              <a:rPr lang="ar-SA" dirty="0" smtClean="0"/>
              <a:t>-عامل التقادم (ظهور مخترعات حديثه من شانها ان تجعل استخدام الاصل غير اقتصادي او غير مناسب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TotalTime>
  <Words>632</Words>
  <Application>Microsoft Office PowerPoint</Application>
  <PresentationFormat>عرض على الشاشة (3:4)‏</PresentationFormat>
  <Paragraphs>188</Paragraphs>
  <Slides>44</Slides>
  <Notes>0</Notes>
  <HiddenSlides>0</HiddenSlides>
  <MMClips>0</MMClips>
  <ScaleCrop>false</ScaleCrop>
  <HeadingPairs>
    <vt:vector size="4" baseType="variant">
      <vt:variant>
        <vt:lpstr>نسق</vt:lpstr>
      </vt:variant>
      <vt:variant>
        <vt:i4>1</vt:i4>
      </vt:variant>
      <vt:variant>
        <vt:lpstr>عناوين الشرائح</vt:lpstr>
      </vt:variant>
      <vt:variant>
        <vt:i4>44</vt:i4>
      </vt:variant>
    </vt:vector>
  </HeadingPairs>
  <TitlesOfParts>
    <vt:vector size="45" baseType="lpstr">
      <vt:lpstr>سمة Office</vt:lpstr>
      <vt:lpstr>الأصول الثابتة</vt:lpstr>
      <vt:lpstr>الأصل الثابت هو الأصل الذي تحت حيازة المنشأة لتسهيل عملية الإنتاج والذي يستخدم في أكثر من فتره محاسبيه(سنه ماليه )     وتقسم الاصول الثابته الى ثلاث اقسام :  1-اصول ثابته ملموسه 2-موارد طبيعية  3- اصول ثابته غيرملموسه مثل : العقارات والمباني والسيارات //المناجم وابار النفط والغابات //حقوق الاختراع والشهره والعلامات التجاريه   </vt:lpstr>
      <vt:lpstr>تتميز الأصول الثابتة عن المتداولة بطول البقاء(وهو أمر نسبي يميزه عن الأصول المتداولة ) ويقصد به أن الأصل لم يشترى أو يمتلك بغرض إعادة بيعه وإنما ليساهم في خدمة الإنتاج مده طويلة  الإنتاج هو كل عمل يؤدي إلى الحصول على إيرادات من بيع البضائع وتقديم الخدمات  تكلفة الأصل الثابت : هي جميع ماانفق على الاصل ليكون جاهزا للاستخدام في الغرض الذي اشترى من اجله . ويشمل ذلك : ثمن الشراء , النقل , الجمارك ,التامين, اجور العمال , مصاريف الكهرباء .</vt:lpstr>
      <vt:lpstr>استهلاك الأصل الثابت  تعريف الاستهلاك : هو تناقص قيمة الاصل الثابت بقيمة الاستخدام او التقادم خلال السنوات أو هو النقص التدريجي في قيمة الاصل الثابت نتيجة الاستخدام او التقادم أو توزيع تكلفة الاصل الثابت على الحياه الانتاجيه . </vt:lpstr>
      <vt:lpstr>تحديد قسط الاستهلاك (مصروف الاستهلاك) لكي نحدد ذلك لابد من توفر ثلاث عوامل رئيسيه هي : 1- تكلفة الأصل الثابت :وهي عباره عن جميع التكاليف اللازمه للحصول على الاصل الثابت وتهيئته للاستخدام في العمليه الانتاجيه للمنشأه. </vt:lpstr>
      <vt:lpstr>مثال : بفرض أن شركة اسمنت الجزيرة فكرت في زيادة إنتاجها . فاتصلت بدار استشاريه صممت لها وحدة التصنيع اللازمة للزيادة المقترحة في الإنتاج . وقد كلفت هذه الاستشارة (800000) ريال ثم ارسلت المواصفات لصناعه الوحده بعقد بلغ (25000000)ريال وشحنت الى الدمام باجر (400000) ريال ومصروفات تامين بلغت (150000) ريال وبلغت مصاريف التخليص الجمركي (75000) ريال وقد جهزت الشركه قواعد خاصه للاله بلغت تكلفتها (1500000) ريال , وعلى ذلك فان تكاليف الاله (27925000)ريال  إذن يكون القيد : 27925000من ح / المعدات    27925000 إلى ح / البنك</vt:lpstr>
      <vt:lpstr>2-القيمة  البيعية  للخردة: وهي القيمة المتوقع أن يباع بها الأصل الثابت عند التخلص منه في نهاية عمره الانتاجي . إذ انه في نهاية عمر الآلة قد تقرر المنشاة إيقاف استخدامه  و بيعه, فانه لو طرح للبيع على حالته فسيجد مشتري يدفع مبلغ من المال . مثال: على نفس البيانات السابقة لشركة الجزيرة قررت بيعه بمبلغ (1925000) ريال فان هذا البمبلغ هو قيمة الخرده للمصنع في نهاية عمره الانتاجي .</vt:lpstr>
      <vt:lpstr>*القيمة القابلة للاستهلاك : هي الفرق بين تكلفة الاصل في بداية عمره وقيمته كخرده في نهاية عمره . القيمة القابلة للاستهلاك= تكلفة الأصل-القيمة البيعية (الخردة) مثال : بنفس بيانات المثال السابق : تكلفة الأصل=27925000 الخردة =1925000  فان التكلفة القابلة للاستخدام = (27925000-1925000)=26000000 ريال </vt:lpstr>
      <vt:lpstr>3-العمر الانتاجي  للأصل : هو العمر المقدر للأصل ليبقى مستمر وصالح للانتاج (عدد السنوات المقدره لانتاجية الاصل ) ولتحديد ذلك يجب أن نأخذ في الاعتبار  عاملين: -عامل الفناء والهلاك الناتج من الاستخدام.  -عامل التقادم (ظهور مخترعات حديثه من شانها ان تجعل استخدام الاصل غير اقتصادي او غير مناسب ).</vt:lpstr>
      <vt:lpstr>طرق الاستهلاك : هي الوسيله الحسابيه التي يتم بها توزيع التكلفه القابله للاستهلاك للاصل الثابت على الانتاج طيلة استخدام الاصل . وهناك أربع طرق أساسيه : 1-القسط الثابت. 2-مضاعف القسط الثابت . 3-مجموع أرقام السنين . 4-وحدات النشاط (الانتاج).</vt:lpstr>
      <vt:lpstr>القسط الثابت  تتمثل في المعادلة المحاسبية التالية :  تكلفة الأصل – القيمة البيعية (الخرده)  (القيمه القابله للاستهلاك )  العمر الانتاجي للأصل </vt:lpstr>
      <vt:lpstr>مثال :سياره قيمتها (60000) ريال ويتوقع ان تخدم المنشاه مدة خمس سنوات تباع بعده ب(10000) ريال وعلى ذلك فان قسط (مصروف)الاستهلاك = (60000)-(10000) 5 =10000 ريال  وعلى ذلك يكون القيد : 10000 من ح/مصروف استهلاك  10000الى ح/مجمع استهلاك </vt:lpstr>
      <vt:lpstr>يمكن كذلك التعبير عن مصروف الاستهلاك بنسبه مئوية كالتالي : نسبة الاستهلاك =                         1                          x  100  عدد السنوات  وعليه :               1    x100   5                  = 20%</vt:lpstr>
      <vt:lpstr>مميزاتها وعيوبها  تمتاز بسهولة حسابها  ولكن يؤخذ عليها عدم عدالتها حيث تعامل الوحدات في بداية استخدامها معاملة الوحدات في نهاية مدتها </vt:lpstr>
      <vt:lpstr>طريقة مضاعف القسط الثابت تستخدم تلافيا للعيوب في الطريقة السابقة حيث تسمح لمصروف الاستهلاك بالانخفاض أو التناقص كلما مرت على الأصل سنه في الخدمة  أي أن مصروف الاستهلاك للأصل في السنة الأولى أكثر من الثانية ومصروف الاستهلاك في السنة الثانية أكثر من الثالثة واقل من الأولى وهكذا  وتقوم الفكرة على مضاعفة نسبة القسط الثابت وعدم الأخذ في الاعتبار قيمة الخردة واستخدام التكلفة الكلية وليست التكلفة القابلة للاستهلاك. </vt:lpstr>
      <vt:lpstr>مثال : بنفس البيانات السابقه : التكلفة الكلية :60000 الخردة =10000 العمر الانتاجي =5سنوات  اذن نسبة الاستهلاك=     1x      100 =20%        5   مضاعف القسط الثابت =20%x2=40% مصروف الاستهلاك=60000x40%=24000ريال  وعليه يكون القيد :  24000من ح/ مصروف استهلاك 24000الى ح/ مجمع استهلاك</vt:lpstr>
      <vt:lpstr>طريقة مجموع أرقام السنين  تقوم الفكرة على تحميل الإنتاج في السنوات الأولى من حياة الأصل بنصيب اكبر من التكلفة مما يتحمل في السنوات الأخيرة. وحسب هذه الطريقة يحسب معامل الاستهلاك لكل سنه على حده حيث يمثل بكسر بسطه مقلوب ترتيب السنوات ومقامه مجموع أرقام سنوات حياة الأصل  حسب المعادلة التالية : ن(ن+1) 2  حيث ن هو عدد السنوات  </vt:lpstr>
      <vt:lpstr>مثال :نفس بيانات مثال السياره السابق اذا كان العمر الانتاجي للاصل خمس سنوات  =5x(5+1)   = 15 2 حيث 15 تمثل مقام الكسر  أما بسط الكسر فيختلف من سنه لأخرى فهو في السنة الأولى 5 والثانية 4 والثالثة 3 والرابعة 2 والخامسة 1</vt:lpstr>
      <vt:lpstr>مثال:  بفرض أصلا بلغت تكاليفه (175000) ريال وقدر عمره الانتاجي بخمس سنوات كما قدرت قيمته البيعيه في نهاية السنوات ب(25000)  وعليه يكون مصروف الاستهلاك كالتالي : التكلفة القابلة للاستهلاك= التكلفة – الخردة =175000-25000 =150000 ريال مصروف الاستهلاك للسنة الأولى =التكلفه القابله للاستهلاك x معامل الاستهلاك  =150000x  5                   15 =50000 ريال   مصروف الاستهلاك للسنة الثانية = 150000x 4                15 =40000 ريال</vt:lpstr>
      <vt:lpstr>عيوب الطرق السابقة تجاهلها للطاقة الإنتاجية للأصل بالإضافة إلى نوعية الأصل  فالطرق السابقة لا تتناسب مثلا مع بعض الأنواع للأصول مثل آلة التصوير أو الكيلومترات للسيارة </vt:lpstr>
      <vt:lpstr>طريقة وحدات النشاط تقريبا نفس طريقة مجموع أرقام السنين  معامل الاستهلاك = التكلفه القابله للاستهلاك               وحدات النشاط  وذلك بفرض وجود الة تصوير فانه من غير المتوقع ان تنسخ الاله عدد متساوي من الاوراق خلال سنوات عمرها </vt:lpstr>
      <vt:lpstr>مثال : سيارة قدرت تكاليفها ب(175000) ريال وعمرها الانتاجي خمس سنوات وقيمة الخردة (25000)وقدر للسياره  ان تسير (100000)كيلومتر قبل ان تصبح غير صالحه للاستخدام . الحل:   معامل الاستهلاك= التكلفة القابلة للاستهلاك                               وحدات الإنتاج  =150000           100000 = 1.5 ريال لكل كيلومتر بفرض أن السيارة سارت في السنة الأولى (22000) كيلومتر إذن مصروف الاستهلاك =22000x1.5          =33000 ريال</vt:lpstr>
      <vt:lpstr>المعالجة المحاسبية للاستهلاك  عند التسجيل: شراء اله  بتكلفة 25000 25000من ح/الآلة            25000 إلى ح/البنك   عند توزيع التكلفة على الأصل على مدى سنوات استخدام الأصل  من ح/ مصروف الاستهلاك              إلى ح/مجمع استهلاك بقيمة قسط الاستهلاك السنوي بأي طريقه كانت  (تحميل ايرادات السنه بما يخصها من مصاريف بناءً على مبدأ المقابله )</vt:lpstr>
      <vt:lpstr>مصروف الاستهلاك يدخل ضمن قائمة الدخل في حساب المصاريف , بينما مجمع الاستهلاك يدخل ضمن قائمة المركز المالي تحت بند الاصل داخل الاصول الثابته . هكذا ....... السيارات xxxxx    - مجمع الاستهلاك xxxx               xxxxxxxxxx </vt:lpstr>
      <vt:lpstr>مصروف الاستهلاك لجزء من السنة  مثال : بفرض أن الشركة اشترت مبلغ (320000)ريال بتاريخ 1419/5/1 هـ وقدر لها ان تخدم مدة خمس سنوات تباع بعدها بمبلغ (20000) ريال .. إذن مصروف الاستهلاك لعام 1419 هـ  ما يخص سنة 1419 (8) شهور وعدد شهور السنة 12 شهراً مصروف الاستهلاك= التكلفة القابلة للإنتاج – الخردة                العمر الإنتاجي  =320000-20000      8                    5             12     =40000 ريال </vt:lpstr>
      <vt:lpstr>بيع الأصل الثابت وإقفال حساباته  عندما تنتهي المدة المقررة لاستخدام الأصل الثابت فان المنشاة غالبا ما توقف استخدامه وتعرضه للبيع أو تستبدل به أصلا آخر ليشكل الأصل المستبدل جزء من قيمة الأصل الجديد  لذلك فان الأصل قد يباع بقيمه تساوي قيمته الدفترية (التكلفة –مجمع الاستهلاك ) وقد يباع بقيمه اكثر او اقل من قيمته الدفتريه مما يحمل المنشاه خساره في حالة بيعه باقل اويجلب لها مكسبا في حالة بيعه باكثر من قيمته الدفتريه   </vt:lpstr>
      <vt:lpstr>إيقاف استعمال الأصل وبيعه بما يعادل قيمته الدفترية  مثال : منشاه اشترت اله بمبلغ 320000 ريال في 1/1/1415 هـ واستخدمتها لمدة خمس سنوات وهي المده المقرره لاستخدامها واستهلكت من قيمتها 300000 ريال بطريقة القسط الثابت اما مبلغ 20000 ريال فقد قدرت قيمه بيعيه للاله في نهاية الخمس سنوات من الخدمه .وقد تم بيع الاله فعلا بمبلغ 20000 ريال بعد مضي خمس سنوات من استخدامها </vt:lpstr>
      <vt:lpstr>الحل : عند البيع يتم التقييد بهذه الطريقة والفرق يكون ربح أو خسارة  من مذكورين: ح/البنك (بمبلغ البيع) ح/مجمع الاستهلاك (بالقيمه المستهلكه من الاله)              إلى ح/الآلة  ويجب أن تتساوي الجهة المدينة مع الدائنة   لكن في حالة وجود اختلاف راح يمثل الربح أو الخسارة  إذا كان الفرق مديناً كان خسارة إذا كان الفرق دائناً كان مكاسب </vt:lpstr>
      <vt:lpstr>الحل : من مذكورين  20000 ح/ البنك  300000ح/ مجمع استهلاك الآلة                          32000الى ح/الآلة </vt:lpstr>
      <vt:lpstr>بيع الأصل الثابت بأكثر من قيمته الدفترية  مثال : بنفس البيانات السابقه ولكن بفرض ان المنشاه باعت الاله ب(50000) ريال  وعليه يكون الحل : من مذكورين: 50000ح/النقدية 300000ح/مجمع استهلاك                         320000ح/الآلة                      30000ح/مكاسب بيع  وقد تم حساب المكاسب كالتالي : تكلفة الآلة –(مجمع الاستهلاك+قيمة البيع) =320000-(300000+50000) =320000-(350000) =30000 ريال  والجهة المدينة اكبر من الدائنة إذن الفرق دائن (ربح)</vt:lpstr>
      <vt:lpstr>بيع الأصل بأقل من قيمته الدفترية  مثال : بفرض تم بيع الاله ب (5000) ريال فقط  فان القيد يكون : من مذكورين: 5000ح/النقدية 300000ح/مجمع استهلاك 1500ح/خسائر بيع                           320000الى ح/ الآلة  وتم حسابها كالتالي : 320000-(300000+5000) =320000-305000 =15000 ريال إذن الجهة الدائنة اكبر وبالتالي الرصيد مدين (خساره)</vt:lpstr>
      <vt:lpstr>استهلاك الأصول رخيصة الثمن كبيرة العدد  مثل : الاقلام , المسامير, المفكات , الدبابيس وغيرها . تتم المحاسبة بإحدى طريقتين : الأولى : يعتبر مايصرف منها نفقات ايراديه تحمل حال صرفها لايراد السنه الماليه التي صرفت فيها ولاتظهر في قائمة المركز المالي لعدم اهميتها النسبيه. الثانية: تعتبر هذه الأصول عند شرائها أصول ثابتة تسجل كذلك ولكن تجرد آخر الفترة المحاسبية جرداً فعلياً ويعتبر الفرق بين التكلفة الدفترية وبين القيمة في نهاية الفترة المحاسبية هو مصروف استهلاك لمثل هذا النوع من الأصول </vt:lpstr>
      <vt:lpstr>الأصول غير الملموسة  تعامل معاملة الأصول الثابتة بيد أن المصروف يطلق عليه مصروف نفاذ وليس مصروف استهلاك.  لأنها لا تستهلك وإنما يستفاد منها ولها مده معينه مثل العلامات التجارية وحقوق الاختراع</vt:lpstr>
      <vt:lpstr>مثال شامل على الاستهلاك قامت مؤسسة العمر بشراء اله لتصنيع الدفاتر المدرسية بتكلفه إجمالية قدرها (180000)ريال وذلك في محرم 1416 هـ , ويتوقع ان تكون قيمة الخرده للاله20000 في نهاية عمرها الانتاجي المقدر ب (4 سنوات ) كما قدرت ساعات تشغيل الاله ب 32000 ساعه , وكانت ساعات الاستخدام الفعليه خلال السنوات الاربع كما يلي : 1416هـ (8000ساعه) 1417هـ (12000 ساعه) 1418هـ(7000ساعه) 1419هـ (5000ساعه)</vt:lpstr>
      <vt:lpstr>المطلوب إعداد جدول الاستهلاك بالطرق التالية ::: أ-القسط الثابت  ب-مضاعف القسط الثابت  ج-مجموع أرقام السنين د-وحدات النشاط(ساعات التشغيل)</vt:lpstr>
      <vt:lpstr>القسط الثابت  معدل الاستهلاك = (1÷4)×100=25% التكلفة القابلة للاستهلاك=180000-20000 =160000 ريال  إذن مصروف الاستهلاك = التكلفه القابله للاستهلاك×معدل الاستهلاك =160000×25%=40000 ريال سنوياً ثابت لكل سنه بالتساوي </vt:lpstr>
      <vt:lpstr>جدول الاستهلاك  </vt:lpstr>
      <vt:lpstr>مضاعف القسط الثابت  معدل الاستهلاك المضاعف = معدل استهلاك القسط الثابت × 2 =25%×2=50% ملاحظه : لايتم اخذ القيمه البيعيه بالاعتبار عند حساب مصروف الاستهلاك بهذه الطريقه</vt:lpstr>
      <vt:lpstr>جدول الاستهلاك </vt:lpstr>
      <vt:lpstr>يؤخذ على هذه الطريقة أنها لا تتساوى مع كلا من التكلفة القابلة للاستهلاك وكذلك الخردة لذلك يتم تعديل قيمة مصروف الاستهلاك للسنة الأخيرة للوصول إلى قيمه مساوية للخردة لأنه لا يجب أن تقل القيمة الدفترية للأصل في نهاية عمره عن قيمته كخردة  </vt:lpstr>
      <vt:lpstr>مجموع أرقام السنين  يتم حساب معدل الاستهلاك من خلال كسر بسطه سنوات الأصل بالشكل المقلوب ومقامه مجموع أرقام سنواته  وعليه يكون المقام (4+3+2+1)=10 1416 (4/10) وهكذا</vt:lpstr>
      <vt:lpstr>جدول الاستهلاك </vt:lpstr>
      <vt:lpstr>وحدات النشاط معدل الاستهلاك للساعة   =القيمة القابلة للاستهلاك  عدد ساعات النشاط الاجماليه   =160000÷32000 = 5ريال / ساعه</vt:lpstr>
      <vt:lpstr>جدول الاستهلاك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الاصول الثابته</dc:title>
  <dc:creator>ar</dc:creator>
  <cp:lastModifiedBy>user</cp:lastModifiedBy>
  <cp:revision>52</cp:revision>
  <dcterms:created xsi:type="dcterms:W3CDTF">2013-03-18T12:11:31Z</dcterms:created>
  <dcterms:modified xsi:type="dcterms:W3CDTF">2017-04-23T14:57:49Z</dcterms:modified>
</cp:coreProperties>
</file>