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5" r:id="rId17"/>
    <p:sldId id="274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883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50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0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013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4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6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081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E553842-D80E-4D1A-8871-BC42686E5A7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4B52F39-9890-446F-80FA-B0CE311B015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10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b="1" dirty="0" err="1"/>
              <a:t>السیاحة</a:t>
            </a:r>
            <a:r>
              <a:rPr lang="ar-SA" b="1" dirty="0"/>
              <a:t> في </a:t>
            </a:r>
            <a:r>
              <a:rPr lang="ar-SA" b="1" dirty="0" err="1"/>
              <a:t>علاقتھا</a:t>
            </a:r>
            <a:r>
              <a:rPr lang="ar-SA" b="1" dirty="0"/>
              <a:t> بالنسق الثقافي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8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1" y="601002"/>
            <a:ext cx="8770571" cy="1560716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سابعا: </a:t>
            </a:r>
            <a:r>
              <a:rPr lang="ar-SA" b="1" dirty="0" err="1"/>
              <a:t>ت</a:t>
            </a:r>
            <a:r>
              <a:rPr lang="ar-SA" b="1" dirty="0" err="1" smtClean="0"/>
              <a:t>فعیل</a:t>
            </a:r>
            <a:r>
              <a:rPr lang="ar-SA" b="1" dirty="0" smtClean="0"/>
              <a:t> </a:t>
            </a:r>
            <a:r>
              <a:rPr lang="ar-SA" b="1" dirty="0"/>
              <a:t>ثقافة وقت </a:t>
            </a:r>
            <a:r>
              <a:rPr lang="ar-SA" b="1" dirty="0" smtClean="0"/>
              <a:t>الفراغ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6" y="2438400"/>
            <a:ext cx="11308486" cy="3651504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SA" sz="3600" dirty="0"/>
              <a:t>تعبر الثقافة عن وسائل </a:t>
            </a:r>
            <a:r>
              <a:rPr lang="ar-SA" sz="3600" dirty="0" err="1"/>
              <a:t>وأسالیب</a:t>
            </a:r>
            <a:r>
              <a:rPr lang="ar-SA" sz="3600" dirty="0"/>
              <a:t> وأنماط تمكن الشخص من ممارسة </a:t>
            </a:r>
            <a:r>
              <a:rPr lang="ar-SA" sz="3600" dirty="0" err="1"/>
              <a:t>حیاة</a:t>
            </a:r>
            <a:r>
              <a:rPr lang="ar-SA" sz="3600" dirty="0"/>
              <a:t> </a:t>
            </a:r>
            <a:r>
              <a:rPr lang="ar-SA" sz="3600" dirty="0" err="1"/>
              <a:t>مریحة</a:t>
            </a:r>
            <a:r>
              <a:rPr lang="ar-SA" sz="3600" dirty="0"/>
              <a:t> </a:t>
            </a:r>
            <a:r>
              <a:rPr lang="ar-SA" sz="3600" dirty="0" err="1"/>
              <a:t>وسھلة</a:t>
            </a:r>
            <a:r>
              <a:rPr lang="ar-SA" sz="3600" dirty="0"/>
              <a:t> </a:t>
            </a:r>
            <a:r>
              <a:rPr lang="ar-SA" sz="3600" dirty="0" err="1"/>
              <a:t>ومنھا</a:t>
            </a:r>
            <a:r>
              <a:rPr lang="ar-SA" sz="3600" dirty="0"/>
              <a:t> </a:t>
            </a:r>
            <a:r>
              <a:rPr lang="ar-SA" sz="3600" dirty="0" err="1"/>
              <a:t>السیاحة</a:t>
            </a:r>
            <a:r>
              <a:rPr lang="ar-SA" sz="3600" dirty="0"/>
              <a:t>، إي إشباع حاجات </a:t>
            </a:r>
            <a:r>
              <a:rPr lang="ar-SA" sz="3600" dirty="0" err="1"/>
              <a:t>إنسانیة</a:t>
            </a:r>
            <a:r>
              <a:rPr lang="ar-SA" sz="3600" dirty="0"/>
              <a:t>. أما وقت الفراغ فما </a:t>
            </a:r>
            <a:r>
              <a:rPr lang="ar-SA" sz="3600" dirty="0" err="1"/>
              <a:t>ھو</a:t>
            </a:r>
            <a:r>
              <a:rPr lang="ar-SA" sz="3600" dirty="0"/>
              <a:t> إلا </a:t>
            </a:r>
            <a:r>
              <a:rPr lang="ar-SA" sz="3600" dirty="0" err="1"/>
              <a:t>تنظیم</a:t>
            </a:r>
            <a:r>
              <a:rPr lang="ar-SA" sz="3600" dirty="0"/>
              <a:t> اجتماعي تحدده ثقافة المجتمع الذي </a:t>
            </a:r>
            <a:r>
              <a:rPr lang="ar-SA" sz="3600" dirty="0" err="1"/>
              <a:t>یمده</a:t>
            </a:r>
            <a:r>
              <a:rPr lang="ar-SA" sz="3600" dirty="0"/>
              <a:t> بالمعلومات </a:t>
            </a:r>
            <a:r>
              <a:rPr lang="ar-SA" sz="3600" dirty="0" err="1"/>
              <a:t>الثقافیة</a:t>
            </a:r>
            <a:r>
              <a:rPr lang="ar-SA" sz="3600" dirty="0"/>
              <a:t> </a:t>
            </a:r>
            <a:r>
              <a:rPr lang="ar-SA" sz="3600" dirty="0" err="1"/>
              <a:t>لفھم</a:t>
            </a:r>
            <a:r>
              <a:rPr lang="ar-SA" sz="3600" dirty="0"/>
              <a:t> </a:t>
            </a:r>
            <a:r>
              <a:rPr lang="ar-SA" sz="3600" dirty="0" err="1"/>
              <a:t>التقالید</a:t>
            </a:r>
            <a:r>
              <a:rPr lang="ar-SA" sz="3600" dirty="0"/>
              <a:t> </a:t>
            </a:r>
            <a:r>
              <a:rPr lang="ar-SA" sz="3600" dirty="0" err="1"/>
              <a:t>وطریقة</a:t>
            </a:r>
            <a:r>
              <a:rPr lang="ar-SA" sz="3600" dirty="0"/>
              <a:t> الحیاة، وتقوم </a:t>
            </a:r>
            <a:r>
              <a:rPr lang="ar-SA" sz="3600" dirty="0" err="1"/>
              <a:t>السیاحة</a:t>
            </a:r>
            <a:r>
              <a:rPr lang="ar-SA" sz="3600" dirty="0"/>
              <a:t> في ذلك بإمداد </a:t>
            </a:r>
            <a:r>
              <a:rPr lang="ar-SA" sz="3600" dirty="0" err="1"/>
              <a:t>الكثیر</a:t>
            </a:r>
            <a:r>
              <a:rPr lang="ar-SA" sz="3600" dirty="0"/>
              <a:t> من الأفراد وبعض من أفراد المجتمع </a:t>
            </a:r>
            <a:r>
              <a:rPr lang="ar-SA" sz="3600" dirty="0" err="1"/>
              <a:t>المضیف</a:t>
            </a:r>
            <a:r>
              <a:rPr lang="ar-SA" sz="3600" dirty="0"/>
              <a:t> بطرق عدة للاستمتاع بأوقات </a:t>
            </a:r>
            <a:r>
              <a:rPr lang="ar-SA" sz="3600" dirty="0" err="1"/>
              <a:t>فراغھم</a:t>
            </a:r>
            <a:r>
              <a:rPr lang="ar-SA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313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ثامنا</a:t>
            </a:r>
            <a:r>
              <a:rPr lang="ar-SA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ar-SA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إحیاء</a:t>
            </a:r>
            <a:r>
              <a:rPr lang="ar-SA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SA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الإطار الثقافي للمجتمع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4" y="2438400"/>
            <a:ext cx="11203528" cy="3651504"/>
          </a:xfrm>
        </p:spPr>
        <p:txBody>
          <a:bodyPr>
            <a:normAutofit lnSpcReduction="10000"/>
          </a:bodyPr>
          <a:lstStyle/>
          <a:p>
            <a:pPr marL="0" marR="3810" lvl="0" indent="0" algn="just" rtl="1" fontAlgn="base">
              <a:lnSpc>
                <a:spcPct val="155000"/>
              </a:lnSpc>
              <a:spcBef>
                <a:spcPts val="0"/>
              </a:spcBef>
              <a:spcAft>
                <a:spcPts val="15"/>
              </a:spcAft>
              <a:buClr>
                <a:srgbClr val="000000"/>
              </a:buClr>
              <a:buSzPts val="1600"/>
              <a:buNone/>
            </a:pPr>
            <a:r>
              <a:rPr lang="ar-SA" sz="40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للسیاحة</a:t>
            </a:r>
            <a:r>
              <a:rPr lang="ar-SA" sz="4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دور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كبیر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وتأثیر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واضح على الثقافة بل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إنھا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أدت إلى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إحیائھا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من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جدید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،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حیث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كان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ھناك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العدید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من القطاعات والأفراد والجماعات التي لا تشارك بأي شكل في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العملیات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الثقافیة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وإحیاء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الثقافات التي تجذب </a:t>
            </a:r>
            <a:r>
              <a:rPr lang="ar-SA" sz="4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السائحین</a:t>
            </a:r>
            <a:r>
              <a:rPr lang="ar-SA" sz="4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3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9283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57" y="3115602"/>
            <a:ext cx="11159985" cy="1560716"/>
          </a:xfrm>
        </p:spPr>
        <p:txBody>
          <a:bodyPr/>
          <a:lstStyle/>
          <a:p>
            <a:pPr lvl="0" algn="ctr" rtl="1"/>
            <a:r>
              <a:rPr lang="ar-SA" b="1" dirty="0" err="1"/>
              <a:t>التأثیرات</a:t>
            </a:r>
            <a:r>
              <a:rPr lang="ar-SA" b="1" dirty="0"/>
              <a:t> </a:t>
            </a:r>
            <a:r>
              <a:rPr lang="ar-SA" b="1" dirty="0" err="1"/>
              <a:t>السیاحیة</a:t>
            </a:r>
            <a:r>
              <a:rPr lang="ar-SA" b="1" dirty="0"/>
              <a:t> </a:t>
            </a:r>
            <a:r>
              <a:rPr lang="ar-SA" b="1" dirty="0" err="1"/>
              <a:t>السلبیة</a:t>
            </a:r>
            <a:r>
              <a:rPr lang="ar-SA" b="1" dirty="0"/>
              <a:t> على النسق الثقافي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6" y="2438400"/>
            <a:ext cx="11554146" cy="3651504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5829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424" y="568345"/>
            <a:ext cx="10325847" cy="1560716"/>
          </a:xfrm>
        </p:spPr>
        <p:txBody>
          <a:bodyPr/>
          <a:lstStyle/>
          <a:p>
            <a:pPr algn="ctr"/>
            <a:r>
              <a:rPr lang="ar-SA" b="1" dirty="0" smtClean="0"/>
              <a:t>أولا: </a:t>
            </a:r>
            <a:r>
              <a:rPr lang="ar-SA" b="1" dirty="0" smtClean="0"/>
              <a:t>تأثر </a:t>
            </a:r>
            <a:r>
              <a:rPr lang="ar-SA" b="1" dirty="0" err="1"/>
              <a:t>الطبیعة</a:t>
            </a:r>
            <a:r>
              <a:rPr lang="ar-SA" b="1" dirty="0"/>
              <a:t> </a:t>
            </a:r>
            <a:r>
              <a:rPr lang="ar-SA" b="1" dirty="0" err="1"/>
              <a:t>الثقافیة</a:t>
            </a:r>
            <a:r>
              <a:rPr lang="ar-SA" b="1" dirty="0"/>
              <a:t> </a:t>
            </a:r>
            <a:r>
              <a:rPr lang="ar-SA" b="1" dirty="0" err="1"/>
              <a:t>التقلیدیة</a:t>
            </a:r>
            <a:r>
              <a:rPr lang="ar-SA" b="1" dirty="0"/>
              <a:t> للمجتمع </a:t>
            </a:r>
            <a:r>
              <a:rPr lang="ar-SA" b="1" dirty="0" err="1" smtClean="0"/>
              <a:t>المضیف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2438400"/>
            <a:ext cx="11253895" cy="3651504"/>
          </a:xfrm>
        </p:spPr>
        <p:txBody>
          <a:bodyPr>
            <a:normAutofit/>
          </a:bodyPr>
          <a:lstStyle/>
          <a:p>
            <a:pPr marL="0" lvl="1" indent="0" algn="r" rtl="1">
              <a:buNone/>
            </a:pPr>
            <a:r>
              <a:rPr lang="ar-SA" sz="2800" dirty="0" smtClean="0"/>
              <a:t> </a:t>
            </a:r>
            <a:r>
              <a:rPr lang="ar-SA" sz="2800" dirty="0"/>
              <a:t>تضم </a:t>
            </a:r>
            <a:r>
              <a:rPr lang="ar-SA" sz="2800" dirty="0" err="1" smtClean="0"/>
              <a:t>الطبیعة</a:t>
            </a:r>
            <a:r>
              <a:rPr lang="ar-SA" sz="2800" dirty="0" smtClean="0"/>
              <a:t> الثقافية </a:t>
            </a:r>
            <a:r>
              <a:rPr lang="ar-SA" sz="2800" dirty="0" err="1"/>
              <a:t>التقلیدیة</a:t>
            </a:r>
            <a:r>
              <a:rPr lang="ar-SA" sz="2800" dirty="0"/>
              <a:t> العمارة </a:t>
            </a:r>
            <a:r>
              <a:rPr lang="ar-SA" sz="2800" dirty="0" err="1"/>
              <a:t>التقلیدیة</a:t>
            </a:r>
            <a:r>
              <a:rPr lang="ar-SA" sz="2800" dirty="0"/>
              <a:t> أو السكن </a:t>
            </a:r>
            <a:r>
              <a:rPr lang="ar-SA" sz="2800" dirty="0" err="1"/>
              <a:t>التقلیدي</a:t>
            </a:r>
            <a:r>
              <a:rPr lang="ar-SA" sz="2800" dirty="0"/>
              <a:t> و الملابس </a:t>
            </a:r>
            <a:r>
              <a:rPr lang="ar-SA" sz="2800" dirty="0" err="1"/>
              <a:t>التقلیدیة</a:t>
            </a:r>
            <a:r>
              <a:rPr lang="ar-SA" sz="2800" dirty="0"/>
              <a:t> والصناعات </a:t>
            </a:r>
            <a:r>
              <a:rPr lang="ar-SA" sz="2800" dirty="0" err="1"/>
              <a:t>التقلیدیة</a:t>
            </a:r>
            <a:r>
              <a:rPr lang="ar-SA" sz="2800" dirty="0"/>
              <a:t> </a:t>
            </a:r>
            <a:r>
              <a:rPr lang="ar-SA" sz="2800" dirty="0" smtClean="0"/>
              <a:t>والفنون المختلفة والوجبات التقليدية </a:t>
            </a:r>
            <a:r>
              <a:rPr lang="ar-SA" sz="2800" dirty="0"/>
              <a:t>عناصر </a:t>
            </a:r>
            <a:r>
              <a:rPr lang="ar-SA" sz="2800" dirty="0" err="1"/>
              <a:t>الطبیعة</a:t>
            </a:r>
            <a:r>
              <a:rPr lang="ar-SA" sz="2800" dirty="0"/>
              <a:t> </a:t>
            </a:r>
            <a:r>
              <a:rPr lang="ar-SA" sz="2800" dirty="0" err="1"/>
              <a:t>الثقافیة</a:t>
            </a:r>
            <a:r>
              <a:rPr lang="ar-SA" sz="2800" dirty="0"/>
              <a:t> </a:t>
            </a:r>
            <a:r>
              <a:rPr lang="ar-SA" sz="2800" dirty="0" err="1"/>
              <a:t>التقلیدیة</a:t>
            </a:r>
            <a:r>
              <a:rPr lang="ar-SA" sz="2800" dirty="0"/>
              <a:t> للمجتمع </a:t>
            </a:r>
            <a:r>
              <a:rPr lang="ar-SA" sz="2800" dirty="0" err="1"/>
              <a:t>المضیف</a:t>
            </a:r>
            <a:r>
              <a:rPr lang="ar-SA" sz="2800" dirty="0"/>
              <a:t> </a:t>
            </a:r>
            <a:r>
              <a:rPr lang="ar-SA" sz="2800" dirty="0" err="1"/>
              <a:t>وھذا</a:t>
            </a:r>
            <a:r>
              <a:rPr lang="ar-SA" sz="2800" dirty="0"/>
              <a:t> الاطلاع المستمر على </a:t>
            </a:r>
            <a:r>
              <a:rPr lang="ar-SA" sz="2800" dirty="0" err="1"/>
              <a:t>طبیعة</a:t>
            </a:r>
            <a:r>
              <a:rPr lang="ar-SA" sz="2800" dirty="0"/>
              <a:t> الثقافة </a:t>
            </a:r>
            <a:r>
              <a:rPr lang="ar-SA" sz="2800" dirty="0" err="1"/>
              <a:t>التقلیدیة</a:t>
            </a:r>
            <a:r>
              <a:rPr lang="ar-SA" sz="2800" dirty="0"/>
              <a:t> للمجتمع </a:t>
            </a:r>
            <a:r>
              <a:rPr lang="ar-SA" sz="2800" dirty="0" err="1"/>
              <a:t>المضیف</a:t>
            </a:r>
            <a:r>
              <a:rPr lang="ar-SA" sz="2800" dirty="0"/>
              <a:t> بثقافة متبادلة </a:t>
            </a:r>
            <a:r>
              <a:rPr lang="ar-SA" sz="2800" dirty="0" err="1"/>
              <a:t>یؤثر</a:t>
            </a:r>
            <a:r>
              <a:rPr lang="ar-SA" sz="2800" dirty="0"/>
              <a:t> بشكل سلبي تبعاً لاختلاف </a:t>
            </a:r>
            <a:r>
              <a:rPr lang="ar-SA" sz="2800" dirty="0" err="1"/>
              <a:t>تأثیر</a:t>
            </a:r>
            <a:r>
              <a:rPr lang="ar-SA" sz="2800" dirty="0"/>
              <a:t> </a:t>
            </a:r>
            <a:r>
              <a:rPr lang="ar-SA" sz="2800" dirty="0" err="1"/>
              <a:t>السیاحة</a:t>
            </a:r>
            <a:r>
              <a:rPr lang="ar-SA" sz="2800" dirty="0"/>
              <a:t> على السكان </a:t>
            </a:r>
            <a:r>
              <a:rPr lang="ar-SA" sz="2800" dirty="0" err="1"/>
              <a:t>المحلیین</a:t>
            </a:r>
            <a:r>
              <a:rPr lang="ar-SA" sz="2800" dirty="0"/>
              <a:t> وحسب </a:t>
            </a:r>
            <a:r>
              <a:rPr lang="ar-SA" sz="2800" dirty="0" err="1"/>
              <a:t>نوعیة</a:t>
            </a:r>
            <a:r>
              <a:rPr lang="ar-SA" sz="2800" dirty="0"/>
              <a:t> السائح </a:t>
            </a:r>
            <a:r>
              <a:rPr lang="ar-SA" sz="2800" dirty="0" err="1"/>
              <a:t>حیث</a:t>
            </a:r>
            <a:r>
              <a:rPr lang="ar-SA" sz="2800" dirty="0"/>
              <a:t> </a:t>
            </a:r>
            <a:r>
              <a:rPr lang="ar-SA" sz="2800" dirty="0" err="1"/>
              <a:t>یوجد</a:t>
            </a:r>
            <a:r>
              <a:rPr lang="ar-SA" sz="2800" dirty="0"/>
              <a:t> بعض </a:t>
            </a:r>
            <a:r>
              <a:rPr lang="ar-SA" sz="2800" dirty="0" err="1"/>
              <a:t>السائحین</a:t>
            </a:r>
            <a:r>
              <a:rPr lang="ar-SA" sz="2800" dirty="0"/>
              <a:t> </a:t>
            </a:r>
            <a:r>
              <a:rPr lang="ar-SA" sz="2800" dirty="0" err="1"/>
              <a:t>یتفاعلون</a:t>
            </a:r>
            <a:r>
              <a:rPr lang="ar-SA" sz="2800" dirty="0"/>
              <a:t> مع السكان </a:t>
            </a:r>
            <a:r>
              <a:rPr lang="ar-SA" sz="2800" dirty="0" err="1"/>
              <a:t>المحلیین</a:t>
            </a:r>
            <a:r>
              <a:rPr lang="ar-SA" sz="2800" dirty="0"/>
              <a:t> والبعض لا </a:t>
            </a:r>
            <a:r>
              <a:rPr lang="ar-SA" sz="2800" dirty="0" err="1" smtClean="0"/>
              <a:t>یقيمون</a:t>
            </a:r>
            <a:r>
              <a:rPr lang="ar-SA" sz="2800" dirty="0" smtClean="0"/>
              <a:t> </a:t>
            </a:r>
            <a:r>
              <a:rPr lang="ar-SA" sz="2800" dirty="0" err="1"/>
              <a:t>أیة</a:t>
            </a:r>
            <a:r>
              <a:rPr lang="ar-SA" sz="2800" dirty="0"/>
              <a:t> علاقة مع السكان </a:t>
            </a:r>
            <a:r>
              <a:rPr lang="ar-SA" sz="2800" dirty="0" err="1"/>
              <a:t>المحلیین</a:t>
            </a:r>
            <a:r>
              <a:rPr lang="ar-SA" sz="2800" dirty="0"/>
              <a:t> وآخرون لا </a:t>
            </a:r>
            <a:r>
              <a:rPr lang="ar-SA" sz="2800" dirty="0" err="1"/>
              <a:t>یعیرون</a:t>
            </a:r>
            <a:r>
              <a:rPr lang="ar-SA" sz="2800" dirty="0"/>
              <a:t> سكان المكان المقصود بالرحلة أي </a:t>
            </a:r>
            <a:r>
              <a:rPr lang="ar-SA" sz="2800" dirty="0" err="1"/>
              <a:t>اھتمام</a:t>
            </a:r>
            <a:r>
              <a:rPr lang="ar-SA" sz="2800" dirty="0"/>
              <a:t> وبذلك تضفي الثقافة الوافدة </a:t>
            </a:r>
            <a:r>
              <a:rPr lang="ar-SA" sz="2800" dirty="0" err="1"/>
              <a:t>بظلالھا</a:t>
            </a:r>
            <a:r>
              <a:rPr lang="ar-SA" sz="2800" dirty="0"/>
              <a:t> على الثقافة </a:t>
            </a:r>
            <a:r>
              <a:rPr lang="ar-SA" sz="2800" dirty="0" err="1"/>
              <a:t>التقلیدیة</a:t>
            </a:r>
            <a:r>
              <a:rPr lang="ar-SA" sz="2800" dirty="0"/>
              <a:t>. </a:t>
            </a:r>
            <a:endParaRPr lang="en-US" sz="2800" dirty="0"/>
          </a:p>
          <a:p>
            <a:pPr mar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9135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ثانيا</a:t>
            </a:r>
            <a:r>
              <a:rPr lang="ar-SA" b="1" dirty="0" smtClean="0"/>
              <a:t>: تأثر </a:t>
            </a:r>
            <a:r>
              <a:rPr lang="ar-SA" b="1" dirty="0"/>
              <a:t>المراكز </a:t>
            </a:r>
            <a:r>
              <a:rPr lang="ar-SA" b="1" dirty="0" err="1"/>
              <a:t>الحضاریة</a:t>
            </a:r>
            <a:r>
              <a:rPr lang="ar-SA" b="1" dirty="0"/>
              <a:t> </a:t>
            </a:r>
            <a:r>
              <a:rPr lang="ar-SA" b="1" dirty="0" err="1"/>
              <a:t>والثقافیة</a:t>
            </a:r>
            <a:r>
              <a:rPr lang="ar-SA" b="1" dirty="0"/>
              <a:t> </a:t>
            </a:r>
            <a:r>
              <a:rPr lang="ar-SA" b="1" dirty="0" err="1"/>
              <a:t>والأثریة</a:t>
            </a:r>
            <a:r>
              <a:rPr lang="ar-SA" b="1" dirty="0"/>
              <a:t> للمجتمع </a:t>
            </a:r>
            <a:r>
              <a:rPr lang="ar-SA" b="1" dirty="0" err="1"/>
              <a:t>المضیف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2" y="2438400"/>
            <a:ext cx="11281190" cy="3651504"/>
          </a:xfrm>
        </p:spPr>
        <p:txBody>
          <a:bodyPr>
            <a:normAutofit lnSpcReduction="10000"/>
          </a:bodyPr>
          <a:lstStyle/>
          <a:p>
            <a:pPr marL="0" lvl="1" indent="0" algn="r" rtl="1">
              <a:buNone/>
            </a:pPr>
            <a:r>
              <a:rPr lang="ar-SA" sz="3600" dirty="0" err="1" smtClean="0"/>
              <a:t>نتیجة</a:t>
            </a:r>
            <a:r>
              <a:rPr lang="ar-SA" sz="3600" dirty="0" smtClean="0"/>
              <a:t> </a:t>
            </a:r>
            <a:r>
              <a:rPr lang="ar-SA" sz="3600" dirty="0" err="1"/>
              <a:t>لزیادة</a:t>
            </a:r>
            <a:r>
              <a:rPr lang="ar-SA" sz="3600" dirty="0"/>
              <a:t> التدفق </a:t>
            </a:r>
            <a:r>
              <a:rPr lang="ar-SA" sz="3600" dirty="0" err="1"/>
              <a:t>السیاحي</a:t>
            </a:r>
            <a:r>
              <a:rPr lang="ar-SA" sz="3600" dirty="0"/>
              <a:t> على المراكز </a:t>
            </a:r>
            <a:r>
              <a:rPr lang="ar-SA" sz="3600" dirty="0" err="1"/>
              <a:t>الحضاریة</a:t>
            </a:r>
            <a:r>
              <a:rPr lang="ar-SA" sz="3600" dirty="0"/>
              <a:t> </a:t>
            </a:r>
            <a:r>
              <a:rPr lang="ar-SA" sz="3600" dirty="0" err="1"/>
              <a:t>والأثریة</a:t>
            </a:r>
            <a:r>
              <a:rPr lang="ar-SA" sz="3600" dirty="0"/>
              <a:t> للتعرف على اللغات كاللغة </a:t>
            </a:r>
            <a:r>
              <a:rPr lang="ar-SA" sz="3600" dirty="0" err="1"/>
              <a:t>الفرعونیة</a:t>
            </a:r>
            <a:r>
              <a:rPr lang="ar-SA" sz="3600" dirty="0"/>
              <a:t> واللغة </a:t>
            </a:r>
            <a:r>
              <a:rPr lang="ar-SA" sz="3600" dirty="0" err="1"/>
              <a:t>السامریة</a:t>
            </a:r>
            <a:r>
              <a:rPr lang="ar-SA" sz="3600" dirty="0"/>
              <a:t> واللغات </a:t>
            </a:r>
            <a:r>
              <a:rPr lang="ar-SA" sz="3600" dirty="0" err="1"/>
              <a:t>الإفریقیة</a:t>
            </a:r>
            <a:r>
              <a:rPr lang="ar-SA" sz="3600" dirty="0"/>
              <a:t> المتعددة </a:t>
            </a:r>
            <a:r>
              <a:rPr lang="ar-SA" sz="3600" dirty="0" err="1"/>
              <a:t>والقدیمة</a:t>
            </a:r>
            <a:r>
              <a:rPr lang="ar-SA" sz="3600" dirty="0"/>
              <a:t> التي تعتبر مصدراً </a:t>
            </a:r>
            <a:r>
              <a:rPr lang="ar-SA" sz="3600" dirty="0" err="1"/>
              <a:t>رئیسیاً</a:t>
            </a:r>
            <a:r>
              <a:rPr lang="ar-SA" sz="3600" dirty="0"/>
              <a:t> </a:t>
            </a:r>
            <a:r>
              <a:rPr lang="ar-SA" sz="3600" dirty="0" err="1"/>
              <a:t>للتعبیر</a:t>
            </a:r>
            <a:r>
              <a:rPr lang="ar-SA" sz="3600" dirty="0"/>
              <a:t> عن حضارات ورموز ومعاني </a:t>
            </a:r>
            <a:r>
              <a:rPr lang="ar-SA" sz="3600" dirty="0" err="1"/>
              <a:t>ومفاھیم</a:t>
            </a:r>
            <a:r>
              <a:rPr lang="ar-SA" sz="3600" dirty="0"/>
              <a:t> وتجارب </a:t>
            </a:r>
            <a:r>
              <a:rPr lang="ar-SA" sz="3600" dirty="0" err="1"/>
              <a:t>حیاتیة</a:t>
            </a:r>
            <a:r>
              <a:rPr lang="ar-SA" sz="3600" dirty="0"/>
              <a:t> </a:t>
            </a:r>
            <a:r>
              <a:rPr lang="ar-SA" sz="3600" dirty="0" err="1" smtClean="0"/>
              <a:t>وبیئیة</a:t>
            </a:r>
            <a:r>
              <a:rPr lang="ar-SA" sz="3600" dirty="0" smtClean="0"/>
              <a:t> يعمل الاختلاط بالسياح من ثقافات ولغات ومفاهيم مختلفة الى </a:t>
            </a:r>
            <a:r>
              <a:rPr lang="ar-SA" sz="3600" dirty="0" err="1" smtClean="0"/>
              <a:t>التاثير</a:t>
            </a:r>
            <a:r>
              <a:rPr lang="ar-SA" sz="3600" dirty="0" smtClean="0"/>
              <a:t> على الموروث الثقافي والحضاري واللغوي للمجتمعات المستقبلة للسياح. </a:t>
            </a:r>
            <a:endParaRPr lang="en-US" sz="3600" dirty="0"/>
          </a:p>
          <a:p>
            <a:pPr marL="0" indent="0" algn="r" rtl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0594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8345"/>
            <a:ext cx="11704271" cy="1560716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ثالثا : </a:t>
            </a:r>
            <a:r>
              <a:rPr lang="ar-SA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التقلید</a:t>
            </a:r>
            <a:r>
              <a:rPr lang="ar-SA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SA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الثقافي لأفراد المجتمع </a:t>
            </a:r>
            <a:r>
              <a:rPr lang="ar-SA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المضیف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8" y="2438400"/>
            <a:ext cx="11444964" cy="3651504"/>
          </a:xfrm>
        </p:spPr>
        <p:txBody>
          <a:bodyPr>
            <a:normAutofit/>
          </a:bodyPr>
          <a:lstStyle/>
          <a:p>
            <a:pPr marL="457200" marR="3810" lvl="1" indent="0" algn="just" rtl="1" fontAlgn="base">
              <a:lnSpc>
                <a:spcPct val="155000"/>
              </a:lnSpc>
              <a:spcBef>
                <a:spcPts val="0"/>
              </a:spcBef>
              <a:spcAft>
                <a:spcPts val="15"/>
              </a:spcAft>
              <a:buClr>
                <a:srgbClr val="000000"/>
              </a:buClr>
              <a:buSzPts val="1600"/>
              <a:buNone/>
            </a:pPr>
            <a:r>
              <a:rPr lang="ar-SA" sz="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كما 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تعتبر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وسیلة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اجتماعیة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حضاریة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لتنمیة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الثقافة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بین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شعوب ومجتمعات الدول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السیاحیة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بما </a:t>
            </a:r>
            <a:r>
              <a:rPr lang="ar-SA" sz="28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تكتسبھا</a:t>
            </a:r>
            <a:r>
              <a:rPr lang="ar-SA" sz="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ھذه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الدول من معارف وخبرات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ومھارات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ثقافیة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مختلفة من سائحي الدول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القادمین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إلیھا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كاللغة والأفكار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السلیمة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البناءة وما </a:t>
            </a:r>
            <a:r>
              <a:rPr lang="ar-SA" sz="28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تملیھا</a:t>
            </a:r>
            <a:r>
              <a:rPr lang="ar-SA" sz="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علیھم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من أنماط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سلوكیة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مرغوبة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وغیر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مرغوبة وما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یتبع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ذلك من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تقلید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بعض سكان المجتمع </a:t>
            </a:r>
            <a:r>
              <a:rPr lang="ar-SA" sz="2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المضیف</a:t>
            </a:r>
            <a:r>
              <a:rPr lang="ar-SA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2467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890" y="568345"/>
            <a:ext cx="10421381" cy="1560716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رابعا : حدوث </a:t>
            </a:r>
            <a:r>
              <a:rPr lang="ar-SA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الاختلاف </a:t>
            </a:r>
            <a:r>
              <a:rPr lang="ar-SA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الثقافي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2" y="2438400"/>
            <a:ext cx="11281190" cy="3651504"/>
          </a:xfrm>
        </p:spPr>
        <p:txBody>
          <a:bodyPr>
            <a:normAutofit fontScale="92500"/>
          </a:bodyPr>
          <a:lstStyle/>
          <a:p>
            <a:pPr marL="457200" marR="3810" lvl="1" indent="0" algn="just" rtl="1" fontAlgn="base">
              <a:lnSpc>
                <a:spcPct val="155000"/>
              </a:lnSpc>
              <a:spcBef>
                <a:spcPts val="0"/>
              </a:spcBef>
              <a:spcAft>
                <a:spcPts val="15"/>
              </a:spcAft>
              <a:buClr>
                <a:srgbClr val="000000"/>
              </a:buClr>
              <a:buSzPts val="1600"/>
              <a:buNone/>
            </a:pPr>
            <a:r>
              <a:rPr lang="ar-SA" sz="4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عادة </a:t>
            </a:r>
            <a:r>
              <a:rPr lang="ar-SA" sz="4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ما تنشأ عن اختلاف الأفكار </a:t>
            </a:r>
            <a:r>
              <a:rPr lang="ar-SA" sz="4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والاتجاھات</a:t>
            </a:r>
            <a:r>
              <a:rPr lang="ar-SA" sz="4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والمعارف واللغة </a:t>
            </a:r>
            <a:r>
              <a:rPr lang="ar-SA" sz="4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بین</a:t>
            </a:r>
            <a:r>
              <a:rPr lang="ar-SA" sz="4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مواطني الدولة </a:t>
            </a:r>
            <a:r>
              <a:rPr lang="ar-SA" sz="4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المضیفة</a:t>
            </a:r>
            <a:r>
              <a:rPr lang="ar-SA" sz="4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والسائحین</a:t>
            </a:r>
            <a:r>
              <a:rPr lang="ar-SA" sz="4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مشكلات </a:t>
            </a:r>
            <a:r>
              <a:rPr lang="ar-SA" sz="4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عدیدة</a:t>
            </a:r>
            <a:r>
              <a:rPr lang="ar-SA" sz="4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یترتب</a:t>
            </a:r>
            <a:r>
              <a:rPr lang="ar-SA" sz="4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علیھا</a:t>
            </a:r>
            <a:r>
              <a:rPr lang="ar-SA" sz="4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تعارض </a:t>
            </a:r>
            <a:r>
              <a:rPr lang="ar-SA" sz="4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في </a:t>
            </a:r>
            <a:r>
              <a:rPr lang="ar-SA" sz="4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الافكار </a:t>
            </a:r>
            <a:r>
              <a:rPr lang="ar-SA" sz="48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والاراء</a:t>
            </a:r>
            <a:r>
              <a:rPr lang="ar-SA" sz="4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وطريقة الحياة. </a:t>
            </a:r>
            <a:endParaRPr lang="en-US" sz="4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41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46" y="568345"/>
            <a:ext cx="11062826" cy="1560716"/>
          </a:xfrm>
        </p:spPr>
        <p:txBody>
          <a:bodyPr/>
          <a:lstStyle/>
          <a:p>
            <a:pPr algn="ctr"/>
            <a:r>
              <a:rPr lang="ar-SA" dirty="0"/>
              <a:t>	</a:t>
            </a:r>
            <a:r>
              <a:rPr lang="ar-SA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SA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خامسا</a:t>
            </a:r>
            <a:r>
              <a:rPr lang="ar-SA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: بث </a:t>
            </a:r>
            <a:r>
              <a:rPr lang="ar-SA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صورة مصطنعة لأفراد المجتمع </a:t>
            </a:r>
            <a:r>
              <a:rPr lang="ar-SA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المضیف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438400"/>
            <a:ext cx="11349429" cy="3651504"/>
          </a:xfrm>
        </p:spPr>
        <p:txBody>
          <a:bodyPr>
            <a:noAutofit/>
          </a:bodyPr>
          <a:lstStyle/>
          <a:p>
            <a:pPr marL="457200" marR="3810" lvl="1" indent="0" algn="just" rtl="1" fontAlgn="base">
              <a:lnSpc>
                <a:spcPct val="155000"/>
              </a:lnSpc>
              <a:spcBef>
                <a:spcPts val="0"/>
              </a:spcBef>
              <a:spcAft>
                <a:spcPts val="130"/>
              </a:spcAft>
              <a:buClr>
                <a:srgbClr val="000000"/>
              </a:buClr>
              <a:buSzPts val="1600"/>
              <a:buNone/>
            </a:pPr>
            <a:r>
              <a:rPr lang="ar-SA" sz="5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أن </a:t>
            </a:r>
            <a:r>
              <a:rPr lang="ar-SA" sz="5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العلاقات </a:t>
            </a:r>
            <a:r>
              <a:rPr lang="ar-SA" sz="5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بین</a:t>
            </a:r>
            <a:r>
              <a:rPr lang="ar-SA" sz="5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5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السائحین</a:t>
            </a:r>
            <a:r>
              <a:rPr lang="ar-SA" sz="5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5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والمضیفین</a:t>
            </a:r>
            <a:r>
              <a:rPr lang="ar-SA" sz="5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تكون مصطنعة ومختلفة وغالباً ما تكون من خلال لقاءات </a:t>
            </a:r>
            <a:r>
              <a:rPr lang="ar-SA" sz="5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قصیرة</a:t>
            </a:r>
            <a:r>
              <a:rPr lang="ar-SA" sz="5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5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780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7200" dirty="0" smtClean="0"/>
              <a:t>انتهت المحاضرة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6600" dirty="0" smtClean="0"/>
              <a:t>مع تمنياتي لكم بالتوفيق والنجاح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0446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2129060"/>
            <a:ext cx="11335781" cy="4476455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2400" dirty="0" err="1"/>
              <a:t>یعبر</a:t>
            </a:r>
            <a:r>
              <a:rPr lang="ar-SA" sz="2400" dirty="0"/>
              <a:t> النسق الثقافي للمجتمع عن تراث المجتمع الاجتماعي </a:t>
            </a:r>
            <a:r>
              <a:rPr lang="ar-SA" sz="2400" dirty="0" smtClean="0"/>
              <a:t>وعلاقاته وسلوكه </a:t>
            </a:r>
            <a:r>
              <a:rPr lang="ar-SA" sz="2400" dirty="0"/>
              <a:t>الاجتماعي الذي </a:t>
            </a:r>
            <a:r>
              <a:rPr lang="ar-SA" sz="2400" dirty="0" err="1"/>
              <a:t>یظھر</a:t>
            </a:r>
            <a:r>
              <a:rPr lang="ar-SA" sz="2400" dirty="0"/>
              <a:t> من خلال التفاعل والعلاقات </a:t>
            </a:r>
            <a:r>
              <a:rPr lang="ar-SA" sz="2400" dirty="0" err="1"/>
              <a:t>الثقافیة</a:t>
            </a:r>
            <a:r>
              <a:rPr lang="ar-SA" sz="2400" dirty="0"/>
              <a:t> </a:t>
            </a:r>
            <a:r>
              <a:rPr lang="ar-SA" sz="2400" dirty="0" err="1"/>
              <a:t>بالآخرین</a:t>
            </a:r>
            <a:r>
              <a:rPr lang="ar-SA" sz="2400" dirty="0"/>
              <a:t> كما </a:t>
            </a:r>
            <a:r>
              <a:rPr lang="ar-SA" sz="2400" dirty="0" err="1"/>
              <a:t>یعبر</a:t>
            </a:r>
            <a:r>
              <a:rPr lang="ar-SA" sz="2400" dirty="0"/>
              <a:t> عن تراث المجتمع </a:t>
            </a:r>
            <a:r>
              <a:rPr lang="ar-SA" sz="2400" dirty="0" err="1"/>
              <a:t>التاریخي</a:t>
            </a:r>
            <a:r>
              <a:rPr lang="ar-SA" sz="2400" dirty="0"/>
              <a:t> والحضاري الذي </a:t>
            </a:r>
            <a:r>
              <a:rPr lang="ar-SA" sz="2400" dirty="0" err="1" smtClean="0"/>
              <a:t>یتداوله</a:t>
            </a:r>
            <a:r>
              <a:rPr lang="ar-SA" sz="2400" dirty="0" smtClean="0"/>
              <a:t> </a:t>
            </a:r>
            <a:r>
              <a:rPr lang="ar-SA" sz="2400" dirty="0"/>
              <a:t>الأفراد ومازالوا </a:t>
            </a:r>
            <a:r>
              <a:rPr lang="ar-SA" sz="2400" dirty="0" err="1" smtClean="0"/>
              <a:t>یتداولونه</a:t>
            </a:r>
            <a:r>
              <a:rPr lang="ar-SA" sz="2400" dirty="0" smtClean="0"/>
              <a:t> </a:t>
            </a:r>
            <a:r>
              <a:rPr lang="ar-SA" sz="2400" dirty="0"/>
              <a:t>منذ </a:t>
            </a:r>
            <a:r>
              <a:rPr lang="ar-SA" sz="2400" dirty="0" smtClean="0"/>
              <a:t>القدم بالرغم </a:t>
            </a:r>
            <a:r>
              <a:rPr lang="ar-SA" sz="2400" dirty="0"/>
              <a:t>من </a:t>
            </a:r>
            <a:r>
              <a:rPr lang="ar-SA" sz="2400" dirty="0" err="1"/>
              <a:t>تغیر</a:t>
            </a:r>
            <a:r>
              <a:rPr lang="ar-SA" sz="2400" dirty="0"/>
              <a:t> </a:t>
            </a:r>
            <a:r>
              <a:rPr lang="ar-SA" sz="2400" dirty="0" smtClean="0"/>
              <a:t>شكله </a:t>
            </a:r>
            <a:r>
              <a:rPr lang="ar-SA" sz="2400" dirty="0"/>
              <a:t>مع مرور الزمن. </a:t>
            </a: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858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18" y="3148259"/>
            <a:ext cx="11286582" cy="1560716"/>
          </a:xfrm>
        </p:spPr>
        <p:txBody>
          <a:bodyPr/>
          <a:lstStyle/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6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ar-SA" dirty="0"/>
              <a:t> 	</a:t>
            </a:r>
            <a:r>
              <a:rPr lang="ar-SA" b="1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التأثیرات</a:t>
            </a:r>
            <a:r>
              <a:rPr lang="ar-SA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SA" b="1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الإیجابیة</a:t>
            </a:r>
            <a:r>
              <a:rPr lang="ar-SA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SA" b="1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للسیاحة</a:t>
            </a:r>
            <a:r>
              <a:rPr lang="ar-SA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على النسق الثقافي</a:t>
            </a:r>
            <a:r>
              <a:rPr lang="ar-SA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98" y="2438400"/>
            <a:ext cx="11076474" cy="38156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508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6" y="568345"/>
            <a:ext cx="11464785" cy="1560716"/>
          </a:xfrm>
        </p:spPr>
        <p:txBody>
          <a:bodyPr/>
          <a:lstStyle/>
          <a:p>
            <a:pPr algn="ctr"/>
            <a:r>
              <a:rPr lang="ar-SA" dirty="0"/>
              <a:t>	</a:t>
            </a:r>
            <a:r>
              <a:rPr lang="ar-SA" dirty="0" smtClean="0"/>
              <a:t>أولا: </a:t>
            </a:r>
            <a:r>
              <a:rPr lang="ar-SA" b="1" dirty="0" err="1"/>
              <a:t>تنمیة</a:t>
            </a:r>
            <a:r>
              <a:rPr lang="ar-SA" b="1" dirty="0"/>
              <a:t> التقارب الثقافي </a:t>
            </a:r>
            <a:r>
              <a:rPr lang="ar-SA" b="1" dirty="0" err="1"/>
              <a:t>والتفاھم</a:t>
            </a:r>
            <a:r>
              <a:rPr lang="ar-SA" b="1" dirty="0"/>
              <a:t> الثقافي </a:t>
            </a:r>
            <a:r>
              <a:rPr lang="ar-SA" b="1" dirty="0" err="1"/>
              <a:t>بین</a:t>
            </a:r>
            <a:r>
              <a:rPr lang="ar-SA" b="1" dirty="0"/>
              <a:t> المجتمع </a:t>
            </a:r>
            <a:r>
              <a:rPr lang="ar-SA" b="1" dirty="0" err="1"/>
              <a:t>المضیف</a:t>
            </a:r>
            <a:r>
              <a:rPr lang="ar-SA" b="1" dirty="0"/>
              <a:t> والمستقبل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4" y="2438400"/>
            <a:ext cx="11172008" cy="3651504"/>
          </a:xfrm>
        </p:spPr>
        <p:txBody>
          <a:bodyPr>
            <a:normAutofit/>
          </a:bodyPr>
          <a:lstStyle/>
          <a:p>
            <a:pPr marL="0" lvl="0" indent="0" algn="ctr" rtl="1" fontAlgn="base">
              <a:buNone/>
            </a:pPr>
            <a:r>
              <a:rPr lang="ar-SA" sz="3200" dirty="0" smtClean="0"/>
              <a:t>أن </a:t>
            </a:r>
            <a:r>
              <a:rPr lang="ar-SA" sz="3200" dirty="0"/>
              <a:t>التقارب الثقافي </a:t>
            </a:r>
            <a:r>
              <a:rPr lang="ar-SA" sz="3200" dirty="0" err="1"/>
              <a:t>یعني</a:t>
            </a:r>
            <a:r>
              <a:rPr lang="ar-SA" sz="3200" dirty="0"/>
              <a:t> تطور سمات </a:t>
            </a:r>
            <a:r>
              <a:rPr lang="ar-SA" sz="3200" dirty="0" err="1"/>
              <a:t>ثقافیة</a:t>
            </a:r>
            <a:r>
              <a:rPr lang="ar-SA" sz="3200" dirty="0"/>
              <a:t> </a:t>
            </a:r>
            <a:r>
              <a:rPr lang="ar-SA" sz="3200" dirty="0" err="1"/>
              <a:t>متشابھة</a:t>
            </a:r>
            <a:r>
              <a:rPr lang="ar-SA" sz="3200" dirty="0"/>
              <a:t> </a:t>
            </a:r>
            <a:r>
              <a:rPr lang="ar-SA" sz="3200" dirty="0" smtClean="0"/>
              <a:t>بين </a:t>
            </a:r>
            <a:r>
              <a:rPr lang="ar-SA" sz="3200" dirty="0" err="1"/>
              <a:t>ثقافتین</a:t>
            </a:r>
            <a:r>
              <a:rPr lang="ar-SA" sz="3200" dirty="0"/>
              <a:t> أو أكثر من خلال تبادل المعرفة والأفكار والثقافة </a:t>
            </a:r>
            <a:r>
              <a:rPr lang="ar-SA" sz="3200" dirty="0" err="1"/>
              <a:t>حیث</a:t>
            </a:r>
            <a:r>
              <a:rPr lang="ar-SA" sz="3200" dirty="0"/>
              <a:t> </a:t>
            </a:r>
            <a:r>
              <a:rPr lang="ar-SA" sz="3200" dirty="0" err="1"/>
              <a:t>یمكن</a:t>
            </a:r>
            <a:r>
              <a:rPr lang="ar-SA" sz="3200" dirty="0"/>
              <a:t> النظر إلى </a:t>
            </a:r>
            <a:r>
              <a:rPr lang="ar-SA" sz="3200" dirty="0" err="1"/>
              <a:t>السیاحة</a:t>
            </a:r>
            <a:r>
              <a:rPr lang="ar-SA" sz="3200" dirty="0"/>
              <a:t> </a:t>
            </a:r>
            <a:r>
              <a:rPr lang="ar-SA" sz="3200" dirty="0" err="1"/>
              <a:t>باعتبارھا</a:t>
            </a:r>
            <a:r>
              <a:rPr lang="ar-SA" sz="3200" dirty="0"/>
              <a:t> عاملاً </a:t>
            </a:r>
            <a:r>
              <a:rPr lang="ar-SA" sz="3200" dirty="0" err="1"/>
              <a:t>قویاً</a:t>
            </a:r>
            <a:r>
              <a:rPr lang="ar-SA" sz="3200" dirty="0"/>
              <a:t> </a:t>
            </a:r>
            <a:r>
              <a:rPr lang="ar-SA" sz="3200" dirty="0" err="1"/>
              <a:t>للتفاھم</a:t>
            </a:r>
            <a:r>
              <a:rPr lang="ar-SA" sz="3200" dirty="0"/>
              <a:t> </a:t>
            </a:r>
            <a:r>
              <a:rPr lang="ar-SA" sz="3200" dirty="0" err="1"/>
              <a:t>بین</a:t>
            </a:r>
            <a:r>
              <a:rPr lang="ar-SA" sz="3200" dirty="0"/>
              <a:t> الشعوب والصداقة </a:t>
            </a:r>
            <a:r>
              <a:rPr lang="ar-SA" sz="3200" dirty="0" err="1"/>
              <a:t>بین</a:t>
            </a:r>
            <a:r>
              <a:rPr lang="ar-SA" sz="3200" dirty="0"/>
              <a:t> الدول.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461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ثانيا</a:t>
            </a:r>
            <a:r>
              <a:rPr lang="ar-SA" dirty="0" smtClean="0"/>
              <a:t>: </a:t>
            </a:r>
            <a:r>
              <a:rPr lang="ar-SA" sz="3200" b="1" dirty="0" err="1">
                <a:solidFill>
                  <a:srgbClr val="121316">
                    <a:lumMod val="75000"/>
                    <a:lumOff val="25000"/>
                  </a:srgbClr>
                </a:solidFill>
                <a:latin typeface="Calibri" panose="020F0502020204030204"/>
                <a:cs typeface="Arial" panose="020B0604020202020204" pitchFamily="34" charset="0"/>
              </a:rPr>
              <a:t>تدعیم</a:t>
            </a:r>
            <a:r>
              <a:rPr lang="ar-SA" sz="3200" b="1" dirty="0">
                <a:solidFill>
                  <a:srgbClr val="121316">
                    <a:lumMod val="75000"/>
                    <a:lumOff val="25000"/>
                  </a:srgbClr>
                </a:solidFill>
                <a:latin typeface="Calibri" panose="020F0502020204030204"/>
                <a:cs typeface="Arial" panose="020B0604020202020204" pitchFamily="34" charset="0"/>
              </a:rPr>
              <a:t> التبادل الثقافي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514" y="2438400"/>
            <a:ext cx="10871758" cy="3853218"/>
          </a:xfrm>
        </p:spPr>
        <p:txBody>
          <a:bodyPr>
            <a:normAutofit/>
          </a:bodyPr>
          <a:lstStyle/>
          <a:p>
            <a:pPr marL="0" lvl="0" indent="0" algn="ctr" rtl="1" fontAlgn="base">
              <a:buNone/>
            </a:pPr>
            <a:r>
              <a:rPr lang="ar-SA" sz="3200" dirty="0" smtClean="0"/>
              <a:t>تعمل </a:t>
            </a:r>
            <a:r>
              <a:rPr lang="ar-SA" sz="3200" dirty="0" err="1"/>
              <a:t>السیاحة</a:t>
            </a:r>
            <a:r>
              <a:rPr lang="ar-SA" sz="3200" dirty="0"/>
              <a:t> على </a:t>
            </a:r>
            <a:r>
              <a:rPr lang="ar-SA" sz="3200" dirty="0" err="1"/>
              <a:t>زیادة</a:t>
            </a:r>
            <a:r>
              <a:rPr lang="ar-SA" sz="3200" dirty="0"/>
              <a:t> معدلات التبادل الثقافي </a:t>
            </a:r>
            <a:r>
              <a:rPr lang="ar-SA" sz="3200" dirty="0" err="1"/>
              <a:t>بین</a:t>
            </a:r>
            <a:r>
              <a:rPr lang="ar-SA" sz="3200" dirty="0"/>
              <a:t> </a:t>
            </a:r>
            <a:r>
              <a:rPr lang="ar-SA" sz="3200" dirty="0" err="1"/>
              <a:t>السائحین</a:t>
            </a:r>
            <a:r>
              <a:rPr lang="ar-SA" sz="3200" dirty="0"/>
              <a:t> من مختلف </a:t>
            </a:r>
            <a:r>
              <a:rPr lang="ar-SA" sz="3200" dirty="0" err="1"/>
              <a:t>الجنسیات</a:t>
            </a:r>
            <a:r>
              <a:rPr lang="ar-SA" sz="3200" dirty="0"/>
              <a:t> </a:t>
            </a:r>
            <a:r>
              <a:rPr lang="ar-SA" sz="3200" dirty="0" err="1"/>
              <a:t>وبین</a:t>
            </a:r>
            <a:r>
              <a:rPr lang="ar-SA" sz="3200" dirty="0"/>
              <a:t> شعوب الدول المستقبلة </a:t>
            </a:r>
            <a:r>
              <a:rPr lang="ar-SA" sz="3200" dirty="0" err="1"/>
              <a:t>لھم</a:t>
            </a:r>
            <a:r>
              <a:rPr lang="ar-SA" sz="3200" dirty="0"/>
              <a:t>، </a:t>
            </a:r>
            <a:r>
              <a:rPr lang="ar-SA" sz="3200" dirty="0" err="1"/>
              <a:t>حیث</a:t>
            </a:r>
            <a:r>
              <a:rPr lang="ar-SA" sz="3200" dirty="0"/>
              <a:t> </a:t>
            </a:r>
            <a:r>
              <a:rPr lang="ar-SA" sz="3200" dirty="0" err="1"/>
              <a:t>یكتسب</a:t>
            </a:r>
            <a:r>
              <a:rPr lang="ar-SA" sz="3200" dirty="0"/>
              <a:t> كل </a:t>
            </a:r>
            <a:r>
              <a:rPr lang="ar-SA" sz="3200" dirty="0" err="1"/>
              <a:t>منھم</a:t>
            </a:r>
            <a:r>
              <a:rPr lang="ar-SA" sz="3200" dirty="0"/>
              <a:t> بعضاَ من المقومات </a:t>
            </a:r>
            <a:r>
              <a:rPr lang="ar-SA" sz="3200" dirty="0" err="1"/>
              <a:t>الثقافیة</a:t>
            </a:r>
            <a:r>
              <a:rPr lang="ar-SA" sz="3200" dirty="0"/>
              <a:t> للآخر مما </a:t>
            </a:r>
            <a:r>
              <a:rPr lang="ar-SA" sz="3200" dirty="0" err="1"/>
              <a:t>یؤدي</a:t>
            </a:r>
            <a:r>
              <a:rPr lang="ar-SA" sz="3200" dirty="0"/>
              <a:t> إلى </a:t>
            </a:r>
            <a:r>
              <a:rPr lang="ar-SA" sz="3200" dirty="0" err="1"/>
              <a:t>التقلیل</a:t>
            </a:r>
            <a:r>
              <a:rPr lang="ar-SA" sz="3200" dirty="0"/>
              <a:t> من الفوارق </a:t>
            </a:r>
            <a:r>
              <a:rPr lang="ar-SA" sz="3200" dirty="0" err="1"/>
              <a:t>بینھم</a:t>
            </a:r>
            <a:r>
              <a:rPr lang="ar-SA" sz="3200" dirty="0"/>
              <a:t> وإلى الاحترام المتبادل والتعاون المثمر.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155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solidFill>
                  <a:srgbClr val="000000"/>
                </a:solidFill>
                <a:ea typeface="Arial" panose="020B0604020202020204" pitchFamily="34" charset="0"/>
              </a:rPr>
              <a:t>	</a:t>
            </a:r>
            <a:r>
              <a:rPr lang="ar-SA" dirty="0"/>
              <a:t>ثالثا: </a:t>
            </a:r>
            <a:r>
              <a:rPr lang="ar-SA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تداول ونقل ثقافة المجتمع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2438400"/>
            <a:ext cx="11253895" cy="3939822"/>
          </a:xfrm>
        </p:spPr>
        <p:txBody>
          <a:bodyPr>
            <a:normAutofit fontScale="77500" lnSpcReduction="20000"/>
          </a:bodyPr>
          <a:lstStyle/>
          <a:p>
            <a:pPr marL="0" marR="3810" lvl="0" indent="0" algn="just" rtl="1" fontAlgn="base">
              <a:lnSpc>
                <a:spcPct val="155000"/>
              </a:lnSpc>
              <a:spcBef>
                <a:spcPts val="0"/>
              </a:spcBef>
              <a:spcAft>
                <a:spcPts val="15"/>
              </a:spcAft>
              <a:buClr>
                <a:srgbClr val="000000"/>
              </a:buClr>
              <a:buSzPts val="1600"/>
              <a:buNone/>
            </a:pPr>
            <a:r>
              <a:rPr lang="ar-SA" sz="4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یحدث</a:t>
            </a:r>
            <a:r>
              <a:rPr lang="ar-SA" sz="4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من خلال التفاعل الاجتماعي والاتصال الثقافي والعلاقات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الاجتماعیة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عدة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تأثیرات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في مختلف جوانب الحیاة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الاجتماعیة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بشكل أو بآخر حسب موقف الثقافة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وتقبلھا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لتلك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التأثیرات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بین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السائح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وبین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الأفراد في المجتمع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المضیف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فیدخل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السائح مع السكان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المحلیین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المضیفین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في علاقات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اجتماعیة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تتخللھا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أنماط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سلوكیة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متباینة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حسب المحتوى الثقافي لكل من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السائحین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وأبناء البلد </a:t>
            </a:r>
            <a:r>
              <a:rPr lang="ar-SA" sz="4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المضیف</a:t>
            </a:r>
            <a:r>
              <a:rPr lang="ar-SA" sz="4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4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84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solidFill>
                  <a:srgbClr val="000000"/>
                </a:solidFill>
                <a:ea typeface="Arial" panose="020B0604020202020204" pitchFamily="34" charset="0"/>
              </a:rPr>
              <a:t>	</a:t>
            </a:r>
            <a:r>
              <a:rPr lang="ar-SA" dirty="0"/>
              <a:t>رابعا: </a:t>
            </a:r>
            <a:r>
              <a:rPr lang="ar-SA" b="1" dirty="0"/>
              <a:t>إبراز الأنماط </a:t>
            </a:r>
            <a:r>
              <a:rPr lang="ar-SA" b="1" dirty="0" err="1"/>
              <a:t>المجتمعیة</a:t>
            </a:r>
            <a:r>
              <a:rPr lang="ar-SA" b="1" dirty="0"/>
              <a:t> </a:t>
            </a:r>
            <a:r>
              <a:rPr lang="ar-SA" b="1" dirty="0" err="1"/>
              <a:t>المتباینة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8" y="2438400"/>
            <a:ext cx="11199304" cy="3651504"/>
          </a:xfrm>
        </p:spPr>
        <p:txBody>
          <a:bodyPr>
            <a:normAutofit/>
          </a:bodyPr>
          <a:lstStyle/>
          <a:p>
            <a:pPr marL="0" lvl="0" indent="0" algn="ctr" rtl="1" fontAlgn="base">
              <a:buNone/>
            </a:pPr>
            <a:r>
              <a:rPr lang="ar-SA" sz="3200" dirty="0" smtClean="0"/>
              <a:t>كما </a:t>
            </a:r>
            <a:r>
              <a:rPr lang="ar-SA" sz="3200" dirty="0" err="1"/>
              <a:t>أنھا</a:t>
            </a:r>
            <a:r>
              <a:rPr lang="ar-SA" sz="3200" dirty="0"/>
              <a:t> مرآة </a:t>
            </a:r>
            <a:r>
              <a:rPr lang="ar-SA" sz="3200" dirty="0" err="1"/>
              <a:t>للتكوینات</a:t>
            </a:r>
            <a:r>
              <a:rPr lang="ar-SA" sz="3200" dirty="0"/>
              <a:t> </a:t>
            </a:r>
            <a:r>
              <a:rPr lang="ar-SA" sz="3200" dirty="0" err="1"/>
              <a:t>الاجتماعیة</a:t>
            </a:r>
            <a:r>
              <a:rPr lang="ar-SA" sz="3200" dirty="0"/>
              <a:t> </a:t>
            </a:r>
            <a:r>
              <a:rPr lang="ar-SA" sz="3200" dirty="0" err="1"/>
              <a:t>والثقافیة</a:t>
            </a:r>
            <a:r>
              <a:rPr lang="ar-SA" sz="3200" dirty="0"/>
              <a:t> للأنماط </a:t>
            </a:r>
            <a:r>
              <a:rPr lang="ar-SA" sz="3200" dirty="0" err="1"/>
              <a:t>المجتمعیة</a:t>
            </a:r>
            <a:r>
              <a:rPr lang="ar-SA" sz="3200" dirty="0"/>
              <a:t> </a:t>
            </a:r>
            <a:r>
              <a:rPr lang="ar-SA" sz="3200" dirty="0" err="1"/>
              <a:t>المتباینة</a:t>
            </a:r>
            <a:r>
              <a:rPr lang="ar-SA" sz="3200" dirty="0"/>
              <a:t> التي </a:t>
            </a:r>
            <a:r>
              <a:rPr lang="ar-SA" sz="3200" dirty="0" err="1"/>
              <a:t>تفید</a:t>
            </a:r>
            <a:r>
              <a:rPr lang="ar-SA" sz="3200" dirty="0"/>
              <a:t> المجتمع </a:t>
            </a:r>
            <a:r>
              <a:rPr lang="ar-SA" sz="3200" dirty="0" err="1"/>
              <a:t>بتباینھا</a:t>
            </a:r>
            <a:r>
              <a:rPr lang="ar-SA" sz="3200" dirty="0"/>
              <a:t> مثل الاستفادة التي </a:t>
            </a:r>
            <a:r>
              <a:rPr lang="ar-SA" sz="3200" dirty="0" err="1"/>
              <a:t>یحققھا</a:t>
            </a:r>
            <a:r>
              <a:rPr lang="ar-SA" sz="3200" dirty="0"/>
              <a:t> المجمع من اختلاف الأنماط </a:t>
            </a:r>
            <a:r>
              <a:rPr lang="ar-SA" sz="3200" dirty="0" err="1"/>
              <a:t>الغذائیة</a:t>
            </a:r>
            <a:r>
              <a:rPr lang="ar-SA" sz="3200" dirty="0"/>
              <a:t>، والتي من الممكن أن تستغل كعنصر جذب </a:t>
            </a:r>
            <a:r>
              <a:rPr lang="ar-SA" sz="3200" dirty="0" err="1"/>
              <a:t>سیاحي</a:t>
            </a:r>
            <a:r>
              <a:rPr lang="ar-SA" sz="3200" dirty="0"/>
              <a:t> سواء في </a:t>
            </a:r>
            <a:r>
              <a:rPr lang="ar-SA" sz="3200" dirty="0" err="1"/>
              <a:t>السیاحة</a:t>
            </a:r>
            <a:r>
              <a:rPr lang="ar-SA" sz="3200" dirty="0"/>
              <a:t> </a:t>
            </a:r>
            <a:r>
              <a:rPr lang="ar-SA" sz="3200" dirty="0" err="1"/>
              <a:t>الداخلیة</a:t>
            </a:r>
            <a:r>
              <a:rPr lang="ar-SA" sz="3200" dirty="0"/>
              <a:t> أو </a:t>
            </a:r>
            <a:r>
              <a:rPr lang="ar-SA" sz="3200" dirty="0" err="1"/>
              <a:t>الدولیة</a:t>
            </a:r>
            <a:r>
              <a:rPr lang="ar-SA" sz="3200" dirty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604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68345"/>
            <a:ext cx="10408871" cy="1560716"/>
          </a:xfrm>
        </p:spPr>
        <p:txBody>
          <a:bodyPr/>
          <a:lstStyle/>
          <a:p>
            <a:pPr algn="ctr"/>
            <a:r>
              <a:rPr lang="ar-SA" b="1" dirty="0" smtClean="0"/>
              <a:t>خامسا: </a:t>
            </a:r>
            <a:r>
              <a:rPr lang="ar-SA" b="1" dirty="0" err="1" smtClean="0"/>
              <a:t>تنمیة</a:t>
            </a:r>
            <a:r>
              <a:rPr lang="ar-SA" b="1" dirty="0" smtClean="0"/>
              <a:t> </a:t>
            </a:r>
            <a:r>
              <a:rPr lang="ar-SA" b="1" dirty="0"/>
              <a:t>الوعي الثقافي لأفراد المجتمع </a:t>
            </a:r>
            <a:r>
              <a:rPr lang="ar-SA" b="1" dirty="0" err="1"/>
              <a:t>المضیف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2438400"/>
            <a:ext cx="11240247" cy="3651504"/>
          </a:xfrm>
        </p:spPr>
        <p:txBody>
          <a:bodyPr>
            <a:normAutofit/>
          </a:bodyPr>
          <a:lstStyle/>
          <a:p>
            <a:pPr marL="0" lvl="0" indent="0" rtl="1" fontAlgn="base">
              <a:buNone/>
            </a:pPr>
            <a:r>
              <a:rPr lang="ar-SA" sz="4400" dirty="0" err="1" smtClean="0"/>
              <a:t>تسھم</a:t>
            </a:r>
            <a:r>
              <a:rPr lang="ar-SA" sz="4400" dirty="0" smtClean="0"/>
              <a:t> </a:t>
            </a:r>
            <a:r>
              <a:rPr lang="ar-SA" sz="4400" dirty="0" err="1"/>
              <a:t>السیاحة</a:t>
            </a:r>
            <a:r>
              <a:rPr lang="ar-SA" sz="4400" dirty="0"/>
              <a:t> </a:t>
            </a:r>
            <a:r>
              <a:rPr lang="ar-SA" sz="4400" dirty="0" err="1"/>
              <a:t>أحیاناً</a:t>
            </a:r>
            <a:r>
              <a:rPr lang="ar-SA" sz="4400" dirty="0"/>
              <a:t> في </a:t>
            </a:r>
            <a:r>
              <a:rPr lang="ar-SA" sz="4400" dirty="0" err="1"/>
              <a:t>اھتمام</a:t>
            </a:r>
            <a:r>
              <a:rPr lang="ar-SA" sz="4400" dirty="0"/>
              <a:t> </a:t>
            </a:r>
            <a:r>
              <a:rPr lang="ar-SA" sz="4400" dirty="0" err="1"/>
              <a:t>المسؤولین</a:t>
            </a:r>
            <a:r>
              <a:rPr lang="ar-SA" sz="4400" dirty="0"/>
              <a:t> برفع المستوى الثقافي لسكان </a:t>
            </a:r>
            <a:r>
              <a:rPr lang="ar-SA" sz="4400" dirty="0" err="1"/>
              <a:t>أقالیم</a:t>
            </a:r>
            <a:r>
              <a:rPr lang="ar-SA" sz="4400" dirty="0"/>
              <a:t> العرض </a:t>
            </a:r>
            <a:r>
              <a:rPr lang="ar-SA" sz="4400" dirty="0" err="1"/>
              <a:t>السیاحي</a:t>
            </a:r>
            <a:r>
              <a:rPr lang="ar-SA" sz="4400" dirty="0"/>
              <a:t> </a:t>
            </a:r>
            <a:r>
              <a:rPr lang="ar-SA" sz="4400" dirty="0" err="1"/>
              <a:t>بھدف</a:t>
            </a:r>
            <a:r>
              <a:rPr lang="ar-SA" sz="4400" dirty="0"/>
              <a:t> </a:t>
            </a:r>
            <a:r>
              <a:rPr lang="ar-SA" sz="4400" dirty="0" err="1"/>
              <a:t>تكوین</a:t>
            </a:r>
            <a:r>
              <a:rPr lang="ar-SA" sz="4400" dirty="0"/>
              <a:t> قاعدة من السكان </a:t>
            </a:r>
            <a:r>
              <a:rPr lang="ar-SA" sz="4400" dirty="0" err="1"/>
              <a:t>المحلیین</a:t>
            </a:r>
            <a:r>
              <a:rPr lang="ar-SA" sz="4400" dirty="0"/>
              <a:t> </a:t>
            </a:r>
            <a:r>
              <a:rPr lang="ar-SA" sz="4400" dirty="0" err="1"/>
              <a:t>المثقفین</a:t>
            </a:r>
            <a:r>
              <a:rPr lang="ar-SA" sz="4400" dirty="0"/>
              <a:t> </a:t>
            </a:r>
            <a:r>
              <a:rPr lang="ar-SA" sz="4400" dirty="0" err="1"/>
              <a:t>القادرین</a:t>
            </a:r>
            <a:r>
              <a:rPr lang="ar-SA" sz="4400" dirty="0"/>
              <a:t> على التعامل من </a:t>
            </a:r>
            <a:r>
              <a:rPr lang="ar-SA" sz="4400" dirty="0" err="1"/>
              <a:t>السیاح</a:t>
            </a:r>
            <a:r>
              <a:rPr lang="ar-SA" sz="4400" dirty="0"/>
              <a:t> الأجانب بأسلوب حضاري </a:t>
            </a:r>
            <a:r>
              <a:rPr lang="ar-SA" sz="4400" dirty="0" err="1"/>
              <a:t>یزید</a:t>
            </a:r>
            <a:r>
              <a:rPr lang="ar-SA" sz="4400" dirty="0"/>
              <a:t> من عناصر الجذب </a:t>
            </a:r>
            <a:r>
              <a:rPr lang="ar-SA" sz="4400" dirty="0" err="1"/>
              <a:t>السیاحي</a:t>
            </a:r>
            <a:r>
              <a:rPr lang="ar-SA" sz="4400" dirty="0"/>
              <a:t>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97272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سادسا: </a:t>
            </a:r>
            <a:r>
              <a:rPr lang="ar-SA" b="1" dirty="0" err="1" smtClean="0"/>
              <a:t>تنمیة</a:t>
            </a:r>
            <a:r>
              <a:rPr lang="ar-SA" b="1" dirty="0" smtClean="0"/>
              <a:t> </a:t>
            </a:r>
            <a:r>
              <a:rPr lang="ar-SA" b="1" dirty="0"/>
              <a:t>التراث </a:t>
            </a:r>
            <a:r>
              <a:rPr lang="ar-SA" b="1" dirty="0" err="1"/>
              <a:t>التاریخي</a:t>
            </a:r>
            <a:r>
              <a:rPr lang="ar-SA" b="1" dirty="0"/>
              <a:t> للمجتمع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2438400"/>
            <a:ext cx="11253895" cy="3651504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SA" sz="2400" dirty="0" smtClean="0"/>
              <a:t>من </a:t>
            </a:r>
            <a:r>
              <a:rPr lang="ar-SA" sz="2400" dirty="0"/>
              <a:t>خلال </a:t>
            </a:r>
            <a:r>
              <a:rPr lang="ar-SA" sz="2400" dirty="0" err="1"/>
              <a:t>السیاحة</a:t>
            </a:r>
            <a:r>
              <a:rPr lang="ar-SA" sz="2400" dirty="0"/>
              <a:t> </a:t>
            </a:r>
            <a:r>
              <a:rPr lang="ar-SA" sz="2400" dirty="0" err="1"/>
              <a:t>الثقافیة</a:t>
            </a:r>
            <a:r>
              <a:rPr lang="ar-SA" sz="2400" dirty="0"/>
              <a:t> التي تعمل على وجود تجربة للسائح إلى ألاماكن والأنشطة التي تمثل أصالة المكان، وعادات </a:t>
            </a:r>
            <a:r>
              <a:rPr lang="ar-SA" sz="2400" dirty="0" err="1"/>
              <a:t>وتقالید</a:t>
            </a:r>
            <a:r>
              <a:rPr lang="ar-SA" sz="2400" dirty="0"/>
              <a:t> وقصص الناس من الماضي والحاضر التي تشمل </a:t>
            </a:r>
            <a:r>
              <a:rPr lang="ar-SA" sz="2400" dirty="0" err="1"/>
              <a:t>التاریخ</a:t>
            </a:r>
            <a:r>
              <a:rPr lang="ar-SA" sz="2400" dirty="0"/>
              <a:t> كممثل للحضارات </a:t>
            </a:r>
            <a:r>
              <a:rPr lang="ar-SA" sz="2400" dirty="0" err="1"/>
              <a:t>القدیمة</a:t>
            </a:r>
            <a:r>
              <a:rPr lang="ar-SA" sz="2400" dirty="0"/>
              <a:t> والشعوب والتراث الذي </a:t>
            </a:r>
            <a:r>
              <a:rPr lang="ar-SA" sz="2400" dirty="0" err="1"/>
              <a:t>یمثل</a:t>
            </a:r>
            <a:r>
              <a:rPr lang="ar-SA" sz="2400" dirty="0"/>
              <a:t> سمة أساساً من سمات الحیاة </a:t>
            </a:r>
            <a:r>
              <a:rPr lang="ar-SA" sz="2400" dirty="0" err="1"/>
              <a:t>البشریة</a:t>
            </a:r>
            <a:r>
              <a:rPr lang="ar-SA" sz="2400" dirty="0"/>
              <a:t> التي سادت طوال فترة من الزمن منطقة من مناطق العالم. </a:t>
            </a:r>
            <a:endParaRPr lang="en-US" sz="2400" dirty="0"/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518124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6736</TotalTime>
  <Words>697</Words>
  <Application>Microsoft Office PowerPoint</Application>
  <PresentationFormat>Widescreen</PresentationFormat>
  <Paragraphs>32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Schoolbook</vt:lpstr>
      <vt:lpstr>Corbel</vt:lpstr>
      <vt:lpstr>Symbol</vt:lpstr>
      <vt:lpstr>Times New Roman</vt:lpstr>
      <vt:lpstr>Feathered</vt:lpstr>
      <vt:lpstr>السیاحة في علاقتھا بالنسق الثقافي</vt:lpstr>
      <vt:lpstr>PowerPoint Presentation</vt:lpstr>
      <vt:lpstr>  التأثیرات الإیجابیة للسیاحة على النسق الثقافي </vt:lpstr>
      <vt:lpstr> أولا: تنمیة التقارب الثقافي والتفاھم الثقافي بین المجتمع المضیف والمستقبل</vt:lpstr>
      <vt:lpstr>ثانيا: تدعیم التبادل الثقافي</vt:lpstr>
      <vt:lpstr> ثالثا: تداول ونقل ثقافة المجتمع</vt:lpstr>
      <vt:lpstr> رابعا: إبراز الأنماط المجتمعیة المتباینة</vt:lpstr>
      <vt:lpstr>خامسا: تنمیة الوعي الثقافي لأفراد المجتمع المضیف</vt:lpstr>
      <vt:lpstr>سادسا: تنمیة التراث التاریخي للمجتمع</vt:lpstr>
      <vt:lpstr>سابعا: تفعیل ثقافة وقت الفراغ</vt:lpstr>
      <vt:lpstr>ثامنا: إحیاء الإطار الثقافي للمجتمع</vt:lpstr>
      <vt:lpstr>التأثیرات السیاحیة السلبیة على النسق الثقافي </vt:lpstr>
      <vt:lpstr>أولا: تأثر الطبیعة الثقافیة التقلیدیة للمجتمع المضیف</vt:lpstr>
      <vt:lpstr>ثانيا: تأثر المراكز الحضاریة والثقافیة والأثریة للمجتمع المضیف</vt:lpstr>
      <vt:lpstr>ثالثا : التقلید الثقافي لأفراد المجتمع المضیف</vt:lpstr>
      <vt:lpstr>رابعا : حدوث الاختلاف الثقافي</vt:lpstr>
      <vt:lpstr>  خامسا: بث صورة مصطنعة لأفراد المجتمع المضیف</vt:lpstr>
      <vt:lpstr>انتهت المحاضرة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المجتمع و صناعة السياحة</dc:title>
  <dc:creator>saif alswied</dc:creator>
  <cp:lastModifiedBy>Windows User</cp:lastModifiedBy>
  <cp:revision>13</cp:revision>
  <dcterms:created xsi:type="dcterms:W3CDTF">2018-10-23T18:00:32Z</dcterms:created>
  <dcterms:modified xsi:type="dcterms:W3CDTF">2019-02-24T07:40:09Z</dcterms:modified>
</cp:coreProperties>
</file>