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714" r:id="rId1"/>
  </p:sldMasterIdLst>
  <p:sldIdLst>
    <p:sldId id="256" r:id="rId2"/>
    <p:sldId id="265" r:id="rId3"/>
    <p:sldId id="276" r:id="rId4"/>
    <p:sldId id="278" r:id="rId5"/>
    <p:sldId id="257" r:id="rId6"/>
    <p:sldId id="277" r:id="rId7"/>
    <p:sldId id="279" r:id="rId8"/>
    <p:sldId id="268" r:id="rId9"/>
    <p:sldId id="269" r:id="rId10"/>
    <p:sldId id="270" r:id="rId11"/>
    <p:sldId id="273" r:id="rId12"/>
    <p:sldId id="274" r:id="rId13"/>
    <p:sldId id="280" r:id="rId14"/>
    <p:sldId id="281" r:id="rId15"/>
    <p:sldId id="282" r:id="rId16"/>
    <p:sldId id="283" r:id="rId17"/>
    <p:sldId id="275" r:id="rId18"/>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2915" autoAdjust="0"/>
    <p:restoredTop sz="94660"/>
  </p:normalViewPr>
  <p:slideViewPr>
    <p:cSldViewPr>
      <p:cViewPr varScale="1">
        <p:scale>
          <a:sx n="84" d="100"/>
          <a:sy n="84" d="100"/>
        </p:scale>
        <p:origin x="1008" y="4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r>
              <a:rPr lang="ar-SA" dirty="0" smtClean="0">
                <a:solidFill>
                  <a:srgbClr val="FF0000"/>
                </a:solidFill>
              </a:rPr>
              <a:t>دالة الانفاق </a:t>
            </a:r>
            <a:r>
              <a:rPr lang="ar-SA" dirty="0">
                <a:solidFill>
                  <a:srgbClr val="FF0000"/>
                </a:solidFill>
              </a:rPr>
              <a:t>عند </a:t>
            </a:r>
            <a:r>
              <a:rPr lang="ar-SA" dirty="0" err="1" smtClean="0">
                <a:solidFill>
                  <a:srgbClr val="FF0000"/>
                </a:solidFill>
              </a:rPr>
              <a:t>كينز</a:t>
            </a:r>
            <a:r>
              <a:rPr lang="ar-SA" dirty="0" smtClean="0">
                <a:solidFill>
                  <a:srgbClr val="FF0000"/>
                </a:solidFill>
              </a:rPr>
              <a:t>( الطلب الكلي)</a:t>
            </a:r>
            <a:r>
              <a:rPr lang="ar-SA" dirty="0" smtClean="0"/>
              <a:t> </a:t>
            </a:r>
            <a:endParaRPr lang="en-US" dirty="0"/>
          </a:p>
        </c:rich>
      </c:tx>
      <c:layout>
        <c:manualLayout>
          <c:xMode val="edge"/>
          <c:yMode val="edge"/>
          <c:x val="0.27958480017602111"/>
          <c:y val="1.4259323576612613E-2"/>
        </c:manualLayout>
      </c:layout>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endParaRPr lang="en-US"/>
        </a:p>
      </c:txPr>
    </c:title>
    <c:autoTitleDeleted val="0"/>
    <c:plotArea>
      <c:layout>
        <c:manualLayout>
          <c:layoutTarget val="inner"/>
          <c:xMode val="edge"/>
          <c:yMode val="edge"/>
          <c:x val="9.1728882465895917E-2"/>
          <c:y val="8.5460879302498266E-2"/>
          <c:w val="0.81936044825379051"/>
          <c:h val="0.87858185974514358"/>
        </c:manualLayout>
      </c:layout>
      <c:lineChart>
        <c:grouping val="standard"/>
        <c:varyColors val="0"/>
        <c:ser>
          <c:idx val="0"/>
          <c:order val="0"/>
          <c:tx>
            <c:strRef>
              <c:f>Sheet1!$B$1</c:f>
              <c:strCache>
                <c:ptCount val="1"/>
                <c:pt idx="0">
                  <c:v>Series 1</c:v>
                </c:pt>
              </c:strCache>
            </c:strRef>
          </c:tx>
          <c:spPr>
            <a:ln w="28575" cap="rnd">
              <a:solidFill>
                <a:schemeClr val="accent1"/>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c:v>
                </c:pt>
                <c:pt idx="1">
                  <c:v>6</c:v>
                </c:pt>
                <c:pt idx="2">
                  <c:v>8</c:v>
                </c:pt>
                <c:pt idx="3">
                  <c:v>10</c:v>
                </c:pt>
              </c:numCache>
            </c:numRef>
          </c:val>
          <c:smooth val="0"/>
        </c:ser>
        <c:ser>
          <c:idx val="1"/>
          <c:order val="1"/>
          <c:tx>
            <c:strRef>
              <c:f>Sheet1!$C$1</c:f>
              <c:strCache>
                <c:ptCount val="1"/>
                <c:pt idx="0">
                  <c:v>Series 2</c:v>
                </c:pt>
              </c:strCache>
            </c:strRef>
          </c:tx>
          <c:spPr>
            <a:ln w="28575" cap="rnd">
              <a:solidFill>
                <a:schemeClr val="accent2"/>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0</c:v>
                </c:pt>
                <c:pt idx="1">
                  <c:v>5</c:v>
                </c:pt>
                <c:pt idx="2">
                  <c:v>10</c:v>
                </c:pt>
                <c:pt idx="3">
                  <c:v>15</c:v>
                </c:pt>
              </c:numCache>
            </c:numRef>
          </c:val>
          <c:smooth val="0"/>
        </c:ser>
        <c:ser>
          <c:idx val="2"/>
          <c:order val="2"/>
          <c:tx>
            <c:strRef>
              <c:f>Sheet1!$D$1</c:f>
              <c:strCache>
                <c:ptCount val="1"/>
                <c:pt idx="0">
                  <c:v>Series 3</c:v>
                </c:pt>
              </c:strCache>
            </c:strRef>
          </c:tx>
          <c:spPr>
            <a:ln w="28575" cap="rnd">
              <a:solidFill>
                <a:schemeClr val="accent3"/>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6</c:v>
                </c:pt>
                <c:pt idx="1">
                  <c:v>8</c:v>
                </c:pt>
                <c:pt idx="2">
                  <c:v>10</c:v>
                </c:pt>
                <c:pt idx="3">
                  <c:v>12</c:v>
                </c:pt>
              </c:numCache>
            </c:numRef>
          </c:val>
          <c:smooth val="0"/>
        </c:ser>
        <c:dLbls>
          <c:showLegendKey val="0"/>
          <c:showVal val="0"/>
          <c:showCatName val="0"/>
          <c:showSerName val="0"/>
          <c:showPercent val="0"/>
          <c:showBubbleSize val="0"/>
        </c:dLbls>
        <c:smooth val="0"/>
        <c:axId val="257767520"/>
        <c:axId val="257759904"/>
      </c:lineChart>
      <c:catAx>
        <c:axId val="257767520"/>
        <c:scaling>
          <c:orientation val="minMax"/>
        </c:scaling>
        <c:delete val="1"/>
        <c:axPos val="b"/>
        <c:numFmt formatCode="General" sourceLinked="1"/>
        <c:majorTickMark val="none"/>
        <c:minorTickMark val="none"/>
        <c:tickLblPos val="nextTo"/>
        <c:crossAx val="257759904"/>
        <c:crosses val="autoZero"/>
        <c:auto val="1"/>
        <c:lblAlgn val="ctr"/>
        <c:lblOffset val="100"/>
        <c:noMultiLvlLbl val="0"/>
      </c:catAx>
      <c:valAx>
        <c:axId val="257759904"/>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257767520"/>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2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solidFill>
        <a:schemeClr val="phClr"/>
      </a:solidFill>
    </cs:spPr>
  </cs:dataPoint>
  <cs:dataPoint3D>
    <cs:lnRef idx="0"/>
    <cs:fillRef idx="1">
      <cs:styleClr val="auto"/>
    </cs:fillRef>
    <cs:effectRef idx="0"/>
    <cs:fontRef idx="minor">
      <a:schemeClr val="tx1"/>
    </cs:fontRef>
    <cs:spPr>
      <a:solidFill>
        <a:schemeClr val="phClr"/>
      </a:solidFill>
    </cs:spPr>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solidFill>
        <a:schemeClr val="phClr"/>
      </a:solidFill>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grpSp>
        <p:nvGrpSpPr>
          <p:cNvPr id="16" name="Group 15"/>
          <p:cNvGrpSpPr/>
          <p:nvPr/>
        </p:nvGrpSpPr>
        <p:grpSpPr>
          <a:xfrm>
            <a:off x="4334933" y="1169931"/>
            <a:ext cx="4814835" cy="4993802"/>
            <a:chOff x="4334933" y="1169931"/>
            <a:chExt cx="4814835" cy="4993802"/>
          </a:xfrm>
        </p:grpSpPr>
        <p:cxnSp>
          <p:nvCxnSpPr>
            <p:cNvPr id="17" name="Straight Connector 16"/>
            <p:cNvCxnSpPr/>
            <p:nvPr/>
          </p:nvCxnSpPr>
          <p:spPr>
            <a:xfrm flipH="1">
              <a:off x="6009259" y="1169931"/>
              <a:ext cx="3134741" cy="3134741"/>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4334933" y="1348898"/>
              <a:ext cx="4814835" cy="481483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5225595" y="1469269"/>
              <a:ext cx="3912054" cy="3912054"/>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2" name="Straight Connector 21"/>
            <p:cNvCxnSpPr/>
            <p:nvPr/>
          </p:nvCxnSpPr>
          <p:spPr>
            <a:xfrm flipH="1">
              <a:off x="5304588" y="1307856"/>
              <a:ext cx="3839412" cy="3839412"/>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5707078" y="1770196"/>
              <a:ext cx="3430571" cy="3430570"/>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1"/>
          <p:cNvSpPr>
            <a:spLocks noGrp="1"/>
          </p:cNvSpPr>
          <p:nvPr>
            <p:ph type="ctrTitle"/>
          </p:nvPr>
        </p:nvSpPr>
        <p:spPr>
          <a:xfrm>
            <a:off x="533400" y="533400"/>
            <a:ext cx="6154713" cy="3124201"/>
          </a:xfrm>
        </p:spPr>
        <p:txBody>
          <a:bodyPr anchor="b">
            <a:normAutofit/>
          </a:bodyPr>
          <a:lstStyle>
            <a:lvl1pPr algn="l">
              <a:defRPr sz="4400">
                <a:effectLst/>
              </a:defRPr>
            </a:lvl1pPr>
          </a:lstStyle>
          <a:p>
            <a:r>
              <a:rPr lang="en-US" smtClean="0"/>
              <a:t>Click to edit Master title style</a:t>
            </a:r>
            <a:endParaRPr lang="en-US" dirty="0"/>
          </a:p>
        </p:txBody>
      </p:sp>
      <p:sp>
        <p:nvSpPr>
          <p:cNvPr id="3" name="Subtitle 2"/>
          <p:cNvSpPr>
            <a:spLocks noGrp="1"/>
          </p:cNvSpPr>
          <p:nvPr>
            <p:ph type="subTitle" idx="1"/>
          </p:nvPr>
        </p:nvSpPr>
        <p:spPr>
          <a:xfrm>
            <a:off x="533400" y="3843868"/>
            <a:ext cx="4954250" cy="1913466"/>
          </a:xfrm>
        </p:spPr>
        <p:txBody>
          <a:bodyPr anchor="t">
            <a:normAutofit/>
          </a:bodyPr>
          <a:lstStyle>
            <a:lvl1pPr marL="0" indent="0" algn="l">
              <a:buNone/>
              <a:defRPr sz="20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24473560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lstStyle/>
          <a:p>
            <a:r>
              <a:rPr lang="en-US" smtClean="0"/>
              <a:t>Click to edit Master title style</a:t>
            </a:r>
            <a:endParaRPr lang="en-US" dirty="0"/>
          </a:p>
        </p:txBody>
      </p:sp>
      <p:sp>
        <p:nvSpPr>
          <p:cNvPr id="6" name="Picture Placeholder 2"/>
          <p:cNvSpPr>
            <a:spLocks noGrp="1" noChangeAspect="1"/>
          </p:cNvSpPr>
          <p:nvPr>
            <p:ph type="pic" idx="13"/>
          </p:nvPr>
        </p:nvSpPr>
        <p:spPr>
          <a:xfrm>
            <a:off x="533400" y="533400"/>
            <a:ext cx="8077200"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9" name="Text Placeholder 9"/>
          <p:cNvSpPr>
            <a:spLocks noGrp="1"/>
          </p:cNvSpPr>
          <p:nvPr>
            <p:ph type="body" sz="quarter" idx="14"/>
          </p:nvPr>
        </p:nvSpPr>
        <p:spPr>
          <a:xfrm>
            <a:off x="762002" y="3843867"/>
            <a:ext cx="7281332"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Date Placeholder 2"/>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4" name="Footer Placeholder 3"/>
          <p:cNvSpPr>
            <a:spLocks noGrp="1"/>
          </p:cNvSpPr>
          <p:nvPr>
            <p:ph type="ftr" sz="quarter" idx="11"/>
          </p:nvPr>
        </p:nvSpPr>
        <p:spPr/>
        <p:txBody>
          <a:bodyPr/>
          <a:lstStyle/>
          <a:p>
            <a:endParaRPr lang="ar-SA" dirty="0"/>
          </a:p>
        </p:txBody>
      </p:sp>
      <p:sp>
        <p:nvSpPr>
          <p:cNvPr id="5" name="Slide Number Placeholder 4"/>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642953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533400" y="533400"/>
            <a:ext cx="8077200" cy="2895600"/>
          </a:xfrm>
        </p:spPr>
        <p:txBody>
          <a:bodyPr anchor="ctr">
            <a:normAutofit/>
          </a:bodyPr>
          <a:lstStyle>
            <a:lvl1pPr algn="l">
              <a:defRPr sz="28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533400" y="4114800"/>
            <a:ext cx="6383552" cy="1905000"/>
          </a:xfrm>
        </p:spPr>
        <p:txBody>
          <a:bodyPr anchor="ctr">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158505981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56283" y="533400"/>
            <a:ext cx="6859787" cy="2895600"/>
          </a:xfrm>
        </p:spPr>
        <p:txBody>
          <a:bodyPr anchor="ctr">
            <a:normAutofit/>
          </a:bodyPr>
          <a:lstStyle>
            <a:lvl1pPr algn="l">
              <a:defRPr sz="2800" b="0" cap="all">
                <a:solidFill>
                  <a:schemeClr val="tx1"/>
                </a:solidFill>
              </a:defRPr>
            </a:lvl1pPr>
          </a:lstStyle>
          <a:p>
            <a:r>
              <a:rPr lang="en-US" smtClean="0"/>
              <a:t>Click to edit Master title style</a:t>
            </a:r>
            <a:endParaRPr lang="en-US" dirty="0"/>
          </a:p>
        </p:txBody>
      </p:sp>
      <p:sp>
        <p:nvSpPr>
          <p:cNvPr id="10" name="Text Placeholder 9"/>
          <p:cNvSpPr>
            <a:spLocks noGrp="1"/>
          </p:cNvSpPr>
          <p:nvPr>
            <p:ph type="body" sz="quarter" idx="13"/>
          </p:nvPr>
        </p:nvSpPr>
        <p:spPr>
          <a:xfrm>
            <a:off x="1066800" y="3429000"/>
            <a:ext cx="6402467" cy="4826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533400" y="4301070"/>
            <a:ext cx="6382361" cy="171873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7727F954-E8AA-458A-A880-501277A19EA5}" type="slidenum">
              <a:rPr lang="ar-SA" smtClean="0"/>
              <a:t>‹#›</a:t>
            </a:fld>
            <a:endParaRPr lang="ar-SA" dirty="0"/>
          </a:p>
        </p:txBody>
      </p:sp>
      <p:sp>
        <p:nvSpPr>
          <p:cNvPr id="14" name="TextBox 13"/>
          <p:cNvSpPr txBox="1"/>
          <p:nvPr/>
        </p:nvSpPr>
        <p:spPr>
          <a:xfrm>
            <a:off x="228600" y="710624"/>
            <a:ext cx="457319"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7696200" y="2768601"/>
            <a:ext cx="457319"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297171073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533400" y="3429000"/>
            <a:ext cx="6382361" cy="1697400"/>
          </a:xfrm>
        </p:spPr>
        <p:txBody>
          <a:bodyPr anchor="b">
            <a:normAutofit/>
          </a:bodyPr>
          <a:lstStyle>
            <a:lvl1pPr algn="l">
              <a:defRPr sz="28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533400" y="5132980"/>
            <a:ext cx="6383552" cy="886819"/>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253273712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856284" y="533400"/>
            <a:ext cx="6859786" cy="2895600"/>
          </a:xfrm>
        </p:spPr>
        <p:txBody>
          <a:bodyPr anchor="ctr">
            <a:normAutofit/>
          </a:bodyPr>
          <a:lstStyle>
            <a:lvl1pPr algn="l">
              <a:defRPr sz="2800" b="0" cap="all">
                <a:solidFill>
                  <a:schemeClr val="tx1"/>
                </a:solidFill>
              </a:defRPr>
            </a:lvl1pPr>
          </a:lstStyle>
          <a:p>
            <a:r>
              <a:rPr lang="en-US" smtClean="0"/>
              <a:t>Click to edit Master title style</a:t>
            </a:r>
            <a:endParaRPr lang="en-US" dirty="0"/>
          </a:p>
        </p:txBody>
      </p:sp>
      <p:sp>
        <p:nvSpPr>
          <p:cNvPr id="10" name="Text Placeholder 9"/>
          <p:cNvSpPr>
            <a:spLocks noGrp="1"/>
          </p:cNvSpPr>
          <p:nvPr>
            <p:ph type="body" sz="quarter" idx="13"/>
          </p:nvPr>
        </p:nvSpPr>
        <p:spPr>
          <a:xfrm>
            <a:off x="533400" y="3886200"/>
            <a:ext cx="6382361" cy="1049866"/>
          </a:xfrm>
        </p:spPr>
        <p:txBody>
          <a:bodyPr vert="horz" lIns="91440" tIns="45720" rIns="91440" bIns="45720" rtlCol="0" anchor="b">
            <a:normAutofit/>
          </a:bodyPr>
          <a:lstStyle>
            <a:lvl1pPr>
              <a:buNone/>
              <a:defRPr lang="en-US" sz="2000" b="0" cap="all" dirty="0">
                <a:ln w="3175" cmpd="sng">
                  <a:noFill/>
                </a:ln>
                <a:solidFill>
                  <a:schemeClr val="tx1"/>
                </a:solidFill>
                <a:effectLst/>
              </a:defRPr>
            </a:lvl1pPr>
          </a:lstStyle>
          <a:p>
            <a:pPr marL="0" lvl="0">
              <a:spcBef>
                <a:spcPct val="0"/>
              </a:spcBef>
              <a:buNone/>
            </a:pPr>
            <a:r>
              <a:rPr lang="en-US" smtClean="0"/>
              <a:t>Click to edit Master text styles</a:t>
            </a:r>
          </a:p>
        </p:txBody>
      </p:sp>
      <p:sp>
        <p:nvSpPr>
          <p:cNvPr id="3" name="Text Placeholder 2"/>
          <p:cNvSpPr>
            <a:spLocks noGrp="1"/>
          </p:cNvSpPr>
          <p:nvPr>
            <p:ph type="body" idx="1"/>
          </p:nvPr>
        </p:nvSpPr>
        <p:spPr>
          <a:xfrm>
            <a:off x="533400" y="4953000"/>
            <a:ext cx="6382360" cy="10668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7727F954-E8AA-458A-A880-501277A19EA5}" type="slidenum">
              <a:rPr lang="ar-SA" smtClean="0"/>
              <a:t>‹#›</a:t>
            </a:fld>
            <a:endParaRPr lang="ar-SA" dirty="0"/>
          </a:p>
        </p:txBody>
      </p:sp>
      <p:sp>
        <p:nvSpPr>
          <p:cNvPr id="14" name="TextBox 13"/>
          <p:cNvSpPr txBox="1"/>
          <p:nvPr/>
        </p:nvSpPr>
        <p:spPr>
          <a:xfrm>
            <a:off x="228600" y="710624"/>
            <a:ext cx="457319"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7696200" y="2768601"/>
            <a:ext cx="457319"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36249871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533400" y="533400"/>
            <a:ext cx="7525658" cy="2895600"/>
          </a:xfrm>
        </p:spPr>
        <p:txBody>
          <a:bodyPr vert="horz" lIns="91440" tIns="45720" rIns="91440" bIns="45720" rtlCol="0" anchor="ctr">
            <a:normAutofit/>
          </a:bodyPr>
          <a:lstStyle>
            <a:lvl1pPr>
              <a:defRPr lang="en-US" sz="2800" b="0" dirty="0"/>
            </a:lvl1pPr>
          </a:lstStyle>
          <a:p>
            <a:pPr marL="0" lvl="0"/>
            <a:r>
              <a:rPr lang="en-US" smtClean="0"/>
              <a:t>Click to edit Master title style</a:t>
            </a:r>
            <a:endParaRPr lang="en-US" dirty="0"/>
          </a:p>
        </p:txBody>
      </p:sp>
      <p:sp>
        <p:nvSpPr>
          <p:cNvPr id="10" name="Text Placeholder 9"/>
          <p:cNvSpPr>
            <a:spLocks noGrp="1"/>
          </p:cNvSpPr>
          <p:nvPr>
            <p:ph type="body" sz="quarter" idx="13"/>
          </p:nvPr>
        </p:nvSpPr>
        <p:spPr>
          <a:xfrm>
            <a:off x="533400" y="3928534"/>
            <a:ext cx="6382361" cy="838200"/>
          </a:xfrm>
        </p:spPr>
        <p:txBody>
          <a:bodyPr vert="horz" lIns="91440" tIns="45720" rIns="91440" bIns="45720" rtlCol="0" anchor="b">
            <a:normAutofit/>
          </a:bodyPr>
          <a:lstStyle>
            <a:lvl1pPr>
              <a:buNone/>
              <a:defRPr lang="en-US" sz="2000" b="0" cap="all" dirty="0">
                <a:ln w="3175" cmpd="sng">
                  <a:noFill/>
                </a:ln>
                <a:solidFill>
                  <a:schemeClr val="tx1"/>
                </a:solidFill>
                <a:effectLst/>
              </a:defRPr>
            </a:lvl1pPr>
          </a:lstStyle>
          <a:p>
            <a:pPr marL="0" lvl="0">
              <a:spcBef>
                <a:spcPct val="0"/>
              </a:spcBef>
              <a:buNone/>
            </a:pPr>
            <a:r>
              <a:rPr lang="en-US" smtClean="0"/>
              <a:t>Click to edit Master text styles</a:t>
            </a:r>
          </a:p>
        </p:txBody>
      </p:sp>
      <p:sp>
        <p:nvSpPr>
          <p:cNvPr id="3" name="Text Placeholder 2"/>
          <p:cNvSpPr>
            <a:spLocks noGrp="1"/>
          </p:cNvSpPr>
          <p:nvPr>
            <p:ph type="body" idx="1"/>
          </p:nvPr>
        </p:nvSpPr>
        <p:spPr>
          <a:xfrm>
            <a:off x="533400" y="4766735"/>
            <a:ext cx="6382360" cy="1253065"/>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81670708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normAutofit/>
          </a:bodyPr>
          <a:lstStyle>
            <a:lvl1pPr algn="l">
              <a:defRPr sz="2800"/>
            </a:lvl1pP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533400" y="533401"/>
            <a:ext cx="6554867" cy="3767670"/>
          </a:xfrm>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223771977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66406" y="533400"/>
            <a:ext cx="2044194" cy="4419600"/>
          </a:xfrm>
        </p:spPr>
        <p:txBody>
          <a:bodyPr vert="eaVert">
            <a:normAutofit/>
          </a:bodyPr>
          <a:lstStyle>
            <a:lvl1pPr>
              <a:defRPr sz="2800"/>
            </a:lvl1pP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533400" y="533400"/>
            <a:ext cx="5850012" cy="5486400"/>
          </a:xfrm>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31937046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533400" y="533400"/>
            <a:ext cx="6554867" cy="3767670"/>
          </a:xfrm>
        </p:spPr>
        <p:txBody>
          <a:bodyPr anchor="ct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388786693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33400" y="1981199"/>
            <a:ext cx="6402468" cy="2319867"/>
          </a:xfrm>
        </p:spPr>
        <p:txBody>
          <a:bodyPr anchor="b">
            <a:normAutofit/>
          </a:bodyPr>
          <a:lstStyle>
            <a:lvl1pPr algn="l">
              <a:defRPr sz="32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533400" y="4487333"/>
            <a:ext cx="6402467" cy="15324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80686937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normAutofit/>
          </a:bodyPr>
          <a:lstStyle>
            <a:lvl1pPr>
              <a:defRPr sz="3200"/>
            </a:lvl1pPr>
          </a:lstStyle>
          <a:p>
            <a:r>
              <a:rPr lang="en-US" smtClean="0"/>
              <a:t>Click to edit Master title style</a:t>
            </a:r>
            <a:endParaRPr lang="en-US" dirty="0"/>
          </a:p>
        </p:txBody>
      </p:sp>
      <p:sp>
        <p:nvSpPr>
          <p:cNvPr id="11" name="Content Placeholder 3"/>
          <p:cNvSpPr>
            <a:spLocks noGrp="1"/>
          </p:cNvSpPr>
          <p:nvPr>
            <p:ph sz="half" idx="13"/>
          </p:nvPr>
        </p:nvSpPr>
        <p:spPr>
          <a:xfrm>
            <a:off x="533400" y="533400"/>
            <a:ext cx="3949967" cy="3767667"/>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2" name="Content Placeholder 5"/>
          <p:cNvSpPr>
            <a:spLocks noGrp="1"/>
          </p:cNvSpPr>
          <p:nvPr>
            <p:ph sz="quarter" idx="4"/>
          </p:nvPr>
        </p:nvSpPr>
        <p:spPr>
          <a:xfrm>
            <a:off x="4662362" y="533400"/>
            <a:ext cx="3948238" cy="3759200"/>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6" name="Footer Placeholder 5"/>
          <p:cNvSpPr>
            <a:spLocks noGrp="1"/>
          </p:cNvSpPr>
          <p:nvPr>
            <p:ph type="ftr" sz="quarter" idx="11"/>
          </p:nvPr>
        </p:nvSpPr>
        <p:spPr/>
        <p:txBody>
          <a:bodyPr/>
          <a:lstStyle/>
          <a:p>
            <a:endParaRPr lang="ar-SA" dirty="0"/>
          </a:p>
        </p:txBody>
      </p:sp>
      <p:sp>
        <p:nvSpPr>
          <p:cNvPr id="7" name="Slide Number Placeholder 6"/>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28565514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normAutofit/>
          </a:bodyPr>
          <a:lstStyle>
            <a:lvl1pPr>
              <a:defRPr sz="3200"/>
            </a:lvl1pPr>
          </a:lstStyle>
          <a:p>
            <a:r>
              <a:rPr lang="en-US" smtClean="0"/>
              <a:t>Click to edit Master title style</a:t>
            </a:r>
            <a:endParaRPr lang="en-US" dirty="0"/>
          </a:p>
        </p:txBody>
      </p:sp>
      <p:sp>
        <p:nvSpPr>
          <p:cNvPr id="3" name="Text Placeholder 2"/>
          <p:cNvSpPr>
            <a:spLocks noGrp="1"/>
          </p:cNvSpPr>
          <p:nvPr>
            <p:ph type="body" idx="1"/>
          </p:nvPr>
        </p:nvSpPr>
        <p:spPr>
          <a:xfrm>
            <a:off x="762001" y="533400"/>
            <a:ext cx="3716866" cy="609600"/>
          </a:xfrm>
        </p:spPr>
        <p:txBody>
          <a:bodyPr anchor="b">
            <a:noAutofit/>
          </a:bodyPr>
          <a:lstStyle>
            <a:lvl1pPr marL="0" indent="0">
              <a:buNone/>
              <a:defRPr sz="2400" b="0" cap="all">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533399" y="1143000"/>
            <a:ext cx="3945467" cy="3158067"/>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855016" y="566738"/>
            <a:ext cx="3764051" cy="576262"/>
          </a:xfrm>
        </p:spPr>
        <p:txBody>
          <a:bodyPr anchor="b">
            <a:noAutofit/>
          </a:bodyPr>
          <a:lstStyle>
            <a:lvl1pPr marL="0" indent="0">
              <a:buNone/>
              <a:defRPr sz="2400" b="0" cap="all">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62362" y="1143000"/>
            <a:ext cx="3956705" cy="3149600"/>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8" name="Footer Placeholder 7"/>
          <p:cNvSpPr>
            <a:spLocks noGrp="1"/>
          </p:cNvSpPr>
          <p:nvPr>
            <p:ph type="ftr" sz="quarter" idx="11"/>
          </p:nvPr>
        </p:nvSpPr>
        <p:spPr/>
        <p:txBody>
          <a:bodyPr/>
          <a:lstStyle/>
          <a:p>
            <a:endParaRPr lang="ar-SA" dirty="0"/>
          </a:p>
        </p:txBody>
      </p:sp>
      <p:sp>
        <p:nvSpPr>
          <p:cNvPr id="9" name="Slide Number Placeholder 8"/>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40831848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normAutofit/>
          </a:bodyPr>
          <a:lstStyle>
            <a:lvl1pPr>
              <a:defRPr sz="3200"/>
            </a:lvl1p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4" name="Footer Placeholder 3"/>
          <p:cNvSpPr>
            <a:spLocks noGrp="1"/>
          </p:cNvSpPr>
          <p:nvPr>
            <p:ph type="ftr" sz="quarter" idx="11"/>
          </p:nvPr>
        </p:nvSpPr>
        <p:spPr/>
        <p:txBody>
          <a:bodyPr/>
          <a:lstStyle/>
          <a:p>
            <a:endParaRPr lang="ar-SA" dirty="0"/>
          </a:p>
        </p:txBody>
      </p:sp>
      <p:sp>
        <p:nvSpPr>
          <p:cNvPr id="5" name="Slide Number Placeholder 4"/>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323424489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3" name="Footer Placeholder 2"/>
          <p:cNvSpPr>
            <a:spLocks noGrp="1"/>
          </p:cNvSpPr>
          <p:nvPr>
            <p:ph type="ftr" sz="quarter" idx="11"/>
          </p:nvPr>
        </p:nvSpPr>
        <p:spPr/>
        <p:txBody>
          <a:bodyPr/>
          <a:lstStyle/>
          <a:p>
            <a:endParaRPr lang="ar-SA" dirty="0"/>
          </a:p>
        </p:txBody>
      </p:sp>
      <p:sp>
        <p:nvSpPr>
          <p:cNvPr id="4" name="Slide Number Placeholder 3"/>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271220369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418667" y="533400"/>
            <a:ext cx="3200400" cy="1524000"/>
          </a:xfrm>
        </p:spPr>
        <p:txBody>
          <a:bodyPr anchor="b">
            <a:normAutofit/>
          </a:bodyPr>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533399" y="533400"/>
            <a:ext cx="4438755" cy="5486400"/>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5418667" y="2209802"/>
            <a:ext cx="32004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6" name="Footer Placeholder 5"/>
          <p:cNvSpPr>
            <a:spLocks noGrp="1"/>
          </p:cNvSpPr>
          <p:nvPr>
            <p:ph type="ftr" sz="quarter" idx="11"/>
          </p:nvPr>
        </p:nvSpPr>
        <p:spPr/>
        <p:txBody>
          <a:bodyPr/>
          <a:lstStyle/>
          <a:p>
            <a:endParaRPr lang="ar-SA" dirty="0"/>
          </a:p>
        </p:txBody>
      </p:sp>
      <p:sp>
        <p:nvSpPr>
          <p:cNvPr id="7" name="Slide Number Placeholder 6"/>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254512081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495800" y="1447800"/>
            <a:ext cx="3563258" cy="1143000"/>
          </a:xfrm>
        </p:spPr>
        <p:txBody>
          <a:bodyPr anchor="b">
            <a:normAutofit/>
          </a:bodyPr>
          <a:lstStyle>
            <a:lvl1pPr algn="l">
              <a:defRPr sz="2400" b="0"/>
            </a:lvl1pPr>
          </a:lstStyle>
          <a:p>
            <a:r>
              <a:rPr lang="en-US" smtClean="0"/>
              <a:t>Click to edit Master title style</a:t>
            </a:r>
            <a:endParaRPr lang="en-US" dirty="0"/>
          </a:p>
        </p:txBody>
      </p:sp>
      <p:sp>
        <p:nvSpPr>
          <p:cNvPr id="17" name="Picture Placeholder 2"/>
          <p:cNvSpPr>
            <a:spLocks noGrp="1" noChangeAspect="1"/>
          </p:cNvSpPr>
          <p:nvPr>
            <p:ph type="pic" idx="13"/>
          </p:nvPr>
        </p:nvSpPr>
        <p:spPr>
          <a:xfrm>
            <a:off x="762000" y="914400"/>
            <a:ext cx="3280974" cy="48006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4496027" y="2743200"/>
            <a:ext cx="3564223" cy="2082800"/>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C755F4C-B51E-4657-A103-F0FF8E5F9483}" type="datetimeFigureOut">
              <a:rPr lang="ar-SA" smtClean="0"/>
              <a:t>06/07/1438</a:t>
            </a:fld>
            <a:endParaRPr lang="ar-SA" dirty="0"/>
          </a:p>
        </p:txBody>
      </p:sp>
      <p:sp>
        <p:nvSpPr>
          <p:cNvPr id="6" name="Footer Placeholder 5"/>
          <p:cNvSpPr>
            <a:spLocks noGrp="1"/>
          </p:cNvSpPr>
          <p:nvPr>
            <p:ph type="ftr" sz="quarter" idx="11"/>
          </p:nvPr>
        </p:nvSpPr>
        <p:spPr>
          <a:xfrm>
            <a:off x="533400" y="6172200"/>
            <a:ext cx="5811724" cy="365125"/>
          </a:xfrm>
        </p:spPr>
        <p:txBody>
          <a:bodyPr/>
          <a:lstStyle/>
          <a:p>
            <a:endParaRPr lang="ar-SA" dirty="0"/>
          </a:p>
        </p:txBody>
      </p:sp>
      <p:sp>
        <p:nvSpPr>
          <p:cNvPr id="7" name="Slide Number Placeholder 6"/>
          <p:cNvSpPr>
            <a:spLocks noGrp="1"/>
          </p:cNvSpPr>
          <p:nvPr>
            <p:ph type="sldNum" sz="quarter" idx="12"/>
          </p:nvPr>
        </p:nvSpPr>
        <p:spPr/>
        <p:txBody>
          <a:bodyPr/>
          <a:lstStyle/>
          <a:p>
            <a:fld id="{7727F954-E8AA-458A-A880-501277A19EA5}" type="slidenum">
              <a:rPr lang="ar-SA" smtClean="0"/>
              <a:t>‹#›</a:t>
            </a:fld>
            <a:endParaRPr lang="ar-SA" dirty="0"/>
          </a:p>
        </p:txBody>
      </p:sp>
    </p:spTree>
    <p:extLst>
      <p:ext uri="{BB962C8B-B14F-4D97-AF65-F5344CB8AC3E}">
        <p14:creationId xmlns:p14="http://schemas.microsoft.com/office/powerpoint/2010/main" val="198729406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13000">
              <a:schemeClr val="bg2">
                <a:tint val="97000"/>
                <a:hueMod val="92000"/>
                <a:satMod val="169000"/>
                <a:lumMod val="164000"/>
              </a:schemeClr>
            </a:gs>
            <a:gs pos="88000">
              <a:schemeClr val="bg2">
                <a:shade val="96000"/>
                <a:satMod val="120000"/>
                <a:lumMod val="90000"/>
              </a:schemeClr>
            </a:gs>
          </a:gsLst>
          <a:lin ang="6120000" scaled="1"/>
          <a:tileRect/>
        </a:gradFill>
        <a:effectLst/>
      </p:bgPr>
    </p:bg>
    <p:spTree>
      <p:nvGrpSpPr>
        <p:cNvPr id="1" name=""/>
        <p:cNvGrpSpPr/>
        <p:nvPr/>
      </p:nvGrpSpPr>
      <p:grpSpPr>
        <a:xfrm>
          <a:off x="0" y="0"/>
          <a:ext cx="0" cy="0"/>
          <a:chOff x="0" y="0"/>
          <a:chExt cx="0" cy="0"/>
        </a:xfrm>
      </p:grpSpPr>
      <p:grpSp>
        <p:nvGrpSpPr>
          <p:cNvPr id="7" name="Group 6"/>
          <p:cNvGrpSpPr/>
          <p:nvPr/>
        </p:nvGrpSpPr>
        <p:grpSpPr>
          <a:xfrm>
            <a:off x="6670675" y="3894667"/>
            <a:ext cx="2470456" cy="2658533"/>
            <a:chOff x="6687077" y="3259666"/>
            <a:chExt cx="2981857" cy="3208867"/>
          </a:xfrm>
        </p:grpSpPr>
        <p:cxnSp>
          <p:nvCxnSpPr>
            <p:cNvPr id="8" name="Straight Connector 7"/>
            <p:cNvCxnSpPr/>
            <p:nvPr/>
          </p:nvCxnSpPr>
          <p:spPr>
            <a:xfrm flipH="1">
              <a:off x="8756120" y="3259666"/>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6687077" y="3486677"/>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7772400" y="3581400"/>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7923214" y="3433394"/>
              <a:ext cx="1739738" cy="173974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8398935" y="3985317"/>
              <a:ext cx="1264017" cy="1264016"/>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533400" y="4495800"/>
            <a:ext cx="6554867" cy="1524000"/>
          </a:xfrm>
          <a:prstGeom prst="rect">
            <a:avLst/>
          </a:prstGeom>
          <a:effectLst/>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533400" y="533401"/>
            <a:ext cx="6554867" cy="3767670"/>
          </a:xfrm>
          <a:prstGeom prst="rect">
            <a:avLst/>
          </a:prstGeom>
        </p:spPr>
        <p:txBody>
          <a:bodyPr vert="horz" lIns="91440" tIns="45720" rIns="91440" bIns="45720" rtlCol="0"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430245" y="6172203"/>
            <a:ext cx="1200463"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DC755F4C-B51E-4657-A103-F0FF8E5F9483}" type="datetimeFigureOut">
              <a:rPr lang="ar-SA" smtClean="0"/>
              <a:t>06/07/1438</a:t>
            </a:fld>
            <a:endParaRPr lang="ar-SA" dirty="0"/>
          </a:p>
        </p:txBody>
      </p:sp>
      <p:sp>
        <p:nvSpPr>
          <p:cNvPr id="5" name="Footer Placeholder 4"/>
          <p:cNvSpPr>
            <a:spLocks noGrp="1"/>
          </p:cNvSpPr>
          <p:nvPr>
            <p:ph type="ftr" sz="quarter" idx="3"/>
          </p:nvPr>
        </p:nvSpPr>
        <p:spPr>
          <a:xfrm>
            <a:off x="533400" y="6172200"/>
            <a:ext cx="5811724"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ar-SA" dirty="0"/>
          </a:p>
        </p:txBody>
      </p:sp>
      <p:sp>
        <p:nvSpPr>
          <p:cNvPr id="6" name="Slide Number Placeholder 5"/>
          <p:cNvSpPr>
            <a:spLocks noGrp="1"/>
          </p:cNvSpPr>
          <p:nvPr>
            <p:ph type="sldNum" sz="quarter" idx="4"/>
          </p:nvPr>
        </p:nvSpPr>
        <p:spPr>
          <a:xfrm>
            <a:off x="7774426" y="5578478"/>
            <a:ext cx="856907" cy="669925"/>
          </a:xfrm>
          <a:prstGeom prst="rect">
            <a:avLst/>
          </a:prstGeom>
        </p:spPr>
        <p:txBody>
          <a:bodyPr vert="horz" lIns="91440" tIns="45720" rIns="91440" bIns="45720" rtlCol="0" anchor="b"/>
          <a:lstStyle>
            <a:lvl1pPr algn="r">
              <a:defRPr sz="2800" b="0" i="0">
                <a:solidFill>
                  <a:schemeClr val="bg2">
                    <a:lumMod val="50000"/>
                  </a:schemeClr>
                </a:solidFill>
                <a:effectLst/>
                <a:latin typeface="+mn-lt"/>
              </a:defRPr>
            </a:lvl1pPr>
          </a:lstStyle>
          <a:p>
            <a:fld id="{7727F954-E8AA-458A-A880-501277A19EA5}" type="slidenum">
              <a:rPr lang="ar-SA" smtClean="0"/>
              <a:t>‹#›</a:t>
            </a:fld>
            <a:endParaRPr lang="ar-SA" dirty="0"/>
          </a:p>
        </p:txBody>
      </p:sp>
    </p:spTree>
    <p:extLst>
      <p:ext uri="{BB962C8B-B14F-4D97-AF65-F5344CB8AC3E}">
        <p14:creationId xmlns:p14="http://schemas.microsoft.com/office/powerpoint/2010/main" val="788533714"/>
      </p:ext>
    </p:extLst>
  </p:cSld>
  <p:clrMap bg1="dk1" tx1="lt1" bg2="dk2" tx2="lt2" accent1="accent1" accent2="accent2" accent3="accent3" accent4="accent4" accent5="accent5" accent6="accent6" hlink="hlink" folHlink="folHlink"/>
  <p:sldLayoutIdLst>
    <p:sldLayoutId id="2147483715" r:id="rId1"/>
    <p:sldLayoutId id="2147483716" r:id="rId2"/>
    <p:sldLayoutId id="2147483717" r:id="rId3"/>
    <p:sldLayoutId id="2147483718" r:id="rId4"/>
    <p:sldLayoutId id="2147483719" r:id="rId5"/>
    <p:sldLayoutId id="2147483720" r:id="rId6"/>
    <p:sldLayoutId id="2147483721" r:id="rId7"/>
    <p:sldLayoutId id="2147483722" r:id="rId8"/>
    <p:sldLayoutId id="2147483723" r:id="rId9"/>
    <p:sldLayoutId id="2147483724" r:id="rId10"/>
    <p:sldLayoutId id="2147483725" r:id="rId11"/>
    <p:sldLayoutId id="2147483726" r:id="rId12"/>
    <p:sldLayoutId id="2147483727" r:id="rId13"/>
    <p:sldLayoutId id="2147483728" r:id="rId14"/>
    <p:sldLayoutId id="2147483729" r:id="rId15"/>
    <p:sldLayoutId id="2147483730" r:id="rId16"/>
    <p:sldLayoutId id="2147483731" r:id="rId17"/>
  </p:sldLayoutIdLst>
  <p:txStyles>
    <p:titleStyle>
      <a:lvl1pPr algn="l" defTabSz="457200" rtl="0" eaLnBrk="1" latinLnBrk="0" hangingPunct="1">
        <a:spcBef>
          <a:spcPct val="0"/>
        </a:spcBef>
        <a:buNone/>
        <a:defRPr sz="32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540544" y="776288"/>
            <a:ext cx="8062912" cy="1140544"/>
          </a:xfrm>
        </p:spPr>
        <p:txBody>
          <a:bodyPr>
            <a:normAutofit/>
          </a:bodyPr>
          <a:lstStyle/>
          <a:p>
            <a:pPr algn="ctr"/>
            <a:r>
              <a:rPr lang="ar-SA" sz="3200" dirty="0" smtClean="0">
                <a:solidFill>
                  <a:srgbClr val="FF0000"/>
                </a:solidFill>
              </a:rPr>
              <a:t>كلية السياحة والاثار</a:t>
            </a:r>
            <a:br>
              <a:rPr lang="ar-SA" sz="3200" dirty="0" smtClean="0">
                <a:solidFill>
                  <a:srgbClr val="FF0000"/>
                </a:solidFill>
              </a:rPr>
            </a:br>
            <a:r>
              <a:rPr lang="ar-SA" sz="3200" dirty="0" smtClean="0">
                <a:solidFill>
                  <a:srgbClr val="FF0000"/>
                </a:solidFill>
              </a:rPr>
              <a:t>قسم الإدارة السياحية والفندقية</a:t>
            </a:r>
            <a:endParaRPr lang="ar-SA" sz="3200" dirty="0">
              <a:solidFill>
                <a:srgbClr val="FF0000"/>
              </a:solidFill>
            </a:endParaRPr>
          </a:p>
        </p:txBody>
      </p:sp>
      <p:sp>
        <p:nvSpPr>
          <p:cNvPr id="3" name="عنوان فرعي 2"/>
          <p:cNvSpPr>
            <a:spLocks noGrp="1"/>
          </p:cNvSpPr>
          <p:nvPr>
            <p:ph type="subTitle" idx="1"/>
          </p:nvPr>
        </p:nvSpPr>
        <p:spPr>
          <a:xfrm>
            <a:off x="540544" y="3573016"/>
            <a:ext cx="8062912" cy="1800200"/>
          </a:xfrm>
        </p:spPr>
        <p:txBody>
          <a:bodyPr>
            <a:normAutofit/>
          </a:bodyPr>
          <a:lstStyle/>
          <a:p>
            <a:pPr algn="ctr"/>
            <a:r>
              <a:rPr lang="ar-SA" sz="2800" dirty="0" smtClean="0">
                <a:solidFill>
                  <a:schemeClr val="tx2">
                    <a:lumMod val="10000"/>
                  </a:schemeClr>
                </a:solidFill>
              </a:rPr>
              <a:t>الاثار الاقتصادية للسياحة الريفية</a:t>
            </a:r>
          </a:p>
          <a:p>
            <a:pPr algn="ctr"/>
            <a:r>
              <a:rPr lang="ar-SA" sz="2800" dirty="0" smtClean="0">
                <a:solidFill>
                  <a:srgbClr val="FFFF00"/>
                </a:solidFill>
              </a:rPr>
              <a:t>د. جهاد عيسى </a:t>
            </a:r>
            <a:r>
              <a:rPr lang="ar-SA" sz="2800" dirty="0" err="1" smtClean="0">
                <a:solidFill>
                  <a:srgbClr val="FFFF00"/>
                </a:solidFill>
              </a:rPr>
              <a:t>الشبار</a:t>
            </a:r>
            <a:endParaRPr lang="ar-SA" dirty="0">
              <a:solidFill>
                <a:srgbClr val="FFFF00"/>
              </a:solidFill>
            </a:endParaRPr>
          </a:p>
        </p:txBody>
      </p:sp>
    </p:spTree>
    <p:extLst>
      <p:ext uri="{BB962C8B-B14F-4D97-AF65-F5344CB8AC3E}">
        <p14:creationId xmlns:p14="http://schemas.microsoft.com/office/powerpoint/2010/main" val="350712514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132856"/>
            <a:ext cx="8143056" cy="3886944"/>
          </a:xfrm>
        </p:spPr>
        <p:txBody>
          <a:bodyPr>
            <a:normAutofit/>
          </a:bodyPr>
          <a:lstStyle/>
          <a:p>
            <a:pPr algn="r"/>
            <a:r>
              <a:rPr lang="ar-SA" dirty="0"/>
              <a:t/>
            </a:r>
            <a:br>
              <a:rPr lang="ar-SA" dirty="0"/>
            </a:br>
            <a:r>
              <a:rPr lang="ar-SA" sz="2800" dirty="0">
                <a:solidFill>
                  <a:srgbClr val="FF0000"/>
                </a:solidFill>
              </a:rPr>
              <a:t>• المساهمة في </a:t>
            </a:r>
            <a:r>
              <a:rPr lang="ar-SA" sz="2800" dirty="0" smtClean="0">
                <a:solidFill>
                  <a:srgbClr val="FF0000"/>
                </a:solidFill>
              </a:rPr>
              <a:t>توفير تكاليف البنية </a:t>
            </a:r>
            <a:r>
              <a:rPr lang="ar-SA" sz="2800" dirty="0">
                <a:solidFill>
                  <a:srgbClr val="FF0000"/>
                </a:solidFill>
              </a:rPr>
              <a:t>التحتية الاقتصادية </a:t>
            </a:r>
            <a:r>
              <a:rPr lang="ar-SA" sz="2800" dirty="0" smtClean="0">
                <a:solidFill>
                  <a:srgbClr val="FF0000"/>
                </a:solidFill>
              </a:rPr>
              <a:t>والاجتماعية</a:t>
            </a:r>
            <a:r>
              <a:rPr lang="ar-SA" sz="2800" dirty="0">
                <a:solidFill>
                  <a:srgbClr val="FF0000"/>
                </a:solidFill>
              </a:rPr>
              <a:t/>
            </a:r>
            <a:br>
              <a:rPr lang="ar-SA" sz="2800" dirty="0">
                <a:solidFill>
                  <a:srgbClr val="FF0000"/>
                </a:solidFill>
              </a:rPr>
            </a:br>
            <a:r>
              <a:rPr lang="ar-SA" sz="2800" dirty="0">
                <a:solidFill>
                  <a:srgbClr val="FF0000"/>
                </a:solidFill>
              </a:rPr>
              <a:t>• تشجيع </a:t>
            </a:r>
            <a:r>
              <a:rPr lang="ar-SA" sz="2800" dirty="0" smtClean="0">
                <a:solidFill>
                  <a:srgbClr val="FF0000"/>
                </a:solidFill>
              </a:rPr>
              <a:t>وتنمية </a:t>
            </a:r>
            <a:r>
              <a:rPr lang="ar-SA" sz="2800" dirty="0">
                <a:solidFill>
                  <a:srgbClr val="FF0000"/>
                </a:solidFill>
              </a:rPr>
              <a:t>القطاعات الصناعية الأخرى.</a:t>
            </a:r>
            <a:br>
              <a:rPr lang="ar-SA" sz="2800" dirty="0">
                <a:solidFill>
                  <a:srgbClr val="FF0000"/>
                </a:solidFill>
              </a:rPr>
            </a:br>
            <a:r>
              <a:rPr lang="ar-SA" sz="2800" dirty="0">
                <a:solidFill>
                  <a:srgbClr val="FF0000"/>
                </a:solidFill>
              </a:rPr>
              <a:t>• المساهمة في </a:t>
            </a:r>
            <a:r>
              <a:rPr lang="ar-SA" sz="2800" dirty="0" smtClean="0">
                <a:solidFill>
                  <a:srgbClr val="FF0000"/>
                </a:solidFill>
              </a:rPr>
              <a:t>توفير خدمات الإقامة والايواء ووسائل </a:t>
            </a:r>
            <a:r>
              <a:rPr lang="ar-SA" sz="2800" dirty="0">
                <a:solidFill>
                  <a:srgbClr val="FF0000"/>
                </a:solidFill>
              </a:rPr>
              <a:t>الراحة والخدمات </a:t>
            </a:r>
            <a:r>
              <a:rPr lang="ar-SA" sz="2800" dirty="0" smtClean="0">
                <a:solidFill>
                  <a:srgbClr val="FF0000"/>
                </a:solidFill>
              </a:rPr>
              <a:t>المحلية الاخرى</a:t>
            </a:r>
            <a:r>
              <a:rPr lang="ar-SA" sz="2800" dirty="0">
                <a:solidFill>
                  <a:srgbClr val="FF0000"/>
                </a:solidFill>
              </a:rPr>
              <a:t/>
            </a:r>
            <a:br>
              <a:rPr lang="ar-SA" sz="2800" dirty="0">
                <a:solidFill>
                  <a:srgbClr val="FF0000"/>
                </a:solidFill>
              </a:rPr>
            </a:br>
            <a:r>
              <a:rPr lang="ar-SA" sz="2800" dirty="0">
                <a:solidFill>
                  <a:srgbClr val="FF0000"/>
                </a:solidFill>
              </a:rPr>
              <a:t>• المساهمة في الحفاظ على الموارد البيئية والثقافية.</a:t>
            </a:r>
            <a:endParaRPr lang="en-US" sz="2800" dirty="0">
              <a:solidFill>
                <a:srgbClr val="FF0000"/>
              </a:solidFill>
            </a:endParaRPr>
          </a:p>
        </p:txBody>
      </p:sp>
      <p:sp>
        <p:nvSpPr>
          <p:cNvPr id="3" name="Content Placeholder 2"/>
          <p:cNvSpPr>
            <a:spLocks noGrp="1"/>
          </p:cNvSpPr>
          <p:nvPr>
            <p:ph idx="1"/>
          </p:nvPr>
        </p:nvSpPr>
        <p:spPr>
          <a:xfrm>
            <a:off x="533400" y="533400"/>
            <a:ext cx="8143056" cy="1455440"/>
          </a:xfrm>
        </p:spPr>
        <p:txBody>
          <a:bodyPr/>
          <a:lstStyle/>
          <a:p>
            <a:pPr algn="ctr"/>
            <a:r>
              <a:rPr lang="ar-SA" sz="3200" dirty="0"/>
              <a:t>الاثار الاقتصادية للسياحة الريفية</a:t>
            </a:r>
            <a:endParaRPr lang="en-US" sz="3200" dirty="0"/>
          </a:p>
          <a:p>
            <a:pPr algn="ctr"/>
            <a:endParaRPr lang="en-US" dirty="0"/>
          </a:p>
        </p:txBody>
      </p:sp>
    </p:spTree>
    <p:extLst>
      <p:ext uri="{BB962C8B-B14F-4D97-AF65-F5344CB8AC3E}">
        <p14:creationId xmlns:p14="http://schemas.microsoft.com/office/powerpoint/2010/main" val="261728281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132856"/>
            <a:ext cx="7927032" cy="3886944"/>
          </a:xfrm>
        </p:spPr>
        <p:txBody>
          <a:bodyPr>
            <a:normAutofit/>
          </a:bodyPr>
          <a:lstStyle/>
          <a:p>
            <a:pPr algn="r"/>
            <a:r>
              <a:rPr lang="ar-SA" sz="2800" dirty="0" smtClean="0">
                <a:solidFill>
                  <a:srgbClr val="FF0000"/>
                </a:solidFill>
              </a:rPr>
              <a:t>* تعزيز الإيرادات الضريبية</a:t>
            </a:r>
            <a:br>
              <a:rPr lang="ar-SA" sz="2800" dirty="0" smtClean="0">
                <a:solidFill>
                  <a:srgbClr val="FF0000"/>
                </a:solidFill>
              </a:rPr>
            </a:br>
            <a:r>
              <a:rPr lang="ar-SA" sz="2800" dirty="0" smtClean="0">
                <a:solidFill>
                  <a:srgbClr val="FF0000"/>
                </a:solidFill>
              </a:rPr>
              <a:t>* الحد من الهجرة من الريف الى المدن</a:t>
            </a:r>
            <a:br>
              <a:rPr lang="ar-SA" sz="2800" dirty="0" smtClean="0">
                <a:solidFill>
                  <a:srgbClr val="FF0000"/>
                </a:solidFill>
              </a:rPr>
            </a:br>
            <a:r>
              <a:rPr lang="ar-SA" sz="2800" dirty="0" smtClean="0">
                <a:solidFill>
                  <a:srgbClr val="FF0000"/>
                </a:solidFill>
              </a:rPr>
              <a:t>* تحسين وضع الميزان التجاري</a:t>
            </a:r>
            <a:br>
              <a:rPr lang="ar-SA" sz="2800" dirty="0" smtClean="0">
                <a:solidFill>
                  <a:srgbClr val="FF0000"/>
                </a:solidFill>
              </a:rPr>
            </a:br>
            <a:r>
              <a:rPr lang="ar-SA" sz="2800" dirty="0" smtClean="0">
                <a:solidFill>
                  <a:srgbClr val="FF0000"/>
                </a:solidFill>
              </a:rPr>
              <a:t>* الحصول على النقد الأجنبي</a:t>
            </a:r>
            <a:br>
              <a:rPr lang="ar-SA" sz="2800" dirty="0" smtClean="0">
                <a:solidFill>
                  <a:srgbClr val="FF0000"/>
                </a:solidFill>
              </a:rPr>
            </a:br>
            <a:r>
              <a:rPr lang="ar-SA" sz="2800" dirty="0" smtClean="0">
                <a:solidFill>
                  <a:srgbClr val="FF0000"/>
                </a:solidFill>
              </a:rPr>
              <a:t>* زيادة مشاركة المرأة في </a:t>
            </a:r>
            <a:r>
              <a:rPr lang="ar-SA" sz="2800" smtClean="0">
                <a:solidFill>
                  <a:srgbClr val="FF0000"/>
                </a:solidFill>
              </a:rPr>
              <a:t>النشاط الاقتصادي </a:t>
            </a:r>
            <a:r>
              <a:rPr lang="ar-SA" sz="2800" dirty="0" smtClean="0">
                <a:solidFill>
                  <a:schemeClr val="bg1"/>
                </a:solidFill>
              </a:rPr>
              <a:t/>
            </a:r>
            <a:br>
              <a:rPr lang="ar-SA" sz="2800" dirty="0" smtClean="0">
                <a:solidFill>
                  <a:schemeClr val="bg1"/>
                </a:solidFill>
              </a:rPr>
            </a:br>
            <a:endParaRPr lang="en-US" sz="2800" dirty="0">
              <a:solidFill>
                <a:schemeClr val="bg1"/>
              </a:solidFill>
            </a:endParaRPr>
          </a:p>
        </p:txBody>
      </p:sp>
      <p:sp>
        <p:nvSpPr>
          <p:cNvPr id="3" name="Content Placeholder 2"/>
          <p:cNvSpPr>
            <a:spLocks noGrp="1"/>
          </p:cNvSpPr>
          <p:nvPr>
            <p:ph idx="1"/>
          </p:nvPr>
        </p:nvSpPr>
        <p:spPr>
          <a:xfrm>
            <a:off x="683568" y="548680"/>
            <a:ext cx="7634987" cy="1167408"/>
          </a:xfrm>
        </p:spPr>
        <p:txBody>
          <a:bodyPr>
            <a:normAutofit/>
          </a:bodyPr>
          <a:lstStyle/>
          <a:p>
            <a:pPr algn="ctr"/>
            <a:r>
              <a:rPr lang="ar-SA" sz="3200" dirty="0"/>
              <a:t>الاثار الاقتصادية للسياحة </a:t>
            </a:r>
            <a:r>
              <a:rPr lang="ar-SA" sz="3200" dirty="0" smtClean="0"/>
              <a:t>الريفية</a:t>
            </a:r>
            <a:endParaRPr lang="en-US" sz="3200" dirty="0"/>
          </a:p>
        </p:txBody>
      </p:sp>
    </p:spTree>
    <p:extLst>
      <p:ext uri="{BB962C8B-B14F-4D97-AF65-F5344CB8AC3E}">
        <p14:creationId xmlns:p14="http://schemas.microsoft.com/office/powerpoint/2010/main" val="409095065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204864"/>
            <a:ext cx="8143056" cy="3814936"/>
          </a:xfrm>
        </p:spPr>
        <p:txBody>
          <a:bodyPr>
            <a:normAutofit/>
          </a:bodyPr>
          <a:lstStyle/>
          <a:p>
            <a:pPr algn="r"/>
            <a:r>
              <a:rPr lang="ar-SA" sz="2800" dirty="0" smtClean="0"/>
              <a:t>أولا  - تحسين مؤشرات الطلب</a:t>
            </a:r>
            <a:br>
              <a:rPr lang="ar-SA" sz="2800" dirty="0" smtClean="0"/>
            </a:br>
            <a:r>
              <a:rPr lang="ar-SA" sz="2800" dirty="0" smtClean="0"/>
              <a:t>ثانيا – تحسين مؤشرات العرض</a:t>
            </a:r>
            <a:br>
              <a:rPr lang="ar-SA" sz="2800" dirty="0" smtClean="0"/>
            </a:br>
            <a:r>
              <a:rPr lang="ar-SA" sz="2800" dirty="0" smtClean="0"/>
              <a:t>ثالثا – الإجراءات الحكومية</a:t>
            </a:r>
            <a:br>
              <a:rPr lang="ar-SA" sz="2800" dirty="0" smtClean="0"/>
            </a:br>
            <a:r>
              <a:rPr lang="ar-SA" sz="2800" dirty="0" smtClean="0"/>
              <a:t>رابعا – السياسة السياحية</a:t>
            </a:r>
            <a:endParaRPr lang="en-US" sz="2800" dirty="0"/>
          </a:p>
        </p:txBody>
      </p:sp>
      <p:sp>
        <p:nvSpPr>
          <p:cNvPr id="3" name="Content Placeholder 2"/>
          <p:cNvSpPr>
            <a:spLocks noGrp="1"/>
          </p:cNvSpPr>
          <p:nvPr>
            <p:ph idx="1"/>
          </p:nvPr>
        </p:nvSpPr>
        <p:spPr>
          <a:xfrm>
            <a:off x="533400" y="533400"/>
            <a:ext cx="8143056" cy="1671464"/>
          </a:xfrm>
        </p:spPr>
        <p:txBody>
          <a:bodyPr>
            <a:normAutofit/>
          </a:bodyPr>
          <a:lstStyle/>
          <a:p>
            <a:pPr algn="ctr"/>
            <a:r>
              <a:rPr lang="ar-SA" sz="3200" dirty="0" smtClean="0"/>
              <a:t>وسائل وأدوات تطوير السياحة الريفية</a:t>
            </a:r>
            <a:endParaRPr lang="en-US" sz="3200" dirty="0"/>
          </a:p>
        </p:txBody>
      </p:sp>
    </p:spTree>
    <p:extLst>
      <p:ext uri="{BB962C8B-B14F-4D97-AF65-F5344CB8AC3E}">
        <p14:creationId xmlns:p14="http://schemas.microsoft.com/office/powerpoint/2010/main" val="1473098034"/>
      </p:ext>
    </p:ext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1916832"/>
            <a:ext cx="8071048" cy="4102968"/>
          </a:xfrm>
        </p:spPr>
        <p:txBody>
          <a:bodyPr>
            <a:normAutofit/>
          </a:bodyPr>
          <a:lstStyle/>
          <a:p>
            <a:pPr algn="r"/>
            <a:r>
              <a:rPr lang="ar-SA" sz="2400" dirty="0" smtClean="0"/>
              <a:t>* اجراء الدراسات </a:t>
            </a:r>
            <a:r>
              <a:rPr lang="ar-SA" sz="2400" dirty="0" err="1" smtClean="0"/>
              <a:t>والمسوحات</a:t>
            </a:r>
            <a:r>
              <a:rPr lang="ar-SA" sz="2400" dirty="0" smtClean="0"/>
              <a:t> حول اهتمامات السائح السعودي والتعرف بشكل دقيق على رغباته </a:t>
            </a:r>
            <a:br>
              <a:rPr lang="ar-SA" sz="2400" dirty="0" smtClean="0"/>
            </a:br>
            <a:r>
              <a:rPr lang="ar-SA" sz="2400" dirty="0" smtClean="0"/>
              <a:t>* الاهتمام بترويج وتسويق السياحة الريفية في الداخل والخارج</a:t>
            </a:r>
            <a:br>
              <a:rPr lang="ar-SA" sz="2400" dirty="0" smtClean="0"/>
            </a:br>
            <a:r>
              <a:rPr lang="ar-SA" sz="2400" dirty="0" smtClean="0"/>
              <a:t>* توفير المعلومات السياحية المتعلقة بالسياحة الريفية من خلال اصدار الخرائط للمواقع السياحية والتعريف بها </a:t>
            </a:r>
            <a:br>
              <a:rPr lang="ar-SA" sz="2400" dirty="0" smtClean="0"/>
            </a:br>
            <a:r>
              <a:rPr lang="ar-SA" sz="2400" dirty="0" smtClean="0"/>
              <a:t>* إعطاء السياحة الريفية بما تشمله من مقومات ثقافية وشعبية بعدا وطنيا</a:t>
            </a:r>
            <a:br>
              <a:rPr lang="ar-SA" sz="2400" dirty="0" smtClean="0"/>
            </a:br>
            <a:r>
              <a:rPr lang="ar-SA" sz="2400" dirty="0"/>
              <a:t>*</a:t>
            </a:r>
            <a:endParaRPr lang="en-US" sz="2400" dirty="0"/>
          </a:p>
        </p:txBody>
      </p:sp>
      <p:sp>
        <p:nvSpPr>
          <p:cNvPr id="3" name="Content Placeholder 2"/>
          <p:cNvSpPr>
            <a:spLocks noGrp="1"/>
          </p:cNvSpPr>
          <p:nvPr>
            <p:ph idx="1"/>
          </p:nvPr>
        </p:nvSpPr>
        <p:spPr>
          <a:xfrm>
            <a:off x="533400" y="533400"/>
            <a:ext cx="8071048" cy="1167408"/>
          </a:xfrm>
        </p:spPr>
        <p:txBody>
          <a:bodyPr>
            <a:normAutofit/>
          </a:bodyPr>
          <a:lstStyle/>
          <a:p>
            <a:pPr algn="ctr"/>
            <a:r>
              <a:rPr lang="ar-SA" sz="3200" dirty="0"/>
              <a:t>أولا  - تحسين مؤشرات الطلب</a:t>
            </a:r>
            <a:endParaRPr lang="en-US" sz="3200" dirty="0"/>
          </a:p>
        </p:txBody>
      </p:sp>
    </p:spTree>
    <p:extLst>
      <p:ext uri="{BB962C8B-B14F-4D97-AF65-F5344CB8AC3E}">
        <p14:creationId xmlns:p14="http://schemas.microsoft.com/office/powerpoint/2010/main" val="157423298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1988840"/>
            <a:ext cx="7783016" cy="4030960"/>
          </a:xfrm>
        </p:spPr>
        <p:txBody>
          <a:bodyPr>
            <a:normAutofit/>
          </a:bodyPr>
          <a:lstStyle/>
          <a:p>
            <a:pPr algn="r"/>
            <a:r>
              <a:rPr lang="ar-SA" sz="2400" dirty="0" smtClean="0"/>
              <a:t>*- تطوير الوجهات السياحية المرتبطة بالسياحة الريفية من خلال تجهيزها بما يحتاجه السائح من خدمات ومرافق</a:t>
            </a:r>
            <a:br>
              <a:rPr lang="ar-SA" sz="2400" dirty="0" smtClean="0"/>
            </a:br>
            <a:r>
              <a:rPr lang="ar-SA" sz="2400" dirty="0" smtClean="0"/>
              <a:t>*- تحسين جودة الخدمات السياحة المقدمة وتطبيق معايير الجودة العالمية</a:t>
            </a:r>
            <a:br>
              <a:rPr lang="ar-SA" sz="2400" dirty="0" smtClean="0"/>
            </a:br>
            <a:r>
              <a:rPr lang="ar-SA" sz="2400" dirty="0" smtClean="0"/>
              <a:t>*- تركيز استخدام تكنولوجيا المعلومات في السياحة الريفية</a:t>
            </a:r>
            <a:br>
              <a:rPr lang="ar-SA" sz="2400" dirty="0" smtClean="0"/>
            </a:br>
            <a:r>
              <a:rPr lang="ar-SA" sz="2400" dirty="0" smtClean="0"/>
              <a:t>*إعادة توزيع الاستثمارات السياحية في المناطق الريفية والمناطق الاقل نموا</a:t>
            </a:r>
            <a:br>
              <a:rPr lang="ar-SA" sz="2400" dirty="0" smtClean="0"/>
            </a:br>
            <a:r>
              <a:rPr lang="ar-SA" sz="2400" dirty="0" smtClean="0"/>
              <a:t> </a:t>
            </a:r>
            <a:endParaRPr lang="en-US" sz="2400" dirty="0"/>
          </a:p>
        </p:txBody>
      </p:sp>
      <p:sp>
        <p:nvSpPr>
          <p:cNvPr id="3" name="Content Placeholder 2"/>
          <p:cNvSpPr>
            <a:spLocks noGrp="1"/>
          </p:cNvSpPr>
          <p:nvPr>
            <p:ph idx="1"/>
          </p:nvPr>
        </p:nvSpPr>
        <p:spPr>
          <a:xfrm>
            <a:off x="533400" y="533400"/>
            <a:ext cx="7927032" cy="1455440"/>
          </a:xfrm>
        </p:spPr>
        <p:txBody>
          <a:bodyPr>
            <a:normAutofit/>
          </a:bodyPr>
          <a:lstStyle/>
          <a:p>
            <a:pPr algn="ctr"/>
            <a:r>
              <a:rPr lang="ar-SA" sz="3200" dirty="0" smtClean="0"/>
              <a:t>ثانيا – تحسين جانب العرض</a:t>
            </a:r>
            <a:endParaRPr lang="en-US" sz="3200" dirty="0"/>
          </a:p>
        </p:txBody>
      </p:sp>
    </p:spTree>
    <p:extLst>
      <p:ext uri="{BB962C8B-B14F-4D97-AF65-F5344CB8AC3E}">
        <p14:creationId xmlns:p14="http://schemas.microsoft.com/office/powerpoint/2010/main" val="91473833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060848"/>
            <a:ext cx="8071048" cy="3958952"/>
          </a:xfrm>
        </p:spPr>
        <p:txBody>
          <a:bodyPr>
            <a:normAutofit/>
          </a:bodyPr>
          <a:lstStyle/>
          <a:p>
            <a:pPr algn="r"/>
            <a:r>
              <a:rPr lang="ar-SA" sz="2400" dirty="0" smtClean="0"/>
              <a:t>* تسهيل إجراءات انشاء المشروعات المرتبطة بالسياحة الريفية ودعمها</a:t>
            </a:r>
            <a:br>
              <a:rPr lang="ar-SA" sz="2400" dirty="0" smtClean="0"/>
            </a:br>
            <a:r>
              <a:rPr lang="ar-SA" sz="2400" dirty="0" smtClean="0"/>
              <a:t>* منح الإعفاءات الضريبية للاستثمارات المرتبطة بالسياحة الريفية وتشجيع مثل هذه المشروعات</a:t>
            </a:r>
            <a:br>
              <a:rPr lang="ar-SA" sz="2400" dirty="0" smtClean="0"/>
            </a:br>
            <a:r>
              <a:rPr lang="ar-SA" sz="2400" dirty="0" smtClean="0"/>
              <a:t>* سرعة انجاز المعاملات المرتبطة بإنشاء مشروعات تخدم السياحة الريفية</a:t>
            </a:r>
            <a:br>
              <a:rPr lang="ar-SA" sz="2400" dirty="0" smtClean="0"/>
            </a:br>
            <a:r>
              <a:rPr lang="ar-SA" sz="2400" dirty="0" smtClean="0"/>
              <a:t>* تشجيع الاستثمار المحلي والاجنبي في المناطق الريفية </a:t>
            </a:r>
            <a:endParaRPr lang="en-US" sz="2400" dirty="0"/>
          </a:p>
        </p:txBody>
      </p:sp>
      <p:sp>
        <p:nvSpPr>
          <p:cNvPr id="3" name="Content Placeholder 2"/>
          <p:cNvSpPr>
            <a:spLocks noGrp="1"/>
          </p:cNvSpPr>
          <p:nvPr>
            <p:ph idx="1"/>
          </p:nvPr>
        </p:nvSpPr>
        <p:spPr>
          <a:xfrm>
            <a:off x="533400" y="533400"/>
            <a:ext cx="7927032" cy="1383432"/>
          </a:xfrm>
        </p:spPr>
        <p:txBody>
          <a:bodyPr>
            <a:normAutofit/>
          </a:bodyPr>
          <a:lstStyle/>
          <a:p>
            <a:pPr algn="ctr"/>
            <a:r>
              <a:rPr lang="ar-SA" sz="3200" dirty="0" smtClean="0"/>
              <a:t>ثالثا- الإجراءات الحكومية</a:t>
            </a:r>
            <a:endParaRPr lang="en-US" sz="3200" dirty="0"/>
          </a:p>
        </p:txBody>
      </p:sp>
    </p:spTree>
    <p:extLst>
      <p:ext uri="{BB962C8B-B14F-4D97-AF65-F5344CB8AC3E}">
        <p14:creationId xmlns:p14="http://schemas.microsoft.com/office/powerpoint/2010/main" val="75798429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348880"/>
            <a:ext cx="7927032" cy="3670920"/>
          </a:xfrm>
        </p:spPr>
        <p:txBody>
          <a:bodyPr>
            <a:normAutofit/>
          </a:bodyPr>
          <a:lstStyle/>
          <a:p>
            <a:pPr algn="r"/>
            <a:r>
              <a:rPr lang="ar-SA" sz="2400" dirty="0" smtClean="0"/>
              <a:t>* </a:t>
            </a:r>
            <a:r>
              <a:rPr lang="ar-SA" sz="2400" dirty="0" smtClean="0">
                <a:solidFill>
                  <a:srgbClr val="FF0000"/>
                </a:solidFill>
              </a:rPr>
              <a:t>المحور الاقتصادي</a:t>
            </a:r>
            <a:r>
              <a:rPr lang="ar-SA" sz="2400" dirty="0" smtClean="0"/>
              <a:t>: تحسين القدرة التنافسية للقطاع السياحي بشكل عام وللسياحة الريفية بشكل خاص </a:t>
            </a:r>
            <a:br>
              <a:rPr lang="ar-SA" sz="2400" dirty="0" smtClean="0"/>
            </a:br>
            <a:r>
              <a:rPr lang="ar-SA" sz="2400" dirty="0" smtClean="0"/>
              <a:t>* </a:t>
            </a:r>
            <a:r>
              <a:rPr lang="ar-SA" sz="2400" dirty="0" smtClean="0">
                <a:solidFill>
                  <a:srgbClr val="FF0000"/>
                </a:solidFill>
              </a:rPr>
              <a:t>المحور الاجتماعي</a:t>
            </a:r>
            <a:r>
              <a:rPr lang="ar-SA" sz="2400" dirty="0" smtClean="0"/>
              <a:t>: تحقيق القناعة لدى المجتمعات المحلية وخاصة الريفية بالأثار الإيجابية للسياحة الريفية</a:t>
            </a:r>
            <a:br>
              <a:rPr lang="ar-SA" sz="2400" dirty="0" smtClean="0"/>
            </a:br>
            <a:r>
              <a:rPr lang="ar-SA" sz="2400" dirty="0" smtClean="0"/>
              <a:t>* </a:t>
            </a:r>
            <a:r>
              <a:rPr lang="ar-SA" sz="2400" dirty="0" smtClean="0">
                <a:solidFill>
                  <a:srgbClr val="FF0000"/>
                </a:solidFill>
              </a:rPr>
              <a:t>المحور البيئي </a:t>
            </a:r>
            <a:r>
              <a:rPr lang="ar-SA" sz="2400" dirty="0" smtClean="0"/>
              <a:t>: تطوير الموارد السياحية الريفية بأنواعها المختلفة مما يساعد في المحافظة عليها في المدى البعيد وادارتها بشكل سليم والحفاظ على البيئة وترشيد استخدام المياه والطاقة</a:t>
            </a:r>
            <a:endParaRPr lang="en-US" sz="2400" dirty="0"/>
          </a:p>
        </p:txBody>
      </p:sp>
      <p:sp>
        <p:nvSpPr>
          <p:cNvPr id="3" name="Content Placeholder 2"/>
          <p:cNvSpPr>
            <a:spLocks noGrp="1"/>
          </p:cNvSpPr>
          <p:nvPr>
            <p:ph idx="1"/>
          </p:nvPr>
        </p:nvSpPr>
        <p:spPr>
          <a:xfrm>
            <a:off x="533400" y="533400"/>
            <a:ext cx="7711008" cy="1815480"/>
          </a:xfrm>
        </p:spPr>
        <p:txBody>
          <a:bodyPr>
            <a:normAutofit/>
          </a:bodyPr>
          <a:lstStyle/>
          <a:p>
            <a:pPr algn="ctr"/>
            <a:r>
              <a:rPr lang="ar-SA" sz="3200" dirty="0" smtClean="0"/>
              <a:t>رابعا – السياسة السياحية</a:t>
            </a:r>
            <a:endParaRPr lang="en-US" sz="3200" dirty="0"/>
          </a:p>
        </p:txBody>
      </p:sp>
    </p:spTree>
    <p:extLst>
      <p:ext uri="{BB962C8B-B14F-4D97-AF65-F5344CB8AC3E}">
        <p14:creationId xmlns:p14="http://schemas.microsoft.com/office/powerpoint/2010/main" val="346228031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0"/>
            <a:ext cx="8215064" cy="6019800"/>
          </a:xfrm>
        </p:spPr>
        <p:txBody>
          <a:bodyPr>
            <a:normAutofit/>
          </a:bodyPr>
          <a:lstStyle/>
          <a:p>
            <a:pPr algn="ctr"/>
            <a:r>
              <a:rPr lang="ar-SA" sz="4000" dirty="0" smtClean="0"/>
              <a:t>نشكر </a:t>
            </a:r>
            <a:r>
              <a:rPr lang="ar-SA" sz="4000" smtClean="0"/>
              <a:t>لكم </a:t>
            </a:r>
            <a:r>
              <a:rPr lang="ar-SA" sz="4000" smtClean="0"/>
              <a:t>حضوركم و </a:t>
            </a:r>
            <a:r>
              <a:rPr lang="ar-SA" sz="4000" dirty="0" smtClean="0"/>
              <a:t>استماعكم</a:t>
            </a:r>
            <a:endParaRPr lang="en-US" sz="4000" dirty="0"/>
          </a:p>
        </p:txBody>
      </p:sp>
    </p:spTree>
    <p:extLst>
      <p:ext uri="{BB962C8B-B14F-4D97-AF65-F5344CB8AC3E}">
        <p14:creationId xmlns:p14="http://schemas.microsoft.com/office/powerpoint/2010/main" val="389056825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492896"/>
            <a:ext cx="8287072" cy="3526904"/>
          </a:xfrm>
        </p:spPr>
        <p:txBody>
          <a:bodyPr/>
          <a:lstStyle/>
          <a:p>
            <a:pPr algn="just" rtl="1"/>
            <a:r>
              <a:rPr lang="ar-SA" dirty="0"/>
              <a:t>الَّذِينَ يُقِيمُونَ الصَّلَاةَ وَمِمَّا </a:t>
            </a:r>
            <a:r>
              <a:rPr lang="ar-SA" dirty="0">
                <a:solidFill>
                  <a:srgbClr val="FF0000"/>
                </a:solidFill>
              </a:rPr>
              <a:t>رَزَقْنَاهُمْ يُنْفِقُونَ</a:t>
            </a:r>
            <a:r>
              <a:rPr lang="ar-SA" dirty="0"/>
              <a:t/>
            </a:r>
            <a:br>
              <a:rPr lang="ar-SA" dirty="0"/>
            </a:br>
            <a:r>
              <a:rPr lang="ar-SA" dirty="0"/>
              <a:t>أُولَئِكَ هُمُ الْمُؤْمِنُونَ حَقًّا لَهُمْ دَرَجَاتٌ عِنْدَ رَبِّهِمْ </a:t>
            </a:r>
            <a:r>
              <a:rPr lang="ar-SA" dirty="0" smtClean="0"/>
              <a:t>وَمَغْفِرَة ٌ </a:t>
            </a:r>
            <a:r>
              <a:rPr lang="ar-SA" dirty="0">
                <a:solidFill>
                  <a:srgbClr val="FF0000"/>
                </a:solidFill>
              </a:rPr>
              <a:t>وَرِزْقٌ </a:t>
            </a:r>
            <a:r>
              <a:rPr lang="ar-SA" dirty="0" smtClean="0">
                <a:solidFill>
                  <a:srgbClr val="FF0000"/>
                </a:solidFill>
              </a:rPr>
              <a:t>كَرِيمٌ </a:t>
            </a:r>
            <a:r>
              <a:rPr lang="en-US" dirty="0" smtClean="0">
                <a:solidFill>
                  <a:srgbClr val="FF0000"/>
                </a:solidFill>
              </a:rPr>
              <a:t>                          </a:t>
            </a:r>
            <a:br>
              <a:rPr lang="en-US" dirty="0" smtClean="0">
                <a:solidFill>
                  <a:srgbClr val="FF0000"/>
                </a:solidFill>
              </a:rPr>
            </a:br>
            <a:r>
              <a:rPr lang="ar-SA" sz="2000" dirty="0" smtClean="0">
                <a:solidFill>
                  <a:srgbClr val="FFFF00"/>
                </a:solidFill>
              </a:rPr>
              <a:t>صدق الله العظيم    ( الانفال 3)</a:t>
            </a:r>
            <a:endParaRPr lang="en-US" dirty="0">
              <a:solidFill>
                <a:srgbClr val="FFFF00"/>
              </a:solidFill>
            </a:endParaRPr>
          </a:p>
        </p:txBody>
      </p:sp>
      <p:sp>
        <p:nvSpPr>
          <p:cNvPr id="3" name="Content Placeholder 2"/>
          <p:cNvSpPr>
            <a:spLocks noGrp="1"/>
          </p:cNvSpPr>
          <p:nvPr>
            <p:ph idx="1"/>
          </p:nvPr>
        </p:nvSpPr>
        <p:spPr>
          <a:xfrm>
            <a:off x="533400" y="533400"/>
            <a:ext cx="8287072" cy="1743472"/>
          </a:xfrm>
        </p:spPr>
        <p:txBody>
          <a:bodyPr/>
          <a:lstStyle/>
          <a:p>
            <a:pPr algn="ctr"/>
            <a:r>
              <a:rPr lang="ar-SA" sz="3200" dirty="0">
                <a:solidFill>
                  <a:srgbClr val="FF0000"/>
                </a:solidFill>
              </a:rPr>
              <a:t>بسم الله الرحمن الرحيم</a:t>
            </a:r>
            <a:endParaRPr lang="en-US" sz="3200" dirty="0">
              <a:solidFill>
                <a:srgbClr val="FF0000"/>
              </a:solidFill>
            </a:endParaRPr>
          </a:p>
          <a:p>
            <a:pPr algn="ctr"/>
            <a:endParaRPr lang="en-US" dirty="0"/>
          </a:p>
        </p:txBody>
      </p:sp>
    </p:spTree>
    <p:extLst>
      <p:ext uri="{BB962C8B-B14F-4D97-AF65-F5344CB8AC3E}">
        <p14:creationId xmlns:p14="http://schemas.microsoft.com/office/powerpoint/2010/main" val="13923334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Content Placeholder 6"/>
          <p:cNvGraphicFramePr>
            <a:graphicFrameLocks noGrp="1"/>
          </p:cNvGraphicFramePr>
          <p:nvPr>
            <p:ph idx="1"/>
            <p:extLst>
              <p:ext uri="{D42A27DB-BD31-4B8C-83A1-F6EECF244321}">
                <p14:modId xmlns:p14="http://schemas.microsoft.com/office/powerpoint/2010/main" val="4011627750"/>
              </p:ext>
            </p:extLst>
          </p:nvPr>
        </p:nvGraphicFramePr>
        <p:xfrm>
          <a:off x="533400" y="533400"/>
          <a:ext cx="7999040" cy="5343872"/>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98733973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132856"/>
            <a:ext cx="8215064" cy="3886944"/>
          </a:xfrm>
        </p:spPr>
        <p:txBody>
          <a:bodyPr/>
          <a:lstStyle/>
          <a:p>
            <a:pPr algn="r"/>
            <a:r>
              <a:rPr lang="ar-SA" dirty="0" smtClean="0">
                <a:solidFill>
                  <a:srgbClr val="FF0000"/>
                </a:solidFill>
              </a:rPr>
              <a:t>*</a:t>
            </a:r>
            <a:r>
              <a:rPr lang="ar-SA" dirty="0" smtClean="0"/>
              <a:t> </a:t>
            </a:r>
            <a:r>
              <a:rPr lang="ar-SA" sz="2800" dirty="0" smtClean="0">
                <a:solidFill>
                  <a:srgbClr val="FF0000"/>
                </a:solidFill>
              </a:rPr>
              <a:t>الانفاق المباشر</a:t>
            </a:r>
            <a:br>
              <a:rPr lang="ar-SA" sz="2800" dirty="0" smtClean="0">
                <a:solidFill>
                  <a:srgbClr val="FF0000"/>
                </a:solidFill>
              </a:rPr>
            </a:br>
            <a:r>
              <a:rPr lang="ar-SA" sz="2400" dirty="0" smtClean="0"/>
              <a:t>انفاق السائح على السلع والخدمات السياحية</a:t>
            </a:r>
            <a:r>
              <a:rPr lang="ar-SA" sz="2800" dirty="0" smtClean="0">
                <a:solidFill>
                  <a:srgbClr val="FF0000"/>
                </a:solidFill>
              </a:rPr>
              <a:t/>
            </a:r>
            <a:br>
              <a:rPr lang="ar-SA" sz="2800" dirty="0" smtClean="0">
                <a:solidFill>
                  <a:srgbClr val="FF0000"/>
                </a:solidFill>
              </a:rPr>
            </a:br>
            <a:r>
              <a:rPr lang="ar-SA" sz="2800" dirty="0" smtClean="0">
                <a:solidFill>
                  <a:srgbClr val="FF0000"/>
                </a:solidFill>
              </a:rPr>
              <a:t>* الانفاق غير المباشر</a:t>
            </a:r>
            <a:br>
              <a:rPr lang="ar-SA" sz="2800" dirty="0" smtClean="0">
                <a:solidFill>
                  <a:srgbClr val="FF0000"/>
                </a:solidFill>
              </a:rPr>
            </a:br>
            <a:r>
              <a:rPr lang="ar-SA" sz="2400" dirty="0" smtClean="0"/>
              <a:t>انفاق السائح على السلع والخدمات غير السياحية</a:t>
            </a:r>
            <a:r>
              <a:rPr lang="ar-SA" sz="2800" dirty="0" smtClean="0">
                <a:solidFill>
                  <a:srgbClr val="FF0000"/>
                </a:solidFill>
              </a:rPr>
              <a:t/>
            </a:r>
            <a:br>
              <a:rPr lang="ar-SA" sz="2800" dirty="0" smtClean="0">
                <a:solidFill>
                  <a:srgbClr val="FF0000"/>
                </a:solidFill>
              </a:rPr>
            </a:br>
            <a:r>
              <a:rPr lang="ar-SA" sz="2800" dirty="0" smtClean="0">
                <a:solidFill>
                  <a:srgbClr val="FF0000"/>
                </a:solidFill>
              </a:rPr>
              <a:t>* الانفاق المستحث</a:t>
            </a:r>
            <a:br>
              <a:rPr lang="ar-SA" sz="2800" dirty="0" smtClean="0">
                <a:solidFill>
                  <a:srgbClr val="FF0000"/>
                </a:solidFill>
              </a:rPr>
            </a:br>
            <a:r>
              <a:rPr lang="ar-SA" sz="2400" dirty="0" smtClean="0"/>
              <a:t>انفاق العاملين في القطاع السياحي نتيجة حصولهم على الدخل بسبب وجود السائح</a:t>
            </a:r>
            <a:endParaRPr lang="en-US" sz="2400" dirty="0"/>
          </a:p>
        </p:txBody>
      </p:sp>
      <p:sp>
        <p:nvSpPr>
          <p:cNvPr id="3" name="Content Placeholder 2"/>
          <p:cNvSpPr>
            <a:spLocks noGrp="1"/>
          </p:cNvSpPr>
          <p:nvPr>
            <p:ph idx="1"/>
          </p:nvPr>
        </p:nvSpPr>
        <p:spPr>
          <a:xfrm>
            <a:off x="533400" y="533400"/>
            <a:ext cx="8071048" cy="1455440"/>
          </a:xfrm>
        </p:spPr>
        <p:txBody>
          <a:bodyPr>
            <a:normAutofit/>
          </a:bodyPr>
          <a:lstStyle/>
          <a:p>
            <a:pPr algn="ctr"/>
            <a:r>
              <a:rPr lang="ar-SA" sz="2800" dirty="0" smtClean="0"/>
              <a:t>مجالات الانفاق المختلفة المتحققة من السياحة الريفية</a:t>
            </a:r>
            <a:endParaRPr lang="en-US" sz="2800" dirty="0"/>
          </a:p>
        </p:txBody>
      </p:sp>
    </p:spTree>
    <p:extLst>
      <p:ext uri="{BB962C8B-B14F-4D97-AF65-F5344CB8AC3E}">
        <p14:creationId xmlns:p14="http://schemas.microsoft.com/office/powerpoint/2010/main" val="274718575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533400" y="1916832"/>
            <a:ext cx="8215064" cy="4102968"/>
          </a:xfrm>
        </p:spPr>
        <p:txBody>
          <a:bodyPr>
            <a:normAutofit fontScale="90000"/>
          </a:bodyPr>
          <a:lstStyle/>
          <a:p>
            <a:pPr algn="r"/>
            <a:r>
              <a:rPr lang="ar-SA" sz="2800" dirty="0"/>
              <a:t> </a:t>
            </a:r>
            <a:r>
              <a:rPr lang="en-US" sz="2800" dirty="0"/>
              <a:t/>
            </a:r>
            <a:br>
              <a:rPr lang="en-US" sz="2800" dirty="0"/>
            </a:br>
            <a:r>
              <a:rPr lang="ar-SA" sz="2800" dirty="0">
                <a:solidFill>
                  <a:srgbClr val="FF0000"/>
                </a:solidFill>
              </a:rPr>
              <a:t>المقومات الثقافية </a:t>
            </a:r>
            <a:r>
              <a:rPr lang="ar-SA" sz="2800" dirty="0"/>
              <a:t>و تشمل العادات والتقاليد والمأكولات الشعبية </a:t>
            </a:r>
            <a:r>
              <a:rPr lang="ar-SA" sz="2800" dirty="0" smtClean="0"/>
              <a:t>وطرق إنتاج </a:t>
            </a:r>
            <a:r>
              <a:rPr lang="ar-SA" sz="2800" dirty="0"/>
              <a:t>الطعام والإنتاج الزراعي والحرف اليدوية وطرق الحياة السائدة واللهجات المحلية والموسيقى والغناء والرقصات الشعبية. إضافة الى الرياضات والألعاب الشعبية </a:t>
            </a:r>
            <a:r>
              <a:rPr lang="ar-SA" sz="2800" dirty="0" smtClean="0"/>
              <a:t>المتوارثة.</a:t>
            </a:r>
            <a:r>
              <a:rPr lang="en-US" sz="2800" dirty="0"/>
              <a:t/>
            </a:r>
            <a:br>
              <a:rPr lang="en-US" sz="2800" dirty="0"/>
            </a:br>
            <a:r>
              <a:rPr lang="ar-SA" sz="2800" dirty="0">
                <a:solidFill>
                  <a:srgbClr val="FF0000"/>
                </a:solidFill>
              </a:rPr>
              <a:t>المقومات الطبيعية  </a:t>
            </a:r>
            <a:r>
              <a:rPr lang="ar-SA" sz="2800" dirty="0"/>
              <a:t>وتشمل المناطق الريفية والبيئة الطبيعية والصيد بأنواعه والغابات والسياحة البيئية ورحلات السفاري.</a:t>
            </a:r>
            <a:r>
              <a:rPr lang="en-US" sz="2800" dirty="0"/>
              <a:t/>
            </a:r>
            <a:br>
              <a:rPr lang="en-US" sz="2800" dirty="0"/>
            </a:br>
            <a:r>
              <a:rPr lang="ar-SA" sz="2800" dirty="0">
                <a:solidFill>
                  <a:srgbClr val="FF0000"/>
                </a:solidFill>
              </a:rPr>
              <a:t>المقومات التاريخية </a:t>
            </a:r>
            <a:r>
              <a:rPr lang="ar-SA" sz="2800" dirty="0"/>
              <a:t>وتشمل المواقع الاثرية والتاريخية والانماط المعمارية وموارد التراث.</a:t>
            </a:r>
            <a:endParaRPr lang="en-US" sz="2800" dirty="0"/>
          </a:p>
        </p:txBody>
      </p:sp>
      <p:sp>
        <p:nvSpPr>
          <p:cNvPr id="3" name="عنصر نائب للمحتوى 2"/>
          <p:cNvSpPr>
            <a:spLocks noGrp="1"/>
          </p:cNvSpPr>
          <p:nvPr>
            <p:ph idx="1"/>
          </p:nvPr>
        </p:nvSpPr>
        <p:spPr>
          <a:xfrm>
            <a:off x="533400" y="533400"/>
            <a:ext cx="8215064" cy="1599456"/>
          </a:xfrm>
        </p:spPr>
        <p:txBody>
          <a:bodyPr>
            <a:normAutofit/>
          </a:bodyPr>
          <a:lstStyle/>
          <a:p>
            <a:pPr algn="ctr"/>
            <a:r>
              <a:rPr lang="ar-SA" sz="3200" dirty="0"/>
              <a:t>مقومات السياحة الريفية</a:t>
            </a:r>
          </a:p>
        </p:txBody>
      </p:sp>
    </p:spTree>
    <p:extLst>
      <p:ext uri="{BB962C8B-B14F-4D97-AF65-F5344CB8AC3E}">
        <p14:creationId xmlns:p14="http://schemas.microsoft.com/office/powerpoint/2010/main" val="142445055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132856"/>
            <a:ext cx="8215064" cy="3886944"/>
          </a:xfrm>
        </p:spPr>
        <p:txBody>
          <a:bodyPr/>
          <a:lstStyle/>
          <a:p>
            <a:pPr algn="r"/>
            <a:r>
              <a:rPr lang="ar-SA" dirty="0" smtClean="0">
                <a:solidFill>
                  <a:srgbClr val="FF0000"/>
                </a:solidFill>
              </a:rPr>
              <a:t>*</a:t>
            </a:r>
            <a:r>
              <a:rPr lang="ar-SA" dirty="0" smtClean="0"/>
              <a:t> </a:t>
            </a:r>
            <a:r>
              <a:rPr lang="ar-SA" dirty="0" smtClean="0">
                <a:solidFill>
                  <a:srgbClr val="FF0000"/>
                </a:solidFill>
              </a:rPr>
              <a:t>الاثار الاجتماعية والثقافية</a:t>
            </a:r>
            <a:r>
              <a:rPr lang="ar-SA" dirty="0" smtClean="0"/>
              <a:t/>
            </a:r>
            <a:br>
              <a:rPr lang="ar-SA" dirty="0" smtClean="0"/>
            </a:br>
            <a:r>
              <a:rPr lang="ar-SA" sz="2400" dirty="0" smtClean="0"/>
              <a:t>تأثير راس المال والعولمة واستقلالية الاسرة و التأثير على الثقافات المحلية والعادات والتقاليد السائدة</a:t>
            </a:r>
            <a:r>
              <a:rPr lang="ar-SA" dirty="0" smtClean="0"/>
              <a:t/>
            </a:r>
            <a:br>
              <a:rPr lang="ar-SA" dirty="0" smtClean="0"/>
            </a:br>
            <a:r>
              <a:rPr lang="ar-SA" dirty="0" smtClean="0">
                <a:solidFill>
                  <a:srgbClr val="FF0000"/>
                </a:solidFill>
              </a:rPr>
              <a:t>* الاثار الاقتصادية</a:t>
            </a:r>
            <a:r>
              <a:rPr lang="ar-SA" dirty="0" smtClean="0"/>
              <a:t/>
            </a:r>
            <a:br>
              <a:rPr lang="ar-SA" dirty="0" smtClean="0"/>
            </a:br>
            <a:r>
              <a:rPr lang="ar-SA" sz="2400" dirty="0" smtClean="0"/>
              <a:t>تنوع مصادر الدخل والتشغيل والعمالة واستغلال الموارد</a:t>
            </a:r>
            <a:r>
              <a:rPr lang="ar-SA" dirty="0" smtClean="0"/>
              <a:t/>
            </a:r>
            <a:br>
              <a:rPr lang="ar-SA" dirty="0" smtClean="0"/>
            </a:br>
            <a:r>
              <a:rPr lang="ar-SA" dirty="0" smtClean="0">
                <a:solidFill>
                  <a:srgbClr val="FF0000"/>
                </a:solidFill>
              </a:rPr>
              <a:t>* الاثار البيئية</a:t>
            </a:r>
            <a:r>
              <a:rPr lang="ar-SA" dirty="0" smtClean="0"/>
              <a:t/>
            </a:r>
            <a:br>
              <a:rPr lang="ar-SA" dirty="0" smtClean="0"/>
            </a:br>
            <a:r>
              <a:rPr lang="ar-SA" sz="2400" dirty="0" smtClean="0"/>
              <a:t>الاستدامة والحفاظ على البيئة والعناية بالموارد </a:t>
            </a:r>
            <a:r>
              <a:rPr lang="ar-SA" dirty="0" smtClean="0"/>
              <a:t/>
            </a:r>
            <a:br>
              <a:rPr lang="ar-SA" dirty="0" smtClean="0"/>
            </a:br>
            <a:endParaRPr lang="en-US" dirty="0"/>
          </a:p>
        </p:txBody>
      </p:sp>
      <p:sp>
        <p:nvSpPr>
          <p:cNvPr id="3" name="Content Placeholder 2"/>
          <p:cNvSpPr>
            <a:spLocks noGrp="1"/>
          </p:cNvSpPr>
          <p:nvPr>
            <p:ph idx="1"/>
          </p:nvPr>
        </p:nvSpPr>
        <p:spPr>
          <a:xfrm>
            <a:off x="533400" y="533400"/>
            <a:ext cx="8143056" cy="1455440"/>
          </a:xfrm>
        </p:spPr>
        <p:txBody>
          <a:bodyPr>
            <a:normAutofit/>
          </a:bodyPr>
          <a:lstStyle/>
          <a:p>
            <a:pPr algn="ctr"/>
            <a:r>
              <a:rPr lang="ar-SA" sz="3200" dirty="0" smtClean="0"/>
              <a:t>الاثار المختلفة للسياحة الريفية</a:t>
            </a:r>
            <a:endParaRPr lang="en-US" sz="3200" dirty="0"/>
          </a:p>
        </p:txBody>
      </p:sp>
    </p:spTree>
    <p:extLst>
      <p:ext uri="{BB962C8B-B14F-4D97-AF65-F5344CB8AC3E}">
        <p14:creationId xmlns:p14="http://schemas.microsoft.com/office/powerpoint/2010/main" val="129985473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1700808"/>
            <a:ext cx="8143056" cy="4318992"/>
          </a:xfrm>
        </p:spPr>
        <p:txBody>
          <a:bodyPr/>
          <a:lstStyle/>
          <a:p>
            <a:endParaRPr lang="en-US" dirty="0"/>
          </a:p>
        </p:txBody>
      </p:sp>
      <p:sp>
        <p:nvSpPr>
          <p:cNvPr id="3" name="Content Placeholder 2"/>
          <p:cNvSpPr>
            <a:spLocks noGrp="1"/>
          </p:cNvSpPr>
          <p:nvPr>
            <p:ph idx="1"/>
          </p:nvPr>
        </p:nvSpPr>
        <p:spPr>
          <a:xfrm>
            <a:off x="533400" y="533400"/>
            <a:ext cx="8143056" cy="879376"/>
          </a:xfrm>
        </p:spPr>
        <p:txBody>
          <a:bodyPr>
            <a:normAutofit/>
          </a:bodyPr>
          <a:lstStyle/>
          <a:p>
            <a:pPr algn="ctr"/>
            <a:r>
              <a:rPr lang="ar-SA" sz="2800" dirty="0" smtClean="0"/>
              <a:t>مؤشرات السياحة الريفية في عدد من الدول </a:t>
            </a:r>
            <a:endParaRPr lang="en-US" sz="2800" dirty="0"/>
          </a:p>
        </p:txBody>
      </p:sp>
      <p:graphicFrame>
        <p:nvGraphicFramePr>
          <p:cNvPr id="4" name="Table 3"/>
          <p:cNvGraphicFramePr>
            <a:graphicFrameLocks noGrp="1"/>
          </p:cNvGraphicFramePr>
          <p:nvPr>
            <p:extLst>
              <p:ext uri="{D42A27DB-BD31-4B8C-83A1-F6EECF244321}">
                <p14:modId xmlns:p14="http://schemas.microsoft.com/office/powerpoint/2010/main" val="1405485210"/>
              </p:ext>
            </p:extLst>
          </p:nvPr>
        </p:nvGraphicFramePr>
        <p:xfrm>
          <a:off x="533400" y="1700807"/>
          <a:ext cx="8143056" cy="4350249"/>
        </p:xfrm>
        <a:graphic>
          <a:graphicData uri="http://schemas.openxmlformats.org/drawingml/2006/table">
            <a:tbl>
              <a:tblPr firstRow="1" bandRow="1">
                <a:tableStyleId>{5C22544A-7EE6-4342-B048-85BDC9FD1C3A}</a:tableStyleId>
              </a:tblPr>
              <a:tblGrid>
                <a:gridCol w="1752346"/>
                <a:gridCol w="2319182"/>
                <a:gridCol w="2271329"/>
                <a:gridCol w="1800199"/>
              </a:tblGrid>
              <a:tr h="608825">
                <a:tc>
                  <a:txBody>
                    <a:bodyPr/>
                    <a:lstStyle/>
                    <a:p>
                      <a:r>
                        <a:rPr lang="en-US" sz="1200" dirty="0" smtClean="0"/>
                        <a:t>%</a:t>
                      </a:r>
                      <a:r>
                        <a:rPr lang="en-US" sz="1200" baseline="0" dirty="0" smtClean="0"/>
                        <a:t> tourism GDP</a:t>
                      </a:r>
                      <a:endParaRPr lang="en-US" sz="1200" dirty="0"/>
                    </a:p>
                  </a:txBody>
                  <a:tcPr/>
                </a:tc>
                <a:tc>
                  <a:txBody>
                    <a:bodyPr/>
                    <a:lstStyle/>
                    <a:p>
                      <a:pPr algn="r"/>
                      <a:r>
                        <a:rPr lang="en-US" sz="1200" dirty="0" smtClean="0"/>
                        <a:t>Estimated spending by rural</a:t>
                      </a:r>
                      <a:r>
                        <a:rPr lang="en-US" sz="1200" baseline="0" dirty="0" smtClean="0"/>
                        <a:t> </a:t>
                      </a:r>
                      <a:r>
                        <a:rPr lang="en-US" sz="1200" dirty="0" smtClean="0"/>
                        <a:t>tourists</a:t>
                      </a:r>
                    </a:p>
                    <a:p>
                      <a:pPr algn="r"/>
                      <a:r>
                        <a:rPr lang="en-US" sz="1200" dirty="0" smtClean="0"/>
                        <a:t>(€ million) </a:t>
                      </a:r>
                      <a:endParaRPr lang="en-US" sz="1200" dirty="0"/>
                    </a:p>
                  </a:txBody>
                  <a:tcPr/>
                </a:tc>
                <a:tc>
                  <a:txBody>
                    <a:bodyPr/>
                    <a:lstStyle/>
                    <a:p>
                      <a:pPr algn="r"/>
                      <a:r>
                        <a:rPr lang="en-US" sz="1200" dirty="0" smtClean="0"/>
                        <a:t>Rural tourism</a:t>
                      </a:r>
                      <a:r>
                        <a:rPr lang="en-US" sz="1200" baseline="0" dirty="0" smtClean="0"/>
                        <a:t> </a:t>
                      </a:r>
                      <a:r>
                        <a:rPr lang="en-US" sz="1200" dirty="0" smtClean="0"/>
                        <a:t>demand</a:t>
                      </a:r>
                    </a:p>
                    <a:p>
                      <a:pPr algn="r"/>
                      <a:r>
                        <a:rPr lang="en-US" sz="1200" dirty="0" smtClean="0"/>
                        <a:t>(Overnight Tourists)(million) </a:t>
                      </a:r>
                      <a:endParaRPr lang="en-US" sz="1200" dirty="0"/>
                    </a:p>
                  </a:txBody>
                  <a:tcPr/>
                </a:tc>
                <a:tc>
                  <a:txBody>
                    <a:bodyPr/>
                    <a:lstStyle/>
                    <a:p>
                      <a:pPr algn="r"/>
                      <a:r>
                        <a:rPr lang="en-US" sz="1400" dirty="0" smtClean="0"/>
                        <a:t>Country</a:t>
                      </a:r>
                      <a:endParaRPr lang="en-US" sz="1400" dirty="0"/>
                    </a:p>
                  </a:txBody>
                  <a:tcPr/>
                </a:tc>
              </a:tr>
              <a:tr h="451850">
                <a:tc>
                  <a:txBody>
                    <a:bodyPr/>
                    <a:lstStyle/>
                    <a:p>
                      <a:pPr algn="r"/>
                      <a:r>
                        <a:rPr lang="en-US" sz="1600" dirty="0" smtClean="0">
                          <a:solidFill>
                            <a:schemeClr val="bg1"/>
                          </a:solidFill>
                        </a:rPr>
                        <a:t>2.1</a:t>
                      </a:r>
                      <a:endParaRPr lang="en-US" sz="1600" dirty="0">
                        <a:solidFill>
                          <a:schemeClr val="bg1"/>
                        </a:solidFill>
                      </a:endParaRPr>
                    </a:p>
                  </a:txBody>
                  <a:tcPr/>
                </a:tc>
                <a:tc>
                  <a:txBody>
                    <a:bodyPr/>
                    <a:lstStyle/>
                    <a:p>
                      <a:pPr algn="r"/>
                      <a:r>
                        <a:rPr lang="en-US" sz="1600" dirty="0" smtClean="0">
                          <a:solidFill>
                            <a:schemeClr val="bg1"/>
                          </a:solidFill>
                        </a:rPr>
                        <a:t>550.8</a:t>
                      </a:r>
                      <a:endParaRPr lang="en-US" sz="1600" dirty="0">
                        <a:solidFill>
                          <a:schemeClr val="bg1"/>
                        </a:solidFill>
                      </a:endParaRPr>
                    </a:p>
                  </a:txBody>
                  <a:tcPr/>
                </a:tc>
                <a:tc>
                  <a:txBody>
                    <a:bodyPr/>
                    <a:lstStyle/>
                    <a:p>
                      <a:pPr algn="r"/>
                      <a:r>
                        <a:rPr lang="en-US" sz="1600" dirty="0" smtClean="0">
                          <a:solidFill>
                            <a:schemeClr val="bg1"/>
                          </a:solidFill>
                        </a:rPr>
                        <a:t>2.14</a:t>
                      </a:r>
                      <a:endParaRPr lang="en-US" sz="1600" dirty="0">
                        <a:solidFill>
                          <a:schemeClr val="bg1"/>
                        </a:solidFill>
                      </a:endParaRPr>
                    </a:p>
                  </a:txBody>
                  <a:tcPr/>
                </a:tc>
                <a:tc>
                  <a:txBody>
                    <a:bodyPr/>
                    <a:lstStyle/>
                    <a:p>
                      <a:pPr algn="r"/>
                      <a:r>
                        <a:rPr lang="en-US" sz="1600" dirty="0" smtClean="0">
                          <a:solidFill>
                            <a:schemeClr val="bg1"/>
                          </a:solidFill>
                        </a:rPr>
                        <a:t>France</a:t>
                      </a:r>
                      <a:endParaRPr lang="en-US" sz="1600" dirty="0">
                        <a:solidFill>
                          <a:schemeClr val="bg1"/>
                        </a:solidFill>
                      </a:endParaRPr>
                    </a:p>
                  </a:txBody>
                  <a:tcPr/>
                </a:tc>
              </a:tr>
              <a:tr h="451850">
                <a:tc>
                  <a:txBody>
                    <a:bodyPr/>
                    <a:lstStyle/>
                    <a:p>
                      <a:pPr algn="r"/>
                      <a:r>
                        <a:rPr lang="en-US" sz="1600" dirty="0" smtClean="0">
                          <a:solidFill>
                            <a:schemeClr val="bg1"/>
                          </a:solidFill>
                        </a:rPr>
                        <a:t>7.2</a:t>
                      </a:r>
                      <a:endParaRPr lang="en-US" sz="1600" dirty="0">
                        <a:solidFill>
                          <a:schemeClr val="bg1"/>
                        </a:solidFill>
                      </a:endParaRPr>
                    </a:p>
                  </a:txBody>
                  <a:tcPr/>
                </a:tc>
                <a:tc>
                  <a:txBody>
                    <a:bodyPr/>
                    <a:lstStyle/>
                    <a:p>
                      <a:pPr algn="r"/>
                      <a:r>
                        <a:rPr lang="en-US" sz="1600" dirty="0" smtClean="0">
                          <a:solidFill>
                            <a:schemeClr val="bg1"/>
                          </a:solidFill>
                        </a:rPr>
                        <a:t>1,462.8</a:t>
                      </a:r>
                      <a:endParaRPr lang="en-US" sz="1600" dirty="0">
                        <a:solidFill>
                          <a:schemeClr val="bg1"/>
                        </a:solidFill>
                      </a:endParaRPr>
                    </a:p>
                  </a:txBody>
                  <a:tcPr/>
                </a:tc>
                <a:tc>
                  <a:txBody>
                    <a:bodyPr/>
                    <a:lstStyle/>
                    <a:p>
                      <a:pPr algn="r"/>
                      <a:r>
                        <a:rPr lang="en-US" sz="1600" dirty="0" smtClean="0">
                          <a:solidFill>
                            <a:schemeClr val="bg1"/>
                          </a:solidFill>
                        </a:rPr>
                        <a:t>5.95</a:t>
                      </a:r>
                      <a:endParaRPr lang="en-US" sz="1600" dirty="0">
                        <a:solidFill>
                          <a:schemeClr val="bg1"/>
                        </a:solidFill>
                      </a:endParaRPr>
                    </a:p>
                  </a:txBody>
                  <a:tcPr/>
                </a:tc>
                <a:tc>
                  <a:txBody>
                    <a:bodyPr/>
                    <a:lstStyle/>
                    <a:p>
                      <a:pPr algn="r"/>
                      <a:r>
                        <a:rPr lang="en-US" sz="1600" dirty="0" smtClean="0">
                          <a:solidFill>
                            <a:schemeClr val="bg1"/>
                          </a:solidFill>
                        </a:rPr>
                        <a:t>Germany</a:t>
                      </a:r>
                      <a:endParaRPr lang="en-US" sz="1600" dirty="0">
                        <a:solidFill>
                          <a:schemeClr val="bg1"/>
                        </a:solidFill>
                      </a:endParaRPr>
                    </a:p>
                  </a:txBody>
                  <a:tcPr/>
                </a:tc>
              </a:tr>
              <a:tr h="451850">
                <a:tc>
                  <a:txBody>
                    <a:bodyPr/>
                    <a:lstStyle/>
                    <a:p>
                      <a:pPr algn="r"/>
                      <a:r>
                        <a:rPr lang="en-US" sz="1600" dirty="0" smtClean="0">
                          <a:solidFill>
                            <a:schemeClr val="bg1"/>
                          </a:solidFill>
                        </a:rPr>
                        <a:t>3.5</a:t>
                      </a:r>
                      <a:endParaRPr lang="en-US" sz="1600" dirty="0">
                        <a:solidFill>
                          <a:schemeClr val="bg1"/>
                        </a:solidFill>
                      </a:endParaRPr>
                    </a:p>
                  </a:txBody>
                  <a:tcPr/>
                </a:tc>
                <a:tc>
                  <a:txBody>
                    <a:bodyPr/>
                    <a:lstStyle/>
                    <a:p>
                      <a:pPr algn="r"/>
                      <a:r>
                        <a:rPr lang="en-US" sz="1600" dirty="0" smtClean="0">
                          <a:solidFill>
                            <a:schemeClr val="bg1"/>
                          </a:solidFill>
                        </a:rPr>
                        <a:t>465.7</a:t>
                      </a:r>
                      <a:endParaRPr lang="en-US" sz="1600" dirty="0">
                        <a:solidFill>
                          <a:schemeClr val="bg1"/>
                        </a:solidFill>
                      </a:endParaRPr>
                    </a:p>
                  </a:txBody>
                  <a:tcPr/>
                </a:tc>
                <a:tc>
                  <a:txBody>
                    <a:bodyPr/>
                    <a:lstStyle/>
                    <a:p>
                      <a:pPr algn="r"/>
                      <a:r>
                        <a:rPr lang="en-US" sz="1600" dirty="0" smtClean="0">
                          <a:solidFill>
                            <a:schemeClr val="bg1"/>
                          </a:solidFill>
                        </a:rPr>
                        <a:t>1.67</a:t>
                      </a:r>
                      <a:endParaRPr lang="en-US" sz="1600" dirty="0">
                        <a:solidFill>
                          <a:schemeClr val="bg1"/>
                        </a:solidFill>
                      </a:endParaRPr>
                    </a:p>
                  </a:txBody>
                  <a:tcPr/>
                </a:tc>
                <a:tc>
                  <a:txBody>
                    <a:bodyPr/>
                    <a:lstStyle/>
                    <a:p>
                      <a:pPr algn="r"/>
                      <a:r>
                        <a:rPr lang="en-US" sz="1600" dirty="0" smtClean="0">
                          <a:solidFill>
                            <a:schemeClr val="bg1"/>
                          </a:solidFill>
                        </a:rPr>
                        <a:t>Italy</a:t>
                      </a:r>
                      <a:endParaRPr lang="en-US" sz="1600" dirty="0">
                        <a:solidFill>
                          <a:schemeClr val="bg1"/>
                        </a:solidFill>
                      </a:endParaRPr>
                    </a:p>
                  </a:txBody>
                  <a:tcPr/>
                </a:tc>
              </a:tr>
              <a:tr h="451850">
                <a:tc>
                  <a:txBody>
                    <a:bodyPr/>
                    <a:lstStyle/>
                    <a:p>
                      <a:pPr algn="r"/>
                      <a:r>
                        <a:rPr lang="en-US" sz="1600" dirty="0" smtClean="0">
                          <a:solidFill>
                            <a:schemeClr val="bg1"/>
                          </a:solidFill>
                        </a:rPr>
                        <a:t>2.6</a:t>
                      </a:r>
                      <a:endParaRPr lang="en-US" sz="1600" dirty="0">
                        <a:solidFill>
                          <a:schemeClr val="bg1"/>
                        </a:solidFill>
                      </a:endParaRPr>
                    </a:p>
                  </a:txBody>
                  <a:tcPr/>
                </a:tc>
                <a:tc>
                  <a:txBody>
                    <a:bodyPr/>
                    <a:lstStyle/>
                    <a:p>
                      <a:pPr algn="r"/>
                      <a:r>
                        <a:rPr lang="en-US" sz="1600" dirty="0" smtClean="0">
                          <a:solidFill>
                            <a:schemeClr val="bg1"/>
                          </a:solidFill>
                        </a:rPr>
                        <a:t>735.1</a:t>
                      </a:r>
                      <a:endParaRPr lang="en-US" sz="1600" dirty="0">
                        <a:solidFill>
                          <a:schemeClr val="bg1"/>
                        </a:solidFill>
                      </a:endParaRPr>
                    </a:p>
                  </a:txBody>
                  <a:tcPr/>
                </a:tc>
                <a:tc>
                  <a:txBody>
                    <a:bodyPr/>
                    <a:lstStyle/>
                    <a:p>
                      <a:pPr algn="r"/>
                      <a:r>
                        <a:rPr lang="en-US" sz="1600" dirty="0" smtClean="0">
                          <a:solidFill>
                            <a:schemeClr val="bg1"/>
                          </a:solidFill>
                        </a:rPr>
                        <a:t>2.63 </a:t>
                      </a:r>
                      <a:endParaRPr lang="en-US" sz="1600" dirty="0">
                        <a:solidFill>
                          <a:schemeClr val="bg1"/>
                        </a:solidFill>
                      </a:endParaRPr>
                    </a:p>
                  </a:txBody>
                  <a:tcPr/>
                </a:tc>
                <a:tc>
                  <a:txBody>
                    <a:bodyPr/>
                    <a:lstStyle/>
                    <a:p>
                      <a:pPr algn="r"/>
                      <a:r>
                        <a:rPr lang="en-US" sz="1600" dirty="0" smtClean="0">
                          <a:solidFill>
                            <a:schemeClr val="bg1"/>
                          </a:solidFill>
                        </a:rPr>
                        <a:t>Spain</a:t>
                      </a:r>
                      <a:endParaRPr lang="en-US" sz="1600" dirty="0">
                        <a:solidFill>
                          <a:schemeClr val="bg1"/>
                        </a:solidFill>
                      </a:endParaRPr>
                    </a:p>
                  </a:txBody>
                  <a:tcPr/>
                </a:tc>
              </a:tr>
              <a:tr h="547219">
                <a:tc>
                  <a:txBody>
                    <a:bodyPr/>
                    <a:lstStyle/>
                    <a:p>
                      <a:pPr algn="r"/>
                      <a:r>
                        <a:rPr lang="en-US" sz="1600" dirty="0" smtClean="0">
                          <a:solidFill>
                            <a:schemeClr val="bg1"/>
                          </a:solidFill>
                        </a:rPr>
                        <a:t>2.7</a:t>
                      </a:r>
                      <a:endParaRPr lang="en-US" sz="1600" dirty="0">
                        <a:solidFill>
                          <a:schemeClr val="bg1"/>
                        </a:solidFill>
                      </a:endParaRPr>
                    </a:p>
                  </a:txBody>
                  <a:tcPr/>
                </a:tc>
                <a:tc>
                  <a:txBody>
                    <a:bodyPr/>
                    <a:lstStyle/>
                    <a:p>
                      <a:pPr algn="r"/>
                      <a:r>
                        <a:rPr lang="en-US" sz="1600" dirty="0" smtClean="0">
                          <a:solidFill>
                            <a:schemeClr val="bg1"/>
                          </a:solidFill>
                        </a:rPr>
                        <a:t>279.2</a:t>
                      </a:r>
                      <a:endParaRPr lang="en-US" sz="1600" dirty="0">
                        <a:solidFill>
                          <a:schemeClr val="bg1"/>
                        </a:solidFill>
                      </a:endParaRPr>
                    </a:p>
                  </a:txBody>
                  <a:tcPr/>
                </a:tc>
                <a:tc>
                  <a:txBody>
                    <a:bodyPr/>
                    <a:lstStyle/>
                    <a:p>
                      <a:pPr algn="r"/>
                      <a:r>
                        <a:rPr lang="en-US" sz="1600" dirty="0" smtClean="0">
                          <a:solidFill>
                            <a:schemeClr val="bg1"/>
                          </a:solidFill>
                        </a:rPr>
                        <a:t>1.09 </a:t>
                      </a:r>
                      <a:endParaRPr lang="en-US" sz="1600" dirty="0">
                        <a:solidFill>
                          <a:schemeClr val="bg1"/>
                        </a:solidFill>
                      </a:endParaRPr>
                    </a:p>
                  </a:txBody>
                  <a:tcPr/>
                </a:tc>
                <a:tc>
                  <a:txBody>
                    <a:bodyPr/>
                    <a:lstStyle/>
                    <a:p>
                      <a:pPr algn="r"/>
                      <a:r>
                        <a:rPr lang="en-US" sz="1600" dirty="0" smtClean="0">
                          <a:solidFill>
                            <a:schemeClr val="bg1"/>
                          </a:solidFill>
                        </a:rPr>
                        <a:t>United Kingdom</a:t>
                      </a:r>
                      <a:endParaRPr lang="en-US" sz="1600" dirty="0">
                        <a:solidFill>
                          <a:schemeClr val="bg1"/>
                        </a:solidFill>
                      </a:endParaRPr>
                    </a:p>
                  </a:txBody>
                  <a:tcPr/>
                </a:tc>
              </a:tr>
              <a:tr h="451850">
                <a:tc>
                  <a:txBody>
                    <a:bodyPr/>
                    <a:lstStyle/>
                    <a:p>
                      <a:pPr algn="r"/>
                      <a:r>
                        <a:rPr lang="en-US" sz="1600" dirty="0" smtClean="0">
                          <a:solidFill>
                            <a:schemeClr val="bg1"/>
                          </a:solidFill>
                        </a:rPr>
                        <a:t>3.4</a:t>
                      </a:r>
                      <a:endParaRPr lang="en-US" sz="1600" dirty="0">
                        <a:solidFill>
                          <a:schemeClr val="bg1"/>
                        </a:solidFill>
                      </a:endParaRPr>
                    </a:p>
                  </a:txBody>
                  <a:tcPr/>
                </a:tc>
                <a:tc>
                  <a:txBody>
                    <a:bodyPr/>
                    <a:lstStyle/>
                    <a:p>
                      <a:pPr algn="r"/>
                      <a:r>
                        <a:rPr lang="en-US" sz="1600" dirty="0" smtClean="0">
                          <a:solidFill>
                            <a:schemeClr val="bg1"/>
                          </a:solidFill>
                        </a:rPr>
                        <a:t>366.7</a:t>
                      </a:r>
                      <a:endParaRPr lang="en-US" sz="1600" dirty="0">
                        <a:solidFill>
                          <a:schemeClr val="bg1"/>
                        </a:solidFill>
                      </a:endParaRPr>
                    </a:p>
                  </a:txBody>
                  <a:tcPr/>
                </a:tc>
                <a:tc>
                  <a:txBody>
                    <a:bodyPr/>
                    <a:lstStyle/>
                    <a:p>
                      <a:pPr algn="r"/>
                      <a:r>
                        <a:rPr lang="en-US" sz="1600" dirty="0" smtClean="0">
                          <a:solidFill>
                            <a:schemeClr val="bg1"/>
                          </a:solidFill>
                        </a:rPr>
                        <a:t>1.21</a:t>
                      </a:r>
                      <a:endParaRPr lang="en-US" sz="1600" dirty="0">
                        <a:solidFill>
                          <a:schemeClr val="bg1"/>
                        </a:solidFill>
                      </a:endParaRPr>
                    </a:p>
                  </a:txBody>
                  <a:tcPr/>
                </a:tc>
                <a:tc>
                  <a:txBody>
                    <a:bodyPr/>
                    <a:lstStyle/>
                    <a:p>
                      <a:pPr algn="r"/>
                      <a:r>
                        <a:rPr lang="en-US" sz="1600" dirty="0" smtClean="0">
                          <a:solidFill>
                            <a:schemeClr val="bg1"/>
                          </a:solidFill>
                        </a:rPr>
                        <a:t>Austria </a:t>
                      </a:r>
                      <a:endParaRPr lang="en-US" sz="1600" dirty="0">
                        <a:solidFill>
                          <a:schemeClr val="bg1"/>
                        </a:solidFill>
                      </a:endParaRPr>
                    </a:p>
                  </a:txBody>
                  <a:tcPr/>
                </a:tc>
              </a:tr>
              <a:tr h="451850">
                <a:tc>
                  <a:txBody>
                    <a:bodyPr/>
                    <a:lstStyle/>
                    <a:p>
                      <a:pPr algn="r"/>
                      <a:r>
                        <a:rPr lang="en-US" sz="1600" dirty="0" smtClean="0">
                          <a:solidFill>
                            <a:schemeClr val="bg1"/>
                          </a:solidFill>
                        </a:rPr>
                        <a:t>4.0</a:t>
                      </a:r>
                      <a:endParaRPr lang="en-US" sz="1600" dirty="0">
                        <a:solidFill>
                          <a:schemeClr val="bg1"/>
                        </a:solidFill>
                      </a:endParaRPr>
                    </a:p>
                  </a:txBody>
                  <a:tcPr/>
                </a:tc>
                <a:tc>
                  <a:txBody>
                    <a:bodyPr/>
                    <a:lstStyle/>
                    <a:p>
                      <a:pPr algn="r"/>
                      <a:r>
                        <a:rPr lang="en-US" sz="1600" dirty="0" smtClean="0">
                          <a:solidFill>
                            <a:schemeClr val="bg1"/>
                          </a:solidFill>
                        </a:rPr>
                        <a:t>637.2</a:t>
                      </a:r>
                      <a:endParaRPr lang="en-US" sz="1600" dirty="0">
                        <a:solidFill>
                          <a:schemeClr val="bg1"/>
                        </a:solidFill>
                      </a:endParaRPr>
                    </a:p>
                  </a:txBody>
                  <a:tcPr/>
                </a:tc>
                <a:tc>
                  <a:txBody>
                    <a:bodyPr/>
                    <a:lstStyle/>
                    <a:p>
                      <a:pPr algn="r"/>
                      <a:r>
                        <a:rPr lang="en-US" sz="1600" dirty="0" smtClean="0">
                          <a:solidFill>
                            <a:schemeClr val="bg1"/>
                          </a:solidFill>
                        </a:rPr>
                        <a:t>2.04</a:t>
                      </a:r>
                      <a:endParaRPr lang="en-US" sz="1600" dirty="0">
                        <a:solidFill>
                          <a:schemeClr val="bg1"/>
                        </a:solidFill>
                      </a:endParaRPr>
                    </a:p>
                  </a:txBody>
                  <a:tcPr/>
                </a:tc>
                <a:tc>
                  <a:txBody>
                    <a:bodyPr/>
                    <a:lstStyle/>
                    <a:p>
                      <a:pPr algn="r"/>
                      <a:r>
                        <a:rPr lang="en-US" sz="1600" dirty="0" smtClean="0">
                          <a:solidFill>
                            <a:schemeClr val="bg1"/>
                          </a:solidFill>
                        </a:rPr>
                        <a:t>china</a:t>
                      </a:r>
                      <a:endParaRPr lang="en-US" sz="1600" dirty="0">
                        <a:solidFill>
                          <a:schemeClr val="bg1"/>
                        </a:solidFill>
                      </a:endParaRPr>
                    </a:p>
                  </a:txBody>
                  <a:tcPr/>
                </a:tc>
              </a:tr>
              <a:tr h="451850">
                <a:tc>
                  <a:txBody>
                    <a:bodyPr/>
                    <a:lstStyle/>
                    <a:p>
                      <a:pPr algn="r"/>
                      <a:r>
                        <a:rPr lang="en-US" sz="1600" dirty="0" smtClean="0">
                          <a:solidFill>
                            <a:schemeClr val="bg1"/>
                          </a:solidFill>
                        </a:rPr>
                        <a:t>5.2</a:t>
                      </a:r>
                      <a:endParaRPr lang="en-US" sz="1600" dirty="0">
                        <a:solidFill>
                          <a:schemeClr val="bg1"/>
                        </a:solidFill>
                      </a:endParaRPr>
                    </a:p>
                  </a:txBody>
                  <a:tcPr/>
                </a:tc>
                <a:tc>
                  <a:txBody>
                    <a:bodyPr/>
                    <a:lstStyle/>
                    <a:p>
                      <a:pPr algn="r"/>
                      <a:r>
                        <a:rPr lang="en-US" sz="1600" dirty="0" smtClean="0">
                          <a:solidFill>
                            <a:schemeClr val="bg1"/>
                          </a:solidFill>
                        </a:rPr>
                        <a:t>273.6</a:t>
                      </a:r>
                      <a:endParaRPr lang="en-US" sz="1600" dirty="0">
                        <a:solidFill>
                          <a:schemeClr val="bg1"/>
                        </a:solidFill>
                      </a:endParaRPr>
                    </a:p>
                  </a:txBody>
                  <a:tcPr/>
                </a:tc>
                <a:tc>
                  <a:txBody>
                    <a:bodyPr/>
                    <a:lstStyle/>
                    <a:p>
                      <a:pPr algn="r"/>
                      <a:r>
                        <a:rPr lang="en-US" sz="1600" dirty="0" smtClean="0">
                          <a:solidFill>
                            <a:schemeClr val="bg1"/>
                          </a:solidFill>
                        </a:rPr>
                        <a:t>3.18</a:t>
                      </a:r>
                      <a:endParaRPr lang="en-US" sz="1600" dirty="0">
                        <a:solidFill>
                          <a:schemeClr val="bg1"/>
                        </a:solidFill>
                      </a:endParaRPr>
                    </a:p>
                  </a:txBody>
                  <a:tcPr/>
                </a:tc>
                <a:tc>
                  <a:txBody>
                    <a:bodyPr/>
                    <a:lstStyle/>
                    <a:p>
                      <a:pPr algn="r"/>
                      <a:r>
                        <a:rPr lang="en-US" sz="1600" dirty="0" smtClean="0">
                          <a:solidFill>
                            <a:schemeClr val="bg1"/>
                          </a:solidFill>
                        </a:rPr>
                        <a:t>Malaysia</a:t>
                      </a:r>
                      <a:endParaRPr lang="en-US" sz="1600" dirty="0">
                        <a:solidFill>
                          <a:schemeClr val="bg1"/>
                        </a:solidFill>
                      </a:endParaRPr>
                    </a:p>
                  </a:txBody>
                  <a:tcPr/>
                </a:tc>
              </a:tr>
            </a:tbl>
          </a:graphicData>
        </a:graphic>
      </p:graphicFrame>
    </p:spTree>
    <p:extLst>
      <p:ext uri="{BB962C8B-B14F-4D97-AF65-F5344CB8AC3E}">
        <p14:creationId xmlns:p14="http://schemas.microsoft.com/office/powerpoint/2010/main" val="136356272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204864"/>
            <a:ext cx="8287072" cy="3814936"/>
          </a:xfrm>
        </p:spPr>
        <p:txBody>
          <a:bodyPr>
            <a:normAutofit fontScale="90000"/>
          </a:bodyPr>
          <a:lstStyle/>
          <a:p>
            <a:pPr lvl="0" algn="r"/>
            <a:r>
              <a:rPr lang="en-US" dirty="0">
                <a:solidFill>
                  <a:srgbClr val="FF0000"/>
                </a:solidFill>
              </a:rPr>
              <a:t/>
            </a:r>
            <a:br>
              <a:rPr lang="en-US" dirty="0">
                <a:solidFill>
                  <a:srgbClr val="FF0000"/>
                </a:solidFill>
              </a:rPr>
            </a:br>
            <a:r>
              <a:rPr lang="ar-SA" dirty="0" smtClean="0">
                <a:solidFill>
                  <a:srgbClr val="FF0000"/>
                </a:solidFill>
              </a:rPr>
              <a:t>* </a:t>
            </a:r>
            <a:r>
              <a:rPr lang="ar-SA" sz="3100" dirty="0" smtClean="0">
                <a:solidFill>
                  <a:srgbClr val="FF0000"/>
                </a:solidFill>
              </a:rPr>
              <a:t>تنويع </a:t>
            </a:r>
            <a:r>
              <a:rPr lang="ar-SA" sz="3100" dirty="0">
                <a:solidFill>
                  <a:srgbClr val="FF0000"/>
                </a:solidFill>
              </a:rPr>
              <a:t>مصادر الدخل في المجتمعات </a:t>
            </a:r>
            <a:r>
              <a:rPr lang="ar-SA" sz="3100" dirty="0" smtClean="0">
                <a:solidFill>
                  <a:srgbClr val="FF0000"/>
                </a:solidFill>
              </a:rPr>
              <a:t>الريفية</a:t>
            </a:r>
            <a:br>
              <a:rPr lang="ar-SA" sz="3100" dirty="0" smtClean="0">
                <a:solidFill>
                  <a:srgbClr val="FF0000"/>
                </a:solidFill>
              </a:rPr>
            </a:br>
            <a:r>
              <a:rPr lang="ar-SA" sz="3100" dirty="0" smtClean="0">
                <a:solidFill>
                  <a:srgbClr val="FF0000"/>
                </a:solidFill>
              </a:rPr>
              <a:t>* خلق فرص العمل</a:t>
            </a:r>
            <a:br>
              <a:rPr lang="ar-SA" sz="3100" dirty="0" smtClean="0">
                <a:solidFill>
                  <a:srgbClr val="FF0000"/>
                </a:solidFill>
              </a:rPr>
            </a:br>
            <a:r>
              <a:rPr lang="ar-SA" sz="3100" dirty="0" smtClean="0">
                <a:solidFill>
                  <a:srgbClr val="FF0000"/>
                </a:solidFill>
              </a:rPr>
              <a:t>* الاحتفاظ بالوظائف</a:t>
            </a:r>
            <a:br>
              <a:rPr lang="ar-SA" sz="3100" dirty="0" smtClean="0">
                <a:solidFill>
                  <a:srgbClr val="FF0000"/>
                </a:solidFill>
              </a:rPr>
            </a:br>
            <a:r>
              <a:rPr lang="ar-SA" sz="3100" dirty="0" smtClean="0">
                <a:solidFill>
                  <a:srgbClr val="FF0000"/>
                </a:solidFill>
              </a:rPr>
              <a:t>* تحفيز الأنشطة التجارية</a:t>
            </a:r>
            <a:br>
              <a:rPr lang="ar-SA" sz="3100" dirty="0" smtClean="0">
                <a:solidFill>
                  <a:srgbClr val="FF0000"/>
                </a:solidFill>
              </a:rPr>
            </a:br>
            <a:r>
              <a:rPr lang="ar-SA" sz="3100" dirty="0" smtClean="0">
                <a:solidFill>
                  <a:srgbClr val="FF0000"/>
                </a:solidFill>
              </a:rPr>
              <a:t>* توفير فرص المشاركة للشباب</a:t>
            </a:r>
            <a:r>
              <a:rPr lang="en-US" dirty="0"/>
              <a:t/>
            </a:r>
            <a:br>
              <a:rPr lang="en-US" dirty="0"/>
            </a:br>
            <a:r>
              <a:rPr lang="en-US" dirty="0"/>
              <a:t/>
            </a:r>
            <a:br>
              <a:rPr lang="en-US" dirty="0"/>
            </a:br>
            <a:r>
              <a:rPr lang="ar-SA" dirty="0"/>
              <a:t/>
            </a:r>
            <a:br>
              <a:rPr lang="ar-SA" dirty="0"/>
            </a:br>
            <a:endParaRPr lang="en-US" dirty="0"/>
          </a:p>
        </p:txBody>
      </p:sp>
      <p:sp>
        <p:nvSpPr>
          <p:cNvPr id="3" name="Content Placeholder 2"/>
          <p:cNvSpPr>
            <a:spLocks noGrp="1"/>
          </p:cNvSpPr>
          <p:nvPr>
            <p:ph idx="1"/>
          </p:nvPr>
        </p:nvSpPr>
        <p:spPr>
          <a:xfrm>
            <a:off x="533400" y="533400"/>
            <a:ext cx="8287072" cy="1311424"/>
          </a:xfrm>
        </p:spPr>
        <p:txBody>
          <a:bodyPr/>
          <a:lstStyle/>
          <a:p>
            <a:pPr algn="ctr"/>
            <a:r>
              <a:rPr lang="ar-SA" sz="3200" dirty="0" smtClean="0"/>
              <a:t>الاثار الاقتصادية للسياحة </a:t>
            </a:r>
            <a:r>
              <a:rPr lang="ar-SA" sz="3200" dirty="0"/>
              <a:t>الريفية</a:t>
            </a:r>
            <a:endParaRPr lang="en-US" sz="3200" dirty="0"/>
          </a:p>
          <a:p>
            <a:pPr algn="ctr"/>
            <a:endParaRPr lang="en-US" dirty="0"/>
          </a:p>
        </p:txBody>
      </p:sp>
    </p:spTree>
    <p:extLst>
      <p:ext uri="{BB962C8B-B14F-4D97-AF65-F5344CB8AC3E}">
        <p14:creationId xmlns:p14="http://schemas.microsoft.com/office/powerpoint/2010/main" val="302988351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348880"/>
            <a:ext cx="8143056" cy="3670920"/>
          </a:xfrm>
        </p:spPr>
        <p:txBody>
          <a:bodyPr/>
          <a:lstStyle/>
          <a:p>
            <a:pPr lvl="0" algn="r"/>
            <a:r>
              <a:rPr lang="ar-SA" sz="2400" dirty="0" smtClean="0">
                <a:solidFill>
                  <a:srgbClr val="FF0000"/>
                </a:solidFill>
              </a:rPr>
              <a:t>* </a:t>
            </a:r>
            <a:r>
              <a:rPr lang="ar-SA" sz="2800" dirty="0" smtClean="0">
                <a:solidFill>
                  <a:srgbClr val="FF0000"/>
                </a:solidFill>
              </a:rPr>
              <a:t>تعزيز </a:t>
            </a:r>
            <a:r>
              <a:rPr lang="ar-SA" sz="2800" dirty="0">
                <a:solidFill>
                  <a:srgbClr val="FF0000"/>
                </a:solidFill>
              </a:rPr>
              <a:t>الهوية الوطنية </a:t>
            </a:r>
            <a:r>
              <a:rPr lang="ar-SA" sz="2800" dirty="0" smtClean="0">
                <a:solidFill>
                  <a:srgbClr val="FF0000"/>
                </a:solidFill>
              </a:rPr>
              <a:t> والثقة بالنفس</a:t>
            </a:r>
            <a:br>
              <a:rPr lang="ar-SA" sz="2800" dirty="0" smtClean="0">
                <a:solidFill>
                  <a:srgbClr val="FF0000"/>
                </a:solidFill>
              </a:rPr>
            </a:br>
            <a:r>
              <a:rPr lang="ar-SA" sz="2800" dirty="0" smtClean="0">
                <a:solidFill>
                  <a:srgbClr val="FF0000"/>
                </a:solidFill>
              </a:rPr>
              <a:t>* الحفاظ </a:t>
            </a:r>
            <a:r>
              <a:rPr lang="ar-SA" sz="2800" dirty="0">
                <a:solidFill>
                  <a:srgbClr val="FF0000"/>
                </a:solidFill>
              </a:rPr>
              <a:t>على الموروث الثقافي </a:t>
            </a:r>
            <a:r>
              <a:rPr lang="ar-SA" sz="2800" dirty="0" smtClean="0">
                <a:solidFill>
                  <a:srgbClr val="FF0000"/>
                </a:solidFill>
              </a:rPr>
              <a:t>والتراثي</a:t>
            </a:r>
            <a:r>
              <a:rPr lang="en-US" sz="2800" dirty="0">
                <a:solidFill>
                  <a:srgbClr val="FF0000"/>
                </a:solidFill>
              </a:rPr>
              <a:t/>
            </a:r>
            <a:br>
              <a:rPr lang="en-US" sz="2800" dirty="0">
                <a:solidFill>
                  <a:srgbClr val="FF0000"/>
                </a:solidFill>
              </a:rPr>
            </a:br>
            <a:r>
              <a:rPr lang="ar-SA" sz="2800" dirty="0" smtClean="0">
                <a:solidFill>
                  <a:srgbClr val="FF0000"/>
                </a:solidFill>
              </a:rPr>
              <a:t>* الحفاظ </a:t>
            </a:r>
            <a:r>
              <a:rPr lang="ar-SA" sz="2800" dirty="0">
                <a:solidFill>
                  <a:srgbClr val="FF0000"/>
                </a:solidFill>
              </a:rPr>
              <a:t>على الفنون الشعبية والحرف اليدوية</a:t>
            </a:r>
            <a:r>
              <a:rPr lang="en-US" sz="2800" dirty="0">
                <a:solidFill>
                  <a:srgbClr val="FF0000"/>
                </a:solidFill>
              </a:rPr>
              <a:t/>
            </a:r>
            <a:br>
              <a:rPr lang="en-US" sz="2800" dirty="0">
                <a:solidFill>
                  <a:srgbClr val="FF0000"/>
                </a:solidFill>
              </a:rPr>
            </a:br>
            <a:r>
              <a:rPr lang="ar-SA" sz="2800" dirty="0" smtClean="0">
                <a:solidFill>
                  <a:srgbClr val="FF0000"/>
                </a:solidFill>
              </a:rPr>
              <a:t>* المحافظة </a:t>
            </a:r>
            <a:r>
              <a:rPr lang="ar-SA" sz="2800" dirty="0">
                <a:solidFill>
                  <a:srgbClr val="FF0000"/>
                </a:solidFill>
              </a:rPr>
              <a:t>على </a:t>
            </a:r>
            <a:r>
              <a:rPr lang="ar-SA" sz="2800" dirty="0" smtClean="0">
                <a:solidFill>
                  <a:srgbClr val="FF0000"/>
                </a:solidFill>
              </a:rPr>
              <a:t>البيئة</a:t>
            </a:r>
            <a:r>
              <a:rPr lang="en-US" dirty="0"/>
              <a:t/>
            </a:r>
            <a:br>
              <a:rPr lang="en-US" dirty="0"/>
            </a:br>
            <a:endParaRPr lang="en-US" dirty="0"/>
          </a:p>
        </p:txBody>
      </p:sp>
      <p:sp>
        <p:nvSpPr>
          <p:cNvPr id="3" name="Content Placeholder 2"/>
          <p:cNvSpPr>
            <a:spLocks noGrp="1"/>
          </p:cNvSpPr>
          <p:nvPr>
            <p:ph idx="1"/>
          </p:nvPr>
        </p:nvSpPr>
        <p:spPr>
          <a:xfrm>
            <a:off x="533400" y="533400"/>
            <a:ext cx="8143056" cy="1455440"/>
          </a:xfrm>
        </p:spPr>
        <p:txBody>
          <a:bodyPr>
            <a:normAutofit/>
          </a:bodyPr>
          <a:lstStyle/>
          <a:p>
            <a:pPr algn="ctr"/>
            <a:r>
              <a:rPr lang="ar-SA" sz="3200" dirty="0"/>
              <a:t>الاثار الاقتصادية للسياحة الريفية</a:t>
            </a:r>
            <a:endParaRPr lang="en-US" sz="3200" dirty="0"/>
          </a:p>
        </p:txBody>
      </p:sp>
    </p:spTree>
    <p:extLst>
      <p:ext uri="{BB962C8B-B14F-4D97-AF65-F5344CB8AC3E}">
        <p14:creationId xmlns:p14="http://schemas.microsoft.com/office/powerpoint/2010/main" val="2472337565"/>
      </p:ext>
    </p:extLst>
  </p:cSld>
  <p:clrMapOvr>
    <a:masterClrMapping/>
  </p:clrMapOvr>
  <p:timing>
    <p:tnLst>
      <p:par>
        <p:cTn id="1" dur="indefinite" restart="never" nodeType="tmRoot"/>
      </p:par>
    </p:tnLst>
  </p:timing>
</p:sld>
</file>

<file path=ppt/theme/theme1.xml><?xml version="1.0" encoding="utf-8"?>
<a:theme xmlns:a="http://schemas.openxmlformats.org/drawingml/2006/main" name="Slice">
  <a:themeElements>
    <a:clrScheme name="Slice">
      <a:dk1>
        <a:sysClr val="windowText" lastClr="000000"/>
      </a:dk1>
      <a:lt1>
        <a:sysClr val="window" lastClr="FFFFFF"/>
      </a:lt1>
      <a:dk2>
        <a:srgbClr val="146194"/>
      </a:dk2>
      <a:lt2>
        <a:srgbClr val="76DBF4"/>
      </a:lt2>
      <a:accent1>
        <a:srgbClr val="052F61"/>
      </a:accent1>
      <a:accent2>
        <a:srgbClr val="A50E82"/>
      </a:accent2>
      <a:accent3>
        <a:srgbClr val="14967C"/>
      </a:accent3>
      <a:accent4>
        <a:srgbClr val="6A9E1F"/>
      </a:accent4>
      <a:accent5>
        <a:srgbClr val="E87D37"/>
      </a:accent5>
      <a:accent6>
        <a:srgbClr val="C62324"/>
      </a:accent6>
      <a:hlink>
        <a:srgbClr val="0D2E46"/>
      </a:hlink>
      <a:folHlink>
        <a:srgbClr val="356A95"/>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3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2700"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13FEC7C6-62A9-40C4-99D2-581AACACAA2F}"/>
    </a:ext>
  </a:extLst>
</a:theme>
</file>

<file path=docProps/app.xml><?xml version="1.0" encoding="utf-8"?>
<Properties xmlns="http://schemas.openxmlformats.org/officeDocument/2006/extended-properties" xmlns:vt="http://schemas.openxmlformats.org/officeDocument/2006/docPropsVTypes">
  <Template>Slice</Template>
  <TotalTime>1664</TotalTime>
  <Words>224</Words>
  <Application>Microsoft Office PowerPoint</Application>
  <PresentationFormat>On-screen Show (4:3)</PresentationFormat>
  <Paragraphs>70</Paragraphs>
  <Slides>17</Slides>
  <Notes>0</Notes>
  <HiddenSlides>1</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17</vt:i4>
      </vt:variant>
    </vt:vector>
  </HeadingPairs>
  <TitlesOfParts>
    <vt:vector size="21" baseType="lpstr">
      <vt:lpstr>Century Gothic</vt:lpstr>
      <vt:lpstr>Tahoma</vt:lpstr>
      <vt:lpstr>Wingdings 3</vt:lpstr>
      <vt:lpstr>Slice</vt:lpstr>
      <vt:lpstr>كلية السياحة والاثار قسم الإدارة السياحية والفندقية</vt:lpstr>
      <vt:lpstr>الَّذِينَ يُقِيمُونَ الصَّلَاةَ وَمِمَّا رَزَقْنَاهُمْ يُنْفِقُونَ أُولَئِكَ هُمُ الْمُؤْمِنُونَ حَقًّا لَهُمْ دَرَجَاتٌ عِنْدَ رَبِّهِمْ وَمَغْفِرَة ٌ وَرِزْقٌ كَرِيمٌ                            صدق الله العظيم    ( الانفال 3)</vt:lpstr>
      <vt:lpstr>PowerPoint Presentation</vt:lpstr>
      <vt:lpstr>* الانفاق المباشر انفاق السائح على السلع والخدمات السياحية * الانفاق غير المباشر انفاق السائح على السلع والخدمات غير السياحية * الانفاق المستحث انفاق العاملين في القطاع السياحي نتيجة حصولهم على الدخل بسبب وجود السائح</vt:lpstr>
      <vt:lpstr>  المقومات الثقافية و تشمل العادات والتقاليد والمأكولات الشعبية وطرق إنتاج الطعام والإنتاج الزراعي والحرف اليدوية وطرق الحياة السائدة واللهجات المحلية والموسيقى والغناء والرقصات الشعبية. إضافة الى الرياضات والألعاب الشعبية المتوارثة. المقومات الطبيعية  وتشمل المناطق الريفية والبيئة الطبيعية والصيد بأنواعه والغابات والسياحة البيئية ورحلات السفاري. المقومات التاريخية وتشمل المواقع الاثرية والتاريخية والانماط المعمارية وموارد التراث.</vt:lpstr>
      <vt:lpstr>* الاثار الاجتماعية والثقافية تأثير راس المال والعولمة واستقلالية الاسرة و التأثير على الثقافات المحلية والعادات والتقاليد السائدة * الاثار الاقتصادية تنوع مصادر الدخل والتشغيل والعمالة واستغلال الموارد * الاثار البيئية الاستدامة والحفاظ على البيئة والعناية بالموارد  </vt:lpstr>
      <vt:lpstr>PowerPoint Presentation</vt:lpstr>
      <vt:lpstr> * تنويع مصادر الدخل في المجتمعات الريفية * خلق فرص العمل * الاحتفاظ بالوظائف * تحفيز الأنشطة التجارية * توفير فرص المشاركة للشباب   </vt:lpstr>
      <vt:lpstr>* تعزيز الهوية الوطنية  والثقة بالنفس * الحفاظ على الموروث الثقافي والتراثي * الحفاظ على الفنون الشعبية والحرف اليدوية * المحافظة على البيئة </vt:lpstr>
      <vt:lpstr> • المساهمة في توفير تكاليف البنية التحتية الاقتصادية والاجتماعية • تشجيع وتنمية القطاعات الصناعية الأخرى. • المساهمة في توفير خدمات الإقامة والايواء ووسائل الراحة والخدمات المحلية الاخرى • المساهمة في الحفاظ على الموارد البيئية والثقافية.</vt:lpstr>
      <vt:lpstr>* تعزيز الإيرادات الضريبية * الحد من الهجرة من الريف الى المدن * تحسين وضع الميزان التجاري * الحصول على النقد الأجنبي * زيادة مشاركة المرأة في النشاط الاقتصادي  </vt:lpstr>
      <vt:lpstr>أولا  - تحسين مؤشرات الطلب ثانيا – تحسين مؤشرات العرض ثالثا – الإجراءات الحكومية رابعا – السياسة السياحية</vt:lpstr>
      <vt:lpstr>* اجراء الدراسات والمسوحات حول اهتمامات السائح السعودي والتعرف بشكل دقيق على رغباته  * الاهتمام بترويج وتسويق السياحة الريفية في الداخل والخارج * توفير المعلومات السياحية المتعلقة بالسياحة الريفية من خلال اصدار الخرائط للمواقع السياحية والتعريف بها  * إعطاء السياحة الريفية بما تشمله من مقومات ثقافية وشعبية بعدا وطنيا *</vt:lpstr>
      <vt:lpstr>*- تطوير الوجهات السياحية المرتبطة بالسياحة الريفية من خلال تجهيزها بما يحتاجه السائح من خدمات ومرافق *- تحسين جودة الخدمات السياحة المقدمة وتطبيق معايير الجودة العالمية *- تركيز استخدام تكنولوجيا المعلومات في السياحة الريفية *إعادة توزيع الاستثمارات السياحية في المناطق الريفية والمناطق الاقل نموا  </vt:lpstr>
      <vt:lpstr>* تسهيل إجراءات انشاء المشروعات المرتبطة بالسياحة الريفية ودعمها * منح الإعفاءات الضريبية للاستثمارات المرتبطة بالسياحة الريفية وتشجيع مثل هذه المشروعات * سرعة انجاز المعاملات المرتبطة بإنشاء مشروعات تخدم السياحة الريفية * تشجيع الاستثمار المحلي والاجنبي في المناطق الريفية </vt:lpstr>
      <vt:lpstr>* المحور الاقتصادي: تحسين القدرة التنافسية للقطاع السياحي بشكل عام وللسياحة الريفية بشكل خاص  * المحور الاجتماعي: تحقيق القناعة لدى المجتمعات المحلية وخاصة الريفية بالأثار الإيجابية للسياحة الريفية * المحور البيئي : تطوير الموارد السياحية الريفية بأنواعها المختلفة مما يساعد في المحافظة عليها في المدى البعيد وادارتها بشكل سليم والحفاظ على البيئة وترشيد استخدام المياه والطاقة</vt:lpstr>
      <vt:lpstr>نشكر لكم حضوركم و استماعكم</vt:lpstr>
    </vt:vector>
  </TitlesOfParts>
  <Company>جامعة الملك سعود</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*الفنادق والمطاعم</dc:title>
  <dc:creator>المستخدم</dc:creator>
  <cp:lastModifiedBy>Windows User</cp:lastModifiedBy>
  <cp:revision>79</cp:revision>
  <dcterms:created xsi:type="dcterms:W3CDTF">2015-11-16T05:14:58Z</dcterms:created>
  <dcterms:modified xsi:type="dcterms:W3CDTF">2017-04-02T09:27:20Z</dcterms:modified>
</cp:coreProperties>
</file>

<file path=docProps/thumbnail.jpeg>
</file>