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svg" ContentType="image/svg+xml"/>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76" r:id="rId2"/>
    <p:sldId id="256" r:id="rId3"/>
    <p:sldId id="258" r:id="rId4"/>
    <p:sldId id="257" r:id="rId5"/>
    <p:sldId id="260" r:id="rId6"/>
    <p:sldId id="259" r:id="rId7"/>
    <p:sldId id="262" r:id="rId8"/>
    <p:sldId id="264" r:id="rId9"/>
    <p:sldId id="272" r:id="rId10"/>
    <p:sldId id="273" r:id="rId11"/>
    <p:sldId id="274" r:id="rId12"/>
    <p:sldId id="275" r:id="rId13"/>
    <p:sldId id="263" r:id="rId14"/>
    <p:sldId id="266" r:id="rId15"/>
    <p:sldId id="267" r:id="rId16"/>
    <p:sldId id="268" r:id="rId17"/>
    <p:sldId id="270" r:id="rId18"/>
    <p:sldId id="271" r:id="rId19"/>
    <p:sldId id="26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00" autoAdjust="0"/>
    <p:restoredTop sz="94660"/>
  </p:normalViewPr>
  <p:slideViewPr>
    <p:cSldViewPr snapToGrid="0">
      <p:cViewPr>
        <p:scale>
          <a:sx n="123" d="100"/>
          <a:sy n="123" d="100"/>
        </p:scale>
        <p:origin x="-8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26"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x-none"/>
              <a:t>انقر لتحرير نمط عنوان الشكل الرئيسي</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x-none"/>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7EA49EFA-4913-4AAC-8228-6D25877AFA15}" type="datetimeFigureOut">
              <a:rPr lang="x-none" smtClean="0"/>
              <a:t>12/6/17</a:t>
            </a:fld>
            <a:endParaRPr lang="x-none"/>
          </a:p>
        </p:txBody>
      </p:sp>
      <p:sp>
        <p:nvSpPr>
          <p:cNvPr id="5" name="Footer Placeholder 4"/>
          <p:cNvSpPr>
            <a:spLocks noGrp="1"/>
          </p:cNvSpPr>
          <p:nvPr>
            <p:ph type="ftr" sz="quarter" idx="11"/>
          </p:nvPr>
        </p:nvSpPr>
        <p:spPr>
          <a:xfrm>
            <a:off x="2416500" y="329307"/>
            <a:ext cx="4973915" cy="309201"/>
          </a:xfrm>
        </p:spPr>
        <p:txBody>
          <a:bodyPr/>
          <a:lstStyle/>
          <a:p>
            <a:endParaRPr lang="x-none"/>
          </a:p>
        </p:txBody>
      </p:sp>
      <p:sp>
        <p:nvSpPr>
          <p:cNvPr id="6" name="Slide Number Placeholder 5"/>
          <p:cNvSpPr>
            <a:spLocks noGrp="1"/>
          </p:cNvSpPr>
          <p:nvPr>
            <p:ph type="sldNum" sz="quarter" idx="12"/>
          </p:nvPr>
        </p:nvSpPr>
        <p:spPr>
          <a:xfrm>
            <a:off x="1437664" y="798973"/>
            <a:ext cx="811019" cy="503578"/>
          </a:xfrm>
        </p:spPr>
        <p:txBody>
          <a:bodyPr/>
          <a:lstStyle/>
          <a:p>
            <a:fld id="{AE65C525-0B6E-4774-95FF-7CA6FC82210F}" type="slidenum">
              <a:rPr lang="x-none" smtClean="0"/>
              <a:t>‹#›</a:t>
            </a:fld>
            <a:endParaRPr lang="x-none"/>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77689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4" name="Date Placeholder 3"/>
          <p:cNvSpPr>
            <a:spLocks noGrp="1"/>
          </p:cNvSpPr>
          <p:nvPr>
            <p:ph type="dt" sz="half" idx="10"/>
          </p:nvPr>
        </p:nvSpPr>
        <p:spPr/>
        <p:txBody>
          <a:bodyPr/>
          <a:lstStyle/>
          <a:p>
            <a:fld id="{7EA49EFA-4913-4AAC-8228-6D25877AFA15}" type="datetimeFigureOut">
              <a:rPr lang="x-none" smtClean="0"/>
              <a:t>12/6/17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E65C525-0B6E-4774-95FF-7CA6FC82210F}" type="slidenum">
              <a:rPr lang="x-none" smtClean="0"/>
              <a:t>‹#›</a:t>
            </a:fld>
            <a:endParaRPr lang="x-none"/>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60929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x-none"/>
              <a:t>انقر لتحرير نمط عنوان الشكل الرئيسي</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4" name="Date Placeholder 3"/>
          <p:cNvSpPr>
            <a:spLocks noGrp="1"/>
          </p:cNvSpPr>
          <p:nvPr>
            <p:ph type="dt" sz="half" idx="10"/>
          </p:nvPr>
        </p:nvSpPr>
        <p:spPr/>
        <p:txBody>
          <a:bodyPr/>
          <a:lstStyle/>
          <a:p>
            <a:fld id="{7EA49EFA-4913-4AAC-8228-6D25877AFA15}" type="datetimeFigureOut">
              <a:rPr lang="x-none" smtClean="0"/>
              <a:t>12/6/17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E65C525-0B6E-4774-95FF-7CA6FC82210F}" type="slidenum">
              <a:rPr lang="x-none" smtClean="0"/>
              <a:t>‹#›</a:t>
            </a:fld>
            <a:endParaRPr lang="x-none"/>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21881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انقر لتحرير نمط عنوان الشكل الرئيسي</a:t>
            </a:r>
            <a:endParaRPr lang="en-US" dirty="0"/>
          </a:p>
        </p:txBody>
      </p:sp>
      <p:sp>
        <p:nvSpPr>
          <p:cNvPr id="3" name="Content Placeholder 2"/>
          <p:cNvSpPr>
            <a:spLocks noGrp="1"/>
          </p:cNvSpPr>
          <p:nvPr>
            <p:ph idx="1"/>
          </p:nvPr>
        </p:nvSpPr>
        <p:spPr/>
        <p:txBody>
          <a:bodyPr anchor="t"/>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4" name="Date Placeholder 3"/>
          <p:cNvSpPr>
            <a:spLocks noGrp="1"/>
          </p:cNvSpPr>
          <p:nvPr>
            <p:ph type="dt" sz="half" idx="10"/>
          </p:nvPr>
        </p:nvSpPr>
        <p:spPr/>
        <p:txBody>
          <a:bodyPr/>
          <a:lstStyle/>
          <a:p>
            <a:fld id="{7EA49EFA-4913-4AAC-8228-6D25877AFA15}" type="datetimeFigureOut">
              <a:rPr lang="x-none" smtClean="0"/>
              <a:t>12/6/17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E65C525-0B6E-4774-95FF-7CA6FC82210F}" type="slidenum">
              <a:rPr lang="x-none" smtClean="0"/>
              <a:t>‹#›</a:t>
            </a:fld>
            <a:endParaRPr lang="x-none"/>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30785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x-none"/>
              <a:t>انقر لتحرير نمط عنوان الشكل الرئيسي</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x-none"/>
              <a:t>حرر أنماط نص الشكل الرئيسي</a:t>
            </a:r>
          </a:p>
        </p:txBody>
      </p:sp>
      <p:sp>
        <p:nvSpPr>
          <p:cNvPr id="4" name="Date Placeholder 3"/>
          <p:cNvSpPr>
            <a:spLocks noGrp="1"/>
          </p:cNvSpPr>
          <p:nvPr>
            <p:ph type="dt" sz="half" idx="10"/>
          </p:nvPr>
        </p:nvSpPr>
        <p:spPr/>
        <p:txBody>
          <a:bodyPr/>
          <a:lstStyle/>
          <a:p>
            <a:fld id="{7EA49EFA-4913-4AAC-8228-6D25877AFA15}" type="datetimeFigureOut">
              <a:rPr lang="x-none" smtClean="0"/>
              <a:t>12/6/17</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E65C525-0B6E-4774-95FF-7CA6FC82210F}" type="slidenum">
              <a:rPr lang="x-none" smtClean="0"/>
              <a:t>‹#›</a:t>
            </a:fld>
            <a:endParaRPr lang="x-none"/>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58510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x-none"/>
              <a:t>انقر لتحرير نمط عنوان الشكل الرئيسي</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5" name="Date Placeholder 4"/>
          <p:cNvSpPr>
            <a:spLocks noGrp="1"/>
          </p:cNvSpPr>
          <p:nvPr>
            <p:ph type="dt" sz="half" idx="10"/>
          </p:nvPr>
        </p:nvSpPr>
        <p:spPr/>
        <p:txBody>
          <a:bodyPr/>
          <a:lstStyle/>
          <a:p>
            <a:fld id="{7EA49EFA-4913-4AAC-8228-6D25877AFA15}" type="datetimeFigureOut">
              <a:rPr lang="x-none" smtClean="0"/>
              <a:t>12/6/17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E65C525-0B6E-4774-95FF-7CA6FC82210F}" type="slidenum">
              <a:rPr lang="x-none" smtClean="0"/>
              <a:t>‹#›</a:t>
            </a:fld>
            <a:endParaRPr lang="x-none"/>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05649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x-none"/>
              <a:t>انقر لتحرير نمط عنوان الشكل الرئيسي</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حرر أنماط نص الشكل الرئيسي</a:t>
            </a:r>
          </a:p>
        </p:txBody>
      </p:sp>
      <p:sp>
        <p:nvSpPr>
          <p:cNvPr id="4" name="Content Placeholder 3"/>
          <p:cNvSpPr>
            <a:spLocks noGrp="1"/>
          </p:cNvSpPr>
          <p:nvPr>
            <p:ph sz="half" idx="2"/>
          </p:nvPr>
        </p:nvSpPr>
        <p:spPr>
          <a:xfrm>
            <a:off x="1447191" y="2824269"/>
            <a:ext cx="4645152" cy="2644457"/>
          </a:xfrm>
        </p:spPr>
        <p:txBody>
          <a:bodyPr/>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حرر أنماط نص الشكل الرئيسي</a:t>
            </a:r>
          </a:p>
        </p:txBody>
      </p:sp>
      <p:sp>
        <p:nvSpPr>
          <p:cNvPr id="6" name="Content Placeholder 5"/>
          <p:cNvSpPr>
            <a:spLocks noGrp="1"/>
          </p:cNvSpPr>
          <p:nvPr>
            <p:ph sz="quarter" idx="4"/>
          </p:nvPr>
        </p:nvSpPr>
        <p:spPr>
          <a:xfrm>
            <a:off x="6412362" y="2821491"/>
            <a:ext cx="4645152" cy="2637371"/>
          </a:xfrm>
        </p:spPr>
        <p:txBody>
          <a:bodyPr/>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7" name="Date Placeholder 6"/>
          <p:cNvSpPr>
            <a:spLocks noGrp="1"/>
          </p:cNvSpPr>
          <p:nvPr>
            <p:ph type="dt" sz="half" idx="10"/>
          </p:nvPr>
        </p:nvSpPr>
        <p:spPr/>
        <p:txBody>
          <a:bodyPr/>
          <a:lstStyle/>
          <a:p>
            <a:fld id="{7EA49EFA-4913-4AAC-8228-6D25877AFA15}" type="datetimeFigureOut">
              <a:rPr lang="x-none" smtClean="0"/>
              <a:t>12/6/17</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AE65C525-0B6E-4774-95FF-7CA6FC82210F}" type="slidenum">
              <a:rPr lang="x-none" smtClean="0"/>
              <a:t>‹#›</a:t>
            </a:fld>
            <a:endParaRPr lang="x-none"/>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35482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7EA49EFA-4913-4AAC-8228-6D25877AFA15}" type="datetimeFigureOut">
              <a:rPr lang="x-none" smtClean="0"/>
              <a:t>12/6/17</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AE65C525-0B6E-4774-95FF-7CA6FC82210F}" type="slidenum">
              <a:rPr lang="x-none" smtClean="0"/>
              <a:t>‹#›</a:t>
            </a:fld>
            <a:endParaRPr lang="x-none"/>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47039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49EFA-4913-4AAC-8228-6D25877AFA15}" type="datetimeFigureOut">
              <a:rPr lang="x-none" smtClean="0"/>
              <a:t>12/6/17</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AE65C525-0B6E-4774-95FF-7CA6FC82210F}" type="slidenum">
              <a:rPr lang="x-none" smtClean="0"/>
              <a:t>‹#›</a:t>
            </a:fld>
            <a:endParaRPr lang="x-none"/>
          </a:p>
        </p:txBody>
      </p:sp>
    </p:spTree>
    <p:extLst>
      <p:ext uri="{BB962C8B-B14F-4D97-AF65-F5344CB8AC3E}">
        <p14:creationId xmlns:p14="http://schemas.microsoft.com/office/powerpoint/2010/main" val="183818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x-none"/>
              <a:t>انقر لتحرير نمط عنوان الشكل الرئيسي</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x-none"/>
              <a:t>حرر أنماط نص الشكل الرئيسي</a:t>
            </a:r>
          </a:p>
          <a:p>
            <a:pPr lvl="1"/>
            <a:r>
              <a:rPr lang="x-none"/>
              <a:t>المستوى الثاني</a:t>
            </a:r>
          </a:p>
          <a:p>
            <a:pPr lvl="2"/>
            <a:r>
              <a:rPr lang="x-none"/>
              <a:t>المستوى الثالث</a:t>
            </a:r>
          </a:p>
          <a:p>
            <a:pPr lvl="3"/>
            <a:r>
              <a:rPr lang="x-none"/>
              <a:t>المستوى الرابع</a:t>
            </a:r>
          </a:p>
          <a:p>
            <a:pPr lvl="4"/>
            <a:r>
              <a:rPr lang="x-none"/>
              <a:t>المستوى الخامس</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x-none"/>
              <a:t>حرر أنماط نص الشكل الرئيسي</a:t>
            </a:r>
          </a:p>
        </p:txBody>
      </p:sp>
      <p:sp>
        <p:nvSpPr>
          <p:cNvPr id="5" name="Date Placeholder 4"/>
          <p:cNvSpPr>
            <a:spLocks noGrp="1"/>
          </p:cNvSpPr>
          <p:nvPr>
            <p:ph type="dt" sz="half" idx="10"/>
          </p:nvPr>
        </p:nvSpPr>
        <p:spPr/>
        <p:txBody>
          <a:bodyPr/>
          <a:lstStyle/>
          <a:p>
            <a:fld id="{7EA49EFA-4913-4AAC-8228-6D25877AFA15}" type="datetimeFigureOut">
              <a:rPr lang="x-none" smtClean="0"/>
              <a:t>12/6/17</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E65C525-0B6E-4774-95FF-7CA6FC82210F}" type="slidenum">
              <a:rPr lang="x-none" smtClean="0"/>
              <a:t>‹#›</a:t>
            </a:fld>
            <a:endParaRPr lang="x-none"/>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15290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x-none"/>
              <a:t>انقر لتحرير نمط عنوان الشكل الرئيسي</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انقر فوق الأيقونة لإضافة صورة</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x-none"/>
              <a:t>حرر أنماط نص الشكل الرئيسي</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7EA49EFA-4913-4AAC-8228-6D25877AFA15}" type="datetimeFigureOut">
              <a:rPr lang="x-none" smtClean="0"/>
              <a:t>12/6/17</a:t>
            </a:fld>
            <a:endParaRPr lang="x-none"/>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AE65C525-0B6E-4774-95FF-7CA6FC82210F}" type="slidenum">
              <a:rPr lang="x-none" smtClean="0"/>
              <a:t>‹#›</a:t>
            </a:fld>
            <a:endParaRPr lang="x-none"/>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476370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x-none"/>
              <a:t>انقر لتحرير نمط عنوان الشكل الرئيسي</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7EA49EFA-4913-4AAC-8228-6D25877AFA15}" type="datetimeFigureOut">
              <a:rPr lang="x-none" smtClean="0"/>
              <a:t>12/6/17</a:t>
            </a:fld>
            <a:endParaRPr lang="x-none"/>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AE65C525-0B6E-4774-95FF-7CA6FC82210F}" type="slidenum">
              <a:rPr lang="x-none" smtClean="0"/>
              <a:t>‹#›</a:t>
            </a:fld>
            <a:endParaRPr lang="x-none"/>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97017"/>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1"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hyperlink" Target="https://youtu.be/LVD88BtyWQ0" TargetMode="External"/><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1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18.jpg"/></Relationships>
</file>

<file path=ppt/slides/_rels/slide19.xml.rels><?xml version="1.0" encoding="UTF-8" standalone="yes"?>
<Relationships xmlns="http://schemas.openxmlformats.org/package/2006/relationships"><Relationship Id="rId3" Type="http://schemas.openxmlformats.org/officeDocument/2006/relationships/hyperlink" Target="http://search.mandumah.com/Record/92818" TargetMode="External"/><Relationship Id="rId4" Type="http://schemas.openxmlformats.org/officeDocument/2006/relationships/hyperlink" Target="http://www.bu.edu.eg/portal/uploads/Education/Mental%20Health/2272/publications/Saleh%20Fouad%20Mohamad%20Alsharawy_dr%20(2).docx" TargetMode="External"/><Relationship Id="rId5" Type="http://schemas.openxmlformats.org/officeDocument/2006/relationships/hyperlink" Target="http://www.health-exchange.net/pdfdb/bedwettingAra.pdf" TargetMode="External"/><Relationship Id="rId6" Type="http://schemas.openxmlformats.org/officeDocument/2006/relationships/hyperlink" Target="%D8%A7%D9%84%D9%81%D9%8A%D8%AF%D9%8A%D9%88" TargetMode="External"/><Relationship Id="rId1" Type="http://schemas.openxmlformats.org/officeDocument/2006/relationships/slideLayout" Target="../slideLayouts/slideLayout2.xml"/><Relationship Id="rId2" Type="http://schemas.openxmlformats.org/officeDocument/2006/relationships/hyperlink" Target="http://search.mandumah.com/Record/49027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xmlns="" id="{EED2B910-B28F-4A54-B17C-8B7E5893A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xmlns="" id="{7CAB7D27-148D-4082-B160-72FAD580D66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27" name="Picture 26">
            <a:extLst>
              <a:ext uri="{FF2B5EF4-FFF2-40B4-BE49-F238E27FC236}">
                <a16:creationId xmlns:a16="http://schemas.microsoft.com/office/drawing/2014/main" xmlns="" id="{CD88FC76-F691-462A-BCF9-0BA4F5DE6D7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9" name="Straight Connector 28">
            <a:extLst>
              <a:ext uri="{FF2B5EF4-FFF2-40B4-BE49-F238E27FC236}">
                <a16:creationId xmlns:a16="http://schemas.microsoft.com/office/drawing/2014/main" xmlns="" id="{33204A7E-B7E9-42D0-9DC4-B82FDC8C4BCC}"/>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xmlns="" id="{C545F118-1DF8-46A9-8A77-B3D9422CEA4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5198775" y="1847088"/>
            <a:ext cx="5548039"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5" name="صورة 4" descr="صورة تحتوي على داخلي, شخص, رضيع, سرير&#10;&#10;وصف منشأ بثقة عالية جداً">
            <a:extLst>
              <a:ext uri="{FF2B5EF4-FFF2-40B4-BE49-F238E27FC236}">
                <a16:creationId xmlns:a16="http://schemas.microsoft.com/office/drawing/2014/main" xmlns="" id="{5B99A06D-434E-41FA-96AB-3CF01532FA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685" y="481108"/>
            <a:ext cx="3643944" cy="2491815"/>
          </a:xfrm>
          <a:prstGeom prst="rect">
            <a:avLst/>
          </a:prstGeom>
          <a:solidFill>
            <a:srgbClr val="FFFFFF">
              <a:shade val="85000"/>
            </a:srgbClr>
          </a:solidFill>
        </p:spPr>
      </p:pic>
      <p:pic>
        <p:nvPicPr>
          <p:cNvPr id="7" name="صورة 6" descr="صورة تحتوي على شخص, داخلي, حائط, ولد&#10;&#10;وصف منشأ بثقة عالية جداً">
            <a:extLst>
              <a:ext uri="{FF2B5EF4-FFF2-40B4-BE49-F238E27FC236}">
                <a16:creationId xmlns:a16="http://schemas.microsoft.com/office/drawing/2014/main" xmlns="" id="{4A99A1D0-69C7-42A0-9AF7-0629AEC9D6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1608" y="3137516"/>
            <a:ext cx="3116097" cy="2492878"/>
          </a:xfrm>
          <a:prstGeom prst="rect">
            <a:avLst/>
          </a:prstGeom>
        </p:spPr>
      </p:pic>
      <p:sp>
        <p:nvSpPr>
          <p:cNvPr id="2" name="عنوان 1">
            <a:extLst>
              <a:ext uri="{FF2B5EF4-FFF2-40B4-BE49-F238E27FC236}">
                <a16:creationId xmlns:a16="http://schemas.microsoft.com/office/drawing/2014/main" xmlns="" id="{267F2752-322F-4DE7-ABCA-9116D556F15A}"/>
              </a:ext>
            </a:extLst>
          </p:cNvPr>
          <p:cNvSpPr>
            <a:spLocks noGrp="1"/>
          </p:cNvSpPr>
          <p:nvPr>
            <p:ph type="title"/>
          </p:nvPr>
        </p:nvSpPr>
        <p:spPr>
          <a:xfrm>
            <a:off x="5196457" y="804519"/>
            <a:ext cx="5550357" cy="1049235"/>
          </a:xfrm>
        </p:spPr>
        <p:txBody>
          <a:bodyPr>
            <a:normAutofit/>
          </a:bodyPr>
          <a:lstStyle/>
          <a:p>
            <a:r>
              <a:rPr lang="x-none" dirty="0">
                <a:latin typeface="Adobe Arabic" panose="02040503050201020203" pitchFamily="18" charset="-78"/>
                <a:cs typeface="Adobe Arabic" panose="02040503050201020203" pitchFamily="18" charset="-78"/>
              </a:rPr>
              <a:t>الفيديو:</a:t>
            </a:r>
            <a:endParaRPr lang="x-none">
              <a:latin typeface="Adobe Arabic" panose="02040503050201020203" pitchFamily="18" charset="-78"/>
              <a:cs typeface="Adobe Arabic" panose="02040503050201020203" pitchFamily="18" charset="-78"/>
            </a:endParaRPr>
          </a:p>
        </p:txBody>
      </p:sp>
      <p:sp>
        <p:nvSpPr>
          <p:cNvPr id="3" name="عنصر نائب للمحتوى 2">
            <a:extLst>
              <a:ext uri="{FF2B5EF4-FFF2-40B4-BE49-F238E27FC236}">
                <a16:creationId xmlns:a16="http://schemas.microsoft.com/office/drawing/2014/main" xmlns="" id="{5F76A79B-4331-4CEA-99E1-DADAB26483BC}"/>
              </a:ext>
            </a:extLst>
          </p:cNvPr>
          <p:cNvSpPr>
            <a:spLocks noGrp="1"/>
          </p:cNvSpPr>
          <p:nvPr>
            <p:ph idx="1"/>
          </p:nvPr>
        </p:nvSpPr>
        <p:spPr>
          <a:xfrm>
            <a:off x="5196457" y="2015732"/>
            <a:ext cx="5550357" cy="3450613"/>
          </a:xfrm>
        </p:spPr>
        <p:txBody>
          <a:bodyPr>
            <a:normAutofit/>
          </a:bodyPr>
          <a:lstStyle/>
          <a:p>
            <a:r>
              <a:rPr lang="en-US" dirty="0">
                <a:hlinkClick r:id="rId5"/>
              </a:rPr>
              <a:t>https://youtu.be/LVD88BtyWQ0</a:t>
            </a:r>
            <a:endParaRPr lang="en-US" dirty="0"/>
          </a:p>
          <a:p>
            <a:endParaRPr lang="x-none" dirty="0"/>
          </a:p>
        </p:txBody>
      </p:sp>
    </p:spTree>
    <p:extLst>
      <p:ext uri="{BB962C8B-B14F-4D97-AF65-F5344CB8AC3E}">
        <p14:creationId xmlns:p14="http://schemas.microsoft.com/office/powerpoint/2010/main" val="288334497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CDDE5CDF-1512-4CDA-B956-23D223F8DE4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descr="صورة تحتوي على داخلي, أثاث&#10;&#10;وصف منشأ بثقة عالية">
            <a:extLst>
              <a:ext uri="{FF2B5EF4-FFF2-40B4-BE49-F238E27FC236}">
                <a16:creationId xmlns:a16="http://schemas.microsoft.com/office/drawing/2014/main" xmlns="" id="{B029D7D8-5A6B-4C76-94C8-15798C6C5ADB}"/>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xmlns="" id="{A5C9319C-E20D-4884-952F-60B6A58C3E34}"/>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xmlns="" id="{62C9703D-C8F9-44AD-A7C0-C2F3871F8C1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160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46">
            <a:extLst>
              <a:ext uri="{FF2B5EF4-FFF2-40B4-BE49-F238E27FC236}">
                <a16:creationId xmlns:a16="http://schemas.microsoft.com/office/drawing/2014/main" xmlns="" id="{D13D8069-6FF7-4F32-999F-B6DFCCDB7294}"/>
              </a:ext>
            </a:extLst>
          </p:cNvPr>
          <p:cNvPicPr>
            <a:picLocks noGrp="1"/>
          </p:cNvPicPr>
          <p:nvPr>
            <p:ph idx="1"/>
          </p:nvPr>
        </p:nvPicPr>
        <p:blipFill>
          <a:blip r:embed="rId3"/>
          <a:stretch>
            <a:fillRect/>
          </a:stretch>
        </p:blipFill>
        <p:spPr>
          <a:xfrm>
            <a:off x="2499517" y="643467"/>
            <a:ext cx="7192966" cy="4873234"/>
          </a:xfrm>
          <a:prstGeom prst="rect">
            <a:avLst/>
          </a:prstGeom>
        </p:spPr>
      </p:pic>
    </p:spTree>
    <p:extLst>
      <p:ext uri="{BB962C8B-B14F-4D97-AF65-F5344CB8AC3E}">
        <p14:creationId xmlns:p14="http://schemas.microsoft.com/office/powerpoint/2010/main" val="28883575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CDDE5CDF-1512-4CDA-B956-23D223F8DE4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descr="صورة تحتوي على داخلي, أثاث&#10;&#10;وصف منشأ بثقة عالية">
            <a:extLst>
              <a:ext uri="{FF2B5EF4-FFF2-40B4-BE49-F238E27FC236}">
                <a16:creationId xmlns:a16="http://schemas.microsoft.com/office/drawing/2014/main" xmlns="" id="{B029D7D8-5A6B-4C76-94C8-15798C6C5ADB}"/>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xmlns="" id="{A5C9319C-E20D-4884-952F-60B6A58C3E34}"/>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useBgFill="1">
        <p:nvSpPr>
          <p:cNvPr id="17" name="Rectangle 16">
            <a:extLst>
              <a:ext uri="{FF2B5EF4-FFF2-40B4-BE49-F238E27FC236}">
                <a16:creationId xmlns:a16="http://schemas.microsoft.com/office/drawing/2014/main" xmlns="" id="{62C9703D-C8F9-44AD-A7C0-C2F3871F8C1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16016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57" descr="صورة تحتوي على منضدة, داخلي, زجاجة&#10;&#10;وصف منشأ بثقة عالية">
            <a:extLst>
              <a:ext uri="{FF2B5EF4-FFF2-40B4-BE49-F238E27FC236}">
                <a16:creationId xmlns:a16="http://schemas.microsoft.com/office/drawing/2014/main" xmlns="" id="{B2BE3672-752E-4D5B-8F3C-AD3FDF7865FF}"/>
              </a:ext>
            </a:extLst>
          </p:cNvPr>
          <p:cNvPicPr>
            <a:picLocks noGrp="1"/>
          </p:cNvPicPr>
          <p:nvPr>
            <p:ph idx="1"/>
          </p:nvPr>
        </p:nvPicPr>
        <p:blipFill>
          <a:blip r:embed="rId3"/>
          <a:stretch>
            <a:fillRect/>
          </a:stretch>
        </p:blipFill>
        <p:spPr>
          <a:xfrm>
            <a:off x="1294784" y="643467"/>
            <a:ext cx="9602431" cy="4873234"/>
          </a:xfrm>
          <a:prstGeom prst="rect">
            <a:avLst/>
          </a:prstGeom>
        </p:spPr>
      </p:pic>
    </p:spTree>
    <p:extLst>
      <p:ext uri="{BB962C8B-B14F-4D97-AF65-F5344CB8AC3E}">
        <p14:creationId xmlns:p14="http://schemas.microsoft.com/office/powerpoint/2010/main" val="27518878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6738F172-08B9-4BA5-B753-7D93472C0B1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descr="صورة تحتوي على داخلي, أثاث&#10;&#10;وصف منشأ بثقة عالية">
            <a:extLst>
              <a:ext uri="{FF2B5EF4-FFF2-40B4-BE49-F238E27FC236}">
                <a16:creationId xmlns:a16="http://schemas.microsoft.com/office/drawing/2014/main" xmlns="" id="{C900681B-C4FD-40B3-B5BC-C33231614C9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3" name="Straight Connector 12">
            <a:extLst>
              <a:ext uri="{FF2B5EF4-FFF2-40B4-BE49-F238E27FC236}">
                <a16:creationId xmlns:a16="http://schemas.microsoft.com/office/drawing/2014/main" xmlns="" id="{FEAACD67-2FB5-4530-9B74-8D946F1CE9E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4" name="Picture 380">
            <a:extLst>
              <a:ext uri="{FF2B5EF4-FFF2-40B4-BE49-F238E27FC236}">
                <a16:creationId xmlns:a16="http://schemas.microsoft.com/office/drawing/2014/main" xmlns="" id="{2833F0DF-3C1E-4EBB-9790-D9C264A98308}"/>
              </a:ext>
            </a:extLst>
          </p:cNvPr>
          <p:cNvPicPr>
            <a:picLocks noGrp="1"/>
          </p:cNvPicPr>
          <p:nvPr>
            <p:ph idx="1"/>
          </p:nvPr>
        </p:nvPicPr>
        <p:blipFill rotWithShape="1">
          <a:blip r:embed="rId3"/>
          <a:srcRect t="1364" b="23636"/>
          <a:stretch/>
        </p:blipFill>
        <p:spPr>
          <a:xfrm>
            <a:off x="20" y="10"/>
            <a:ext cx="12191980" cy="6857990"/>
          </a:xfrm>
          <a:prstGeom prst="rect">
            <a:avLst/>
          </a:prstGeom>
        </p:spPr>
      </p:pic>
    </p:spTree>
    <p:extLst>
      <p:ext uri="{BB962C8B-B14F-4D97-AF65-F5344CB8AC3E}">
        <p14:creationId xmlns:p14="http://schemas.microsoft.com/office/powerpoint/2010/main" val="21116445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شكل بيضاوي 3">
            <a:extLst>
              <a:ext uri="{FF2B5EF4-FFF2-40B4-BE49-F238E27FC236}">
                <a16:creationId xmlns:a16="http://schemas.microsoft.com/office/drawing/2014/main" xmlns="" id="{D7C6B90A-8971-4F53-9EDB-01154E9B4CBF}"/>
              </a:ext>
            </a:extLst>
          </p:cNvPr>
          <p:cNvSpPr/>
          <p:nvPr/>
        </p:nvSpPr>
        <p:spPr>
          <a:xfrm>
            <a:off x="5406887" y="516835"/>
            <a:ext cx="2239617" cy="1325217"/>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x-none" b="1" dirty="0">
                <a:latin typeface="Simplified Arabic" panose="02020603050405020304" pitchFamily="18" charset="-78"/>
                <a:cs typeface="Simplified Arabic" panose="02020603050405020304" pitchFamily="18" charset="-78"/>
              </a:rPr>
              <a:t>أنواع التبول اللاإرادي :</a:t>
            </a:r>
            <a:endParaRPr lang="en-US" b="1" dirty="0">
              <a:latin typeface="Simplified Arabic" panose="02020603050405020304" pitchFamily="18" charset="-78"/>
              <a:cs typeface="Simplified Arabic" panose="02020603050405020304" pitchFamily="18" charset="-78"/>
            </a:endParaRPr>
          </a:p>
          <a:p>
            <a:pPr algn="ctr"/>
            <a:endParaRPr lang="x-none" dirty="0"/>
          </a:p>
        </p:txBody>
      </p:sp>
      <p:cxnSp>
        <p:nvCxnSpPr>
          <p:cNvPr id="6" name="رابط كسهم مستقيم 5">
            <a:extLst>
              <a:ext uri="{FF2B5EF4-FFF2-40B4-BE49-F238E27FC236}">
                <a16:creationId xmlns:a16="http://schemas.microsoft.com/office/drawing/2014/main" xmlns="" id="{28E312A3-35E8-47A7-A7C8-2763C040342F}"/>
              </a:ext>
            </a:extLst>
          </p:cNvPr>
          <p:cNvCxnSpPr>
            <a:cxnSpLocks/>
            <a:stCxn id="4" idx="5"/>
          </p:cNvCxnSpPr>
          <p:nvPr/>
        </p:nvCxnSpPr>
        <p:spPr>
          <a:xfrm>
            <a:off x="7318520" y="1647978"/>
            <a:ext cx="1056854" cy="717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رابط كسهم مستقيم 7">
            <a:extLst>
              <a:ext uri="{FF2B5EF4-FFF2-40B4-BE49-F238E27FC236}">
                <a16:creationId xmlns:a16="http://schemas.microsoft.com/office/drawing/2014/main" xmlns="" id="{CDD791E4-06D6-44EA-8004-EBC7340C9E27}"/>
              </a:ext>
            </a:extLst>
          </p:cNvPr>
          <p:cNvCxnSpPr>
            <a:cxnSpLocks/>
            <a:stCxn id="4" idx="3"/>
          </p:cNvCxnSpPr>
          <p:nvPr/>
        </p:nvCxnSpPr>
        <p:spPr>
          <a:xfrm flipH="1">
            <a:off x="4873481" y="1647978"/>
            <a:ext cx="861390" cy="7175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مستطيل: زوايا مستديرة 8">
            <a:extLst>
              <a:ext uri="{FF2B5EF4-FFF2-40B4-BE49-F238E27FC236}">
                <a16:creationId xmlns:a16="http://schemas.microsoft.com/office/drawing/2014/main" xmlns="" id="{B901FB2A-6475-4DBB-976A-94CBD42B5D3B}"/>
              </a:ext>
            </a:extLst>
          </p:cNvPr>
          <p:cNvSpPr/>
          <p:nvPr/>
        </p:nvSpPr>
        <p:spPr>
          <a:xfrm>
            <a:off x="7318520" y="2418523"/>
            <a:ext cx="3882886" cy="1855304"/>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r"/>
            <a:r>
              <a:rPr lang="x-none" b="1" dirty="0">
                <a:latin typeface="Simplified Arabic" panose="02020603050405020304" pitchFamily="18" charset="-78"/>
                <a:cs typeface="Simplified Arabic" panose="02020603050405020304" pitchFamily="18" charset="-78"/>
              </a:rPr>
              <a:t>أولي :</a:t>
            </a:r>
            <a:r>
              <a:rPr lang="x-none" dirty="0">
                <a:latin typeface="Simplified Arabic" panose="02020603050405020304" pitchFamily="18" charset="-78"/>
                <a:cs typeface="Simplified Arabic" panose="02020603050405020304" pitchFamily="18" charset="-78"/>
              </a:rPr>
              <a:t> أي الذي لم يسبقه ضبط لعملية التبول أساسًا أو أنها كانت قصيرة أقل من عام.(2)</a:t>
            </a:r>
            <a:endParaRPr lang="en-US" dirty="0">
              <a:latin typeface="Simplified Arabic" panose="02020603050405020304" pitchFamily="18" charset="-78"/>
              <a:cs typeface="Simplified Arabic" panose="02020603050405020304" pitchFamily="18" charset="-78"/>
            </a:endParaRPr>
          </a:p>
          <a:p>
            <a:pPr algn="r"/>
            <a:endParaRPr lang="x-none" dirty="0"/>
          </a:p>
        </p:txBody>
      </p:sp>
      <p:sp>
        <p:nvSpPr>
          <p:cNvPr id="10" name="مستطيل: زوايا مستديرة 9">
            <a:extLst>
              <a:ext uri="{FF2B5EF4-FFF2-40B4-BE49-F238E27FC236}">
                <a16:creationId xmlns:a16="http://schemas.microsoft.com/office/drawing/2014/main" xmlns="" id="{10285521-85F0-4CB3-BE95-5F22D79EB774}"/>
              </a:ext>
            </a:extLst>
          </p:cNvPr>
          <p:cNvSpPr/>
          <p:nvPr/>
        </p:nvSpPr>
        <p:spPr>
          <a:xfrm>
            <a:off x="1633324" y="2378768"/>
            <a:ext cx="3670852" cy="1855303"/>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r"/>
            <a:r>
              <a:rPr lang="x-none" b="1" dirty="0">
                <a:latin typeface="Simplified Arabic" panose="02020603050405020304" pitchFamily="18" charset="-78"/>
                <a:cs typeface="Simplified Arabic" panose="02020603050405020304" pitchFamily="18" charset="-78"/>
              </a:rPr>
              <a:t>ثانوي: </a:t>
            </a:r>
            <a:r>
              <a:rPr lang="x-none" dirty="0">
                <a:latin typeface="Simplified Arabic" panose="02020603050405020304" pitchFamily="18" charset="-78"/>
                <a:cs typeface="Simplified Arabic" panose="02020603050405020304" pitchFamily="18" charset="-78"/>
              </a:rPr>
              <a:t>يحدث بعد فترة تحكم في المثانة لمدة عام على الأقل ثم يبدأ بالتبول وبلل الفراش نتيجة لسبب ما.(2)</a:t>
            </a:r>
            <a:endParaRPr lang="en-US" dirty="0">
              <a:latin typeface="Simplified Arabic" panose="02020603050405020304" pitchFamily="18" charset="-78"/>
              <a:cs typeface="Simplified Arabic" panose="02020603050405020304" pitchFamily="18" charset="-78"/>
            </a:endParaRPr>
          </a:p>
          <a:p>
            <a:pPr algn="r"/>
            <a:endParaRPr lang="x-none" dirty="0"/>
          </a:p>
        </p:txBody>
      </p:sp>
      <p:sp>
        <p:nvSpPr>
          <p:cNvPr id="11" name="مستطيل: زوايا علوية مقصوصة 10">
            <a:extLst>
              <a:ext uri="{FF2B5EF4-FFF2-40B4-BE49-F238E27FC236}">
                <a16:creationId xmlns:a16="http://schemas.microsoft.com/office/drawing/2014/main" xmlns="" id="{A9AA35AB-4D53-45D3-AB38-63EA4DF9A644}"/>
              </a:ext>
            </a:extLst>
          </p:cNvPr>
          <p:cNvSpPr/>
          <p:nvPr/>
        </p:nvSpPr>
        <p:spPr>
          <a:xfrm>
            <a:off x="3551584" y="4326837"/>
            <a:ext cx="5844208" cy="1742659"/>
          </a:xfrm>
          <a:prstGeom prst="snip2SameRect">
            <a:avLst/>
          </a:prstGeom>
        </p:spPr>
        <p:style>
          <a:lnRef idx="2">
            <a:schemeClr val="accent1"/>
          </a:lnRef>
          <a:fillRef idx="1">
            <a:schemeClr val="lt1"/>
          </a:fillRef>
          <a:effectRef idx="0">
            <a:schemeClr val="accent1"/>
          </a:effectRef>
          <a:fontRef idx="minor">
            <a:schemeClr val="dk1"/>
          </a:fontRef>
        </p:style>
        <p:txBody>
          <a:bodyPr rtlCol="1" anchor="ctr"/>
          <a:lstStyle/>
          <a:p>
            <a:pPr algn="r" rtl="1"/>
            <a:r>
              <a:rPr lang="x-none" dirty="0">
                <a:latin typeface="Simplified Arabic" panose="02020603050405020304" pitchFamily="18" charset="-78"/>
                <a:cs typeface="Simplified Arabic" panose="02020603050405020304" pitchFamily="18" charset="-78"/>
              </a:rPr>
              <a:t>ومن المعروف أن التبول الأولي يبدأ في عمر خمس سنوات ، والثانوي العمر الأكثر شيوعًا لبدء التبول ما بين خمس إلى ثماني سنوات </a:t>
            </a:r>
            <a:endParaRPr lang="en-US" dirty="0">
              <a:latin typeface="Simplified Arabic" panose="02020603050405020304" pitchFamily="18" charset="-78"/>
              <a:cs typeface="Simplified Arabic" panose="02020603050405020304" pitchFamily="18" charset="-78"/>
            </a:endParaRPr>
          </a:p>
          <a:p>
            <a:pPr algn="r" rtl="1"/>
            <a:r>
              <a:rPr lang="x-none" dirty="0">
                <a:latin typeface="Simplified Arabic" panose="02020603050405020304" pitchFamily="18" charset="-78"/>
                <a:cs typeface="Simplified Arabic" panose="02020603050405020304" pitchFamily="18" charset="-78"/>
              </a:rPr>
              <a:t>وإن معدل التحسن التلقائي يكون من 5٪ إلى 10٪ من كل عام ، ومعظم الاطفال المصابون بالاضطراب يشفون منه في المراهقة ولكن حوالي 1٪ من الحالات يستمر الاضطراب حتى مرحلة الرشد.(2)</a:t>
            </a:r>
            <a:endParaRPr lang="en-US" dirty="0">
              <a:latin typeface="Simplified Arabic" panose="02020603050405020304" pitchFamily="18" charset="-78"/>
              <a:cs typeface="Simplified Arabic" panose="02020603050405020304" pitchFamily="18" charset="-78"/>
            </a:endParaRPr>
          </a:p>
          <a:p>
            <a:pPr algn="r"/>
            <a:endParaRPr lang="x-none" dirty="0"/>
          </a:p>
        </p:txBody>
      </p:sp>
    </p:spTree>
    <p:extLst>
      <p:ext uri="{BB962C8B-B14F-4D97-AF65-F5344CB8AC3E}">
        <p14:creationId xmlns:p14="http://schemas.microsoft.com/office/powerpoint/2010/main" val="36552582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1000"/>
                                        <p:tgtEl>
                                          <p:spTgt spid="9">
                                            <p:txEl>
                                              <p:pRg st="0" end="0"/>
                                            </p:txEl>
                                          </p:spTgt>
                                        </p:tgtEl>
                                      </p:cBhvr>
                                    </p:animEffect>
                                    <p:anim calcmode="lin" valueType="num">
                                      <p:cBhvr>
                                        <p:cTn id="13"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1000"/>
                                        <p:tgtEl>
                                          <p:spTgt spid="10">
                                            <p:txEl>
                                              <p:pRg st="0" end="0"/>
                                            </p:txEl>
                                          </p:spTgt>
                                        </p:tgtEl>
                                      </p:cBhvr>
                                    </p:animEffect>
                                    <p:anim calcmode="lin" valueType="num">
                                      <p:cBhvr>
                                        <p:cTn id="20"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1">
                                            <p:txEl>
                                              <p:pRg st="0" end="0"/>
                                            </p:txEl>
                                          </p:spTgt>
                                        </p:tgtEl>
                                        <p:attrNameLst>
                                          <p:attrName>style.visibility</p:attrName>
                                        </p:attrNameLst>
                                      </p:cBhvr>
                                      <p:to>
                                        <p:strVal val="visible"/>
                                      </p:to>
                                    </p:set>
                                    <p:animEffect transition="in" filter="fade">
                                      <p:cBhvr>
                                        <p:cTn id="26" dur="1000"/>
                                        <p:tgtEl>
                                          <p:spTgt spid="11">
                                            <p:txEl>
                                              <p:pRg st="0" end="0"/>
                                            </p:txEl>
                                          </p:spTgt>
                                        </p:tgtEl>
                                      </p:cBhvr>
                                    </p:animEffect>
                                    <p:anim calcmode="lin" valueType="num">
                                      <p:cBhvr>
                                        <p:cTn id="27"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11">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animEffect transition="in" filter="fade">
                                      <p:cBhvr>
                                        <p:cTn id="31" dur="1000"/>
                                        <p:tgtEl>
                                          <p:spTgt spid="11">
                                            <p:txEl>
                                              <p:pRg st="1" end="1"/>
                                            </p:txEl>
                                          </p:spTgt>
                                        </p:tgtEl>
                                      </p:cBhvr>
                                    </p:animEffect>
                                    <p:anim calcmode="lin" valueType="num">
                                      <p:cBhvr>
                                        <p:cTn id="32"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33"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35C3D674-3D59-4E93-80CA-0C0A9095E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EF2A81E1-BCBE-426B-8C09-33274E69409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4" name="Picture 13" descr="صورة تحتوي على داخلي, أثاث&#10;&#10;وصف منشأ بثقة عالية">
            <a:extLst>
              <a:ext uri="{FF2B5EF4-FFF2-40B4-BE49-F238E27FC236}">
                <a16:creationId xmlns:a16="http://schemas.microsoft.com/office/drawing/2014/main" xmlns="" id="{39D1DDD4-5BB3-45BA-B9B3-06B62299AD7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6" name="Straight Connector 15">
            <a:extLst>
              <a:ext uri="{FF2B5EF4-FFF2-40B4-BE49-F238E27FC236}">
                <a16:creationId xmlns:a16="http://schemas.microsoft.com/office/drawing/2014/main" xmlns="" id="{A24DAE64-2302-42EA-8239-F2F0775CA5A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C884B8F8-FDC9-498B-9960-5D7260AFCB0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5" name="صورة 4" descr="صورة تحتوي على قصاصة فنية&#10;&#10;وصف منشأ بثقة عالية جداً">
            <a:extLst>
              <a:ext uri="{FF2B5EF4-FFF2-40B4-BE49-F238E27FC236}">
                <a16:creationId xmlns:a16="http://schemas.microsoft.com/office/drawing/2014/main" xmlns="" id="{9F8EFF4E-74D1-4115-B4BA-E8EBE6E468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1" y="1628885"/>
            <a:ext cx="4960442" cy="3014157"/>
          </a:xfrm>
          <a:prstGeom prst="rect">
            <a:avLst/>
          </a:prstGeom>
        </p:spPr>
      </p:pic>
      <p:sp>
        <p:nvSpPr>
          <p:cNvPr id="3" name="عنصر نائب للمحتوى 2">
            <a:extLst>
              <a:ext uri="{FF2B5EF4-FFF2-40B4-BE49-F238E27FC236}">
                <a16:creationId xmlns:a16="http://schemas.microsoft.com/office/drawing/2014/main" xmlns="" id="{82C9B042-96FF-4D11-A2F0-5049D74FBEEF}"/>
              </a:ext>
            </a:extLst>
          </p:cNvPr>
          <p:cNvSpPr>
            <a:spLocks noGrp="1"/>
          </p:cNvSpPr>
          <p:nvPr>
            <p:ph idx="1"/>
          </p:nvPr>
        </p:nvSpPr>
        <p:spPr>
          <a:xfrm>
            <a:off x="1451581" y="2015732"/>
            <a:ext cx="4172212" cy="3450613"/>
          </a:xfrm>
        </p:spPr>
        <p:txBody>
          <a:bodyPr>
            <a:normAutofit/>
          </a:bodyPr>
          <a:lstStyle/>
          <a:p>
            <a:r>
              <a:rPr lang="x-none" dirty="0"/>
              <a:t>التبول اللاإرادي هل هو مرض نفسي ؟</a:t>
            </a:r>
          </a:p>
          <a:p>
            <a:pPr marL="0" indent="0">
              <a:buNone/>
            </a:pPr>
            <a:endParaRPr lang="x-none" dirty="0"/>
          </a:p>
          <a:p>
            <a:r>
              <a:rPr lang="x-none" dirty="0" smtClean="0"/>
              <a:t>هل يمكن أن يكون التبول الليلي اللاإرادي نتيجة مرض عضوي ؟</a:t>
            </a:r>
            <a:endParaRPr lang="en-US" dirty="0" smtClean="0"/>
          </a:p>
          <a:p>
            <a:endParaRPr lang="x-none" dirty="0"/>
          </a:p>
        </p:txBody>
      </p:sp>
    </p:spTree>
    <p:extLst>
      <p:ext uri="{BB962C8B-B14F-4D97-AF65-F5344CB8AC3E}">
        <p14:creationId xmlns:p14="http://schemas.microsoft.com/office/powerpoint/2010/main" val="34470062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8779D097-7A10-4486-BBE5-9FD05843EC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4899" y="2015734"/>
            <a:ext cx="4759466" cy="3450613"/>
          </a:xfrm>
          <a:prstGeom prst="rect">
            <a:avLst/>
          </a:prstGeom>
        </p:spPr>
      </p:pic>
      <p:sp>
        <p:nvSpPr>
          <p:cNvPr id="2" name="عنوان 1">
            <a:extLst>
              <a:ext uri="{FF2B5EF4-FFF2-40B4-BE49-F238E27FC236}">
                <a16:creationId xmlns:a16="http://schemas.microsoft.com/office/drawing/2014/main" xmlns="" id="{8A1C2C80-607A-4234-8935-69157F086DB2}"/>
              </a:ext>
            </a:extLst>
          </p:cNvPr>
          <p:cNvSpPr>
            <a:spLocks noGrp="1"/>
          </p:cNvSpPr>
          <p:nvPr>
            <p:ph type="title"/>
          </p:nvPr>
        </p:nvSpPr>
        <p:spPr>
          <a:xfrm>
            <a:off x="1451579" y="804519"/>
            <a:ext cx="9603275" cy="1049235"/>
          </a:xfrm>
        </p:spPr>
        <p:txBody>
          <a:bodyPr>
            <a:normAutofit/>
          </a:bodyPr>
          <a:lstStyle/>
          <a:p>
            <a:pPr algn="ctr"/>
            <a:r>
              <a:rPr lang="x-none" dirty="0">
                <a:latin typeface="Simplified Arabic" panose="02020603050405020304" pitchFamily="18" charset="-78"/>
                <a:cs typeface="Simplified Arabic" panose="02020603050405020304" pitchFamily="18" charset="-78"/>
              </a:rPr>
              <a:t>طرق العلاج:</a:t>
            </a:r>
            <a:r>
              <a:rPr lang="en-US" dirty="0">
                <a:latin typeface="Simplified Arabic" panose="02020603050405020304" pitchFamily="18" charset="-78"/>
                <a:cs typeface="Simplified Arabic" panose="02020603050405020304" pitchFamily="18" charset="-78"/>
              </a:rPr>
              <a:t/>
            </a:r>
            <a:br>
              <a:rPr lang="en-US" dirty="0">
                <a:latin typeface="Simplified Arabic" panose="02020603050405020304" pitchFamily="18" charset="-78"/>
                <a:cs typeface="Simplified Arabic" panose="02020603050405020304" pitchFamily="18" charset="-78"/>
              </a:rPr>
            </a:br>
            <a:endParaRPr lang="x-none" dirty="0">
              <a:latin typeface="Simplified Arabic" panose="02020603050405020304" pitchFamily="18" charset="-78"/>
              <a:cs typeface="Simplified Arabic" panose="02020603050405020304" pitchFamily="18" charset="-78"/>
            </a:endParaRPr>
          </a:p>
        </p:txBody>
      </p:sp>
      <p:sp>
        <p:nvSpPr>
          <p:cNvPr id="3" name="عنصر نائب للمحتوى 2">
            <a:extLst>
              <a:ext uri="{FF2B5EF4-FFF2-40B4-BE49-F238E27FC236}">
                <a16:creationId xmlns:a16="http://schemas.microsoft.com/office/drawing/2014/main" xmlns="" id="{13E1C60E-7C87-4BF6-BE4E-6B6294F10129}"/>
              </a:ext>
            </a:extLst>
          </p:cNvPr>
          <p:cNvSpPr>
            <a:spLocks noGrp="1"/>
          </p:cNvSpPr>
          <p:nvPr>
            <p:ph idx="1"/>
          </p:nvPr>
        </p:nvSpPr>
        <p:spPr>
          <a:xfrm>
            <a:off x="1451579" y="2015734"/>
            <a:ext cx="4162555" cy="3450613"/>
          </a:xfrm>
        </p:spPr>
        <p:txBody>
          <a:bodyPr>
            <a:normAutofit/>
          </a:bodyPr>
          <a:lstStyle/>
          <a:p>
            <a:r>
              <a:rPr lang="x-none" dirty="0">
                <a:latin typeface="Simplified Arabic" panose="02020603050405020304" pitchFamily="18" charset="-78"/>
                <a:cs typeface="Simplified Arabic" panose="02020603050405020304" pitchFamily="18" charset="-78"/>
              </a:rPr>
              <a:t>ينبغي على الآباء أن يتذكروا أن الأطفال نادرا ما تتبول أثناء النوم عن قصد، وعادة ما تشعر بالخجل من هذه الفعلة. وبدلا من أن يشعر الآباء الطفل بالخجل والدونية، فأنهم يحتاجون إلى تشجيع الطفل وإحساسه بأنه في القريب العاجل سيصبح قادرا على الحفاظ على نفسه جافا أثناء النوم. ويمكن الاستعانة برأي طبيب الأطفال في هذه النقطة.</a:t>
            </a:r>
            <a:endParaRPr lang="en-US" dirty="0">
              <a:latin typeface="Simplified Arabic" panose="02020603050405020304" pitchFamily="18" charset="-78"/>
              <a:cs typeface="Simplified Arabic" panose="02020603050405020304" pitchFamily="18" charset="-78"/>
            </a:endParaRPr>
          </a:p>
          <a:p>
            <a:endParaRPr lang="x-none" b="1" dirty="0"/>
          </a:p>
        </p:txBody>
      </p:sp>
    </p:spTree>
    <p:extLst>
      <p:ext uri="{BB962C8B-B14F-4D97-AF65-F5344CB8AC3E}">
        <p14:creationId xmlns:p14="http://schemas.microsoft.com/office/powerpoint/2010/main" val="24218935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64001EC9-B79A-45F6-84FE-F6B6F4555B86}"/>
              </a:ext>
            </a:extLst>
          </p:cNvPr>
          <p:cNvSpPr>
            <a:spLocks noGrp="1"/>
          </p:cNvSpPr>
          <p:nvPr>
            <p:ph type="title"/>
          </p:nvPr>
        </p:nvSpPr>
        <p:spPr/>
        <p:txBody>
          <a:bodyPr/>
          <a:lstStyle/>
          <a:p>
            <a:endParaRPr lang="x-none" dirty="0"/>
          </a:p>
        </p:txBody>
      </p:sp>
      <p:sp>
        <p:nvSpPr>
          <p:cNvPr id="3" name="عنصر نائب للمحتوى 2">
            <a:extLst>
              <a:ext uri="{FF2B5EF4-FFF2-40B4-BE49-F238E27FC236}">
                <a16:creationId xmlns:a16="http://schemas.microsoft.com/office/drawing/2014/main" xmlns="" id="{6B073BD0-3C7F-415A-90D7-D6E1444914CC}"/>
              </a:ext>
            </a:extLst>
          </p:cNvPr>
          <p:cNvSpPr>
            <a:spLocks noGrp="1"/>
          </p:cNvSpPr>
          <p:nvPr>
            <p:ph idx="1"/>
          </p:nvPr>
        </p:nvSpPr>
        <p:spPr>
          <a:xfrm>
            <a:off x="728870" y="2015732"/>
            <a:ext cx="10959547" cy="4037749"/>
          </a:xfrm>
        </p:spPr>
        <p:txBody>
          <a:bodyPr>
            <a:noAutofit/>
          </a:bodyPr>
          <a:lstStyle/>
          <a:p>
            <a:pPr marL="342900" indent="-342900">
              <a:buAutoNum type="arabic1Minus"/>
            </a:pPr>
            <a:r>
              <a:rPr lang="x-none" sz="2400" dirty="0" smtClean="0">
                <a:latin typeface="Simplified Arabic" panose="02020603050405020304" pitchFamily="18" charset="-78"/>
                <a:cs typeface="Simplified Arabic" panose="02020603050405020304" pitchFamily="18" charset="-78"/>
              </a:rPr>
              <a:t>العلاج الطبي.</a:t>
            </a:r>
          </a:p>
          <a:p>
            <a:pPr marL="342900" indent="-342900">
              <a:buAutoNum type="arabic1Minus"/>
            </a:pPr>
            <a:r>
              <a:rPr lang="x-none" sz="2400" dirty="0" smtClean="0">
                <a:latin typeface="Simplified Arabic" panose="02020603050405020304" pitchFamily="18" charset="-78"/>
                <a:cs typeface="Simplified Arabic" panose="02020603050405020304" pitchFamily="18" charset="-78"/>
              </a:rPr>
              <a:t>العلاج النفس</a:t>
            </a:r>
            <a:r>
              <a:rPr lang="en-US" sz="2400" dirty="0" smtClean="0">
                <a:latin typeface="Simplified Arabic" panose="02020603050405020304" pitchFamily="18" charset="-78"/>
                <a:cs typeface="Simplified Arabic" panose="02020603050405020304" pitchFamily="18" charset="-78"/>
              </a:rPr>
              <a:t> </a:t>
            </a:r>
            <a:r>
              <a:rPr lang="x-none" sz="2400" dirty="0" smtClean="0">
                <a:latin typeface="Simplified Arabic" panose="02020603050405020304" pitchFamily="18" charset="-78"/>
                <a:cs typeface="Simplified Arabic" panose="02020603050405020304" pitchFamily="18" charset="-78"/>
              </a:rPr>
              <a:t>تربوي.</a:t>
            </a:r>
          </a:p>
          <a:p>
            <a:pPr marL="342900" indent="-342900">
              <a:buAutoNum type="arabic1Minus"/>
            </a:pPr>
            <a:r>
              <a:rPr lang="x-none" sz="2400" dirty="0" smtClean="0">
                <a:latin typeface="Simplified Arabic" panose="02020603050405020304" pitchFamily="18" charset="-78"/>
                <a:cs typeface="Simplified Arabic" panose="02020603050405020304" pitchFamily="18" charset="-78"/>
              </a:rPr>
              <a:t>طريقة إرشاد الوالدين.</a:t>
            </a:r>
          </a:p>
          <a:p>
            <a:pPr marL="342900" indent="-342900">
              <a:buAutoNum type="arabic1Minus"/>
            </a:pPr>
            <a:r>
              <a:rPr lang="x-none" sz="2400" dirty="0" smtClean="0">
                <a:latin typeface="Simplified Arabic" panose="02020603050405020304" pitchFamily="18" charset="-78"/>
                <a:cs typeface="Simplified Arabic" panose="02020603050405020304" pitchFamily="18" charset="-78"/>
              </a:rPr>
              <a:t>العلاج السلوكي.</a:t>
            </a:r>
          </a:p>
          <a:p>
            <a:pPr marL="0" indent="0">
              <a:buNone/>
            </a:pPr>
            <a:endParaRPr lang="x-none" sz="18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790936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xmlns="" id="{35C3D674-3D59-4E93-80CA-0C0A9095E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xmlns="" id="{EF2A81E1-BCBE-426B-8C09-33274E69409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6" name="Picture 15" descr="صورة تحتوي على داخلي, أثاث&#10;&#10;وصف منشأ بثقة عالية">
            <a:extLst>
              <a:ext uri="{FF2B5EF4-FFF2-40B4-BE49-F238E27FC236}">
                <a16:creationId xmlns:a16="http://schemas.microsoft.com/office/drawing/2014/main" xmlns="" id="{39D1DDD4-5BB3-45BA-B9B3-06B62299AD7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8" name="Straight Connector 17">
            <a:extLst>
              <a:ext uri="{FF2B5EF4-FFF2-40B4-BE49-F238E27FC236}">
                <a16:creationId xmlns:a16="http://schemas.microsoft.com/office/drawing/2014/main" xmlns="" id="{A24DAE64-2302-42EA-8239-F2F0775CA5A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xmlns="" id="{C884B8F8-FDC9-498B-9960-5D7260AFCB0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7" name="صورة 6">
            <a:extLst>
              <a:ext uri="{FF2B5EF4-FFF2-40B4-BE49-F238E27FC236}">
                <a16:creationId xmlns:a16="http://schemas.microsoft.com/office/drawing/2014/main" xmlns="" id="{0D46441C-354D-4C8F-A609-0F31D25E28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4279" y="805583"/>
            <a:ext cx="4320706" cy="4660762"/>
          </a:xfrm>
          <a:prstGeom prst="rect">
            <a:avLst/>
          </a:prstGeom>
        </p:spPr>
      </p:pic>
      <p:sp>
        <p:nvSpPr>
          <p:cNvPr id="2" name="عنوان 1">
            <a:extLst>
              <a:ext uri="{FF2B5EF4-FFF2-40B4-BE49-F238E27FC236}">
                <a16:creationId xmlns:a16="http://schemas.microsoft.com/office/drawing/2014/main" xmlns="" id="{CF1B7863-0A5A-4A7B-AE35-A73A276DF6EB}"/>
              </a:ext>
            </a:extLst>
          </p:cNvPr>
          <p:cNvSpPr>
            <a:spLocks noGrp="1"/>
          </p:cNvSpPr>
          <p:nvPr>
            <p:ph type="title"/>
          </p:nvPr>
        </p:nvSpPr>
        <p:spPr>
          <a:xfrm>
            <a:off x="1451580" y="804520"/>
            <a:ext cx="4176511" cy="1049235"/>
          </a:xfrm>
        </p:spPr>
        <p:txBody>
          <a:bodyPr>
            <a:normAutofit/>
          </a:bodyPr>
          <a:lstStyle/>
          <a:p>
            <a:pPr algn="ctr"/>
            <a:r>
              <a:rPr lang="x-none" dirty="0"/>
              <a:t>طرق طبيعية لعلاج مشكلة التبول الليلى:</a:t>
            </a:r>
          </a:p>
        </p:txBody>
      </p:sp>
      <p:sp>
        <p:nvSpPr>
          <p:cNvPr id="3" name="عنصر نائب للمحتوى 2">
            <a:extLst>
              <a:ext uri="{FF2B5EF4-FFF2-40B4-BE49-F238E27FC236}">
                <a16:creationId xmlns:a16="http://schemas.microsoft.com/office/drawing/2014/main" xmlns="" id="{B4D177F4-93CB-49C0-99FA-7DD901BE24CC}"/>
              </a:ext>
            </a:extLst>
          </p:cNvPr>
          <p:cNvSpPr>
            <a:spLocks noGrp="1"/>
          </p:cNvSpPr>
          <p:nvPr>
            <p:ph idx="1"/>
          </p:nvPr>
        </p:nvSpPr>
        <p:spPr>
          <a:xfrm>
            <a:off x="1451581" y="2015732"/>
            <a:ext cx="4172212" cy="3450613"/>
          </a:xfrm>
        </p:spPr>
        <p:txBody>
          <a:bodyPr>
            <a:normAutofit/>
          </a:bodyPr>
          <a:lstStyle/>
          <a:p>
            <a:r>
              <a:rPr lang="x-none" dirty="0"/>
              <a:t>-العسل</a:t>
            </a:r>
            <a:endParaRPr lang="en-US" dirty="0"/>
          </a:p>
          <a:p>
            <a:r>
              <a:rPr lang="x-none" dirty="0"/>
              <a:t>-القرفة</a:t>
            </a:r>
            <a:endParaRPr lang="en-US" dirty="0"/>
          </a:p>
          <a:p>
            <a:r>
              <a:rPr lang="x-none" dirty="0"/>
              <a:t>- زيت الزيتون</a:t>
            </a:r>
            <a:endParaRPr lang="en-US" dirty="0"/>
          </a:p>
          <a:p>
            <a:r>
              <a:rPr lang="x-none" dirty="0"/>
              <a:t>-التوت</a:t>
            </a:r>
            <a:endParaRPr lang="en-US" dirty="0"/>
          </a:p>
          <a:p>
            <a:r>
              <a:rPr lang="x-none" dirty="0"/>
              <a:t>-الزبيب</a:t>
            </a:r>
            <a:endParaRPr lang="en-US" dirty="0"/>
          </a:p>
          <a:p>
            <a:endParaRPr lang="x-none" dirty="0"/>
          </a:p>
        </p:txBody>
      </p:sp>
    </p:spTree>
    <p:extLst>
      <p:ext uri="{BB962C8B-B14F-4D97-AF65-F5344CB8AC3E}">
        <p14:creationId xmlns:p14="http://schemas.microsoft.com/office/powerpoint/2010/main" val="2837222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Effect transition="in" filter="fade">
                                      <p:cBhvr>
                                        <p:cTn id="45" dur="1000"/>
                                        <p:tgtEl>
                                          <p:spTgt spid="3">
                                            <p:txEl>
                                              <p:pRg st="4" end="4"/>
                                            </p:txEl>
                                          </p:spTgt>
                                        </p:tgtEl>
                                      </p:cBhvr>
                                    </p:animEffect>
                                    <p:anim calcmode="lin" valueType="num">
                                      <p:cBhvr>
                                        <p:cTn id="4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xmlns="" id="{35C3D674-3D59-4E93-80CA-0C0A9095E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xmlns="" id="{EF2A81E1-BCBE-426B-8C09-33274E69409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7" name="Picture 16">
            <a:extLst>
              <a:ext uri="{FF2B5EF4-FFF2-40B4-BE49-F238E27FC236}">
                <a16:creationId xmlns:a16="http://schemas.microsoft.com/office/drawing/2014/main" xmlns="" id="{39D1DDD4-5BB3-45BA-B9B3-06B62299AD7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9" name="Straight Connector 18">
            <a:extLst>
              <a:ext uri="{FF2B5EF4-FFF2-40B4-BE49-F238E27FC236}">
                <a16:creationId xmlns:a16="http://schemas.microsoft.com/office/drawing/2014/main" xmlns="" id="{A24DAE64-2302-42EA-8239-F2F0775CA5A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xmlns="" id="{C884B8F8-FDC9-498B-9960-5D7260AFCB0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12" name="عنصر نائب للمحتوى 4">
            <a:extLst>
              <a:ext uri="{FF2B5EF4-FFF2-40B4-BE49-F238E27FC236}">
                <a16:creationId xmlns:a16="http://schemas.microsoft.com/office/drawing/2014/main" xmlns="" id="{B7C8675F-FD46-4C7D-A577-10B6F70AD3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1" y="1278192"/>
            <a:ext cx="4960442" cy="3715543"/>
          </a:xfrm>
          <a:prstGeom prst="rect">
            <a:avLst/>
          </a:prstGeom>
        </p:spPr>
      </p:pic>
      <p:sp>
        <p:nvSpPr>
          <p:cNvPr id="2" name="عنوان 1">
            <a:extLst>
              <a:ext uri="{FF2B5EF4-FFF2-40B4-BE49-F238E27FC236}">
                <a16:creationId xmlns:a16="http://schemas.microsoft.com/office/drawing/2014/main" xmlns="" id="{C855D184-3BEA-4558-8D37-FBC8FB02903B}"/>
              </a:ext>
            </a:extLst>
          </p:cNvPr>
          <p:cNvSpPr>
            <a:spLocks noGrp="1"/>
          </p:cNvSpPr>
          <p:nvPr>
            <p:ph type="title"/>
          </p:nvPr>
        </p:nvSpPr>
        <p:spPr>
          <a:xfrm>
            <a:off x="1451580" y="804520"/>
            <a:ext cx="4176511" cy="1049235"/>
          </a:xfrm>
        </p:spPr>
        <p:txBody>
          <a:bodyPr>
            <a:normAutofit/>
          </a:bodyPr>
          <a:lstStyle/>
          <a:p>
            <a:pPr algn="ctr"/>
            <a:r>
              <a:rPr lang="x-none" dirty="0">
                <a:latin typeface="Simplified Arabic" panose="02020603050405020304" pitchFamily="18" charset="-78"/>
                <a:cs typeface="Simplified Arabic" panose="02020603050405020304" pitchFamily="18" charset="-78"/>
              </a:rPr>
              <a:t>أهم الأدوية التي تعالج مشكلة التبول الليلى اللاإرادي:</a:t>
            </a:r>
          </a:p>
        </p:txBody>
      </p:sp>
      <p:sp>
        <p:nvSpPr>
          <p:cNvPr id="14" name="Content Placeholder 9"/>
          <p:cNvSpPr>
            <a:spLocks noGrp="1"/>
          </p:cNvSpPr>
          <p:nvPr>
            <p:ph idx="1"/>
          </p:nvPr>
        </p:nvSpPr>
        <p:spPr>
          <a:xfrm>
            <a:off x="1451581" y="2015732"/>
            <a:ext cx="4172212" cy="3450613"/>
          </a:xfrm>
        </p:spPr>
        <p:txBody>
          <a:bodyPr>
            <a:normAutofit/>
          </a:bodyPr>
          <a:lstStyle/>
          <a:p>
            <a:r>
              <a:rPr lang="x-none" dirty="0"/>
              <a:t>- </a:t>
            </a:r>
            <a:r>
              <a:rPr lang="x-none" dirty="0" err="1"/>
              <a:t>يوريبان</a:t>
            </a:r>
            <a:r>
              <a:rPr lang="x-none" dirty="0"/>
              <a:t>.</a:t>
            </a:r>
            <a:endParaRPr lang="en-US" dirty="0"/>
          </a:p>
          <a:p>
            <a:r>
              <a:rPr lang="x-none" dirty="0"/>
              <a:t>- </a:t>
            </a:r>
            <a:r>
              <a:rPr lang="x-none" dirty="0" err="1"/>
              <a:t>ديزموبريسين</a:t>
            </a:r>
            <a:r>
              <a:rPr lang="x-none" dirty="0"/>
              <a:t>.</a:t>
            </a:r>
          </a:p>
          <a:p>
            <a:endParaRPr lang="x-none" dirty="0"/>
          </a:p>
          <a:p>
            <a:r>
              <a:rPr lang="x-none" dirty="0"/>
              <a:t>ولا ينصح باستخدام تلك الأدوية للأطفال دون الخامسة..</a:t>
            </a:r>
            <a:endParaRPr lang="en-US" dirty="0"/>
          </a:p>
        </p:txBody>
      </p:sp>
    </p:spTree>
    <p:extLst>
      <p:ext uri="{BB962C8B-B14F-4D97-AF65-F5344CB8AC3E}">
        <p14:creationId xmlns:p14="http://schemas.microsoft.com/office/powerpoint/2010/main" val="3084061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in)">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fade">
                                      <p:cBhvr>
                                        <p:cTn id="17" dur="1000"/>
                                        <p:tgtEl>
                                          <p:spTgt spid="14">
                                            <p:txEl>
                                              <p:pRg st="0" end="0"/>
                                            </p:txEl>
                                          </p:spTgt>
                                        </p:tgtEl>
                                      </p:cBhvr>
                                    </p:animEffect>
                                    <p:anim calcmode="lin" valueType="num">
                                      <p:cBhvr>
                                        <p:cTn id="1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4">
                                            <p:txEl>
                                              <p:pRg st="1" end="1"/>
                                            </p:txEl>
                                          </p:spTgt>
                                        </p:tgtEl>
                                        <p:attrNameLst>
                                          <p:attrName>style.visibility</p:attrName>
                                        </p:attrNameLst>
                                      </p:cBhvr>
                                      <p:to>
                                        <p:strVal val="visible"/>
                                      </p:to>
                                    </p:set>
                                    <p:animEffect transition="in" filter="fade">
                                      <p:cBhvr>
                                        <p:cTn id="24" dur="1000"/>
                                        <p:tgtEl>
                                          <p:spTgt spid="14">
                                            <p:txEl>
                                              <p:pRg st="1" end="1"/>
                                            </p:txEl>
                                          </p:spTgt>
                                        </p:tgtEl>
                                      </p:cBhvr>
                                    </p:animEffect>
                                    <p:anim calcmode="lin" valueType="num">
                                      <p:cBhvr>
                                        <p:cTn id="2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4">
                                            <p:txEl>
                                              <p:pRg st="3" end="3"/>
                                            </p:txEl>
                                          </p:spTgt>
                                        </p:tgtEl>
                                        <p:attrNameLst>
                                          <p:attrName>style.visibility</p:attrName>
                                        </p:attrNameLst>
                                      </p:cBhvr>
                                      <p:to>
                                        <p:strVal val="visible"/>
                                      </p:to>
                                    </p:set>
                                    <p:animEffect transition="in" filter="fade">
                                      <p:cBhvr>
                                        <p:cTn id="31" dur="1000"/>
                                        <p:tgtEl>
                                          <p:spTgt spid="14">
                                            <p:txEl>
                                              <p:pRg st="3" end="3"/>
                                            </p:txEl>
                                          </p:spTgt>
                                        </p:tgtEl>
                                      </p:cBhvr>
                                    </p:animEffect>
                                    <p:anim calcmode="lin" valueType="num">
                                      <p:cBhvr>
                                        <p:cTn id="32"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D30B4710-507A-43EC-B940-86C835321B45}"/>
              </a:ext>
            </a:extLst>
          </p:cNvPr>
          <p:cNvSpPr>
            <a:spLocks noGrp="1"/>
          </p:cNvSpPr>
          <p:nvPr>
            <p:ph type="title"/>
          </p:nvPr>
        </p:nvSpPr>
        <p:spPr>
          <a:xfrm>
            <a:off x="1451579" y="804519"/>
            <a:ext cx="9603275" cy="688105"/>
          </a:xfrm>
        </p:spPr>
        <p:txBody>
          <a:bodyPr>
            <a:normAutofit/>
          </a:bodyPr>
          <a:lstStyle/>
          <a:p>
            <a:r>
              <a:rPr lang="x-none" dirty="0">
                <a:latin typeface="Simplified Arabic" panose="02020603050405020304" pitchFamily="18" charset="-78"/>
                <a:cs typeface="Simplified Arabic" panose="02020603050405020304" pitchFamily="18" charset="-78"/>
              </a:rPr>
              <a:t>المراجع:</a:t>
            </a:r>
          </a:p>
        </p:txBody>
      </p:sp>
      <p:sp>
        <p:nvSpPr>
          <p:cNvPr id="10" name="Content Placeholder 9"/>
          <p:cNvSpPr>
            <a:spLocks noGrp="1"/>
          </p:cNvSpPr>
          <p:nvPr>
            <p:ph idx="1"/>
          </p:nvPr>
        </p:nvSpPr>
        <p:spPr>
          <a:xfrm>
            <a:off x="1451579" y="2015734"/>
            <a:ext cx="9746508" cy="4037747"/>
          </a:xfrm>
        </p:spPr>
        <p:txBody>
          <a:bodyPr>
            <a:normAutofit fontScale="70000" lnSpcReduction="20000"/>
          </a:bodyPr>
          <a:lstStyle/>
          <a:p>
            <a:r>
              <a:rPr lang="x-none" dirty="0"/>
              <a:t>- العطار، م. م. (2013). أطفالنا و التبول اللاإرادي: الأسباب و العلاج</a:t>
            </a:r>
            <a:r>
              <a:rPr lang="en-US" dirty="0"/>
              <a:t>. </a:t>
            </a:r>
            <a:r>
              <a:rPr lang="x-none" i="1" dirty="0"/>
              <a:t>الأمن والحياة ( أكاديمية نايف العربية للعلوم الأمنية ) - السعودية، مج 33, ع 380</a:t>
            </a:r>
            <a:r>
              <a:rPr lang="x-none" dirty="0"/>
              <a:t> ، 48 - 53. مسترجع من </a:t>
            </a:r>
            <a:r>
              <a:rPr lang="x-none" u="sng" dirty="0">
                <a:hlinkClick r:id="rId2"/>
              </a:rPr>
              <a:t>http://search.mandumah.com/Record/490274</a:t>
            </a:r>
            <a:r>
              <a:rPr lang="x-none" dirty="0"/>
              <a:t>  </a:t>
            </a:r>
          </a:p>
          <a:p>
            <a:r>
              <a:rPr lang="x-none" dirty="0"/>
              <a:t>2- حسن، ن. أ. (2006). التبول اللاإرادي</a:t>
            </a:r>
            <a:r>
              <a:rPr lang="en-US" dirty="0"/>
              <a:t>. </a:t>
            </a:r>
            <a:r>
              <a:rPr lang="x-none" i="1" dirty="0"/>
              <a:t>الاقتصاد والمحاسبة - مصر، ع 616</a:t>
            </a:r>
            <a:r>
              <a:rPr lang="x-none" dirty="0"/>
              <a:t> ، 40 - 41. مسترجع من </a:t>
            </a:r>
            <a:r>
              <a:rPr lang="x-none" u="sng" dirty="0">
                <a:hlinkClick r:id="rId3"/>
              </a:rPr>
              <a:t>http://search.mandumah.com/Record/92818</a:t>
            </a:r>
            <a:r>
              <a:rPr lang="x-none" dirty="0"/>
              <a:t> </a:t>
            </a:r>
            <a:endParaRPr lang="en-US" dirty="0"/>
          </a:p>
          <a:p>
            <a:r>
              <a:rPr lang="x-none" dirty="0"/>
              <a:t>3- </a:t>
            </a:r>
            <a:r>
              <a:rPr lang="en-US" dirty="0">
                <a:hlinkClick r:id="rId4"/>
              </a:rPr>
              <a:t>http://www.bu.edu.eg/portal/uploads/Education/Mental%20Health/2272/publications/Saleh%20Fouad%20Mohamad%20Alsharawy_dr%20(2).docx</a:t>
            </a:r>
            <a:endParaRPr lang="x-none" dirty="0"/>
          </a:p>
          <a:p>
            <a:r>
              <a:rPr lang="en-US" dirty="0">
                <a:hlinkClick r:id="rId5"/>
              </a:rPr>
              <a:t>http://www.health-exchange.net/pdfdb/bedwettingAra.pdf</a:t>
            </a:r>
            <a:endParaRPr lang="x-none" dirty="0"/>
          </a:p>
          <a:p>
            <a:r>
              <a:rPr lang="x-none" dirty="0"/>
              <a:t>4- التبول اللاإرادي لدى الأطفال ، فيصل بن محمد خير الزاد (1998)</a:t>
            </a:r>
          </a:p>
          <a:p>
            <a:r>
              <a:rPr lang="x-none" dirty="0"/>
              <a:t>5- مشكلة التبول اللاإرادي عند الأطفال ، سناء محمد ، الناشر (عالم الكتب)</a:t>
            </a:r>
          </a:p>
          <a:p>
            <a:r>
              <a:rPr lang="x-none" dirty="0"/>
              <a:t>6- علم النفس ونمو الطفل ، </a:t>
            </a:r>
            <a:r>
              <a:rPr lang="x-none" dirty="0" err="1"/>
              <a:t>د.محمد</a:t>
            </a:r>
            <a:r>
              <a:rPr lang="x-none" dirty="0"/>
              <a:t> </a:t>
            </a:r>
            <a:r>
              <a:rPr lang="x-none" dirty="0" err="1"/>
              <a:t>البريماوي</a:t>
            </a:r>
            <a:r>
              <a:rPr lang="x-none" dirty="0" smtClean="0"/>
              <a:t>.</a:t>
            </a:r>
          </a:p>
          <a:p>
            <a:r>
              <a:rPr lang="x-none" dirty="0" smtClean="0"/>
              <a:t>7- المشكلات النفسية عند الأطفال ، د. زكريا الشربيني.</a:t>
            </a:r>
            <a:endParaRPr lang="x-none" dirty="0"/>
          </a:p>
          <a:p>
            <a:r>
              <a:rPr lang="en-US" dirty="0">
                <a:hlinkClick r:id="rId6"/>
              </a:rPr>
              <a:t>https://youtu.be/LVD88BtyWQ0</a:t>
            </a:r>
            <a:endParaRPr lang="en-US" dirty="0"/>
          </a:p>
          <a:p>
            <a:endParaRPr lang="en-US" dirty="0"/>
          </a:p>
        </p:txBody>
      </p:sp>
    </p:spTree>
    <p:extLst>
      <p:ext uri="{BB962C8B-B14F-4D97-AF65-F5344CB8AC3E}">
        <p14:creationId xmlns:p14="http://schemas.microsoft.com/office/powerpoint/2010/main" val="13605850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26" name="Rectangle 9">
            <a:extLst>
              <a:ext uri="{FF2B5EF4-FFF2-40B4-BE49-F238E27FC236}">
                <a16:creationId xmlns:a16="http://schemas.microsoft.com/office/drawing/2014/main" xmlns="" id="{8BC298DB-2D5C-40A1-9A78-6B4A12198A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1">
            <a:extLst>
              <a:ext uri="{FF2B5EF4-FFF2-40B4-BE49-F238E27FC236}">
                <a16:creationId xmlns:a16="http://schemas.microsoft.com/office/drawing/2014/main" xmlns="" id="{35C2355B-7CE9-4192-9142-A41CA0A0C08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28" name="Picture 13" descr="صورة تحتوي على داخلي, أثاث&#10;&#10;وصف منشأ بثقة عالية">
            <a:extLst>
              <a:ext uri="{FF2B5EF4-FFF2-40B4-BE49-F238E27FC236}">
                <a16:creationId xmlns:a16="http://schemas.microsoft.com/office/drawing/2014/main" xmlns="" id="{45CE2E7C-6AA3-4710-825D-4CDDF788C7BC}"/>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9" name="Straight Connector 15">
            <a:extLst>
              <a:ext uri="{FF2B5EF4-FFF2-40B4-BE49-F238E27FC236}">
                <a16:creationId xmlns:a16="http://schemas.microsoft.com/office/drawing/2014/main" xmlns="" id="{3256C6C3-0EDC-4651-AB37-9F26CFAA6C86}"/>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30" name="Straight Connector 17">
            <a:extLst>
              <a:ext uri="{FF2B5EF4-FFF2-40B4-BE49-F238E27FC236}">
                <a16:creationId xmlns:a16="http://schemas.microsoft.com/office/drawing/2014/main" xmlns="" id="{06D05ED8-39E4-42F8-92CB-704C2BD0D215}"/>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6579647" y="3526496"/>
            <a:ext cx="4149931"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5" name="صورة 4">
            <a:extLst>
              <a:ext uri="{FF2B5EF4-FFF2-40B4-BE49-F238E27FC236}">
                <a16:creationId xmlns:a16="http://schemas.microsoft.com/office/drawing/2014/main" xmlns="" id="{50755A3A-E28D-44E9-8AB6-2C9EA86C30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0029" y="1151787"/>
            <a:ext cx="4960442" cy="3968353"/>
          </a:xfrm>
          <a:prstGeom prst="rect">
            <a:avLst/>
          </a:prstGeom>
        </p:spPr>
      </p:pic>
      <p:sp>
        <p:nvSpPr>
          <p:cNvPr id="2" name="عنوان 1">
            <a:extLst>
              <a:ext uri="{FF2B5EF4-FFF2-40B4-BE49-F238E27FC236}">
                <a16:creationId xmlns:a16="http://schemas.microsoft.com/office/drawing/2014/main" xmlns="" id="{DAB07132-D9B2-498E-928A-6B9A4E0BA920}"/>
              </a:ext>
            </a:extLst>
          </p:cNvPr>
          <p:cNvSpPr>
            <a:spLocks noGrp="1"/>
          </p:cNvSpPr>
          <p:nvPr>
            <p:ph type="ctrTitle"/>
          </p:nvPr>
        </p:nvSpPr>
        <p:spPr>
          <a:xfrm>
            <a:off x="6578272" y="718136"/>
            <a:ext cx="4151306" cy="2374516"/>
          </a:xfrm>
        </p:spPr>
        <p:txBody>
          <a:bodyPr>
            <a:normAutofit/>
          </a:bodyPr>
          <a:lstStyle/>
          <a:p>
            <a:pPr algn="ctr"/>
            <a:r>
              <a:rPr lang="x-none" sz="4800" b="1" dirty="0">
                <a:latin typeface="Simplified Arabic" panose="02020603050405020304" pitchFamily="18" charset="-78"/>
                <a:cs typeface="Simplified Arabic" panose="02020603050405020304" pitchFamily="18" charset="-78"/>
              </a:rPr>
              <a:t>التبول اللاإرادي </a:t>
            </a:r>
          </a:p>
        </p:txBody>
      </p:sp>
      <p:sp>
        <p:nvSpPr>
          <p:cNvPr id="3" name="عنوان فرعي 2">
            <a:extLst>
              <a:ext uri="{FF2B5EF4-FFF2-40B4-BE49-F238E27FC236}">
                <a16:creationId xmlns:a16="http://schemas.microsoft.com/office/drawing/2014/main" xmlns="" id="{21160858-E204-4FB3-89B8-5C577057AAA1}"/>
              </a:ext>
            </a:extLst>
          </p:cNvPr>
          <p:cNvSpPr>
            <a:spLocks noGrp="1"/>
          </p:cNvSpPr>
          <p:nvPr>
            <p:ph type="subTitle" idx="1"/>
          </p:nvPr>
        </p:nvSpPr>
        <p:spPr>
          <a:xfrm>
            <a:off x="6579647" y="3092652"/>
            <a:ext cx="4162489" cy="2632287"/>
          </a:xfrm>
        </p:spPr>
        <p:txBody>
          <a:bodyPr>
            <a:normAutofit lnSpcReduction="10000"/>
          </a:bodyPr>
          <a:lstStyle/>
          <a:p>
            <a:pPr algn="ctr">
              <a:lnSpc>
                <a:spcPct val="110000"/>
              </a:lnSpc>
            </a:pPr>
            <a:endParaRPr lang="x-none" sz="600" dirty="0"/>
          </a:p>
          <a:p>
            <a:pPr algn="ctr">
              <a:lnSpc>
                <a:spcPct val="110000"/>
              </a:lnSpc>
            </a:pPr>
            <a:endParaRPr lang="x-none" sz="600" dirty="0"/>
          </a:p>
          <a:p>
            <a:pPr algn="ctr">
              <a:lnSpc>
                <a:spcPct val="110000"/>
              </a:lnSpc>
            </a:pPr>
            <a:r>
              <a:rPr lang="x-none" sz="1400" b="1" dirty="0">
                <a:latin typeface="Simplified Arabic" panose="02020603050405020304" pitchFamily="18" charset="-78"/>
                <a:cs typeface="Simplified Arabic" panose="02020603050405020304" pitchFamily="18" charset="-78"/>
              </a:rPr>
              <a:t>إعداد الطالبات:</a:t>
            </a:r>
          </a:p>
          <a:p>
            <a:pPr algn="ctr">
              <a:lnSpc>
                <a:spcPct val="110000"/>
              </a:lnSpc>
            </a:pPr>
            <a:r>
              <a:rPr lang="x-none" sz="1400" b="1" dirty="0">
                <a:latin typeface="Simplified Arabic" panose="02020603050405020304" pitchFamily="18" charset="-78"/>
                <a:cs typeface="Simplified Arabic" panose="02020603050405020304" pitchFamily="18" charset="-78"/>
              </a:rPr>
              <a:t>فاطمة السبيعي 435202918 </a:t>
            </a:r>
          </a:p>
          <a:p>
            <a:pPr algn="ctr">
              <a:lnSpc>
                <a:spcPct val="110000"/>
              </a:lnSpc>
            </a:pPr>
            <a:r>
              <a:rPr lang="x-none" sz="1400" b="1" dirty="0">
                <a:latin typeface="Simplified Arabic" panose="02020603050405020304" pitchFamily="18" charset="-78"/>
                <a:cs typeface="Simplified Arabic" panose="02020603050405020304" pitchFamily="18" charset="-78"/>
              </a:rPr>
              <a:t>إيمان </a:t>
            </a:r>
            <a:r>
              <a:rPr lang="x-none" sz="1400" b="1" dirty="0" err="1">
                <a:latin typeface="Simplified Arabic" panose="02020603050405020304" pitchFamily="18" charset="-78"/>
                <a:cs typeface="Simplified Arabic" panose="02020603050405020304" pitchFamily="18" charset="-78"/>
              </a:rPr>
              <a:t>الجريفي</a:t>
            </a:r>
            <a:endParaRPr lang="x-none" sz="1400" b="1" dirty="0">
              <a:latin typeface="Simplified Arabic" panose="02020603050405020304" pitchFamily="18" charset="-78"/>
              <a:cs typeface="Simplified Arabic" panose="02020603050405020304" pitchFamily="18" charset="-78"/>
            </a:endParaRPr>
          </a:p>
          <a:p>
            <a:pPr algn="ctr">
              <a:lnSpc>
                <a:spcPct val="110000"/>
              </a:lnSpc>
            </a:pPr>
            <a:r>
              <a:rPr lang="x-none" sz="1400" b="1" dirty="0">
                <a:latin typeface="Simplified Arabic" panose="02020603050405020304" pitchFamily="18" charset="-78"/>
                <a:cs typeface="Simplified Arabic" panose="02020603050405020304" pitchFamily="18" charset="-78"/>
              </a:rPr>
              <a:t>حصة القحطاني 434925840</a:t>
            </a:r>
          </a:p>
          <a:p>
            <a:pPr algn="ctr">
              <a:lnSpc>
                <a:spcPct val="110000"/>
              </a:lnSpc>
            </a:pPr>
            <a:r>
              <a:rPr lang="x-none" sz="1400" b="1" dirty="0">
                <a:latin typeface="Simplified Arabic" panose="02020603050405020304" pitchFamily="18" charset="-78"/>
                <a:cs typeface="Simplified Arabic" panose="02020603050405020304" pitchFamily="18" charset="-78"/>
              </a:rPr>
              <a:t>إشراف: </a:t>
            </a:r>
          </a:p>
          <a:p>
            <a:pPr algn="ctr">
              <a:lnSpc>
                <a:spcPct val="110000"/>
              </a:lnSpc>
            </a:pPr>
            <a:r>
              <a:rPr lang="x-none" sz="1400" b="1" dirty="0" err="1">
                <a:latin typeface="Simplified Arabic" panose="02020603050405020304" pitchFamily="18" charset="-78"/>
                <a:cs typeface="Simplified Arabic" panose="02020603050405020304" pitchFamily="18" charset="-78"/>
              </a:rPr>
              <a:t>ا.لبنى</a:t>
            </a:r>
            <a:r>
              <a:rPr lang="x-none" sz="1400" b="1" dirty="0">
                <a:latin typeface="Simplified Arabic" panose="02020603050405020304" pitchFamily="18" charset="-78"/>
                <a:cs typeface="Simplified Arabic" panose="02020603050405020304" pitchFamily="18" charset="-78"/>
              </a:rPr>
              <a:t> شعث </a:t>
            </a:r>
          </a:p>
        </p:txBody>
      </p:sp>
    </p:spTree>
    <p:extLst>
      <p:ext uri="{BB962C8B-B14F-4D97-AF65-F5344CB8AC3E}">
        <p14:creationId xmlns:p14="http://schemas.microsoft.com/office/powerpoint/2010/main" val="33282711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35C3D674-3D59-4E93-80CA-0C0A9095E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xmlns="" id="{EF2A81E1-BCBE-426B-8C09-33274E69409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4" name="Picture 13" descr="صورة تحتوي على داخلي, أثاث&#10;&#10;وصف منشأ بثقة عالية">
            <a:extLst>
              <a:ext uri="{FF2B5EF4-FFF2-40B4-BE49-F238E27FC236}">
                <a16:creationId xmlns:a16="http://schemas.microsoft.com/office/drawing/2014/main" xmlns="" id="{39D1DDD4-5BB3-45BA-B9B3-06B62299AD7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6" name="Straight Connector 15">
            <a:extLst>
              <a:ext uri="{FF2B5EF4-FFF2-40B4-BE49-F238E27FC236}">
                <a16:creationId xmlns:a16="http://schemas.microsoft.com/office/drawing/2014/main" xmlns="" id="{A24DAE64-2302-42EA-8239-F2F0775CA5A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xmlns="" id="{C884B8F8-FDC9-498B-9960-5D7260AFCB0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5" name="صورة 4" descr="صورة تحتوي على شخص, سماء, داخلي&#10;&#10;وصف منشأ بثقة عالية">
            <a:extLst>
              <a:ext uri="{FF2B5EF4-FFF2-40B4-BE49-F238E27FC236}">
                <a16:creationId xmlns:a16="http://schemas.microsoft.com/office/drawing/2014/main" xmlns="" id="{A380D73D-8F99-457C-A17A-24F2D71A09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1" y="1294400"/>
            <a:ext cx="4960442" cy="3683128"/>
          </a:xfrm>
          <a:prstGeom prst="rect">
            <a:avLst/>
          </a:prstGeom>
        </p:spPr>
      </p:pic>
      <p:sp>
        <p:nvSpPr>
          <p:cNvPr id="2" name="عنوان 1">
            <a:extLst>
              <a:ext uri="{FF2B5EF4-FFF2-40B4-BE49-F238E27FC236}">
                <a16:creationId xmlns:a16="http://schemas.microsoft.com/office/drawing/2014/main" xmlns="" id="{BE63BD26-CC23-41A0-95EF-5EB6446EBB4C}"/>
              </a:ext>
            </a:extLst>
          </p:cNvPr>
          <p:cNvSpPr>
            <a:spLocks noGrp="1"/>
          </p:cNvSpPr>
          <p:nvPr>
            <p:ph type="title"/>
          </p:nvPr>
        </p:nvSpPr>
        <p:spPr>
          <a:xfrm>
            <a:off x="1451580" y="804520"/>
            <a:ext cx="4176511" cy="1049235"/>
          </a:xfrm>
        </p:spPr>
        <p:txBody>
          <a:bodyPr>
            <a:normAutofit/>
          </a:bodyPr>
          <a:lstStyle/>
          <a:p>
            <a:pPr algn="ctr"/>
            <a:r>
              <a:rPr lang="x-none" dirty="0">
                <a:latin typeface="Simplified Arabic" panose="02020603050405020304" pitchFamily="18" charset="-78"/>
                <a:cs typeface="Simplified Arabic" panose="02020603050405020304" pitchFamily="18" charset="-78"/>
              </a:rPr>
              <a:t>التبول اللاإرادي:</a:t>
            </a:r>
          </a:p>
        </p:txBody>
      </p:sp>
      <p:sp>
        <p:nvSpPr>
          <p:cNvPr id="3" name="عنصر نائب للمحتوى 2">
            <a:extLst>
              <a:ext uri="{FF2B5EF4-FFF2-40B4-BE49-F238E27FC236}">
                <a16:creationId xmlns:a16="http://schemas.microsoft.com/office/drawing/2014/main" xmlns="" id="{85C2433A-0E38-4D21-9554-B37B61826B2D}"/>
              </a:ext>
            </a:extLst>
          </p:cNvPr>
          <p:cNvSpPr>
            <a:spLocks noGrp="1"/>
          </p:cNvSpPr>
          <p:nvPr>
            <p:ph idx="1"/>
          </p:nvPr>
        </p:nvSpPr>
        <p:spPr>
          <a:xfrm>
            <a:off x="1451581" y="2015732"/>
            <a:ext cx="4172212" cy="3450613"/>
          </a:xfrm>
        </p:spPr>
        <p:txBody>
          <a:bodyPr>
            <a:normAutofit/>
          </a:bodyPr>
          <a:lstStyle/>
          <a:p>
            <a:pPr algn="ctr" fontAlgn="base"/>
            <a:r>
              <a:rPr lang="x-none" dirty="0">
                <a:latin typeface="Simplified Arabic" panose="02020603050405020304" pitchFamily="18" charset="-78"/>
                <a:cs typeface="Simplified Arabic" panose="02020603050405020304" pitchFamily="18" charset="-78"/>
              </a:rPr>
              <a:t>تعتبر مشكلة التبول اللاإرادي منتشرة بين الأطفال في أثناء نومهم بالليل في سن كان ينتظر منهم أن يكونوا قد تعودوا ضبط جهازهم البولي والاستيقاظ  لتفريغ ما تجمع في مثانتهم من البول.(1)</a:t>
            </a:r>
            <a:endParaRPr lang="en-US" dirty="0">
              <a:latin typeface="Simplified Arabic" panose="02020603050405020304" pitchFamily="18" charset="-78"/>
              <a:cs typeface="Simplified Arabic" panose="02020603050405020304" pitchFamily="18" charset="-78"/>
            </a:endParaRPr>
          </a:p>
          <a:p>
            <a:pPr algn="ctr"/>
            <a:r>
              <a:rPr lang="x-none" dirty="0">
                <a:latin typeface="Simplified Arabic" panose="02020603050405020304" pitchFamily="18" charset="-78"/>
                <a:cs typeface="Simplified Arabic" panose="02020603050405020304" pitchFamily="18" charset="-78"/>
              </a:rPr>
              <a:t>ويقصد  بالتبول اللاإرادي : عدم  قدرة المثانة  علي الاحتفاظ  بالبول أو عدم  القدرة  علي ضبطه.(1)</a:t>
            </a:r>
          </a:p>
        </p:txBody>
      </p:sp>
    </p:spTree>
    <p:extLst>
      <p:ext uri="{BB962C8B-B14F-4D97-AF65-F5344CB8AC3E}">
        <p14:creationId xmlns:p14="http://schemas.microsoft.com/office/powerpoint/2010/main" val="14821813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1000"/>
                                        <p:tgtEl>
                                          <p:spTgt spid="3">
                                            <p:txEl>
                                              <p:pRg st="1" end="1"/>
                                            </p:txEl>
                                          </p:spTgt>
                                        </p:tgtEl>
                                      </p:cBhvr>
                                    </p:animEffect>
                                    <p:anim calcmode="lin" valueType="num">
                                      <p:cBhvr>
                                        <p:cTn id="2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5" name="صورة 4" descr="صورة تحتوي على شخص, داخلي, حائط, ولد&#10;&#10;وصف منشأ بثقة عالية جداً">
            <a:extLst>
              <a:ext uri="{FF2B5EF4-FFF2-40B4-BE49-F238E27FC236}">
                <a16:creationId xmlns:a16="http://schemas.microsoft.com/office/drawing/2014/main" xmlns="" id="{4236F3BD-D949-4C5F-8104-997F67405E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7999" y="2015734"/>
            <a:ext cx="4313266" cy="3450613"/>
          </a:xfrm>
          <a:prstGeom prst="rect">
            <a:avLst/>
          </a:prstGeom>
        </p:spPr>
      </p:pic>
      <p:sp>
        <p:nvSpPr>
          <p:cNvPr id="2" name="عنوان 1">
            <a:extLst>
              <a:ext uri="{FF2B5EF4-FFF2-40B4-BE49-F238E27FC236}">
                <a16:creationId xmlns:a16="http://schemas.microsoft.com/office/drawing/2014/main" xmlns="" id="{12857717-9E3B-469C-9A7F-402AD68A0022}"/>
              </a:ext>
            </a:extLst>
          </p:cNvPr>
          <p:cNvSpPr>
            <a:spLocks noGrp="1"/>
          </p:cNvSpPr>
          <p:nvPr>
            <p:ph type="title"/>
          </p:nvPr>
        </p:nvSpPr>
        <p:spPr>
          <a:xfrm>
            <a:off x="1451579" y="804519"/>
            <a:ext cx="9603275" cy="1049235"/>
          </a:xfrm>
        </p:spPr>
        <p:txBody>
          <a:bodyPr>
            <a:normAutofit/>
          </a:bodyPr>
          <a:lstStyle/>
          <a:p>
            <a:r>
              <a:rPr lang="x-none" dirty="0">
                <a:latin typeface="Simplified Arabic" panose="02020603050405020304" pitchFamily="18" charset="-78"/>
                <a:cs typeface="Simplified Arabic" panose="02020603050405020304" pitchFamily="18" charset="-78"/>
              </a:rPr>
              <a:t>مفهوم التبول اللاإرادي:</a:t>
            </a:r>
          </a:p>
        </p:txBody>
      </p:sp>
      <p:sp>
        <p:nvSpPr>
          <p:cNvPr id="3" name="عنصر نائب للمحتوى 2">
            <a:extLst>
              <a:ext uri="{FF2B5EF4-FFF2-40B4-BE49-F238E27FC236}">
                <a16:creationId xmlns:a16="http://schemas.microsoft.com/office/drawing/2014/main" xmlns="" id="{E0C01153-CE50-4B33-AA16-7F9FD442BDFE}"/>
              </a:ext>
            </a:extLst>
          </p:cNvPr>
          <p:cNvSpPr>
            <a:spLocks noGrp="1"/>
          </p:cNvSpPr>
          <p:nvPr>
            <p:ph idx="1"/>
          </p:nvPr>
        </p:nvSpPr>
        <p:spPr>
          <a:xfrm>
            <a:off x="1451579" y="2015734"/>
            <a:ext cx="4162555" cy="3450613"/>
          </a:xfrm>
        </p:spPr>
        <p:txBody>
          <a:bodyPr>
            <a:normAutofit/>
          </a:bodyPr>
          <a:lstStyle/>
          <a:p>
            <a:pPr marL="0" indent="0">
              <a:buNone/>
            </a:pPr>
            <a:endParaRPr lang="x-none" dirty="0">
              <a:latin typeface="Simplified Arabic" panose="02020603050405020304" pitchFamily="18" charset="-78"/>
              <a:cs typeface="Simplified Arabic" panose="02020603050405020304" pitchFamily="18" charset="-78"/>
            </a:endParaRPr>
          </a:p>
          <a:p>
            <a:r>
              <a:rPr lang="ar-EG" dirty="0">
                <a:latin typeface="Simplified Arabic" panose="02020603050405020304" pitchFamily="18" charset="-78"/>
                <a:cs typeface="Simplified Arabic" panose="02020603050405020304" pitchFamily="18" charset="-78"/>
              </a:rPr>
              <a:t>يعرف التبول اللاإرادي طبقاً للدليل التشخيصي والاحصائي </a:t>
            </a:r>
            <a:r>
              <a:rPr lang="ar-EG" dirty="0" err="1">
                <a:latin typeface="Simplified Arabic" panose="02020603050405020304" pitchFamily="18" charset="-78"/>
                <a:cs typeface="Simplified Arabic" panose="02020603050405020304" pitchFamily="18" charset="-78"/>
              </a:rPr>
              <a:t>الرا</a:t>
            </a:r>
            <a:r>
              <a:rPr lang="x-none" dirty="0">
                <a:latin typeface="Simplified Arabic" panose="02020603050405020304" pitchFamily="18" charset="-78"/>
                <a:cs typeface="Simplified Arabic" panose="02020603050405020304" pitchFamily="18" charset="-78"/>
              </a:rPr>
              <a:t>بع </a:t>
            </a:r>
            <a:r>
              <a:rPr lang="ar-EG" dirty="0">
                <a:latin typeface="Simplified Arabic" panose="02020603050405020304" pitchFamily="18" charset="-78"/>
                <a:cs typeface="Simplified Arabic" panose="02020603050405020304" pitchFamily="18" charset="-78"/>
              </a:rPr>
              <a:t>والصادر عن الجمعية الأمريكية للطب النفسي بأنه: إراقة البول على الملابس والسرير، وأن تحدث إراقة البول مرتين في الأسبوع لمدة ثلاثة شهور متتالية، وأن يحدث التبول بعد سن خمس سنوات</a:t>
            </a:r>
            <a:r>
              <a:rPr lang="en-US" dirty="0">
                <a:latin typeface="Simplified Arabic" panose="02020603050405020304" pitchFamily="18" charset="-78"/>
                <a:cs typeface="Simplified Arabic" panose="02020603050405020304" pitchFamily="18" charset="-78"/>
              </a:rPr>
              <a:t>.</a:t>
            </a:r>
            <a:r>
              <a:rPr lang="x-none" dirty="0">
                <a:latin typeface="Simplified Arabic" panose="02020603050405020304" pitchFamily="18" charset="-78"/>
                <a:cs typeface="Simplified Arabic" panose="02020603050405020304" pitchFamily="18" charset="-78"/>
              </a:rPr>
              <a:t>(3)</a:t>
            </a:r>
            <a:endParaRPr lang="en-US" dirty="0">
              <a:latin typeface="Simplified Arabic" panose="02020603050405020304" pitchFamily="18" charset="-78"/>
              <a:cs typeface="Simplified Arabic" panose="02020603050405020304" pitchFamily="18" charset="-78"/>
            </a:endParaRPr>
          </a:p>
          <a:p>
            <a:endParaRPr lang="en-US" dirty="0"/>
          </a:p>
          <a:p>
            <a:endParaRPr lang="x-none" dirty="0"/>
          </a:p>
        </p:txBody>
      </p:sp>
    </p:spTree>
    <p:extLst>
      <p:ext uri="{BB962C8B-B14F-4D97-AF65-F5344CB8AC3E}">
        <p14:creationId xmlns:p14="http://schemas.microsoft.com/office/powerpoint/2010/main" val="23198069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1000"/>
                                        <p:tgtEl>
                                          <p:spTgt spid="3">
                                            <p:txEl>
                                              <p:pRg st="1" end="1"/>
                                            </p:txEl>
                                          </p:spTgt>
                                        </p:tgtEl>
                                      </p:cBhvr>
                                    </p:animEffect>
                                    <p:anim calcmode="lin" valueType="num">
                                      <p:cBhvr>
                                        <p:cTn id="1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4" name="صورة 3">
            <a:extLst>
              <a:ext uri="{FF2B5EF4-FFF2-40B4-BE49-F238E27FC236}">
                <a16:creationId xmlns:a16="http://schemas.microsoft.com/office/drawing/2014/main" xmlns="" id="{1CF6C0F8-2EB3-441C-A702-8472F92063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8756" y="2293034"/>
            <a:ext cx="2926098" cy="2337011"/>
          </a:xfrm>
          <a:prstGeom prst="rect">
            <a:avLst/>
          </a:prstGeom>
        </p:spPr>
      </p:pic>
      <p:sp>
        <p:nvSpPr>
          <p:cNvPr id="2" name="عنوان 1">
            <a:extLst>
              <a:ext uri="{FF2B5EF4-FFF2-40B4-BE49-F238E27FC236}">
                <a16:creationId xmlns:a16="http://schemas.microsoft.com/office/drawing/2014/main" xmlns="" id="{67CD2E2E-5275-46E5-841E-349BA678CB0B}"/>
              </a:ext>
            </a:extLst>
          </p:cNvPr>
          <p:cNvSpPr>
            <a:spLocks noGrp="1"/>
          </p:cNvSpPr>
          <p:nvPr>
            <p:ph type="title"/>
          </p:nvPr>
        </p:nvSpPr>
        <p:spPr>
          <a:xfrm>
            <a:off x="1451579" y="804519"/>
            <a:ext cx="9603275" cy="1049235"/>
          </a:xfrm>
        </p:spPr>
        <p:txBody>
          <a:bodyPr>
            <a:normAutofit/>
          </a:bodyPr>
          <a:lstStyle/>
          <a:p>
            <a:r>
              <a:rPr lang="x-none" b="1" dirty="0">
                <a:latin typeface="Simplified Arabic" panose="02020603050405020304" pitchFamily="18" charset="-78"/>
                <a:cs typeface="Simplified Arabic" panose="02020603050405020304" pitchFamily="18" charset="-78"/>
              </a:rPr>
              <a:t>تشخيصات مشكلة التبول اللاإرادي:</a:t>
            </a:r>
            <a:endParaRPr lang="x-none" b="1">
              <a:latin typeface="Simplified Arabic" panose="02020603050405020304" pitchFamily="18" charset="-78"/>
              <a:cs typeface="Simplified Arabic" panose="02020603050405020304" pitchFamily="18" charset="-78"/>
            </a:endParaRPr>
          </a:p>
        </p:txBody>
      </p:sp>
      <p:sp>
        <p:nvSpPr>
          <p:cNvPr id="10" name="Content Placeholder 9"/>
          <p:cNvSpPr>
            <a:spLocks noGrp="1"/>
          </p:cNvSpPr>
          <p:nvPr>
            <p:ph idx="1"/>
          </p:nvPr>
        </p:nvSpPr>
        <p:spPr>
          <a:xfrm>
            <a:off x="801858" y="2053883"/>
            <a:ext cx="7216727" cy="3999598"/>
          </a:xfrm>
        </p:spPr>
        <p:txBody>
          <a:bodyPr>
            <a:noAutofit/>
          </a:bodyPr>
          <a:lstStyle/>
          <a:p>
            <a:pPr>
              <a:lnSpc>
                <a:spcPct val="110000"/>
              </a:lnSpc>
            </a:pPr>
            <a:r>
              <a:rPr lang="ar-EG" sz="1800" dirty="0" err="1">
                <a:latin typeface="Simplified Arabic" panose="02020603050405020304" pitchFamily="18" charset="-78"/>
                <a:cs typeface="Simplified Arabic" panose="02020603050405020304" pitchFamily="18" charset="-78"/>
              </a:rPr>
              <a:t>المحكات</a:t>
            </a:r>
            <a:r>
              <a:rPr lang="ar-EG" sz="1800" dirty="0">
                <a:latin typeface="Simplified Arabic" panose="02020603050405020304" pitchFamily="18" charset="-78"/>
                <a:cs typeface="Simplified Arabic" panose="02020603050405020304" pitchFamily="18" charset="-78"/>
              </a:rPr>
              <a:t> التشخيصية الحديثة تقرر أن يكون التبول اللاإرادي بعد سن خمس سنوات، وأن يحدث مرتين على الأقل أسبوعياً لمدة 6 شهور ، والتبول اللاإرادي من الاضطرابات </a:t>
            </a:r>
            <a:r>
              <a:rPr lang="ar-EG" sz="1800" dirty="0" err="1">
                <a:latin typeface="Simplified Arabic" panose="02020603050405020304" pitchFamily="18" charset="-78"/>
                <a:cs typeface="Simplified Arabic" panose="02020603050405020304" pitchFamily="18" charset="-78"/>
              </a:rPr>
              <a:t>النفسجسمية</a:t>
            </a:r>
            <a:r>
              <a:rPr lang="x-none" sz="1800" dirty="0">
                <a:latin typeface="Simplified Arabic" panose="02020603050405020304" pitchFamily="18" charset="-78"/>
                <a:cs typeface="Simplified Arabic" panose="02020603050405020304" pitchFamily="18" charset="-78"/>
              </a:rPr>
              <a:t>.</a:t>
            </a:r>
            <a:endParaRPr lang="en-US" sz="1800" dirty="0">
              <a:latin typeface="Simplified Arabic" panose="02020603050405020304" pitchFamily="18" charset="-78"/>
              <a:cs typeface="Simplified Arabic" panose="02020603050405020304" pitchFamily="18" charset="-78"/>
            </a:endParaRPr>
          </a:p>
          <a:p>
            <a:pPr marL="0" indent="0">
              <a:lnSpc>
                <a:spcPct val="110000"/>
              </a:lnSpc>
              <a:buNone/>
            </a:pPr>
            <a:endParaRPr lang="en-US" sz="1800" dirty="0">
              <a:latin typeface="Simplified Arabic" panose="02020603050405020304" pitchFamily="18" charset="-78"/>
              <a:cs typeface="Simplified Arabic" panose="02020603050405020304" pitchFamily="18" charset="-78"/>
            </a:endParaRPr>
          </a:p>
          <a:p>
            <a:pPr>
              <a:lnSpc>
                <a:spcPct val="110000"/>
              </a:lnSpc>
            </a:pPr>
            <a:r>
              <a:rPr lang="ar-EG" sz="1800" dirty="0">
                <a:latin typeface="Simplified Arabic" panose="02020603050405020304" pitchFamily="18" charset="-78"/>
                <a:cs typeface="Simplified Arabic" panose="02020603050405020304" pitchFamily="18" charset="-78"/>
              </a:rPr>
              <a:t>هناك عدة </a:t>
            </a:r>
            <a:r>
              <a:rPr lang="ar-EG" sz="1800" dirty="0" err="1">
                <a:latin typeface="Simplified Arabic" panose="02020603050405020304" pitchFamily="18" charset="-78"/>
                <a:cs typeface="Simplified Arabic" panose="02020603050405020304" pitchFamily="18" charset="-78"/>
              </a:rPr>
              <a:t>محكات</a:t>
            </a:r>
            <a:r>
              <a:rPr lang="ar-EG" sz="1800" dirty="0">
                <a:latin typeface="Simplified Arabic" panose="02020603050405020304" pitchFamily="18" charset="-78"/>
                <a:cs typeface="Simplified Arabic" panose="02020603050405020304" pitchFamily="18" charset="-78"/>
              </a:rPr>
              <a:t> تشخيصية للتبول اللاإرادي:</a:t>
            </a:r>
            <a:endParaRPr lang="en-US" sz="1800" dirty="0">
              <a:latin typeface="Simplified Arabic" panose="02020603050405020304" pitchFamily="18" charset="-78"/>
              <a:cs typeface="Simplified Arabic" panose="02020603050405020304" pitchFamily="18" charset="-78"/>
            </a:endParaRPr>
          </a:p>
          <a:p>
            <a:pPr marL="457200" indent="-457200">
              <a:lnSpc>
                <a:spcPct val="110000"/>
              </a:lnSpc>
              <a:buFont typeface="+mj-lt"/>
              <a:buAutoNum type="arabicPeriod"/>
            </a:pPr>
            <a:r>
              <a:rPr lang="x-none" sz="1800" dirty="0">
                <a:latin typeface="Simplified Arabic" panose="02020603050405020304" pitchFamily="18" charset="-78"/>
                <a:cs typeface="Simplified Arabic" panose="02020603050405020304" pitchFamily="18" charset="-78"/>
              </a:rPr>
              <a:t>أ</a:t>
            </a:r>
            <a:r>
              <a:rPr lang="ar-EG" sz="1800" dirty="0">
                <a:latin typeface="Simplified Arabic" panose="02020603050405020304" pitchFamily="18" charset="-78"/>
                <a:cs typeface="Simplified Arabic" panose="02020603050405020304" pitchFamily="18" charset="-78"/>
              </a:rPr>
              <a:t>ن يحدث هذا البلل المتكرر للبول بطريقة لا إرادية.</a:t>
            </a:r>
            <a:endParaRPr lang="en-US" sz="1800" dirty="0">
              <a:latin typeface="Simplified Arabic" panose="02020603050405020304" pitchFamily="18" charset="-78"/>
              <a:cs typeface="Simplified Arabic" panose="02020603050405020304" pitchFamily="18" charset="-78"/>
            </a:endParaRPr>
          </a:p>
          <a:p>
            <a:pPr marL="457200" indent="-457200">
              <a:lnSpc>
                <a:spcPct val="110000"/>
              </a:lnSpc>
              <a:buFont typeface="+mj-lt"/>
              <a:buAutoNum type="arabicPeriod"/>
            </a:pPr>
            <a:r>
              <a:rPr lang="x-none" sz="1800" dirty="0">
                <a:latin typeface="Simplified Arabic" panose="02020603050405020304" pitchFamily="18" charset="-78"/>
                <a:cs typeface="Simplified Arabic" panose="02020603050405020304" pitchFamily="18" charset="-78"/>
              </a:rPr>
              <a:t>أ</a:t>
            </a:r>
            <a:r>
              <a:rPr lang="ar-EG" sz="1800" dirty="0">
                <a:latin typeface="Simplified Arabic" panose="02020603050405020304" pitchFamily="18" charset="-78"/>
                <a:cs typeface="Simplified Arabic" panose="02020603050405020304" pitchFamily="18" charset="-78"/>
              </a:rPr>
              <a:t>ن يحدث البول مرتين أسبوعياً على الأقل لمدة من 3: 6 شهور.</a:t>
            </a:r>
            <a:endParaRPr lang="en-US" sz="1800" dirty="0">
              <a:latin typeface="Simplified Arabic" panose="02020603050405020304" pitchFamily="18" charset="-78"/>
              <a:cs typeface="Simplified Arabic" panose="02020603050405020304" pitchFamily="18" charset="-78"/>
            </a:endParaRPr>
          </a:p>
          <a:p>
            <a:pPr marL="457200" lvl="0" indent="-457200">
              <a:lnSpc>
                <a:spcPct val="110000"/>
              </a:lnSpc>
              <a:buFont typeface="+mj-lt"/>
              <a:buAutoNum type="arabicPeriod"/>
            </a:pPr>
            <a:r>
              <a:rPr lang="ar-EG" sz="1800" dirty="0">
                <a:latin typeface="Simplified Arabic" panose="02020603050405020304" pitchFamily="18" charset="-78"/>
                <a:cs typeface="Simplified Arabic" panose="02020603050405020304" pitchFamily="18" charset="-78"/>
              </a:rPr>
              <a:t>الاضطراب يصاحبه خلل في أغلب مجالات التوظيف الاجتماعي والمهني.</a:t>
            </a:r>
            <a:endParaRPr lang="en-US" sz="1800" dirty="0">
              <a:latin typeface="Simplified Arabic" panose="02020603050405020304" pitchFamily="18" charset="-78"/>
              <a:cs typeface="Simplified Arabic" panose="02020603050405020304" pitchFamily="18" charset="-78"/>
            </a:endParaRPr>
          </a:p>
          <a:p>
            <a:pPr marL="457200" lvl="0" indent="-457200">
              <a:lnSpc>
                <a:spcPct val="110000"/>
              </a:lnSpc>
              <a:buFont typeface="+mj-lt"/>
              <a:buAutoNum type="arabicPeriod"/>
            </a:pPr>
            <a:r>
              <a:rPr lang="ar-EG" sz="1800" dirty="0">
                <a:latin typeface="Simplified Arabic" panose="02020603050405020304" pitchFamily="18" charset="-78"/>
                <a:cs typeface="Simplified Arabic" panose="02020603050405020304" pitchFamily="18" charset="-78"/>
              </a:rPr>
              <a:t>يحدث للطفل أو المراهق في العمر الزمني خمس سنوات للأطفال العاديين وخمس سنوات عمر عقلي للأطفال المتأخرين عقلياً (فوق ثماني سنوات).</a:t>
            </a:r>
            <a:endParaRPr lang="en-US" sz="1800" dirty="0">
              <a:latin typeface="Simplified Arabic" panose="02020603050405020304" pitchFamily="18" charset="-78"/>
              <a:cs typeface="Simplified Arabic" panose="02020603050405020304" pitchFamily="18" charset="-78"/>
            </a:endParaRPr>
          </a:p>
          <a:p>
            <a:pPr marL="457200" indent="-457200">
              <a:lnSpc>
                <a:spcPct val="110000"/>
              </a:lnSpc>
              <a:buFont typeface="+mj-lt"/>
              <a:buAutoNum type="arabicPeriod"/>
            </a:pPr>
            <a:r>
              <a:rPr lang="ar-EG" sz="1800" dirty="0">
                <a:latin typeface="Simplified Arabic" panose="02020603050405020304" pitchFamily="18" charset="-78"/>
                <a:cs typeface="Simplified Arabic" panose="02020603050405020304" pitchFamily="18" charset="-78"/>
              </a:rPr>
              <a:t>لا يرجع التبول اللاإرادي لأي جوانب فسيولوجية وجسمية وطبية</a:t>
            </a:r>
            <a:r>
              <a:rPr lang="x-none" sz="1800" dirty="0">
                <a:latin typeface="Simplified Arabic" panose="02020603050405020304" pitchFamily="18" charset="-78"/>
                <a:cs typeface="Simplified Arabic" panose="02020603050405020304" pitchFamily="18" charset="-78"/>
              </a:rPr>
              <a:t>. (3)</a:t>
            </a:r>
            <a:endParaRPr lang="en-US" sz="1800"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17734972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anim calcmode="lin" valueType="num">
                                      <p:cBhvr>
                                        <p:cTn id="1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0">
                                            <p:txEl>
                                              <p:pRg st="2" end="2"/>
                                            </p:txEl>
                                          </p:spTgt>
                                        </p:tgtEl>
                                        <p:attrNameLst>
                                          <p:attrName>style.visibility</p:attrName>
                                        </p:attrNameLst>
                                      </p:cBhvr>
                                      <p:to>
                                        <p:strVal val="visible"/>
                                      </p:to>
                                    </p:set>
                                    <p:animEffect transition="in" filter="fade">
                                      <p:cBhvr>
                                        <p:cTn id="24" dur="1000"/>
                                        <p:tgtEl>
                                          <p:spTgt spid="10">
                                            <p:txEl>
                                              <p:pRg st="2" end="2"/>
                                            </p:txEl>
                                          </p:spTgt>
                                        </p:tgtEl>
                                      </p:cBhvr>
                                    </p:animEffect>
                                    <p:anim calcmode="lin" valueType="num">
                                      <p:cBhvr>
                                        <p:cTn id="25"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0">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0">
                                            <p:txEl>
                                              <p:pRg st="3" end="3"/>
                                            </p:txEl>
                                          </p:spTgt>
                                        </p:tgtEl>
                                        <p:attrNameLst>
                                          <p:attrName>style.visibility</p:attrName>
                                        </p:attrNameLst>
                                      </p:cBhvr>
                                      <p:to>
                                        <p:strVal val="visible"/>
                                      </p:to>
                                    </p:set>
                                    <p:animEffect transition="in" filter="fade">
                                      <p:cBhvr>
                                        <p:cTn id="29" dur="1000"/>
                                        <p:tgtEl>
                                          <p:spTgt spid="10">
                                            <p:txEl>
                                              <p:pRg st="3" end="3"/>
                                            </p:txEl>
                                          </p:spTgt>
                                        </p:tgtEl>
                                      </p:cBhvr>
                                    </p:animEffect>
                                    <p:anim calcmode="lin" valueType="num">
                                      <p:cBhvr>
                                        <p:cTn id="30"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10">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0">
                                            <p:txEl>
                                              <p:pRg st="4" end="4"/>
                                            </p:txEl>
                                          </p:spTgt>
                                        </p:tgtEl>
                                        <p:attrNameLst>
                                          <p:attrName>style.visibility</p:attrName>
                                        </p:attrNameLst>
                                      </p:cBhvr>
                                      <p:to>
                                        <p:strVal val="visible"/>
                                      </p:to>
                                    </p:set>
                                    <p:animEffect transition="in" filter="fade">
                                      <p:cBhvr>
                                        <p:cTn id="34" dur="1000"/>
                                        <p:tgtEl>
                                          <p:spTgt spid="10">
                                            <p:txEl>
                                              <p:pRg st="4" end="4"/>
                                            </p:txEl>
                                          </p:spTgt>
                                        </p:tgtEl>
                                      </p:cBhvr>
                                    </p:animEffect>
                                    <p:anim calcmode="lin" valueType="num">
                                      <p:cBhvr>
                                        <p:cTn id="35"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10">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0">
                                            <p:txEl>
                                              <p:pRg st="5" end="5"/>
                                            </p:txEl>
                                          </p:spTgt>
                                        </p:tgtEl>
                                        <p:attrNameLst>
                                          <p:attrName>style.visibility</p:attrName>
                                        </p:attrNameLst>
                                      </p:cBhvr>
                                      <p:to>
                                        <p:strVal val="visible"/>
                                      </p:to>
                                    </p:set>
                                    <p:animEffect transition="in" filter="fade">
                                      <p:cBhvr>
                                        <p:cTn id="39" dur="1000"/>
                                        <p:tgtEl>
                                          <p:spTgt spid="10">
                                            <p:txEl>
                                              <p:pRg st="5" end="5"/>
                                            </p:txEl>
                                          </p:spTgt>
                                        </p:tgtEl>
                                      </p:cBhvr>
                                    </p:animEffect>
                                    <p:anim calcmode="lin" valueType="num">
                                      <p:cBhvr>
                                        <p:cTn id="40" dur="1000" fill="hold"/>
                                        <p:tgtEl>
                                          <p:spTgt spid="10">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10">
                                            <p:txEl>
                                              <p:pRg st="5" end="5"/>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0">
                                            <p:txEl>
                                              <p:pRg st="6" end="6"/>
                                            </p:txEl>
                                          </p:spTgt>
                                        </p:tgtEl>
                                        <p:attrNameLst>
                                          <p:attrName>style.visibility</p:attrName>
                                        </p:attrNameLst>
                                      </p:cBhvr>
                                      <p:to>
                                        <p:strVal val="visible"/>
                                      </p:to>
                                    </p:set>
                                    <p:animEffect transition="in" filter="fade">
                                      <p:cBhvr>
                                        <p:cTn id="44" dur="1000"/>
                                        <p:tgtEl>
                                          <p:spTgt spid="10">
                                            <p:txEl>
                                              <p:pRg st="6" end="6"/>
                                            </p:txEl>
                                          </p:spTgt>
                                        </p:tgtEl>
                                      </p:cBhvr>
                                    </p:animEffect>
                                    <p:anim calcmode="lin" valueType="num">
                                      <p:cBhvr>
                                        <p:cTn id="45" dur="1000" fill="hold"/>
                                        <p:tgtEl>
                                          <p:spTgt spid="10">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10">
                                            <p:txEl>
                                              <p:pRg st="6" end="6"/>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0">
                                            <p:txEl>
                                              <p:pRg st="7" end="7"/>
                                            </p:txEl>
                                          </p:spTgt>
                                        </p:tgtEl>
                                        <p:attrNameLst>
                                          <p:attrName>style.visibility</p:attrName>
                                        </p:attrNameLst>
                                      </p:cBhvr>
                                      <p:to>
                                        <p:strVal val="visible"/>
                                      </p:to>
                                    </p:set>
                                    <p:animEffect transition="in" filter="fade">
                                      <p:cBhvr>
                                        <p:cTn id="49" dur="1000"/>
                                        <p:tgtEl>
                                          <p:spTgt spid="10">
                                            <p:txEl>
                                              <p:pRg st="7" end="7"/>
                                            </p:txEl>
                                          </p:spTgt>
                                        </p:tgtEl>
                                      </p:cBhvr>
                                    </p:animEffect>
                                    <p:anim calcmode="lin" valueType="num">
                                      <p:cBhvr>
                                        <p:cTn id="50" dur="1000" fill="hold"/>
                                        <p:tgtEl>
                                          <p:spTgt spid="10">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10">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xmlns="" id="{0FBE4A29-E6CF-4196-8804-8E5B76C3D8A4}"/>
              </a:ext>
            </a:extLst>
          </p:cNvPr>
          <p:cNvSpPr>
            <a:spLocks noGrp="1"/>
          </p:cNvSpPr>
          <p:nvPr>
            <p:ph type="title"/>
          </p:nvPr>
        </p:nvSpPr>
        <p:spPr>
          <a:xfrm>
            <a:off x="1451579" y="804519"/>
            <a:ext cx="9603275" cy="1049235"/>
          </a:xfrm>
        </p:spPr>
        <p:txBody>
          <a:bodyPr>
            <a:normAutofit/>
          </a:bodyPr>
          <a:lstStyle/>
          <a:p>
            <a:pPr algn="ctr"/>
            <a:r>
              <a:rPr lang="x-none" dirty="0">
                <a:latin typeface="Simplified Arabic" panose="02020603050405020304" pitchFamily="18" charset="-78"/>
                <a:cs typeface="Simplified Arabic" panose="02020603050405020304" pitchFamily="18" charset="-78"/>
              </a:rPr>
              <a:t>نسبة انتشار التبول اللاإرادي:</a:t>
            </a:r>
          </a:p>
        </p:txBody>
      </p:sp>
      <p:sp>
        <p:nvSpPr>
          <p:cNvPr id="12" name="Content Placeholder 11"/>
          <p:cNvSpPr>
            <a:spLocks noGrp="1"/>
          </p:cNvSpPr>
          <p:nvPr>
            <p:ph idx="1"/>
          </p:nvPr>
        </p:nvSpPr>
        <p:spPr>
          <a:xfrm>
            <a:off x="211015" y="2015734"/>
            <a:ext cx="7793298" cy="4037747"/>
          </a:xfrm>
        </p:spPr>
        <p:txBody>
          <a:bodyPr>
            <a:normAutofit/>
          </a:bodyPr>
          <a:lstStyle/>
          <a:p>
            <a:r>
              <a:rPr lang="ar-EG" dirty="0">
                <a:latin typeface="Simplified Arabic" panose="02020603050405020304" pitchFamily="18" charset="-78"/>
                <a:cs typeface="Simplified Arabic" panose="02020603050405020304" pitchFamily="18" charset="-78"/>
              </a:rPr>
              <a:t>تصل نسبة الانتشار في عمر 5 سنوات 15% وتنخفض إلى 1% في سن 18 سنة</a:t>
            </a:r>
            <a:r>
              <a:rPr lang="x-none" dirty="0">
                <a:latin typeface="Simplified Arabic" panose="02020603050405020304" pitchFamily="18" charset="-78"/>
                <a:cs typeface="Simplified Arabic" panose="02020603050405020304" pitchFamily="18" charset="-78"/>
              </a:rPr>
              <a:t>.</a:t>
            </a:r>
          </a:p>
          <a:p>
            <a:r>
              <a:rPr lang="ar-EG" dirty="0">
                <a:latin typeface="Simplified Arabic" panose="02020603050405020304" pitchFamily="18" charset="-78"/>
                <a:cs typeface="Simplified Arabic" panose="02020603050405020304" pitchFamily="18" charset="-78"/>
              </a:rPr>
              <a:t>وفي الدليل </a:t>
            </a:r>
            <a:r>
              <a:rPr lang="ar-EG" dirty="0" err="1">
                <a:latin typeface="Simplified Arabic" panose="02020603050405020304" pitchFamily="18" charset="-78"/>
                <a:cs typeface="Simplified Arabic" panose="02020603050405020304" pitchFamily="18" charset="-78"/>
              </a:rPr>
              <a:t>التشخيصى</a:t>
            </a:r>
            <a:r>
              <a:rPr lang="ar-EG" dirty="0">
                <a:latin typeface="Simplified Arabic" panose="02020603050405020304" pitchFamily="18" charset="-78"/>
                <a:cs typeface="Simplified Arabic" panose="02020603050405020304" pitchFamily="18" charset="-78"/>
              </a:rPr>
              <a:t> الرابع</a:t>
            </a:r>
            <a:r>
              <a:rPr lang="x-none" dirty="0">
                <a:latin typeface="Simplified Arabic" panose="02020603050405020304" pitchFamily="18" charset="-78"/>
                <a:cs typeface="Simplified Arabic" panose="02020603050405020304" pitchFamily="18" charset="-78"/>
              </a:rPr>
              <a:t>:</a:t>
            </a:r>
            <a:r>
              <a:rPr lang="ar-EG" dirty="0">
                <a:latin typeface="Simplified Arabic" panose="02020603050405020304" pitchFamily="18" charset="-78"/>
                <a:cs typeface="Simplified Arabic" panose="02020603050405020304" pitchFamily="18" charset="-78"/>
              </a:rPr>
              <a:t> في سن خمس سنوات النسبة 7% للذكور و3% للإناث</a:t>
            </a:r>
            <a:r>
              <a:rPr lang="x-none" dirty="0">
                <a:latin typeface="Simplified Arabic" panose="02020603050405020304" pitchFamily="18" charset="-78"/>
                <a:cs typeface="Simplified Arabic" panose="02020603050405020304" pitchFamily="18" charset="-78"/>
              </a:rPr>
              <a:t>،</a:t>
            </a:r>
            <a:r>
              <a:rPr lang="ar-EG" dirty="0">
                <a:latin typeface="Simplified Arabic" panose="02020603050405020304" pitchFamily="18" charset="-78"/>
                <a:cs typeface="Simplified Arabic" panose="02020603050405020304" pitchFamily="18" charset="-78"/>
              </a:rPr>
              <a:t> وعند عمر 10سنوات تنخفض النسبة إلى 3% للذكور و2% للإناث</a:t>
            </a:r>
            <a:r>
              <a:rPr lang="x-none" dirty="0">
                <a:latin typeface="Simplified Arabic" panose="02020603050405020304" pitchFamily="18" charset="-78"/>
                <a:cs typeface="Simplified Arabic" panose="02020603050405020304" pitchFamily="18" charset="-78"/>
              </a:rPr>
              <a:t>،</a:t>
            </a:r>
            <a:r>
              <a:rPr lang="ar-EG" dirty="0">
                <a:latin typeface="Simplified Arabic" panose="02020603050405020304" pitchFamily="18" charset="-78"/>
                <a:cs typeface="Simplified Arabic" panose="02020603050405020304" pitchFamily="18" charset="-78"/>
              </a:rPr>
              <a:t> وفي عمر 18 سنة تصل النسبة إلى 1%</a:t>
            </a:r>
            <a:r>
              <a:rPr lang="x-none" dirty="0">
                <a:latin typeface="Simplified Arabic" panose="02020603050405020304" pitchFamily="18" charset="-78"/>
                <a:cs typeface="Simplified Arabic" panose="02020603050405020304" pitchFamily="18" charset="-78"/>
              </a:rPr>
              <a:t>.</a:t>
            </a:r>
          </a:p>
          <a:p>
            <a:r>
              <a:rPr lang="ar-EG" dirty="0">
                <a:latin typeface="Simplified Arabic" panose="02020603050405020304" pitchFamily="18" charset="-78"/>
                <a:cs typeface="Simplified Arabic" panose="02020603050405020304" pitchFamily="18" charset="-78"/>
              </a:rPr>
              <a:t> فنجد أن نسب الانتشار ترتفع ف</a:t>
            </a:r>
            <a:r>
              <a:rPr lang="x-none" dirty="0">
                <a:latin typeface="Simplified Arabic" panose="02020603050405020304" pitchFamily="18" charset="-78"/>
                <a:cs typeface="Simplified Arabic" panose="02020603050405020304" pitchFamily="18" charset="-78"/>
              </a:rPr>
              <a:t>ي</a:t>
            </a:r>
            <a:r>
              <a:rPr lang="ar-EG" dirty="0">
                <a:latin typeface="Simplified Arabic" panose="02020603050405020304" pitchFamily="18" charset="-78"/>
                <a:cs typeface="Simplified Arabic" panose="02020603050405020304" pitchFamily="18" charset="-78"/>
              </a:rPr>
              <a:t> الأعمار الصغرى وتقل في الأعمار المتقدمة بسبب عوامل النضج والتحكم والسيطرة.</a:t>
            </a:r>
            <a:endParaRPr lang="x-none" dirty="0">
              <a:latin typeface="Simplified Arabic" panose="02020603050405020304" pitchFamily="18" charset="-78"/>
              <a:cs typeface="Simplified Arabic" panose="02020603050405020304" pitchFamily="18" charset="-78"/>
            </a:endParaRPr>
          </a:p>
          <a:p>
            <a:r>
              <a:rPr lang="x-none" dirty="0"/>
              <a:t>وسن الخمس سنوات هو السن الصحيح لكى يستطيع الطفل أن يتحكم تحكم تام في البول وتبلغ نسبة الأطفال الذين يبللون فراشهم بعد سن الخامسة  هي حوالى  10% من الأطفال.</a:t>
            </a:r>
          </a:p>
          <a:p>
            <a:r>
              <a:rPr lang="x-none" dirty="0"/>
              <a:t>ترتفع النسبة في الذكور عن الإناث بسبب الاختلاف التشريحي لكل منهما.</a:t>
            </a:r>
            <a:endParaRPr lang="en-US" dirty="0"/>
          </a:p>
        </p:txBody>
      </p:sp>
      <p:pic>
        <p:nvPicPr>
          <p:cNvPr id="6" name="صورة 5">
            <a:extLst>
              <a:ext uri="{FF2B5EF4-FFF2-40B4-BE49-F238E27FC236}">
                <a16:creationId xmlns:a16="http://schemas.microsoft.com/office/drawing/2014/main" xmlns="" id="{84E86E8B-F167-4E3B-B09F-6FCF0649A3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2863" y="2015734"/>
            <a:ext cx="3087989" cy="2781349"/>
          </a:xfrm>
          <a:prstGeom prst="rect">
            <a:avLst/>
          </a:prstGeom>
        </p:spPr>
      </p:pic>
    </p:spTree>
    <p:extLst>
      <p:ext uri="{BB962C8B-B14F-4D97-AF65-F5344CB8AC3E}">
        <p14:creationId xmlns:p14="http://schemas.microsoft.com/office/powerpoint/2010/main" val="18899590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2">
                                            <p:txEl>
                                              <p:pRg st="0" end="0"/>
                                            </p:txEl>
                                          </p:spTgt>
                                        </p:tgtEl>
                                        <p:attrNameLst>
                                          <p:attrName>style.visibility</p:attrName>
                                        </p:attrNameLst>
                                      </p:cBhvr>
                                      <p:to>
                                        <p:strVal val="visible"/>
                                      </p:to>
                                    </p:set>
                                    <p:animEffect transition="in" filter="fade">
                                      <p:cBhvr>
                                        <p:cTn id="17" dur="1000"/>
                                        <p:tgtEl>
                                          <p:spTgt spid="12">
                                            <p:txEl>
                                              <p:pRg st="0" end="0"/>
                                            </p:txEl>
                                          </p:spTgt>
                                        </p:tgtEl>
                                      </p:cBhvr>
                                    </p:animEffect>
                                    <p:anim calcmode="lin" valueType="num">
                                      <p:cBhvr>
                                        <p:cTn id="1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2">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2">
                                            <p:txEl>
                                              <p:pRg st="1" end="1"/>
                                            </p:txEl>
                                          </p:spTgt>
                                        </p:tgtEl>
                                        <p:attrNameLst>
                                          <p:attrName>style.visibility</p:attrName>
                                        </p:attrNameLst>
                                      </p:cBhvr>
                                      <p:to>
                                        <p:strVal val="visible"/>
                                      </p:to>
                                    </p:set>
                                    <p:animEffect transition="in" filter="fade">
                                      <p:cBhvr>
                                        <p:cTn id="22" dur="1000"/>
                                        <p:tgtEl>
                                          <p:spTgt spid="12">
                                            <p:txEl>
                                              <p:pRg st="1" end="1"/>
                                            </p:txEl>
                                          </p:spTgt>
                                        </p:tgtEl>
                                      </p:cBhvr>
                                    </p:animEffect>
                                    <p:anim calcmode="lin" valueType="num">
                                      <p:cBhvr>
                                        <p:cTn id="23"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12">
                                            <p:txEl>
                                              <p:pRg st="1" end="1"/>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2">
                                            <p:txEl>
                                              <p:pRg st="2" end="2"/>
                                            </p:txEl>
                                          </p:spTgt>
                                        </p:tgtEl>
                                        <p:attrNameLst>
                                          <p:attrName>style.visibility</p:attrName>
                                        </p:attrNameLst>
                                      </p:cBhvr>
                                      <p:to>
                                        <p:strVal val="visible"/>
                                      </p:to>
                                    </p:set>
                                    <p:animEffect transition="in" filter="fade">
                                      <p:cBhvr>
                                        <p:cTn id="27" dur="1000"/>
                                        <p:tgtEl>
                                          <p:spTgt spid="12">
                                            <p:txEl>
                                              <p:pRg st="2" end="2"/>
                                            </p:txEl>
                                          </p:spTgt>
                                        </p:tgtEl>
                                      </p:cBhvr>
                                    </p:animEffect>
                                    <p:anim calcmode="lin" valueType="num">
                                      <p:cBhvr>
                                        <p:cTn id="28"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12">
                                            <p:txEl>
                                              <p:pRg st="2" end="2"/>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xEl>
                                              <p:pRg st="3" end="3"/>
                                            </p:txEl>
                                          </p:spTgt>
                                        </p:tgtEl>
                                        <p:attrNameLst>
                                          <p:attrName>style.visibility</p:attrName>
                                        </p:attrNameLst>
                                      </p:cBhvr>
                                      <p:to>
                                        <p:strVal val="visible"/>
                                      </p:to>
                                    </p:set>
                                    <p:animEffect transition="in" filter="fade">
                                      <p:cBhvr>
                                        <p:cTn id="32" dur="1000"/>
                                        <p:tgtEl>
                                          <p:spTgt spid="12">
                                            <p:txEl>
                                              <p:pRg st="3" end="3"/>
                                            </p:txEl>
                                          </p:spTgt>
                                        </p:tgtEl>
                                      </p:cBhvr>
                                    </p:animEffect>
                                    <p:anim calcmode="lin" valueType="num">
                                      <p:cBhvr>
                                        <p:cTn id="33"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12">
                                            <p:txEl>
                                              <p:pRg st="3" end="3"/>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2">
                                            <p:txEl>
                                              <p:pRg st="4" end="4"/>
                                            </p:txEl>
                                          </p:spTgt>
                                        </p:tgtEl>
                                        <p:attrNameLst>
                                          <p:attrName>style.visibility</p:attrName>
                                        </p:attrNameLst>
                                      </p:cBhvr>
                                      <p:to>
                                        <p:strVal val="visible"/>
                                      </p:to>
                                    </p:set>
                                    <p:animEffect transition="in" filter="fade">
                                      <p:cBhvr>
                                        <p:cTn id="37" dur="1000"/>
                                        <p:tgtEl>
                                          <p:spTgt spid="12">
                                            <p:txEl>
                                              <p:pRg st="4" end="4"/>
                                            </p:txEl>
                                          </p:spTgt>
                                        </p:tgtEl>
                                      </p:cBhvr>
                                    </p:animEffect>
                                    <p:anim calcmode="lin" valueType="num">
                                      <p:cBhvr>
                                        <p:cTn id="38"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1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رابط كسهم مستقيم 4">
            <a:extLst>
              <a:ext uri="{FF2B5EF4-FFF2-40B4-BE49-F238E27FC236}">
                <a16:creationId xmlns:a16="http://schemas.microsoft.com/office/drawing/2014/main" xmlns="" id="{638A7616-7271-4B77-8422-0946451EB33B}"/>
              </a:ext>
            </a:extLst>
          </p:cNvPr>
          <p:cNvCxnSpPr>
            <a:cxnSpLocks/>
            <a:stCxn id="17" idx="5"/>
          </p:cNvCxnSpPr>
          <p:nvPr/>
        </p:nvCxnSpPr>
        <p:spPr>
          <a:xfrm>
            <a:off x="7392152" y="1585875"/>
            <a:ext cx="1075987" cy="1157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رابط كسهم مستقيم 6">
            <a:extLst>
              <a:ext uri="{FF2B5EF4-FFF2-40B4-BE49-F238E27FC236}">
                <a16:creationId xmlns:a16="http://schemas.microsoft.com/office/drawing/2014/main" xmlns="" id="{94F91AD3-0EB9-4BC6-AAC4-D3BEABDA0F7F}"/>
              </a:ext>
            </a:extLst>
          </p:cNvPr>
          <p:cNvCxnSpPr>
            <a:cxnSpLocks/>
            <a:stCxn id="17" idx="3"/>
          </p:cNvCxnSpPr>
          <p:nvPr/>
        </p:nvCxnSpPr>
        <p:spPr>
          <a:xfrm flipH="1">
            <a:off x="4439479" y="1585875"/>
            <a:ext cx="956714" cy="11573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مستطيل: زوايا مستديرة 7">
            <a:extLst>
              <a:ext uri="{FF2B5EF4-FFF2-40B4-BE49-F238E27FC236}">
                <a16:creationId xmlns:a16="http://schemas.microsoft.com/office/drawing/2014/main" xmlns="" id="{C8FCF6FD-8F92-4218-9390-0FAC4C741CA2}"/>
              </a:ext>
            </a:extLst>
          </p:cNvPr>
          <p:cNvSpPr/>
          <p:nvPr/>
        </p:nvSpPr>
        <p:spPr>
          <a:xfrm>
            <a:off x="7050157" y="2743199"/>
            <a:ext cx="3392556" cy="2067339"/>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r" rtl="1"/>
            <a:r>
              <a:rPr lang="x-none" sz="1600" b="1" dirty="0">
                <a:latin typeface="Simplified Arabic" panose="02020603050405020304" pitchFamily="18" charset="-78"/>
                <a:cs typeface="Simplified Arabic" panose="02020603050405020304" pitchFamily="18" charset="-78"/>
              </a:rPr>
              <a:t>تبول ليلي :</a:t>
            </a:r>
            <a:endParaRPr lang="en-US" sz="1600" b="1" dirty="0">
              <a:latin typeface="Simplified Arabic" panose="02020603050405020304" pitchFamily="18" charset="-78"/>
              <a:cs typeface="Simplified Arabic" panose="02020603050405020304" pitchFamily="18" charset="-78"/>
            </a:endParaRPr>
          </a:p>
          <a:p>
            <a:pPr algn="r" rtl="1"/>
            <a:r>
              <a:rPr lang="x-none" sz="1600" dirty="0">
                <a:latin typeface="Simplified Arabic" panose="02020603050405020304" pitchFamily="18" charset="-78"/>
                <a:cs typeface="Simplified Arabic" panose="02020603050405020304" pitchFamily="18" charset="-78"/>
              </a:rPr>
              <a:t>وهو الأكثر انتشارًا وهو عبارة عن إفراغ البول أثناء النوم وقد يحدث مصحوبًا بالأحلام وقد لا يستيقظ الطفل بعد التبول مباشرةً أو أنه لا يذكر ما حدث له ، ويحدث عادةً في الثلث الأول من النوم.(2)</a:t>
            </a:r>
            <a:endParaRPr lang="en-US" sz="1600" dirty="0">
              <a:latin typeface="Simplified Arabic" panose="02020603050405020304" pitchFamily="18" charset="-78"/>
              <a:cs typeface="Simplified Arabic" panose="02020603050405020304" pitchFamily="18" charset="-78"/>
            </a:endParaRPr>
          </a:p>
          <a:p>
            <a:pPr algn="r"/>
            <a:endParaRPr lang="x-none" dirty="0"/>
          </a:p>
        </p:txBody>
      </p:sp>
      <p:sp>
        <p:nvSpPr>
          <p:cNvPr id="9" name="مستطيل: زوايا مستديرة 8">
            <a:extLst>
              <a:ext uri="{FF2B5EF4-FFF2-40B4-BE49-F238E27FC236}">
                <a16:creationId xmlns:a16="http://schemas.microsoft.com/office/drawing/2014/main" xmlns="" id="{2243C17A-B135-4BB2-B5B6-6EEF93D45975}"/>
              </a:ext>
            </a:extLst>
          </p:cNvPr>
          <p:cNvSpPr/>
          <p:nvPr/>
        </p:nvSpPr>
        <p:spPr>
          <a:xfrm>
            <a:off x="1590261" y="2743200"/>
            <a:ext cx="3392556" cy="206733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r" rtl="1"/>
            <a:r>
              <a:rPr lang="x-none" sz="1600" b="1" dirty="0">
                <a:latin typeface="Simplified Arabic" panose="02020603050405020304" pitchFamily="18" charset="-78"/>
                <a:cs typeface="Simplified Arabic" panose="02020603050405020304" pitchFamily="18" charset="-78"/>
              </a:rPr>
              <a:t>التبول النهاري :</a:t>
            </a:r>
            <a:endParaRPr lang="en-US" sz="1600" b="1" dirty="0">
              <a:latin typeface="Simplified Arabic" panose="02020603050405020304" pitchFamily="18" charset="-78"/>
              <a:cs typeface="Simplified Arabic" panose="02020603050405020304" pitchFamily="18" charset="-78"/>
            </a:endParaRPr>
          </a:p>
          <a:p>
            <a:pPr algn="r" rtl="1"/>
            <a:r>
              <a:rPr lang="x-none" sz="1600" dirty="0">
                <a:latin typeface="Simplified Arabic" panose="02020603050405020304" pitchFamily="18" charset="-78"/>
                <a:cs typeface="Simplified Arabic" panose="02020603050405020304" pitchFamily="18" charset="-78"/>
              </a:rPr>
              <a:t>وهو إفراغ البول أثناء اليقظة ، وهو يعتبر أقل انتشارًا </a:t>
            </a:r>
            <a:endParaRPr lang="en-US" sz="1600" dirty="0">
              <a:latin typeface="Simplified Arabic" panose="02020603050405020304" pitchFamily="18" charset="-78"/>
              <a:cs typeface="Simplified Arabic" panose="02020603050405020304" pitchFamily="18" charset="-78"/>
            </a:endParaRPr>
          </a:p>
          <a:p>
            <a:pPr algn="r" rtl="1"/>
            <a:r>
              <a:rPr lang="x-none" sz="1600" dirty="0">
                <a:latin typeface="Simplified Arabic" panose="02020603050405020304" pitchFamily="18" charset="-78"/>
                <a:cs typeface="Simplified Arabic" panose="02020603050405020304" pitchFamily="18" charset="-78"/>
              </a:rPr>
              <a:t>وقد يحدث النوعان معًا.(2)</a:t>
            </a:r>
            <a:endParaRPr lang="en-US" sz="1600" dirty="0">
              <a:latin typeface="Simplified Arabic" panose="02020603050405020304" pitchFamily="18" charset="-78"/>
              <a:cs typeface="Simplified Arabic" panose="02020603050405020304" pitchFamily="18" charset="-78"/>
            </a:endParaRPr>
          </a:p>
          <a:p>
            <a:pPr algn="ctr"/>
            <a:endParaRPr lang="x-none" dirty="0"/>
          </a:p>
        </p:txBody>
      </p:sp>
      <p:pic>
        <p:nvPicPr>
          <p:cNvPr id="14" name="رسم 13" descr="طفل رضيع">
            <a:extLst>
              <a:ext uri="{FF2B5EF4-FFF2-40B4-BE49-F238E27FC236}">
                <a16:creationId xmlns:a16="http://schemas.microsoft.com/office/drawing/2014/main" xmlns="" id="{A3D155DD-A825-45BC-96E4-244C8358192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812041" y="1987011"/>
            <a:ext cx="914400" cy="914400"/>
          </a:xfrm>
          <a:prstGeom prst="rect">
            <a:avLst/>
          </a:prstGeom>
        </p:spPr>
      </p:pic>
      <p:sp>
        <p:nvSpPr>
          <p:cNvPr id="17" name="شكل بيضاوي 16">
            <a:extLst>
              <a:ext uri="{FF2B5EF4-FFF2-40B4-BE49-F238E27FC236}">
                <a16:creationId xmlns:a16="http://schemas.microsoft.com/office/drawing/2014/main" xmlns="" id="{BA82BC67-09B4-4BA7-A63D-940EF7ECC921}"/>
              </a:ext>
            </a:extLst>
          </p:cNvPr>
          <p:cNvSpPr/>
          <p:nvPr/>
        </p:nvSpPr>
        <p:spPr>
          <a:xfrm>
            <a:off x="4982816" y="92765"/>
            <a:ext cx="2822713" cy="1749287"/>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x-none" b="1" dirty="0">
                <a:latin typeface="Simplified Arabic" panose="02020603050405020304" pitchFamily="18" charset="-78"/>
                <a:cs typeface="Simplified Arabic" panose="02020603050405020304" pitchFamily="18" charset="-78"/>
              </a:rPr>
              <a:t>تصنيفات التبول اللاإرادي:</a:t>
            </a:r>
          </a:p>
        </p:txBody>
      </p:sp>
    </p:spTree>
    <p:extLst>
      <p:ext uri="{BB962C8B-B14F-4D97-AF65-F5344CB8AC3E}">
        <p14:creationId xmlns:p14="http://schemas.microsoft.com/office/powerpoint/2010/main" val="32195457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barn(inVertical)">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1000"/>
                                        <p:tgtEl>
                                          <p:spTgt spid="8">
                                            <p:txEl>
                                              <p:pRg st="0" end="0"/>
                                            </p:txEl>
                                          </p:spTgt>
                                        </p:tgtEl>
                                      </p:cBhvr>
                                    </p:animEffect>
                                    <p:anim calcmode="lin" valueType="num">
                                      <p:cBhvr>
                                        <p:cTn id="13"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1000"/>
                                        <p:tgtEl>
                                          <p:spTgt spid="8">
                                            <p:txEl>
                                              <p:pRg st="1" end="1"/>
                                            </p:txEl>
                                          </p:spTgt>
                                        </p:tgtEl>
                                      </p:cBhvr>
                                    </p:animEffect>
                                    <p:anim calcmode="lin" valueType="num">
                                      <p:cBhvr>
                                        <p:cTn id="18"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1000"/>
                                        <p:tgtEl>
                                          <p:spTgt spid="9">
                                            <p:txEl>
                                              <p:pRg st="0" end="0"/>
                                            </p:txEl>
                                          </p:spTgt>
                                        </p:tgtEl>
                                      </p:cBhvr>
                                    </p:animEffect>
                                    <p:anim calcmode="lin" valueType="num">
                                      <p:cBhvr>
                                        <p:cTn id="2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9">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Effect transition="in" filter="fade">
                                      <p:cBhvr>
                                        <p:cTn id="29" dur="1000"/>
                                        <p:tgtEl>
                                          <p:spTgt spid="9">
                                            <p:txEl>
                                              <p:pRg st="1" end="1"/>
                                            </p:txEl>
                                          </p:spTgt>
                                        </p:tgtEl>
                                      </p:cBhvr>
                                    </p:animEffect>
                                    <p:anim calcmode="lin" valueType="num">
                                      <p:cBhvr>
                                        <p:cTn id="30"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9">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9">
                                            <p:txEl>
                                              <p:pRg st="2" end="2"/>
                                            </p:txEl>
                                          </p:spTgt>
                                        </p:tgtEl>
                                        <p:attrNameLst>
                                          <p:attrName>style.visibility</p:attrName>
                                        </p:attrNameLst>
                                      </p:cBhvr>
                                      <p:to>
                                        <p:strVal val="visible"/>
                                      </p:to>
                                    </p:set>
                                    <p:animEffect transition="in" filter="fade">
                                      <p:cBhvr>
                                        <p:cTn id="34" dur="1000"/>
                                        <p:tgtEl>
                                          <p:spTgt spid="9">
                                            <p:txEl>
                                              <p:pRg st="2" end="2"/>
                                            </p:txEl>
                                          </p:spTgt>
                                        </p:tgtEl>
                                      </p:cBhvr>
                                    </p:animEffect>
                                    <p:anim calcmode="lin" valueType="num">
                                      <p:cBhvr>
                                        <p:cTn id="35"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36"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35C3D674-3D59-4E93-80CA-0C0A9095E81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xmlns="" id="{EF2A81E1-BCBE-426B-8C09-33274E69409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pic>
        <p:nvPicPr>
          <p:cNvPr id="19" name="Picture 18" descr="صورة تحتوي على داخلي, أثاث&#10;&#10;وصف منشأ بثقة عالية">
            <a:extLst>
              <a:ext uri="{FF2B5EF4-FFF2-40B4-BE49-F238E27FC236}">
                <a16:creationId xmlns:a16="http://schemas.microsoft.com/office/drawing/2014/main" xmlns="" id="{39D1DDD4-5BB3-45BA-B9B3-06B62299AD7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21" name="Straight Connector 20">
            <a:extLst>
              <a:ext uri="{FF2B5EF4-FFF2-40B4-BE49-F238E27FC236}">
                <a16:creationId xmlns:a16="http://schemas.microsoft.com/office/drawing/2014/main" xmlns="" id="{A24DAE64-2302-42EA-8239-F2F0775CA5AD}"/>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xmlns="" id="{C884B8F8-FDC9-498B-9960-5D7260AFCB03}"/>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6" name="صورة 5" descr="صورة تحتوي على قصاصة فنية&#10;&#10;وصف منشأ بثقة عالية جداً">
            <a:extLst>
              <a:ext uri="{FF2B5EF4-FFF2-40B4-BE49-F238E27FC236}">
                <a16:creationId xmlns:a16="http://schemas.microsoft.com/office/drawing/2014/main" xmlns="" id="{C7C3C284-0FC0-4B67-84E4-98C75C9E99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411" y="1556037"/>
            <a:ext cx="4960442" cy="3159854"/>
          </a:xfrm>
          <a:prstGeom prst="rect">
            <a:avLst/>
          </a:prstGeom>
        </p:spPr>
      </p:pic>
      <p:sp>
        <p:nvSpPr>
          <p:cNvPr id="2" name="عنوان 1">
            <a:extLst>
              <a:ext uri="{FF2B5EF4-FFF2-40B4-BE49-F238E27FC236}">
                <a16:creationId xmlns:a16="http://schemas.microsoft.com/office/drawing/2014/main" xmlns="" id="{A85E02D6-B88D-43E4-BD3A-0EFF888A9537}"/>
              </a:ext>
            </a:extLst>
          </p:cNvPr>
          <p:cNvSpPr>
            <a:spLocks noGrp="1"/>
          </p:cNvSpPr>
          <p:nvPr>
            <p:ph type="title"/>
          </p:nvPr>
        </p:nvSpPr>
        <p:spPr>
          <a:xfrm>
            <a:off x="1451580" y="804520"/>
            <a:ext cx="4176511" cy="1049235"/>
          </a:xfrm>
        </p:spPr>
        <p:txBody>
          <a:bodyPr>
            <a:normAutofit/>
          </a:bodyPr>
          <a:lstStyle/>
          <a:p>
            <a:r>
              <a:rPr lang="x-none" dirty="0">
                <a:latin typeface="Simplified Arabic" panose="02020603050405020304" pitchFamily="18" charset="-78"/>
                <a:cs typeface="Simplified Arabic" panose="02020603050405020304" pitchFamily="18" charset="-78"/>
              </a:rPr>
              <a:t>ضبط الجهاز البولي:</a:t>
            </a:r>
          </a:p>
        </p:txBody>
      </p:sp>
      <p:sp>
        <p:nvSpPr>
          <p:cNvPr id="10" name="Content Placeholder 9"/>
          <p:cNvSpPr>
            <a:spLocks noGrp="1"/>
          </p:cNvSpPr>
          <p:nvPr>
            <p:ph idx="1"/>
          </p:nvPr>
        </p:nvSpPr>
        <p:spPr>
          <a:xfrm>
            <a:off x="1451581" y="2015732"/>
            <a:ext cx="4172212" cy="3450613"/>
          </a:xfrm>
        </p:spPr>
        <p:txBody>
          <a:bodyPr>
            <a:normAutofit/>
          </a:bodyPr>
          <a:lstStyle/>
          <a:p>
            <a:r>
              <a:rPr lang="x-none" dirty="0">
                <a:latin typeface="Simplified Arabic" panose="02020603050405020304" pitchFamily="18" charset="-78"/>
                <a:cs typeface="Simplified Arabic" panose="02020603050405020304" pitchFamily="18" charset="-78"/>
              </a:rPr>
              <a:t>يختلف  سن ضبط  الجهاز  البولي  من طفل إلي آخر  اختلافات  كبيرة يرجع بعضها  إلي  حساسية  الجهاز  البولي ، وإلي حجم  المثانة وسعتها.</a:t>
            </a:r>
          </a:p>
          <a:p>
            <a:r>
              <a:rPr lang="x-none" dirty="0">
                <a:latin typeface="Simplified Arabic" panose="02020603050405020304" pitchFamily="18" charset="-78"/>
                <a:cs typeface="Simplified Arabic" panose="02020603050405020304" pitchFamily="18" charset="-78"/>
              </a:rPr>
              <a:t>وسن  الضبط تقع في الثالثة ولو أن بعض الأطفال يضبطون قبل سن الثانية بكثير.(1)</a:t>
            </a:r>
            <a:endParaRPr lang="en-US"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29828092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Effect transition="in" filter="fade">
                                      <p:cBhvr>
                                        <p:cTn id="17" dur="1000"/>
                                        <p:tgtEl>
                                          <p:spTgt spid="10">
                                            <p:txEl>
                                              <p:pRg st="0" end="0"/>
                                            </p:txEl>
                                          </p:spTgt>
                                        </p:tgtEl>
                                      </p:cBhvr>
                                    </p:animEffect>
                                    <p:anim calcmode="lin" valueType="num">
                                      <p:cBhvr>
                                        <p:cTn id="1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0">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1000"/>
                                        <p:tgtEl>
                                          <p:spTgt spid="10">
                                            <p:txEl>
                                              <p:pRg st="1" end="1"/>
                                            </p:txEl>
                                          </p:spTgt>
                                        </p:tgtEl>
                                      </p:cBhvr>
                                    </p:animEffect>
                                    <p:anim calcmode="lin" valueType="num">
                                      <p:cBhvr>
                                        <p:cTn id="23"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43" name="Rectangle 24">
            <a:extLst>
              <a:ext uri="{FF2B5EF4-FFF2-40B4-BE49-F238E27FC236}">
                <a16:creationId xmlns:a16="http://schemas.microsoft.com/office/drawing/2014/main" xmlns="" id="{2FAC8C30-93FA-4F99-80C4-C952D83A495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44" name="Picture 26" descr="صورة تحتوي على داخلي, أثاث&#10;&#10;وصف منشأ بثقة عالية">
            <a:extLst>
              <a:ext uri="{FF2B5EF4-FFF2-40B4-BE49-F238E27FC236}">
                <a16:creationId xmlns:a16="http://schemas.microsoft.com/office/drawing/2014/main" xmlns="" id="{F3ACDE2A-6BC1-4786-87B1-F7DA35351E7A}"/>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5" name="Straight Connector 28">
            <a:extLst>
              <a:ext uri="{FF2B5EF4-FFF2-40B4-BE49-F238E27FC236}">
                <a16:creationId xmlns:a16="http://schemas.microsoft.com/office/drawing/2014/main" xmlns="" id="{0A2CC8B5-9886-4AFA-BE09-6178A4ED301A}"/>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6" name="صورة 5" descr="صورة تحتوي على أثاث, شخص, داخلي, جالس&#10;&#10;وصف منشأ بثقة عالية جداً">
            <a:extLst>
              <a:ext uri="{FF2B5EF4-FFF2-40B4-BE49-F238E27FC236}">
                <a16:creationId xmlns:a16="http://schemas.microsoft.com/office/drawing/2014/main" xmlns="" id="{42AB0311-E729-4010-A251-6C3DDBE212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16" y="1343907"/>
            <a:ext cx="5159675" cy="3433529"/>
          </a:xfrm>
          <a:prstGeom prst="rect">
            <a:avLst/>
          </a:prstGeom>
          <a:effectLst>
            <a:outerShdw blurRad="50800" dist="38100" dir="2700000" algn="tl" rotWithShape="0">
              <a:prstClr val="black">
                <a:alpha val="40000"/>
              </a:prstClr>
            </a:outerShdw>
          </a:effectLst>
        </p:spPr>
      </p:pic>
      <p:pic>
        <p:nvPicPr>
          <p:cNvPr id="4" name="Picture 35">
            <a:extLst>
              <a:ext uri="{FF2B5EF4-FFF2-40B4-BE49-F238E27FC236}">
                <a16:creationId xmlns:a16="http://schemas.microsoft.com/office/drawing/2014/main" xmlns="" id="{E33B2FF1-E148-4049-A97C-C97B5E0B69C2}"/>
              </a:ext>
            </a:extLst>
          </p:cNvPr>
          <p:cNvPicPr>
            <a:picLocks noGrp="1"/>
          </p:cNvPicPr>
          <p:nvPr>
            <p:ph idx="1"/>
          </p:nvPr>
        </p:nvPicPr>
        <p:blipFill>
          <a:blip r:embed="rId4"/>
          <a:stretch>
            <a:fillRect/>
          </a:stretch>
        </p:blipFill>
        <p:spPr>
          <a:xfrm>
            <a:off x="6388857" y="1480521"/>
            <a:ext cx="5159676" cy="316030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964460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معرض">
  <a:themeElements>
    <a:clrScheme name="معرض">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معرض">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معرض">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200</TotalTime>
  <Words>597</Words>
  <Application>Microsoft Macintosh PowerPoint</Application>
  <PresentationFormat>Custom</PresentationFormat>
  <Paragraphs>76</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معرض</vt:lpstr>
      <vt:lpstr>الفيديو:</vt:lpstr>
      <vt:lpstr>التبول اللاإرادي </vt:lpstr>
      <vt:lpstr>التبول اللاإرادي:</vt:lpstr>
      <vt:lpstr>مفهوم التبول اللاإرادي:</vt:lpstr>
      <vt:lpstr>تشخيصات مشكلة التبول اللاإرادي:</vt:lpstr>
      <vt:lpstr>نسبة انتشار التبول اللاإرادي:</vt:lpstr>
      <vt:lpstr>PowerPoint Presentation</vt:lpstr>
      <vt:lpstr>ضبط الجهاز البولي:</vt:lpstr>
      <vt:lpstr>PowerPoint Presentation</vt:lpstr>
      <vt:lpstr>PowerPoint Presentation</vt:lpstr>
      <vt:lpstr>PowerPoint Presentation</vt:lpstr>
      <vt:lpstr>PowerPoint Presentation</vt:lpstr>
      <vt:lpstr>PowerPoint Presentation</vt:lpstr>
      <vt:lpstr>PowerPoint Presentation</vt:lpstr>
      <vt:lpstr>طرق العلاج: </vt:lpstr>
      <vt:lpstr>PowerPoint Presentation</vt:lpstr>
      <vt:lpstr>طرق طبيعية لعلاج مشكلة التبول الليلى:</vt:lpstr>
      <vt:lpstr>أهم الأدوية التي تعالج مشكلة التبول الليلى اللاإرادي:</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 sub</dc:creator>
  <cp:lastModifiedBy>lubna</cp:lastModifiedBy>
  <cp:revision>26</cp:revision>
  <dcterms:created xsi:type="dcterms:W3CDTF">2017-11-24T01:33:47Z</dcterms:created>
  <dcterms:modified xsi:type="dcterms:W3CDTF">2017-12-05T21:04:06Z</dcterms:modified>
</cp:coreProperties>
</file>