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70" r:id="rId12"/>
    <p:sldId id="275" r:id="rId13"/>
    <p:sldId id="277" r:id="rId14"/>
    <p:sldId id="311" r:id="rId15"/>
    <p:sldId id="279" r:id="rId16"/>
    <p:sldId id="280" r:id="rId17"/>
    <p:sldId id="281" r:id="rId18"/>
    <p:sldId id="283" r:id="rId19"/>
    <p:sldId id="284" r:id="rId20"/>
    <p:sldId id="285" r:id="rId21"/>
    <p:sldId id="301" r:id="rId22"/>
    <p:sldId id="287" r:id="rId23"/>
    <p:sldId id="288" r:id="rId24"/>
    <p:sldId id="290" r:id="rId25"/>
    <p:sldId id="291" r:id="rId26"/>
    <p:sldId id="292" r:id="rId27"/>
    <p:sldId id="293" r:id="rId28"/>
    <p:sldId id="294" r:id="rId29"/>
    <p:sldId id="295" r:id="rId30"/>
    <p:sldId id="296" r:id="rId31"/>
    <p:sldId id="297" r:id="rId32"/>
    <p:sldId id="302" r:id="rId33"/>
    <p:sldId id="303" r:id="rId34"/>
    <p:sldId id="299" r:id="rId35"/>
    <p:sldId id="300" r:id="rId36"/>
    <p:sldId id="304" r:id="rId37"/>
    <p:sldId id="310" r:id="rId38"/>
    <p:sldId id="305" r:id="rId39"/>
    <p:sldId id="306" r:id="rId40"/>
    <p:sldId id="307" r:id="rId41"/>
    <p:sldId id="308" r:id="rId42"/>
    <p:sldId id="309"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18/02/37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18/02/37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18/02/37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18/02/37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DDAB5D0-0C32-4D9A-B58E-8BB64E98D922}" type="datetimeFigureOut">
              <a:rPr lang="ar-SA" smtClean="0"/>
              <a:pPr/>
              <a:t>18/02/37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DDAB5D0-0C32-4D9A-B58E-8BB64E98D922}" type="datetimeFigureOut">
              <a:rPr lang="ar-SA" smtClean="0"/>
              <a:pPr/>
              <a:t>18/02/37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DDAB5D0-0C32-4D9A-B58E-8BB64E98D922}" type="datetimeFigureOut">
              <a:rPr lang="ar-SA" smtClean="0"/>
              <a:pPr/>
              <a:t>18/02/37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DDAB5D0-0C32-4D9A-B58E-8BB64E98D922}" type="datetimeFigureOut">
              <a:rPr lang="ar-SA" smtClean="0"/>
              <a:pPr/>
              <a:t>18/02/37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DDAB5D0-0C32-4D9A-B58E-8BB64E98D922}" type="datetimeFigureOut">
              <a:rPr lang="ar-SA" smtClean="0"/>
              <a:pPr/>
              <a:t>18/02/37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DAB5D0-0C32-4D9A-B58E-8BB64E98D922}" type="datetimeFigureOut">
              <a:rPr lang="ar-SA" smtClean="0"/>
              <a:pPr/>
              <a:t>18/02/37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DAB5D0-0C32-4D9A-B58E-8BB64E98D922}" type="datetimeFigureOut">
              <a:rPr lang="ar-SA" smtClean="0"/>
              <a:pPr/>
              <a:t>18/02/37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20BCB0D-890A-4BCE-A42B-8A41804D2A1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DDAB5D0-0C32-4D9A-B58E-8BB64E98D922}" type="datetimeFigureOut">
              <a:rPr lang="ar-SA" smtClean="0"/>
              <a:pPr/>
              <a:t>18/02/37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20BCB0D-890A-4BCE-A42B-8A41804D2A1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214423"/>
            <a:ext cx="7772400" cy="4000528"/>
          </a:xfrm>
        </p:spPr>
        <p:txBody>
          <a:bodyPr>
            <a:noAutofit/>
          </a:bodyPr>
          <a:lstStyle/>
          <a:p>
            <a:r>
              <a:rPr lang="ar-SA" sz="8000" u="sng" dirty="0" smtClean="0">
                <a:solidFill>
                  <a:srgbClr val="C00000"/>
                </a:solidFill>
                <a:latin typeface="Andalus" pitchFamily="18" charset="-78"/>
                <a:cs typeface="Andalus" pitchFamily="18" charset="-78"/>
              </a:rPr>
              <a:t>الفصل الخامس</a:t>
            </a:r>
            <a:r>
              <a:rPr lang="en-US" sz="8000" u="sng" dirty="0" smtClean="0">
                <a:solidFill>
                  <a:srgbClr val="C00000"/>
                </a:solidFill>
                <a:latin typeface="Andalus" pitchFamily="18" charset="-78"/>
                <a:cs typeface="Andalus" pitchFamily="18" charset="-78"/>
              </a:rPr>
              <a:t/>
            </a:r>
            <a:br>
              <a:rPr lang="en-US" sz="8000" u="sng" dirty="0" smtClean="0">
                <a:solidFill>
                  <a:srgbClr val="C00000"/>
                </a:solidFill>
                <a:latin typeface="Andalus" pitchFamily="18" charset="-78"/>
                <a:cs typeface="Andalus" pitchFamily="18" charset="-78"/>
              </a:rPr>
            </a:br>
            <a:r>
              <a:rPr lang="ar-SA" sz="8000" u="sng" dirty="0" smtClean="0">
                <a:solidFill>
                  <a:srgbClr val="00B0F0"/>
                </a:solidFill>
                <a:latin typeface="Andalus" pitchFamily="18" charset="-78"/>
                <a:cs typeface="Andalus" pitchFamily="18" charset="-78"/>
              </a:rPr>
              <a:t>صعوبات التفكير</a:t>
            </a:r>
            <a:endParaRPr lang="en-US" sz="8000" u="sng" dirty="0">
              <a:solidFill>
                <a:srgbClr val="00B0F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643998" cy="5940444"/>
          </a:xfrm>
        </p:spPr>
        <p:txBody>
          <a:bodyPr>
            <a:normAutofit/>
          </a:bodyPr>
          <a:lstStyle/>
          <a:p>
            <a:pPr algn="r">
              <a:buFont typeface="Wingdings" pitchFamily="2" charset="2"/>
              <a:buChar char="q"/>
            </a:pPr>
            <a:r>
              <a:rPr lang="ar-SA" sz="5400" u="sng" dirty="0" smtClean="0">
                <a:solidFill>
                  <a:srgbClr val="C00000"/>
                </a:solidFill>
                <a:cs typeface="Akhbar MT" pitchFamily="2" charset="-78"/>
              </a:rPr>
              <a:t>ويمكن تعريف التفكير</a:t>
            </a:r>
            <a:r>
              <a:rPr lang="ar-SA" sz="5400" u="sng" dirty="0" smtClean="0">
                <a:solidFill>
                  <a:schemeClr val="bg1"/>
                </a:solidFill>
                <a:cs typeface="Akhbar MT" pitchFamily="2" charset="-78"/>
              </a:rPr>
              <a:t> </a:t>
            </a:r>
            <a:r>
              <a:rPr lang="ar-SA" sz="5400" b="1" dirty="0" smtClean="0">
                <a:solidFill>
                  <a:schemeClr val="tx2">
                    <a:lumMod val="75000"/>
                  </a:schemeClr>
                </a:solidFill>
                <a:cs typeface="Akhbar MT" pitchFamily="2" charset="-78"/>
              </a:rPr>
              <a:t>على أنه هو العملية العقلية التي يقوم </a:t>
            </a:r>
            <a:r>
              <a:rPr lang="ar-SA" sz="5400" b="1" dirty="0" err="1" smtClean="0">
                <a:solidFill>
                  <a:schemeClr val="tx2">
                    <a:lumMod val="75000"/>
                  </a:schemeClr>
                </a:solidFill>
                <a:cs typeface="Akhbar MT" pitchFamily="2" charset="-78"/>
              </a:rPr>
              <a:t>بها</a:t>
            </a:r>
            <a:r>
              <a:rPr lang="ar-SA" sz="5400" b="1" dirty="0" smtClean="0">
                <a:solidFill>
                  <a:schemeClr val="tx2">
                    <a:lumMod val="75000"/>
                  </a:schemeClr>
                </a:solidFill>
                <a:cs typeface="Akhbar MT" pitchFamily="2" charset="-78"/>
              </a:rPr>
              <a:t> الفرد حين يتعامل مع موقف ما خاصة إذا كان موقفاً مشكلاً, لكي يحله ويستفيد منه أو على الأقل يبعد ضرره عنه.</a:t>
            </a:r>
            <a:endParaRPr lang="en-US" sz="5400" b="1"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857255"/>
          </a:xfrm>
        </p:spPr>
        <p:txBody>
          <a:bodyPr>
            <a:normAutofit/>
          </a:bodyPr>
          <a:lstStyle/>
          <a:p>
            <a:r>
              <a:rPr lang="ar-SA" b="1" u="sng" dirty="0" smtClean="0">
                <a:solidFill>
                  <a:srgbClr val="C00000"/>
                </a:solidFill>
                <a:cs typeface="Akhbar MT" pitchFamily="2" charset="-78"/>
              </a:rPr>
              <a:t>أسباب اضطراب التفكير</a:t>
            </a:r>
            <a:endParaRPr lang="en-US" b="1" u="sng" dirty="0" smtClean="0">
              <a:solidFill>
                <a:srgbClr val="C00000"/>
              </a:solidFill>
              <a:cs typeface="Akhbar MT" pitchFamily="2" charset="-78"/>
            </a:endParaRPr>
          </a:p>
        </p:txBody>
      </p:sp>
      <p:sp>
        <p:nvSpPr>
          <p:cNvPr id="3" name="عنوان فرعي 2"/>
          <p:cNvSpPr>
            <a:spLocks noGrp="1"/>
          </p:cNvSpPr>
          <p:nvPr>
            <p:ph type="subTitle" idx="1"/>
          </p:nvPr>
        </p:nvSpPr>
        <p:spPr>
          <a:xfrm>
            <a:off x="357158" y="1214422"/>
            <a:ext cx="8572560" cy="5286412"/>
          </a:xfrm>
        </p:spPr>
        <p:txBody>
          <a:bodyPr>
            <a:normAutofit/>
          </a:bodyPr>
          <a:lstStyle/>
          <a:p>
            <a:pPr marL="742950" lvl="0" indent="-742950" algn="r">
              <a:buFont typeface="+mj-lt"/>
              <a:buAutoNum type="arabicPeriod"/>
            </a:pPr>
            <a:r>
              <a:rPr lang="ar-SA" sz="4000" b="1" dirty="0" smtClean="0">
                <a:solidFill>
                  <a:schemeClr val="tx2">
                    <a:lumMod val="75000"/>
                  </a:schemeClr>
                </a:solidFill>
                <a:cs typeface="Akhbar MT" pitchFamily="2" charset="-78"/>
              </a:rPr>
              <a:t>الاندفاعية وعدم التروي وتدبر الأمور وإمعان النظر فيها مما يوقع الإنسان في الخطأ.</a:t>
            </a:r>
            <a:endParaRPr lang="en-US" sz="4000" b="1" dirty="0" smtClean="0">
              <a:solidFill>
                <a:schemeClr val="tx2">
                  <a:lumMod val="75000"/>
                </a:schemeClr>
              </a:solidFill>
              <a:cs typeface="Akhbar MT" pitchFamily="2" charset="-78"/>
            </a:endParaRPr>
          </a:p>
          <a:p>
            <a:pPr marL="742950" lvl="0" indent="-742950" algn="r">
              <a:buFont typeface="+mj-lt"/>
              <a:buAutoNum type="arabicPeriod"/>
            </a:pPr>
            <a:r>
              <a:rPr lang="ar-SA" sz="4000" b="1" dirty="0" smtClean="0">
                <a:solidFill>
                  <a:schemeClr val="tx2">
                    <a:lumMod val="75000"/>
                  </a:schemeClr>
                </a:solidFill>
                <a:cs typeface="Akhbar MT" pitchFamily="2" charset="-78"/>
              </a:rPr>
              <a:t>الاعتماد بدرجة أكبر على الكبار, ونقص الثقة بالنفس, والافتقار إلى تنمية الذات.</a:t>
            </a:r>
            <a:endParaRPr lang="en-US" sz="4000" b="1" dirty="0" smtClean="0">
              <a:solidFill>
                <a:schemeClr val="tx2">
                  <a:lumMod val="75000"/>
                </a:schemeClr>
              </a:solidFill>
              <a:cs typeface="Akhbar MT" pitchFamily="2" charset="-78"/>
            </a:endParaRPr>
          </a:p>
          <a:p>
            <a:pPr marL="742950" lvl="0" indent="-742950" algn="r">
              <a:buFont typeface="+mj-lt"/>
              <a:buAutoNum type="arabicPeriod"/>
            </a:pPr>
            <a:r>
              <a:rPr lang="ar-SA" sz="4000" b="1" dirty="0" smtClean="0">
                <a:solidFill>
                  <a:schemeClr val="tx2">
                    <a:lumMod val="75000"/>
                  </a:schemeClr>
                </a:solidFill>
                <a:cs typeface="Akhbar MT" pitchFamily="2" charset="-78"/>
              </a:rPr>
              <a:t>عدم القدرة على التركيز وتشتت الانتباه وتوزع الاهتمام بين أصول المسائل وفروعها أو سرعة التنقل بين أمر وآخر دون الإلمام الكافي بالأمر الأول مما يعيق تكوين مفاهيم راسخة ولا يسهم في غلق الموقف موضوع البحث.</a:t>
            </a:r>
            <a:endParaRPr lang="en-US" sz="4000" b="1" dirty="0" smtClean="0">
              <a:solidFill>
                <a:schemeClr val="tx2">
                  <a:lumMod val="75000"/>
                </a:schemeClr>
              </a:solidFill>
              <a:cs typeface="Akhbar MT" pitchFamily="2" charset="-78"/>
            </a:endParaRPr>
          </a:p>
          <a:p>
            <a:pPr algn="r"/>
            <a:endParaRPr lang="en-US" sz="3900" u="sng" dirty="0">
              <a:solidFill>
                <a:schemeClr val="bg1"/>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715436" cy="6297634"/>
          </a:xfrm>
        </p:spPr>
        <p:txBody>
          <a:bodyPr>
            <a:noAutofit/>
          </a:bodyPr>
          <a:lstStyle/>
          <a:p>
            <a:pPr lvl="0" algn="r"/>
            <a:r>
              <a:rPr lang="ar-SA" sz="3600" b="1" dirty="0" smtClean="0">
                <a:solidFill>
                  <a:schemeClr val="tx2">
                    <a:lumMod val="75000"/>
                  </a:schemeClr>
                </a:solidFill>
                <a:cs typeface="Akhbar MT" pitchFamily="2" charset="-78"/>
              </a:rPr>
              <a:t>4. تصلب التفكير وعدم مرونته بما يجعل الفرد ينظر إلى الثوابت دون المتغيرات, مما لا يعيق </a:t>
            </a:r>
            <a:r>
              <a:rPr lang="ar-SA" sz="3600" b="1" dirty="0" err="1" smtClean="0">
                <a:solidFill>
                  <a:schemeClr val="tx2">
                    <a:lumMod val="75000"/>
                  </a:schemeClr>
                </a:solidFill>
                <a:cs typeface="Akhbar MT" pitchFamily="2" charset="-78"/>
              </a:rPr>
              <a:t>إبتكارية</a:t>
            </a:r>
            <a:r>
              <a:rPr lang="ar-SA" sz="3600" b="1" dirty="0" smtClean="0">
                <a:solidFill>
                  <a:schemeClr val="tx2">
                    <a:lumMod val="75000"/>
                  </a:schemeClr>
                </a:solidFill>
                <a:cs typeface="Akhbar MT" pitchFamily="2" charset="-78"/>
              </a:rPr>
              <a:t> الحل لأي مشكلة يتعرض لها الفرد, وقد يعكس ذلك اضطراباً في الشخصية.</a:t>
            </a:r>
            <a:r>
              <a:rPr lang="en-US" sz="3600" b="1" dirty="0" smtClean="0">
                <a:solidFill>
                  <a:schemeClr val="tx2">
                    <a:lumMod val="75000"/>
                  </a:schemeClr>
                </a:solidFill>
                <a:cs typeface="Akhbar MT" pitchFamily="2" charset="-78"/>
              </a:rPr>
              <a:t/>
            </a:r>
            <a:br>
              <a:rPr lang="en-US" sz="3600" b="1" dirty="0" smtClean="0">
                <a:solidFill>
                  <a:schemeClr val="tx2">
                    <a:lumMod val="75000"/>
                  </a:schemeClr>
                </a:solidFill>
                <a:cs typeface="Akhbar MT" pitchFamily="2" charset="-78"/>
              </a:rPr>
            </a:br>
            <a:r>
              <a:rPr lang="en-US" sz="3600" b="1" dirty="0" smtClean="0">
                <a:solidFill>
                  <a:schemeClr val="tx2">
                    <a:lumMod val="75000"/>
                  </a:schemeClr>
                </a:solidFill>
                <a:cs typeface="Akhbar MT" pitchFamily="2" charset="-78"/>
              </a:rPr>
              <a:t/>
            </a:r>
            <a:br>
              <a:rPr lang="en-US" sz="3600" b="1" dirty="0" smtClean="0">
                <a:solidFill>
                  <a:schemeClr val="tx2">
                    <a:lumMod val="75000"/>
                  </a:schemeClr>
                </a:solidFill>
                <a:cs typeface="Akhbar MT" pitchFamily="2" charset="-78"/>
              </a:rPr>
            </a:br>
            <a:r>
              <a:rPr lang="ar-SA" sz="3600" b="1" dirty="0" smtClean="0">
                <a:solidFill>
                  <a:schemeClr val="tx2">
                    <a:lumMod val="75000"/>
                  </a:schemeClr>
                </a:solidFill>
                <a:cs typeface="Akhbar MT" pitchFamily="2" charset="-78"/>
              </a:rPr>
              <a:t>5. ضعف القدرة على تنظيم المدركات الحسية وتصنيفها في كليات ذات معنى مما يؤدي إلى عدم فهم دلالات الأمور التي يتعامل معها.</a:t>
            </a:r>
            <a:r>
              <a:rPr lang="en-US" sz="3600" b="1" dirty="0" smtClean="0">
                <a:solidFill>
                  <a:schemeClr val="tx2">
                    <a:lumMod val="75000"/>
                  </a:schemeClr>
                </a:solidFill>
                <a:cs typeface="Akhbar MT" pitchFamily="2" charset="-78"/>
              </a:rPr>
              <a:t/>
            </a:r>
            <a:br>
              <a:rPr lang="en-US" sz="3600" b="1" dirty="0" smtClean="0">
                <a:solidFill>
                  <a:schemeClr val="tx2">
                    <a:lumMod val="75000"/>
                  </a:schemeClr>
                </a:solidFill>
                <a:cs typeface="Akhbar MT" pitchFamily="2" charset="-78"/>
              </a:rPr>
            </a:br>
            <a:r>
              <a:rPr lang="en-US" sz="3600" b="1" dirty="0" smtClean="0">
                <a:solidFill>
                  <a:schemeClr val="tx2">
                    <a:lumMod val="75000"/>
                  </a:schemeClr>
                </a:solidFill>
                <a:cs typeface="Akhbar MT" pitchFamily="2" charset="-78"/>
              </a:rPr>
              <a:t/>
            </a:r>
            <a:br>
              <a:rPr lang="en-US" sz="3600" b="1" dirty="0" smtClean="0">
                <a:solidFill>
                  <a:schemeClr val="tx2">
                    <a:lumMod val="75000"/>
                  </a:schemeClr>
                </a:solidFill>
                <a:cs typeface="Akhbar MT" pitchFamily="2" charset="-78"/>
              </a:rPr>
            </a:br>
            <a:r>
              <a:rPr lang="ar-SA" sz="3600" b="1" dirty="0" smtClean="0">
                <a:solidFill>
                  <a:schemeClr val="tx2">
                    <a:lumMod val="75000"/>
                  </a:schemeClr>
                </a:solidFill>
                <a:cs typeface="Akhbar MT" pitchFamily="2" charset="-78"/>
              </a:rPr>
              <a:t>6. نقص المعلومات المتعلقة بموضوع التفكير نتيجة عدم بذل الجهد الكافي في البحث وتقصي الأمور.</a:t>
            </a:r>
            <a:br>
              <a:rPr lang="ar-SA" sz="3600" b="1" dirty="0" smtClean="0">
                <a:solidFill>
                  <a:schemeClr val="tx2">
                    <a:lumMod val="75000"/>
                  </a:schemeClr>
                </a:solidFill>
                <a:cs typeface="Akhbar MT" pitchFamily="2" charset="-78"/>
              </a:rPr>
            </a:br>
            <a:r>
              <a:rPr lang="en-US" sz="3600" b="1" dirty="0" smtClean="0">
                <a:solidFill>
                  <a:schemeClr val="tx2">
                    <a:lumMod val="75000"/>
                  </a:schemeClr>
                </a:solidFill>
                <a:cs typeface="Akhbar MT" pitchFamily="2" charset="-78"/>
              </a:rPr>
              <a:t/>
            </a:r>
            <a:br>
              <a:rPr lang="en-US" sz="3600" b="1" dirty="0" smtClean="0">
                <a:solidFill>
                  <a:schemeClr val="tx2">
                    <a:lumMod val="75000"/>
                  </a:schemeClr>
                </a:solidFill>
                <a:cs typeface="Akhbar MT" pitchFamily="2" charset="-78"/>
              </a:rPr>
            </a:br>
            <a:r>
              <a:rPr lang="ar-SA" sz="3600" b="1" dirty="0" smtClean="0">
                <a:solidFill>
                  <a:schemeClr val="tx2">
                    <a:lumMod val="75000"/>
                  </a:schemeClr>
                </a:solidFill>
                <a:cs typeface="Akhbar MT" pitchFamily="2" charset="-78"/>
              </a:rPr>
              <a:t>7. مقاومة محاولة التفكير والعزوف عنه طلباً للراحة الذهنية بدعوى أن المشكلات ستحل نفسها بنفسها.</a:t>
            </a:r>
            <a:endParaRPr lang="en-US" sz="3600" b="1"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714379"/>
          </a:xfrm>
        </p:spPr>
        <p:txBody>
          <a:bodyPr>
            <a:normAutofit fontScale="90000"/>
          </a:bodyPr>
          <a:lstStyle/>
          <a:p>
            <a:r>
              <a:rPr lang="ar-SA" b="1" u="sng" dirty="0" smtClean="0">
                <a:solidFill>
                  <a:srgbClr val="C00000"/>
                </a:solidFill>
                <a:cs typeface="Akhbar MT" pitchFamily="2" charset="-78"/>
              </a:rPr>
              <a:t>وظائف التفكير</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214282" y="1214422"/>
            <a:ext cx="8572560" cy="5214974"/>
          </a:xfrm>
        </p:spPr>
        <p:txBody>
          <a:bodyPr>
            <a:normAutofit/>
          </a:bodyPr>
          <a:lstStyle/>
          <a:p>
            <a:pPr lvl="0" algn="r"/>
            <a:r>
              <a:rPr lang="ar-SA" sz="3600" b="1" u="sng" dirty="0" smtClean="0">
                <a:solidFill>
                  <a:schemeClr val="tx2">
                    <a:lumMod val="75000"/>
                  </a:schemeClr>
                </a:solidFill>
                <a:cs typeface="Akhbar MT" pitchFamily="2" charset="-78"/>
              </a:rPr>
              <a:t>1. حل المشكلات:</a:t>
            </a:r>
            <a:endParaRPr lang="en-US" sz="3600" u="sng" dirty="0" smtClean="0">
              <a:solidFill>
                <a:schemeClr val="tx2">
                  <a:lumMod val="75000"/>
                </a:schemeClr>
              </a:solidFill>
              <a:cs typeface="Akhbar MT" pitchFamily="2" charset="-78"/>
            </a:endParaRPr>
          </a:p>
          <a:p>
            <a:pPr algn="r"/>
            <a:r>
              <a:rPr lang="ar-SA" sz="3600" dirty="0" smtClean="0">
                <a:solidFill>
                  <a:schemeClr val="tx2">
                    <a:lumMod val="75000"/>
                  </a:schemeClr>
                </a:solidFill>
                <a:cs typeface="Akhbar MT" pitchFamily="2" charset="-78"/>
              </a:rPr>
              <a:t>وتتحدد بالمشكلات التي تعترض طريق الفرد في التكيف مع الحياة أو كل ما يعوق استجابته المألوفة للمنبهات المألوفة.</a:t>
            </a:r>
            <a:endParaRPr lang="en-US" sz="3600" dirty="0" smtClean="0">
              <a:solidFill>
                <a:schemeClr val="tx2">
                  <a:lumMod val="75000"/>
                </a:schemeClr>
              </a:solidFill>
              <a:cs typeface="Akhbar MT" pitchFamily="2" charset="-78"/>
            </a:endParaRPr>
          </a:p>
          <a:p>
            <a:pPr lvl="0" algn="r"/>
            <a:r>
              <a:rPr lang="ar-SA" sz="3600" b="1" u="sng" dirty="0" smtClean="0">
                <a:solidFill>
                  <a:schemeClr val="tx2">
                    <a:lumMod val="75000"/>
                  </a:schemeClr>
                </a:solidFill>
                <a:cs typeface="Akhbar MT" pitchFamily="2" charset="-78"/>
              </a:rPr>
              <a:t>2. اتخاذ القرارات:</a:t>
            </a:r>
            <a:endParaRPr lang="en-US" sz="3600" u="sng" dirty="0" smtClean="0">
              <a:solidFill>
                <a:schemeClr val="tx2">
                  <a:lumMod val="75000"/>
                </a:schemeClr>
              </a:solidFill>
              <a:cs typeface="Akhbar MT" pitchFamily="2" charset="-78"/>
            </a:endParaRPr>
          </a:p>
          <a:p>
            <a:pPr algn="r"/>
            <a:r>
              <a:rPr lang="ar-SA" sz="3600" dirty="0" smtClean="0">
                <a:solidFill>
                  <a:schemeClr val="tx2">
                    <a:lumMod val="75000"/>
                  </a:schemeClr>
                </a:solidFill>
                <a:cs typeface="Akhbar MT" pitchFamily="2" charset="-78"/>
              </a:rPr>
              <a:t>يعد اتخاذ القرار صعباً لأنه يترتب عليه وضع المعايير والخيارات الممكنة, وكلما زاد عدد المعايير والخيارات ازداد القرار تعقيداً وصعوبة لذلك يستعدي هنا قبل اتخاذ القرار تقييم كل الخيارات المطروحة والتي بدورها تسهل إمكانية اتخاذ القرار والذي قد يتمتع بأكثر درجات الدقة.</a:t>
            </a:r>
            <a:endParaRPr lang="en-US" sz="3600" dirty="0" smtClean="0">
              <a:solidFill>
                <a:schemeClr val="tx2">
                  <a:lumMod val="75000"/>
                </a:schemeClr>
              </a:solidFill>
              <a:cs typeface="Akhbar MT" pitchFamily="2" charset="-78"/>
            </a:endParaRPr>
          </a:p>
          <a:p>
            <a:pPr marL="514350" lvl="0" indent="-514350" algn="r"/>
            <a:endParaRPr lang="en-US" u="sng" dirty="0">
              <a:solidFill>
                <a:schemeClr val="tx2">
                  <a:lumMod val="75000"/>
                </a:schemeClr>
              </a:solidFill>
              <a:cs typeface="Akhbar MT" pitchFamily="2" charset="-78"/>
            </a:endParaRPr>
          </a:p>
          <a:p>
            <a:endParaRPr lang="ar-SA" u="sng"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908720"/>
            <a:ext cx="8229600" cy="3511552"/>
          </a:xfrm>
        </p:spPr>
        <p:txBody>
          <a:bodyPr>
            <a:normAutofit fontScale="90000"/>
          </a:bodyPr>
          <a:lstStyle/>
          <a:p>
            <a:pPr algn="r"/>
            <a:r>
              <a:rPr lang="ar-SA" b="1" dirty="0" smtClean="0">
                <a:solidFill>
                  <a:srgbClr val="FF0000"/>
                </a:solidFill>
              </a:rPr>
              <a:t>يتضمن التفكير </a:t>
            </a:r>
            <a:r>
              <a:rPr lang="ar-SA" b="1" dirty="0" smtClean="0">
                <a:solidFill>
                  <a:srgbClr val="FF0000"/>
                </a:solidFill>
              </a:rPr>
              <a:t>نوعين:</a:t>
            </a:r>
            <a:br>
              <a:rPr lang="ar-SA" b="1" dirty="0" smtClean="0">
                <a:solidFill>
                  <a:srgbClr val="FF0000"/>
                </a:solidFill>
              </a:rPr>
            </a:br>
            <a:r>
              <a:rPr lang="ar-SA" dirty="0" smtClean="0">
                <a:solidFill>
                  <a:srgbClr val="FF0000"/>
                </a:solidFill>
              </a:rPr>
              <a:t/>
            </a:r>
            <a:br>
              <a:rPr lang="ar-SA" dirty="0" smtClean="0">
                <a:solidFill>
                  <a:srgbClr val="FF0000"/>
                </a:solidFill>
              </a:rPr>
            </a:br>
            <a:r>
              <a:rPr lang="ar-SA" dirty="0" smtClean="0"/>
              <a:t>تفكير ابداعي: وهو ذلك الذي يقود إلى اكتشاف حلول جديدة.</a:t>
            </a:r>
            <a:br>
              <a:rPr lang="ar-SA" dirty="0" smtClean="0"/>
            </a:br>
            <a:r>
              <a:rPr lang="ar-SA" dirty="0" smtClean="0"/>
              <a:t>التفكير النقدي : هو ذلك التفكير الذي يقوم على فحص الحلول المطروحة لمشكلة ما لتوضيح ما إذا كانت هذه الحلول مقبولة منطقياً او لا .</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154626"/>
          </a:xfrm>
        </p:spPr>
        <p:txBody>
          <a:bodyPr>
            <a:normAutofit/>
          </a:bodyPr>
          <a:lstStyle/>
          <a:p>
            <a:r>
              <a:rPr lang="ar-SA" sz="8000" u="sng" dirty="0" smtClean="0">
                <a:solidFill>
                  <a:srgbClr val="C00000"/>
                </a:solidFill>
                <a:cs typeface="Akhbar MT" pitchFamily="2" charset="-78"/>
              </a:rPr>
              <a:t>أنواع الرموز التي يستخدمها الإنسان في تفكيره</a:t>
            </a:r>
            <a:endParaRPr lang="en-US" sz="8000" u="sng" dirty="0">
              <a:solidFill>
                <a:srgbClr val="C00000"/>
              </a:solidFill>
              <a:cs typeface="Akhbar MT"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89"/>
            <a:ext cx="7772400" cy="1000133"/>
          </a:xfrm>
        </p:spPr>
        <p:txBody>
          <a:bodyPr>
            <a:normAutofit/>
          </a:bodyPr>
          <a:lstStyle/>
          <a:p>
            <a:r>
              <a:rPr lang="ar-SA" b="1" u="sng" dirty="0" smtClean="0">
                <a:solidFill>
                  <a:srgbClr val="C00000"/>
                </a:solidFill>
                <a:cs typeface="Akhbar MT" pitchFamily="2" charset="-78"/>
              </a:rPr>
              <a:t>أولا: المفاهيم</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285720" y="1142984"/>
            <a:ext cx="8715436" cy="5286412"/>
          </a:xfrm>
        </p:spPr>
        <p:txBody>
          <a:bodyPr>
            <a:normAutofit/>
          </a:bodyPr>
          <a:lstStyle/>
          <a:p>
            <a:pPr algn="r"/>
            <a:r>
              <a:rPr lang="ar-SA" b="1" dirty="0" smtClean="0">
                <a:solidFill>
                  <a:schemeClr val="tx2">
                    <a:lumMod val="75000"/>
                  </a:schemeClr>
                </a:solidFill>
                <a:cs typeface="Akhbar MT" pitchFamily="2" charset="-78"/>
              </a:rPr>
              <a:t>يعبر عن المفهوم على أنه معنى عام (أو مجرد) أو فكرة خاصة يمكن استخدامها من شيئين أو أكثر. ويتضمن المفهوم تجميع أو تصنيف شيئين أو حدثين أو أكثر معاً, وعزلها عن باقي الأشياء على أساس بعض الملامح المشتركة والخصائص المميزة لهما. ويتم تعلمنا للمفاهيم عن طريق عمليتي التجريد </a:t>
            </a:r>
            <a:r>
              <a:rPr lang="en-US" b="1" dirty="0" smtClean="0">
                <a:solidFill>
                  <a:schemeClr val="tx2">
                    <a:lumMod val="75000"/>
                  </a:schemeClr>
                </a:solidFill>
                <a:cs typeface="Akhbar MT" pitchFamily="2" charset="-78"/>
              </a:rPr>
              <a:t>abstraction</a:t>
            </a:r>
            <a:r>
              <a:rPr lang="ar-SA" b="1" dirty="0" smtClean="0">
                <a:solidFill>
                  <a:schemeClr val="tx2">
                    <a:lumMod val="75000"/>
                  </a:schemeClr>
                </a:solidFill>
                <a:cs typeface="Akhbar MT" pitchFamily="2" charset="-78"/>
              </a:rPr>
              <a:t> والتعميم </a:t>
            </a:r>
            <a:r>
              <a:rPr lang="en-US" b="1" dirty="0" smtClean="0">
                <a:solidFill>
                  <a:schemeClr val="tx2">
                    <a:lumMod val="75000"/>
                  </a:schemeClr>
                </a:solidFill>
                <a:cs typeface="Akhbar MT" pitchFamily="2" charset="-78"/>
              </a:rPr>
              <a:t>generalization</a:t>
            </a:r>
            <a:r>
              <a:rPr lang="ar-SA" b="1" dirty="0" smtClean="0">
                <a:solidFill>
                  <a:schemeClr val="tx2">
                    <a:lumMod val="75000"/>
                  </a:schemeClr>
                </a:solidFill>
                <a:cs typeface="Akhbar MT" pitchFamily="2" charset="-78"/>
              </a:rPr>
              <a:t>.</a:t>
            </a:r>
            <a:endParaRPr lang="en-US" b="1" dirty="0" smtClean="0">
              <a:solidFill>
                <a:schemeClr val="tx2">
                  <a:lumMod val="75000"/>
                </a:schemeClr>
              </a:solidFill>
              <a:cs typeface="Akhbar MT" pitchFamily="2" charset="-78"/>
            </a:endParaRPr>
          </a:p>
          <a:p>
            <a:pPr algn="r"/>
            <a:r>
              <a:rPr lang="ar-SA" b="1" u="sng" dirty="0" smtClean="0">
                <a:solidFill>
                  <a:srgbClr val="FF0000"/>
                </a:solidFill>
                <a:cs typeface="Akhbar MT" pitchFamily="2" charset="-78"/>
              </a:rPr>
              <a:t>أما التجريد </a:t>
            </a:r>
            <a:r>
              <a:rPr lang="ar-SA" b="1" dirty="0" smtClean="0">
                <a:solidFill>
                  <a:schemeClr val="tx2">
                    <a:lumMod val="75000"/>
                  </a:schemeClr>
                </a:solidFill>
                <a:cs typeface="Akhbar MT" pitchFamily="2" charset="-78"/>
              </a:rPr>
              <a:t>فيعني استخلاص السمات الأساسية المشتركة بين أفراد فئة من الموضوعات أو المنبهات الخارجية وتحديد موضوع هذه السمات في شكل مفاهيم يحددها الشخص لفظياً.</a:t>
            </a:r>
            <a:endParaRPr lang="en-US" b="1" dirty="0" smtClean="0">
              <a:solidFill>
                <a:schemeClr val="tx2">
                  <a:lumMod val="75000"/>
                </a:schemeClr>
              </a:solidFill>
              <a:cs typeface="Akhbar MT" pitchFamily="2" charset="-78"/>
            </a:endParaRPr>
          </a:p>
          <a:p>
            <a:pPr algn="r"/>
            <a:r>
              <a:rPr lang="ar-SA" b="1" u="sng" dirty="0" smtClean="0">
                <a:solidFill>
                  <a:srgbClr val="FF0000"/>
                </a:solidFill>
                <a:cs typeface="Akhbar MT" pitchFamily="2" charset="-78"/>
              </a:rPr>
              <a:t>أما التعميم </a:t>
            </a:r>
            <a:r>
              <a:rPr lang="ar-SA" b="1" dirty="0" smtClean="0">
                <a:solidFill>
                  <a:schemeClr val="tx2">
                    <a:lumMod val="75000"/>
                  </a:schemeClr>
                </a:solidFill>
                <a:cs typeface="Akhbar MT" pitchFamily="2" charset="-78"/>
              </a:rPr>
              <a:t>فهو عبارة عن تطبيق هذه الصفات المشتركة على مفردات أخرى قد تكون ماثلة أو غير ماثلة أمام المرء.</a:t>
            </a:r>
            <a:endParaRPr lang="en-US" b="1" dirty="0" smtClean="0">
              <a:solidFill>
                <a:schemeClr val="tx2">
                  <a:lumMod val="75000"/>
                </a:schemeClr>
              </a:solidFill>
              <a:cs typeface="Akhbar MT" pitchFamily="2" charset="-78"/>
            </a:endParaRPr>
          </a:p>
          <a:p>
            <a:pPr algn="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785817"/>
          </a:xfrm>
        </p:spPr>
        <p:txBody>
          <a:bodyPr>
            <a:noAutofit/>
          </a:bodyPr>
          <a:lstStyle/>
          <a:p>
            <a:r>
              <a:rPr lang="ar-SA" sz="6000" b="1" u="sng" dirty="0" smtClean="0">
                <a:solidFill>
                  <a:srgbClr val="C00000"/>
                </a:solidFill>
                <a:cs typeface="Akhbar MT" pitchFamily="2" charset="-78"/>
              </a:rPr>
              <a:t>ثانياً: الصورة الذهنية</a:t>
            </a:r>
            <a:endParaRPr lang="en-US" sz="6000" u="sng" dirty="0" smtClean="0">
              <a:solidFill>
                <a:srgbClr val="C00000"/>
              </a:solidFill>
              <a:cs typeface="Akhbar MT" pitchFamily="2" charset="-78"/>
            </a:endParaRPr>
          </a:p>
        </p:txBody>
      </p:sp>
      <p:sp>
        <p:nvSpPr>
          <p:cNvPr id="3" name="عنوان فرعي 2"/>
          <p:cNvSpPr>
            <a:spLocks noGrp="1"/>
          </p:cNvSpPr>
          <p:nvPr>
            <p:ph type="subTitle" idx="1"/>
          </p:nvPr>
        </p:nvSpPr>
        <p:spPr>
          <a:xfrm>
            <a:off x="357158" y="1214422"/>
            <a:ext cx="8429684" cy="5214974"/>
          </a:xfrm>
        </p:spPr>
        <p:txBody>
          <a:bodyPr>
            <a:normAutofit fontScale="85000" lnSpcReduction="20000"/>
          </a:bodyPr>
          <a:lstStyle/>
          <a:p>
            <a:pPr algn="r"/>
            <a:r>
              <a:rPr lang="ar-SA" sz="6000" b="1" dirty="0" smtClean="0">
                <a:solidFill>
                  <a:schemeClr val="tx2">
                    <a:lumMod val="75000"/>
                  </a:schemeClr>
                </a:solidFill>
                <a:cs typeface="Akhbar MT" pitchFamily="2" charset="-78"/>
              </a:rPr>
              <a:t>الصور الذهنية هي تلك الرموز العقلية التي تستحضر </a:t>
            </a:r>
            <a:r>
              <a:rPr lang="ar-SA" sz="6000" b="1" dirty="0" err="1" smtClean="0">
                <a:solidFill>
                  <a:schemeClr val="tx2">
                    <a:lumMod val="75000"/>
                  </a:schemeClr>
                </a:solidFill>
                <a:cs typeface="Akhbar MT" pitchFamily="2" charset="-78"/>
              </a:rPr>
              <a:t>بها</a:t>
            </a:r>
            <a:r>
              <a:rPr lang="ar-SA" sz="6000" b="1" dirty="0" smtClean="0">
                <a:solidFill>
                  <a:schemeClr val="tx2">
                    <a:lumMod val="75000"/>
                  </a:schemeClr>
                </a:solidFill>
                <a:cs typeface="Akhbar MT" pitchFamily="2" charset="-78"/>
              </a:rPr>
              <a:t> صور الأشياء حينما تفكر في موضوع ما فأنت حينما تفكر في الطعام والشراب والأدوات الأخرى التي ستحملها معك. تستحضر صور هذه الأشياء في ذهنك, وحين تفكر في الطريق الذي ستسلكه إلى المكان الذي ستذهب إليه, فأنت تستحضر في  ذهنك صور الطريق أو المكان.</a:t>
            </a:r>
            <a:endParaRPr lang="en-US" sz="6000" b="1" dirty="0" smtClean="0">
              <a:solidFill>
                <a:schemeClr val="tx2">
                  <a:lumMod val="75000"/>
                </a:schemeClr>
              </a:solidFill>
              <a:cs typeface="Akhbar MT" pitchFamily="2" charset="-78"/>
            </a:endParaRPr>
          </a:p>
          <a:p>
            <a:pPr algn="r"/>
            <a:endParaRPr lang="ar-SA" b="1"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2853"/>
            <a:ext cx="7772400" cy="714379"/>
          </a:xfrm>
        </p:spPr>
        <p:txBody>
          <a:bodyPr>
            <a:normAutofit fontScale="90000"/>
          </a:bodyPr>
          <a:lstStyle/>
          <a:p>
            <a:r>
              <a:rPr lang="ar-SA" b="1" u="sng" dirty="0" smtClean="0">
                <a:solidFill>
                  <a:srgbClr val="C00000"/>
                </a:solidFill>
                <a:cs typeface="Akhbar MT" pitchFamily="2" charset="-78"/>
              </a:rPr>
              <a:t>ثالثاً: اللغة</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357158" y="1071546"/>
            <a:ext cx="8358246" cy="5286412"/>
          </a:xfrm>
        </p:spPr>
        <p:txBody>
          <a:bodyPr>
            <a:noAutofit/>
          </a:bodyPr>
          <a:lstStyle/>
          <a:p>
            <a:pPr algn="r"/>
            <a:r>
              <a:rPr lang="ar-SA" sz="4000" b="1" u="sng" dirty="0" smtClean="0">
                <a:solidFill>
                  <a:schemeClr val="tx2">
                    <a:lumMod val="75000"/>
                  </a:schemeClr>
                </a:solidFill>
                <a:cs typeface="Akhbar MT" pitchFamily="2" charset="-78"/>
              </a:rPr>
              <a:t>اللغة هي وسيلة التخاطب وأداة التفكير</a:t>
            </a:r>
            <a:r>
              <a:rPr lang="ar-SA" sz="4000" b="1" dirty="0" smtClean="0">
                <a:solidFill>
                  <a:schemeClr val="tx2">
                    <a:lumMod val="75000"/>
                  </a:schemeClr>
                </a:solidFill>
                <a:cs typeface="Akhbar MT" pitchFamily="2" charset="-78"/>
              </a:rPr>
              <a:t>, وهي تلك الأنساق أو النظم الإصلاحية التي تشتمل على مجموعة من الرموز المعرفية التي تمكن الإنسان من التعبير عن خبراته ومعارفه.</a:t>
            </a:r>
            <a:endParaRPr lang="en-US" sz="4000" b="1" dirty="0" smtClean="0">
              <a:solidFill>
                <a:schemeClr val="tx2">
                  <a:lumMod val="75000"/>
                </a:schemeClr>
              </a:solidFill>
              <a:cs typeface="Akhbar MT" pitchFamily="2" charset="-78"/>
            </a:endParaRPr>
          </a:p>
          <a:p>
            <a:pPr algn="r"/>
            <a:r>
              <a:rPr lang="ar-SA" sz="4000" b="1" dirty="0" smtClean="0">
                <a:solidFill>
                  <a:schemeClr val="tx2">
                    <a:lumMod val="75000"/>
                  </a:schemeClr>
                </a:solidFill>
                <a:cs typeface="Akhbar MT" pitchFamily="2" charset="-78"/>
              </a:rPr>
              <a:t>والطفل عندما يبدأ في تعلم اللغة فإنه يتعلم كلمات ترمز إلى مفاهيم. ويستطيع حينئذ أن يتناول المفاهيم في تفكيره بطريقة رمزية, أي باستخدام الكلمات التي ترمز إليها. وتساعد اللغة الطفل على تعلم مفاهيم جديدة كأداة من أدوات التفكير.</a:t>
            </a:r>
            <a:endParaRPr lang="en-US" sz="4000" b="1" dirty="0" smtClean="0">
              <a:solidFill>
                <a:schemeClr val="tx2">
                  <a:lumMod val="75000"/>
                </a:schemeClr>
              </a:solidFill>
              <a:cs typeface="Akhbar MT" pitchFamily="2" charset="-78"/>
            </a:endParaRPr>
          </a:p>
          <a:p>
            <a:endParaRPr lang="ar-SA"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11882"/>
          </a:xfrm>
        </p:spPr>
        <p:txBody>
          <a:bodyPr>
            <a:normAutofit/>
          </a:bodyPr>
          <a:lstStyle/>
          <a:p>
            <a:r>
              <a:rPr lang="ar-SA" sz="6600" b="1" u="sng" dirty="0" smtClean="0">
                <a:solidFill>
                  <a:srgbClr val="C00000"/>
                </a:solidFill>
                <a:cs typeface="Akhbar MT" pitchFamily="2" charset="-78"/>
              </a:rPr>
              <a:t>خصائص عملية التفكير</a:t>
            </a:r>
            <a:endParaRPr lang="en-US" sz="6600" u="sng" dirty="0">
              <a:solidFill>
                <a:srgbClr val="C00000"/>
              </a:solidFill>
              <a:cs typeface="Akhbar MT"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1000131"/>
          </a:xfrm>
        </p:spPr>
        <p:txBody>
          <a:bodyPr>
            <a:normAutofit/>
          </a:bodyPr>
          <a:lstStyle/>
          <a:p>
            <a:r>
              <a:rPr lang="ar-SA" b="1" u="sng" dirty="0" smtClean="0">
                <a:solidFill>
                  <a:srgbClr val="C00000"/>
                </a:solidFill>
                <a:cs typeface="Akhbar MT" pitchFamily="2" charset="-78"/>
              </a:rPr>
              <a:t>ماهية التفكير</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214282" y="1285860"/>
            <a:ext cx="8643998" cy="5357850"/>
          </a:xfrm>
        </p:spPr>
        <p:txBody>
          <a:bodyPr>
            <a:noAutofit/>
          </a:bodyPr>
          <a:lstStyle/>
          <a:p>
            <a:pPr algn="r"/>
            <a:r>
              <a:rPr lang="ar-SA" sz="3600" b="1" dirty="0" smtClean="0">
                <a:solidFill>
                  <a:srgbClr val="FF0000"/>
                </a:solidFill>
                <a:cs typeface="Akhbar MT" pitchFamily="2" charset="-78"/>
              </a:rPr>
              <a:t>التفكير نشاط عقلي نكتسب من خلاله معارفنا ونحل مشكلاتنا</a:t>
            </a:r>
            <a:r>
              <a:rPr lang="ar-SA" sz="3600" b="1" dirty="0" smtClean="0">
                <a:solidFill>
                  <a:schemeClr val="bg1"/>
                </a:solidFill>
                <a:cs typeface="Akhbar MT" pitchFamily="2" charset="-78"/>
              </a:rPr>
              <a:t> </a:t>
            </a:r>
            <a:r>
              <a:rPr lang="ar-SA" sz="3600" b="1" dirty="0" smtClean="0">
                <a:solidFill>
                  <a:srgbClr val="00B0F0"/>
                </a:solidFill>
                <a:cs typeface="Akhbar MT" pitchFamily="2" charset="-78"/>
              </a:rPr>
              <a:t>ويظهر السلوك الإنساني بطريقة منطقية ومعقولة وبالتفكير نكتشف المعارف والعلوم التي تمكننا من السيطرة على عالمنا الذي نعيش فيه فهو مفهوم واسع </a:t>
            </a:r>
            <a:r>
              <a:rPr lang="ar-SA" sz="3600" b="1" dirty="0" smtClean="0">
                <a:solidFill>
                  <a:schemeClr val="tx2">
                    <a:lumMod val="50000"/>
                  </a:schemeClr>
                </a:solidFill>
                <a:cs typeface="Akhbar MT" pitchFamily="2" charset="-78"/>
              </a:rPr>
              <a:t>يشمل أنواعاً عديدة من النشاطات العقلية كالاستقراء والاستنتاج والتمييز والتحليل والتقييم والتخطيط والتخيل وإصدار الأحكام, </a:t>
            </a:r>
            <a:r>
              <a:rPr lang="ar-SA" sz="3600" b="1" dirty="0" smtClean="0">
                <a:solidFill>
                  <a:srgbClr val="00B0F0"/>
                </a:solidFill>
                <a:cs typeface="Akhbar MT" pitchFamily="2" charset="-78"/>
              </a:rPr>
              <a:t>ولقد وصفه البعض بأنه</a:t>
            </a:r>
            <a:r>
              <a:rPr lang="ar-SA" sz="3600" b="1" dirty="0" smtClean="0">
                <a:solidFill>
                  <a:schemeClr val="bg1"/>
                </a:solidFill>
                <a:cs typeface="Akhbar MT" pitchFamily="2" charset="-78"/>
              </a:rPr>
              <a:t> </a:t>
            </a:r>
            <a:r>
              <a:rPr lang="ar-SA" sz="3600" b="1" dirty="0" smtClean="0">
                <a:solidFill>
                  <a:schemeClr val="tx2">
                    <a:lumMod val="50000"/>
                  </a:schemeClr>
                </a:solidFill>
                <a:cs typeface="Akhbar MT" pitchFamily="2" charset="-78"/>
              </a:rPr>
              <a:t>نشاط عقلي رمزي </a:t>
            </a:r>
            <a:r>
              <a:rPr lang="ar-SA" sz="3600" b="1" dirty="0" smtClean="0">
                <a:solidFill>
                  <a:srgbClr val="00B0F0"/>
                </a:solidFill>
                <a:cs typeface="Akhbar MT" pitchFamily="2" charset="-78"/>
              </a:rPr>
              <a:t>بينما وصفه آخرون على أنه </a:t>
            </a:r>
            <a:r>
              <a:rPr lang="ar-SA" sz="3600" b="1" dirty="0" smtClean="0">
                <a:solidFill>
                  <a:srgbClr val="C00000"/>
                </a:solidFill>
                <a:cs typeface="Akhbar MT" pitchFamily="2" charset="-78"/>
              </a:rPr>
              <a:t>نشاط عقلي تصوري</a:t>
            </a:r>
            <a:r>
              <a:rPr lang="ar-SA" sz="3600" b="1" dirty="0" smtClean="0">
                <a:solidFill>
                  <a:schemeClr val="bg1"/>
                </a:solidFill>
                <a:cs typeface="Akhbar MT" pitchFamily="2" charset="-78"/>
              </a:rPr>
              <a:t> </a:t>
            </a:r>
            <a:r>
              <a:rPr lang="ar-SA" sz="3600" b="1" dirty="0" smtClean="0">
                <a:solidFill>
                  <a:srgbClr val="00B0F0"/>
                </a:solidFill>
                <a:cs typeface="Akhbar MT" pitchFamily="2" charset="-78"/>
              </a:rPr>
              <a:t>في حين وصفه آخرون على أنه </a:t>
            </a:r>
            <a:r>
              <a:rPr lang="ar-SA" sz="3600" b="1" dirty="0" smtClean="0">
                <a:solidFill>
                  <a:srgbClr val="FF0000"/>
                </a:solidFill>
                <a:cs typeface="Akhbar MT" pitchFamily="2" charset="-78"/>
              </a:rPr>
              <a:t>حركات عضلية تقوم </a:t>
            </a:r>
            <a:r>
              <a:rPr lang="ar-SA" sz="3600" b="1" dirty="0" err="1" smtClean="0">
                <a:solidFill>
                  <a:srgbClr val="FF0000"/>
                </a:solidFill>
                <a:cs typeface="Akhbar MT" pitchFamily="2" charset="-78"/>
              </a:rPr>
              <a:t>بها</a:t>
            </a:r>
            <a:r>
              <a:rPr lang="ar-SA" sz="3600" b="1" dirty="0" smtClean="0">
                <a:solidFill>
                  <a:srgbClr val="FF0000"/>
                </a:solidFill>
                <a:cs typeface="Akhbar MT" pitchFamily="2" charset="-78"/>
              </a:rPr>
              <a:t> أعضاء النطق وكأن التفكير لغة صامتة</a:t>
            </a:r>
            <a:r>
              <a:rPr lang="ar-SA" sz="3600" b="1" dirty="0" smtClean="0">
                <a:solidFill>
                  <a:schemeClr val="bg1"/>
                </a:solidFill>
                <a:cs typeface="Akhbar MT" pitchFamily="2" charset="-78"/>
              </a:rPr>
              <a:t> </a:t>
            </a:r>
            <a:r>
              <a:rPr lang="ar-SA" sz="3600" b="1" dirty="0" smtClean="0">
                <a:solidFill>
                  <a:srgbClr val="00B0F0"/>
                </a:solidFill>
                <a:cs typeface="Akhbar MT" pitchFamily="2" charset="-78"/>
              </a:rPr>
              <a:t>بينما رآه علماء النفس المعرفي على أنه </a:t>
            </a:r>
            <a:r>
              <a:rPr lang="ar-SA" sz="3600" b="1" dirty="0" smtClean="0">
                <a:solidFill>
                  <a:schemeClr val="tx2">
                    <a:lumMod val="50000"/>
                  </a:schemeClr>
                </a:solidFill>
                <a:cs typeface="Akhbar MT" pitchFamily="2" charset="-78"/>
              </a:rPr>
              <a:t>عمليات معالجة </a:t>
            </a:r>
            <a:r>
              <a:rPr lang="ar-SA" sz="3600" b="1" dirty="0" err="1" smtClean="0">
                <a:solidFill>
                  <a:schemeClr val="tx2">
                    <a:lumMod val="50000"/>
                  </a:schemeClr>
                </a:solidFill>
                <a:cs typeface="Akhbar MT" pitchFamily="2" charset="-78"/>
              </a:rPr>
              <a:t>للتمثيلات</a:t>
            </a:r>
            <a:r>
              <a:rPr lang="ar-SA" sz="3600" b="1" dirty="0" smtClean="0">
                <a:solidFill>
                  <a:schemeClr val="tx2">
                    <a:lumMod val="50000"/>
                  </a:schemeClr>
                </a:solidFill>
                <a:cs typeface="Akhbar MT" pitchFamily="2" charset="-78"/>
              </a:rPr>
              <a:t> العقلية</a:t>
            </a:r>
            <a:r>
              <a:rPr lang="ar-SA" sz="3600" dirty="0" smtClean="0">
                <a:solidFill>
                  <a:srgbClr val="FFFF00"/>
                </a:solidFill>
                <a:cs typeface="Akhbar MT" pitchFamily="2" charset="-78"/>
              </a:rPr>
              <a:t>.</a:t>
            </a:r>
            <a:endParaRPr lang="en-US" sz="3600" dirty="0" smtClean="0">
              <a:solidFill>
                <a:srgbClr val="FFFF00"/>
              </a:solidFill>
              <a:cs typeface="Akhbar MT" pitchFamily="2" charset="-78"/>
            </a:endParaRPr>
          </a:p>
          <a:p>
            <a:pPr algn="r"/>
            <a:r>
              <a:rPr lang="en-US" sz="4800" u="sng" dirty="0" smtClean="0">
                <a:solidFill>
                  <a:schemeClr val="bg1"/>
                </a:solidFill>
                <a:cs typeface="Akhbar MT" pitchFamily="2" charset="-78"/>
              </a:rPr>
              <a:t/>
            </a:r>
            <a:br>
              <a:rPr lang="en-US" sz="4800" u="sng" dirty="0" smtClean="0">
                <a:solidFill>
                  <a:schemeClr val="bg1"/>
                </a:solidFill>
                <a:cs typeface="Akhbar MT" pitchFamily="2" charset="-78"/>
              </a:rPr>
            </a:br>
            <a:endParaRPr lang="ar-SA" sz="48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715436" cy="6297634"/>
          </a:xfrm>
        </p:spPr>
        <p:txBody>
          <a:bodyPr>
            <a:noAutofit/>
          </a:bodyPr>
          <a:lstStyle/>
          <a:p>
            <a:pPr algn="r"/>
            <a:r>
              <a:rPr lang="ar-SA" sz="3200" b="1" u="sng" dirty="0" smtClean="0">
                <a:solidFill>
                  <a:srgbClr val="C00000"/>
                </a:solidFill>
                <a:cs typeface="Akhbar MT" pitchFamily="2" charset="-78"/>
              </a:rPr>
              <a:t>أولاً: التفكير كنشاط عقلي غير مباشر:</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smtClean="0">
                <a:solidFill>
                  <a:schemeClr val="tx2">
                    <a:lumMod val="75000"/>
                  </a:schemeClr>
                </a:solidFill>
                <a:cs typeface="Akhbar MT" pitchFamily="2" charset="-78"/>
              </a:rPr>
              <a:t>لكي </a:t>
            </a:r>
            <a:r>
              <a:rPr lang="ar-SA" sz="3200" b="1" smtClean="0">
                <a:solidFill>
                  <a:schemeClr val="tx2">
                    <a:lumMod val="75000"/>
                  </a:schemeClr>
                </a:solidFill>
                <a:cs typeface="Akhbar MT" pitchFamily="2" charset="-78"/>
              </a:rPr>
              <a:t>نتوصل </a:t>
            </a:r>
            <a:r>
              <a:rPr lang="ar-SA" sz="3200" b="1" dirty="0" smtClean="0">
                <a:solidFill>
                  <a:schemeClr val="tx2">
                    <a:lumMod val="75000"/>
                  </a:schemeClr>
                </a:solidFill>
                <a:cs typeface="Akhbar MT" pitchFamily="2" charset="-78"/>
              </a:rPr>
              <a:t>إلى إقرار علاقات بين الأشياء, فإننا نعتمد ليس فحسب على إحساسنا وإدراكنا المباشر.</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u="sng" dirty="0" smtClean="0">
                <a:solidFill>
                  <a:srgbClr val="C00000"/>
                </a:solidFill>
                <a:cs typeface="Akhbar MT" pitchFamily="2" charset="-78"/>
              </a:rPr>
              <a:t>ثانيا: يعتمد التفكير على ما استقر في ذهن الإنسان من معلومات عن القوانين العامة للظواهر:</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dirty="0" smtClean="0">
                <a:solidFill>
                  <a:schemeClr val="tx2">
                    <a:lumMod val="75000"/>
                  </a:schemeClr>
                </a:solidFill>
                <a:cs typeface="Akhbar MT" pitchFamily="2" charset="-78"/>
              </a:rPr>
              <a:t>نحن في عملية التفكير نستخدم ما توفر لدينا من خبرة عملية سابقة من معلومات عن القوانين والقواعد العامة التي تعكس العلاقات والمبادئ العامة للعالم المحيط بنا.</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u="sng" dirty="0" smtClean="0">
                <a:solidFill>
                  <a:srgbClr val="C00000"/>
                </a:solidFill>
                <a:cs typeface="Akhbar MT" pitchFamily="2" charset="-78"/>
              </a:rPr>
              <a:t>ثالثا: ينطلق التفكير من الخبرة الحسية الحية, ولكنه لا ينحصر فيها ولا يقتصر عليها:</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dirty="0" smtClean="0">
                <a:solidFill>
                  <a:schemeClr val="tx2">
                    <a:lumMod val="75000"/>
                  </a:schemeClr>
                </a:solidFill>
                <a:cs typeface="Akhbar MT" pitchFamily="2" charset="-78"/>
              </a:rPr>
              <a:t>وإذا كانت عملية التفكير تعكس العلاقات والروابط بين الظواهر, فإننا ننزع دائماً إلى التفكير في هذه العلاقات والروابط في شكلها التجريدي والمعمم على أساس المعنى العام للظواهر المتشابهة من فئة معينة, وليس على أساس معنى ظاهرة معينة.</a:t>
            </a:r>
            <a:endParaRPr lang="en-US" sz="3200" b="1"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500042"/>
            <a:ext cx="8643998" cy="5929354"/>
          </a:xfrm>
        </p:spPr>
        <p:txBody>
          <a:bodyPr>
            <a:noAutofit/>
          </a:bodyPr>
          <a:lstStyle/>
          <a:p>
            <a:pPr algn="r"/>
            <a:r>
              <a:rPr lang="ar-SA" sz="3200" b="1" u="sng" dirty="0" smtClean="0">
                <a:solidFill>
                  <a:srgbClr val="C00000"/>
                </a:solidFill>
                <a:cs typeface="Akhbar MT" pitchFamily="2" charset="-78"/>
              </a:rPr>
              <a:t>رابعاً: التفكير انعكاس للعلاقات والروابط بين الظواهر والأحداث والأشياء في شكل لفظي, رمزي:</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dirty="0" smtClean="0">
                <a:solidFill>
                  <a:schemeClr val="tx2">
                    <a:lumMod val="75000"/>
                  </a:schemeClr>
                </a:solidFill>
                <a:cs typeface="Akhbar MT" pitchFamily="2" charset="-78"/>
              </a:rPr>
              <a:t>فالتفكير واللغة يرتبطان دائما في وحدة لا تنقسم, فاللغة هي الواقع المباشر للفكرة, وهما يمثلان أساساً مظاهر للحياة الموضوعية.</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u="sng" dirty="0" smtClean="0">
                <a:solidFill>
                  <a:srgbClr val="C00000"/>
                </a:solidFill>
                <a:cs typeface="Akhbar MT" pitchFamily="2" charset="-78"/>
              </a:rPr>
              <a:t>خامسا: يرتبط التفكير ارتباطاً وثيقاً بالنشاط العملي للإنسان:</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dirty="0" smtClean="0">
                <a:solidFill>
                  <a:schemeClr val="tx2">
                    <a:lumMod val="75000"/>
                  </a:schemeClr>
                </a:solidFill>
                <a:cs typeface="Akhbar MT" pitchFamily="2" charset="-78"/>
              </a:rPr>
              <a:t>يعتمد التفكير بحكم جوهره على النشاط العملي الاجتماعي الذي يقوم </a:t>
            </a:r>
            <a:r>
              <a:rPr lang="ar-SA" sz="3200" b="1" dirty="0" err="1" smtClean="0">
                <a:solidFill>
                  <a:schemeClr val="tx2">
                    <a:lumMod val="75000"/>
                  </a:schemeClr>
                </a:solidFill>
                <a:cs typeface="Akhbar MT" pitchFamily="2" charset="-78"/>
              </a:rPr>
              <a:t>به</a:t>
            </a:r>
            <a:r>
              <a:rPr lang="ar-SA" sz="3200" b="1" dirty="0" smtClean="0">
                <a:solidFill>
                  <a:schemeClr val="tx2">
                    <a:lumMod val="75000"/>
                  </a:schemeClr>
                </a:solidFill>
                <a:cs typeface="Akhbar MT" pitchFamily="2" charset="-78"/>
              </a:rPr>
              <a:t> الإنسان وهو يمثل انعكاساً للعالم الخارجي في تكوين وبناء الفرد ذاته حيث تواجه مشكلات يحاول حلها.</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u="sng" dirty="0" smtClean="0">
                <a:solidFill>
                  <a:srgbClr val="C00000"/>
                </a:solidFill>
                <a:cs typeface="Akhbar MT" pitchFamily="2" charset="-78"/>
              </a:rPr>
              <a:t>سادساً: التفكير دالة شخصية:</a:t>
            </a:r>
            <a:r>
              <a:rPr lang="en-US" sz="3200" u="sng" dirty="0" smtClean="0">
                <a:solidFill>
                  <a:schemeClr val="bg1"/>
                </a:solidFill>
                <a:cs typeface="Akhbar MT" pitchFamily="2" charset="-78"/>
              </a:rPr>
              <a:t/>
            </a:r>
            <a:br>
              <a:rPr lang="en-US" sz="3200" u="sng" dirty="0" smtClean="0">
                <a:solidFill>
                  <a:schemeClr val="bg1"/>
                </a:solidFill>
                <a:cs typeface="Akhbar MT" pitchFamily="2" charset="-78"/>
              </a:rPr>
            </a:br>
            <a:r>
              <a:rPr lang="ar-SA" sz="3200" b="1" dirty="0" smtClean="0">
                <a:solidFill>
                  <a:schemeClr val="tx2">
                    <a:lumMod val="75000"/>
                  </a:schemeClr>
                </a:solidFill>
                <a:cs typeface="Akhbar MT" pitchFamily="2" charset="-78"/>
              </a:rPr>
              <a:t>فالتفكير الإنساني جزء عضوي وظيفي من بنية الشخصية ككل فنظام الحاجات والدوافع والعواطف والانفعالات لدى الفرد واتجاهاته وقيمه وميوله وخبراته السابقة </a:t>
            </a:r>
            <a:r>
              <a:rPr lang="ar-SA" sz="3200" b="1" dirty="0" err="1" smtClean="0">
                <a:solidFill>
                  <a:schemeClr val="tx2">
                    <a:lumMod val="75000"/>
                  </a:schemeClr>
                </a:solidFill>
                <a:cs typeface="Akhbar MT" pitchFamily="2" charset="-78"/>
              </a:rPr>
              <a:t>وإحباطاته</a:t>
            </a:r>
            <a:r>
              <a:rPr lang="ar-SA" sz="3200" b="1" dirty="0" smtClean="0">
                <a:solidFill>
                  <a:schemeClr val="tx2">
                    <a:lumMod val="75000"/>
                  </a:schemeClr>
                </a:solidFill>
                <a:cs typeface="Akhbar MT" pitchFamily="2" charset="-78"/>
              </a:rPr>
              <a:t> </a:t>
            </a:r>
            <a:r>
              <a:rPr lang="ar-SA" sz="3200" b="1" dirty="0" err="1" smtClean="0">
                <a:solidFill>
                  <a:schemeClr val="tx2">
                    <a:lumMod val="75000"/>
                  </a:schemeClr>
                </a:solidFill>
                <a:cs typeface="Akhbar MT" pitchFamily="2" charset="-78"/>
              </a:rPr>
              <a:t>وإشباعاته</a:t>
            </a:r>
            <a:r>
              <a:rPr lang="ar-SA" sz="3200" b="1" dirty="0" smtClean="0">
                <a:solidFill>
                  <a:schemeClr val="tx2">
                    <a:lumMod val="75000"/>
                  </a:schemeClr>
                </a:solidFill>
                <a:cs typeface="Akhbar MT" pitchFamily="2" charset="-78"/>
              </a:rPr>
              <a:t> كل هذا ينعكس على تفكير الفرد ويوجهه. وأسلوب الفرد في التفكير كثيراً ما يتحدد بأسلوبه في اضطراب الشخصية, وتتضح أعراض المرض النفسي أو العقلي في تفكير الشخص.</a:t>
            </a:r>
            <a:endParaRPr lang="en-US" sz="3200" b="1"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857255"/>
          </a:xfrm>
        </p:spPr>
        <p:txBody>
          <a:bodyPr>
            <a:normAutofit/>
          </a:bodyPr>
          <a:lstStyle/>
          <a:p>
            <a:r>
              <a:rPr lang="ar-SA" b="1" u="sng" dirty="0" smtClean="0">
                <a:solidFill>
                  <a:srgbClr val="C00000"/>
                </a:solidFill>
                <a:cs typeface="Akhbar MT" pitchFamily="2" charset="-78"/>
              </a:rPr>
              <a:t>أنواع التفكير</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428596" y="1214422"/>
            <a:ext cx="8358246" cy="5214974"/>
          </a:xfrm>
        </p:spPr>
        <p:txBody>
          <a:bodyPr>
            <a:normAutofit lnSpcReduction="10000"/>
          </a:bodyPr>
          <a:lstStyle/>
          <a:p>
            <a:pPr marL="742950" lvl="0" indent="-742950" algn="r">
              <a:buFont typeface="+mj-lt"/>
              <a:buAutoNum type="arabicPeriod"/>
            </a:pPr>
            <a:r>
              <a:rPr lang="ar-SA" sz="4400" b="1" dirty="0" smtClean="0">
                <a:solidFill>
                  <a:schemeClr val="tx2">
                    <a:lumMod val="75000"/>
                  </a:schemeClr>
                </a:solidFill>
                <a:cs typeface="Akhbar MT" pitchFamily="2" charset="-78"/>
              </a:rPr>
              <a:t>التفكير الملموس (المحسوس) والتفكير المجرد.</a:t>
            </a:r>
            <a:endParaRPr lang="en-US" sz="4400" b="1" dirty="0" smtClean="0">
              <a:solidFill>
                <a:schemeClr val="tx2">
                  <a:lumMod val="75000"/>
                </a:schemeClr>
              </a:solidFill>
              <a:cs typeface="Akhbar MT" pitchFamily="2" charset="-78"/>
            </a:endParaRPr>
          </a:p>
          <a:p>
            <a:pPr marL="742950" lvl="0" indent="-742950" algn="r">
              <a:buFont typeface="+mj-lt"/>
              <a:buAutoNum type="arabicPeriod"/>
            </a:pPr>
            <a:r>
              <a:rPr lang="ar-SA" sz="4400" b="1" dirty="0" smtClean="0">
                <a:solidFill>
                  <a:schemeClr val="tx2">
                    <a:lumMod val="75000"/>
                  </a:schemeClr>
                </a:solidFill>
                <a:cs typeface="Akhbar MT" pitchFamily="2" charset="-78"/>
              </a:rPr>
              <a:t>التفكير الواقعي والتفكير الذاتي.</a:t>
            </a:r>
            <a:endParaRPr lang="en-US" sz="4400" b="1" dirty="0" smtClean="0">
              <a:solidFill>
                <a:schemeClr val="tx2">
                  <a:lumMod val="75000"/>
                </a:schemeClr>
              </a:solidFill>
              <a:cs typeface="Akhbar MT" pitchFamily="2" charset="-78"/>
            </a:endParaRPr>
          </a:p>
          <a:p>
            <a:pPr marL="742950" lvl="0" indent="-742950" algn="r">
              <a:buFont typeface="+mj-lt"/>
              <a:buAutoNum type="arabicPeriod"/>
            </a:pPr>
            <a:r>
              <a:rPr lang="ar-SA" sz="4400" b="1" dirty="0" smtClean="0">
                <a:solidFill>
                  <a:schemeClr val="tx2">
                    <a:lumMod val="75000"/>
                  </a:schemeClr>
                </a:solidFill>
                <a:cs typeface="Akhbar MT" pitchFamily="2" charset="-78"/>
              </a:rPr>
              <a:t>التفكير النقدي والتفكير </a:t>
            </a:r>
            <a:r>
              <a:rPr lang="ar-SA" sz="4400" b="1" dirty="0" err="1" smtClean="0">
                <a:solidFill>
                  <a:schemeClr val="tx2">
                    <a:lumMod val="75000"/>
                  </a:schemeClr>
                </a:solidFill>
                <a:cs typeface="Akhbar MT" pitchFamily="2" charset="-78"/>
              </a:rPr>
              <a:t>الابتكاري</a:t>
            </a:r>
            <a:r>
              <a:rPr lang="ar-SA" sz="4400" b="1" dirty="0" smtClean="0">
                <a:solidFill>
                  <a:schemeClr val="tx2">
                    <a:lumMod val="75000"/>
                  </a:schemeClr>
                </a:solidFill>
                <a:cs typeface="Akhbar MT" pitchFamily="2" charset="-78"/>
              </a:rPr>
              <a:t>.</a:t>
            </a:r>
            <a:endParaRPr lang="en-US" sz="4400" b="1" dirty="0" smtClean="0">
              <a:solidFill>
                <a:schemeClr val="tx2">
                  <a:lumMod val="75000"/>
                </a:schemeClr>
              </a:solidFill>
              <a:cs typeface="Akhbar MT" pitchFamily="2" charset="-78"/>
            </a:endParaRPr>
          </a:p>
          <a:p>
            <a:pPr marL="742950" lvl="0" indent="-742950" algn="r">
              <a:buFont typeface="+mj-lt"/>
              <a:buAutoNum type="arabicPeriod"/>
            </a:pPr>
            <a:r>
              <a:rPr lang="ar-SA" sz="4400" b="1" dirty="0" smtClean="0">
                <a:solidFill>
                  <a:schemeClr val="tx2">
                    <a:lumMod val="75000"/>
                  </a:schemeClr>
                </a:solidFill>
                <a:cs typeface="Akhbar MT" pitchFamily="2" charset="-78"/>
              </a:rPr>
              <a:t>التفكير التقريري (الالتقائي) </a:t>
            </a:r>
            <a:r>
              <a:rPr lang="ar-SA" sz="4400" b="1" dirty="0" err="1" smtClean="0">
                <a:solidFill>
                  <a:schemeClr val="tx2">
                    <a:lumMod val="75000"/>
                  </a:schemeClr>
                </a:solidFill>
                <a:cs typeface="Akhbar MT" pitchFamily="2" charset="-78"/>
              </a:rPr>
              <a:t>والافتراقي</a:t>
            </a:r>
            <a:r>
              <a:rPr lang="ar-SA" sz="4400" b="1" dirty="0" smtClean="0">
                <a:solidFill>
                  <a:schemeClr val="tx2">
                    <a:lumMod val="75000"/>
                  </a:schemeClr>
                </a:solidFill>
                <a:cs typeface="Akhbar MT" pitchFamily="2" charset="-78"/>
              </a:rPr>
              <a:t> (الإبداعي).</a:t>
            </a:r>
            <a:endParaRPr lang="en-US" sz="4400" b="1" dirty="0" smtClean="0">
              <a:solidFill>
                <a:schemeClr val="tx2">
                  <a:lumMod val="75000"/>
                </a:schemeClr>
              </a:solidFill>
              <a:cs typeface="Akhbar MT" pitchFamily="2" charset="-78"/>
            </a:endParaRPr>
          </a:p>
          <a:p>
            <a:pPr marL="742950" lvl="0" indent="-742950" algn="r">
              <a:buFont typeface="+mj-lt"/>
              <a:buAutoNum type="arabicPeriod"/>
            </a:pPr>
            <a:r>
              <a:rPr lang="ar-SA" sz="4400" b="1" dirty="0" smtClean="0">
                <a:solidFill>
                  <a:schemeClr val="tx2">
                    <a:lumMod val="75000"/>
                  </a:schemeClr>
                </a:solidFill>
                <a:cs typeface="Akhbar MT" pitchFamily="2" charset="-78"/>
              </a:rPr>
              <a:t>التفكير السوي وغير السوي.</a:t>
            </a:r>
            <a:endParaRPr lang="en-US" sz="4400" b="1" dirty="0" smtClean="0">
              <a:solidFill>
                <a:schemeClr val="tx2">
                  <a:lumMod val="75000"/>
                </a:schemeClr>
              </a:solidFill>
              <a:cs typeface="Akhbar MT" pitchFamily="2" charset="-78"/>
            </a:endParaRPr>
          </a:p>
          <a:p>
            <a:pPr marL="742950" lvl="0" indent="-742950" algn="r">
              <a:buFont typeface="+mj-lt"/>
              <a:buAutoNum type="arabicPeriod"/>
            </a:pPr>
            <a:r>
              <a:rPr lang="ar-SA" sz="4400" b="1" dirty="0" smtClean="0">
                <a:solidFill>
                  <a:schemeClr val="tx2">
                    <a:lumMod val="75000"/>
                  </a:schemeClr>
                </a:solidFill>
                <a:cs typeface="Akhbar MT" pitchFamily="2" charset="-78"/>
              </a:rPr>
              <a:t>التفكير الاستدلالي والتفكير الحدسي.</a:t>
            </a:r>
            <a:endParaRPr lang="en-US" sz="4400" b="1" dirty="0" smtClean="0">
              <a:solidFill>
                <a:schemeClr val="tx2">
                  <a:lumMod val="75000"/>
                </a:schemeClr>
              </a:solidFill>
              <a:cs typeface="Akhbar MT" pitchFamily="2" charset="-78"/>
            </a:endParaRPr>
          </a:p>
          <a:p>
            <a:pPr marL="514350" indent="-514350" algn="r">
              <a:buFont typeface="+mj-lt"/>
              <a:buAutoNum type="arabicPeriod"/>
            </a:pPr>
            <a:endParaRPr lang="ar-SA"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928693"/>
          </a:xfrm>
        </p:spPr>
        <p:txBody>
          <a:bodyPr>
            <a:noAutofit/>
          </a:bodyPr>
          <a:lstStyle/>
          <a:p>
            <a:r>
              <a:rPr lang="ar-SA" sz="4000" b="1" u="sng" dirty="0" smtClean="0">
                <a:solidFill>
                  <a:srgbClr val="C00000"/>
                </a:solidFill>
                <a:cs typeface="Akhbar MT" pitchFamily="2" charset="-78"/>
              </a:rPr>
              <a:t>أنشطة التفكير</a:t>
            </a:r>
            <a:endParaRPr lang="en-US" sz="4000" u="sng" dirty="0" smtClean="0">
              <a:solidFill>
                <a:srgbClr val="C00000"/>
              </a:solidFill>
              <a:cs typeface="Akhbar MT" pitchFamily="2" charset="-78"/>
            </a:endParaRPr>
          </a:p>
        </p:txBody>
      </p:sp>
      <p:sp>
        <p:nvSpPr>
          <p:cNvPr id="3" name="عنوان فرعي 2"/>
          <p:cNvSpPr>
            <a:spLocks noGrp="1"/>
          </p:cNvSpPr>
          <p:nvPr>
            <p:ph type="subTitle" idx="1"/>
          </p:nvPr>
        </p:nvSpPr>
        <p:spPr>
          <a:xfrm>
            <a:off x="214282" y="1285860"/>
            <a:ext cx="8715436" cy="5357850"/>
          </a:xfrm>
        </p:spPr>
        <p:txBody>
          <a:bodyPr>
            <a:normAutofit fontScale="92500" lnSpcReduction="10000"/>
          </a:bodyPr>
          <a:lstStyle/>
          <a:p>
            <a:pPr marL="742950" indent="-742950" algn="r">
              <a:buFont typeface="+mj-lt"/>
              <a:buAutoNum type="arabicPeriod"/>
            </a:pPr>
            <a:r>
              <a:rPr lang="ar-SA" sz="3600" b="1" u="sng" dirty="0" smtClean="0">
                <a:solidFill>
                  <a:schemeClr val="tx2">
                    <a:lumMod val="75000"/>
                  </a:schemeClr>
                </a:solidFill>
                <a:cs typeface="Akhbar MT" pitchFamily="2" charset="-78"/>
              </a:rPr>
              <a:t>الموازنة والمقارنة.</a:t>
            </a:r>
            <a:endParaRPr lang="en-US" sz="3600" b="1" u="sng" dirty="0" smtClean="0">
              <a:solidFill>
                <a:schemeClr val="tx2">
                  <a:lumMod val="75000"/>
                </a:schemeClr>
              </a:solidFill>
              <a:cs typeface="Akhbar MT" pitchFamily="2" charset="-78"/>
            </a:endParaRPr>
          </a:p>
          <a:p>
            <a:pPr marL="742950" indent="-742950" algn="r">
              <a:buFont typeface="+mj-lt"/>
              <a:buAutoNum type="arabicPeriod"/>
            </a:pPr>
            <a:r>
              <a:rPr lang="ar-SA" sz="3600" b="1" u="sng" dirty="0" smtClean="0">
                <a:solidFill>
                  <a:schemeClr val="tx2">
                    <a:lumMod val="75000"/>
                  </a:schemeClr>
                </a:solidFill>
                <a:cs typeface="Akhbar MT" pitchFamily="2" charset="-78"/>
              </a:rPr>
              <a:t>التصنيف.</a:t>
            </a:r>
          </a:p>
          <a:p>
            <a:pPr marL="742950" indent="-742950" algn="r">
              <a:buFont typeface="+mj-lt"/>
              <a:buAutoNum type="arabicPeriod"/>
            </a:pPr>
            <a:r>
              <a:rPr lang="ar-SA" sz="3600" b="1" u="sng" dirty="0" smtClean="0">
                <a:solidFill>
                  <a:schemeClr val="tx2">
                    <a:lumMod val="75000"/>
                  </a:schemeClr>
                </a:solidFill>
                <a:cs typeface="Akhbar MT" pitchFamily="2" charset="-78"/>
              </a:rPr>
              <a:t> التنظيم.</a:t>
            </a:r>
            <a:endParaRPr lang="en-US" sz="3600" b="1" u="sng" dirty="0" smtClean="0">
              <a:solidFill>
                <a:schemeClr val="tx2">
                  <a:lumMod val="75000"/>
                </a:schemeClr>
              </a:solidFill>
              <a:cs typeface="Akhbar MT" pitchFamily="2" charset="-78"/>
            </a:endParaRPr>
          </a:p>
          <a:p>
            <a:pPr marL="742950" indent="-742950" algn="r">
              <a:buFont typeface="+mj-lt"/>
              <a:buAutoNum type="arabicPeriod"/>
            </a:pPr>
            <a:r>
              <a:rPr lang="ar-SA" sz="3600" b="1" u="sng" dirty="0" smtClean="0">
                <a:solidFill>
                  <a:schemeClr val="tx2">
                    <a:lumMod val="75000"/>
                  </a:schemeClr>
                </a:solidFill>
                <a:cs typeface="Akhbar MT" pitchFamily="2" charset="-78"/>
              </a:rPr>
              <a:t>التجريد.</a:t>
            </a:r>
            <a:endParaRPr lang="en-US" sz="3600" b="1" u="sng" dirty="0" smtClean="0">
              <a:solidFill>
                <a:schemeClr val="tx2">
                  <a:lumMod val="75000"/>
                </a:schemeClr>
              </a:solidFill>
              <a:cs typeface="Akhbar MT" pitchFamily="2" charset="-78"/>
            </a:endParaRPr>
          </a:p>
          <a:p>
            <a:pPr marL="742950" indent="-742950" algn="r">
              <a:buFont typeface="+mj-lt"/>
              <a:buAutoNum type="arabicPeriod"/>
            </a:pPr>
            <a:r>
              <a:rPr lang="ar-SA" sz="3600" b="1" u="sng" dirty="0" smtClean="0">
                <a:solidFill>
                  <a:schemeClr val="tx2">
                    <a:lumMod val="75000"/>
                  </a:schemeClr>
                </a:solidFill>
                <a:cs typeface="Akhbar MT" pitchFamily="2" charset="-78"/>
              </a:rPr>
              <a:t>التعميم.</a:t>
            </a:r>
            <a:endParaRPr lang="en-US" sz="3600" b="1" u="sng" dirty="0" smtClean="0">
              <a:solidFill>
                <a:schemeClr val="tx2">
                  <a:lumMod val="75000"/>
                </a:schemeClr>
              </a:solidFill>
              <a:cs typeface="Akhbar MT" pitchFamily="2" charset="-78"/>
            </a:endParaRPr>
          </a:p>
          <a:p>
            <a:pPr marL="742950" indent="-742950" algn="r">
              <a:buFont typeface="+mj-lt"/>
              <a:buAutoNum type="arabicPeriod"/>
            </a:pPr>
            <a:r>
              <a:rPr lang="ar-SA" sz="3600" b="1" u="sng" dirty="0" smtClean="0">
                <a:solidFill>
                  <a:schemeClr val="tx2">
                    <a:lumMod val="75000"/>
                  </a:schemeClr>
                </a:solidFill>
                <a:cs typeface="Akhbar MT" pitchFamily="2" charset="-78"/>
              </a:rPr>
              <a:t>الارتباط </a:t>
            </a:r>
            <a:r>
              <a:rPr lang="ar-SA" sz="3600" b="1" u="sng" dirty="0" err="1" smtClean="0">
                <a:solidFill>
                  <a:schemeClr val="tx2">
                    <a:lumMod val="75000"/>
                  </a:schemeClr>
                </a:solidFill>
                <a:cs typeface="Akhbar MT" pitchFamily="2" charset="-78"/>
              </a:rPr>
              <a:t>بالمحسوسات</a:t>
            </a:r>
            <a:r>
              <a:rPr lang="ar-SA" sz="3600" b="1" u="sng" dirty="0" smtClean="0">
                <a:solidFill>
                  <a:schemeClr val="tx2">
                    <a:lumMod val="75000"/>
                  </a:schemeClr>
                </a:solidFill>
                <a:cs typeface="Akhbar MT" pitchFamily="2" charset="-78"/>
              </a:rPr>
              <a:t>.</a:t>
            </a:r>
            <a:endParaRPr lang="en-US" sz="3600" b="1" u="sng" dirty="0" smtClean="0">
              <a:solidFill>
                <a:schemeClr val="tx2">
                  <a:lumMod val="75000"/>
                </a:schemeClr>
              </a:solidFill>
              <a:cs typeface="Akhbar MT" pitchFamily="2" charset="-78"/>
            </a:endParaRPr>
          </a:p>
          <a:p>
            <a:pPr marL="742950" indent="-742950" algn="r">
              <a:buFont typeface="+mj-lt"/>
              <a:buAutoNum type="arabicPeriod"/>
            </a:pPr>
            <a:r>
              <a:rPr lang="ar-SA" sz="3600" b="1" u="sng" dirty="0" smtClean="0">
                <a:solidFill>
                  <a:schemeClr val="tx2">
                    <a:lumMod val="75000"/>
                  </a:schemeClr>
                </a:solidFill>
                <a:cs typeface="Akhbar MT" pitchFamily="2" charset="-78"/>
              </a:rPr>
              <a:t>التحليل.</a:t>
            </a:r>
            <a:endParaRPr lang="en-US" sz="3600" b="1" u="sng" dirty="0" smtClean="0">
              <a:solidFill>
                <a:schemeClr val="tx2">
                  <a:lumMod val="75000"/>
                </a:schemeClr>
              </a:solidFill>
              <a:cs typeface="Akhbar MT" pitchFamily="2" charset="-78"/>
            </a:endParaRPr>
          </a:p>
          <a:p>
            <a:pPr marL="742950" indent="-742950" algn="r">
              <a:buFont typeface="+mj-lt"/>
              <a:buAutoNum type="arabicPeriod"/>
            </a:pPr>
            <a:r>
              <a:rPr lang="ar-SA" sz="3600" b="1" u="sng" dirty="0" smtClean="0">
                <a:solidFill>
                  <a:schemeClr val="tx2">
                    <a:lumMod val="75000"/>
                  </a:schemeClr>
                </a:solidFill>
                <a:cs typeface="Akhbar MT" pitchFamily="2" charset="-78"/>
              </a:rPr>
              <a:t>التركيب.</a:t>
            </a:r>
            <a:endParaRPr lang="en-US" sz="3600" b="1" u="sng" dirty="0" smtClean="0">
              <a:solidFill>
                <a:schemeClr val="tx2">
                  <a:lumMod val="75000"/>
                </a:schemeClr>
              </a:solidFill>
              <a:cs typeface="Akhbar MT" pitchFamily="2" charset="-78"/>
            </a:endParaRPr>
          </a:p>
          <a:p>
            <a:pPr algn="r">
              <a:buFont typeface="Arial" pitchFamily="34" charset="0"/>
              <a:buChar char="•"/>
            </a:pPr>
            <a:r>
              <a:rPr lang="ar-SA" sz="3600" b="1" u="sng" dirty="0" smtClean="0">
                <a:solidFill>
                  <a:schemeClr val="tx2">
                    <a:lumMod val="75000"/>
                  </a:schemeClr>
                </a:solidFill>
                <a:cs typeface="Akhbar MT" pitchFamily="2" charset="-78"/>
              </a:rPr>
              <a:t>الاستدلال:</a:t>
            </a:r>
            <a:r>
              <a:rPr lang="ar-SA" sz="3600" u="sng" dirty="0" smtClean="0">
                <a:solidFill>
                  <a:srgbClr val="C00000"/>
                </a:solidFill>
                <a:cs typeface="Akhbar MT" pitchFamily="2" charset="-78"/>
              </a:rPr>
              <a:t>الاستنباط. الاستقراء.</a:t>
            </a:r>
            <a:endParaRPr lang="en-US" sz="3600" u="sng" dirty="0" smtClean="0">
              <a:solidFill>
                <a:srgbClr val="C00000"/>
              </a:solidFill>
              <a:cs typeface="Akhbar MT" pitchFamily="2" charset="-78"/>
            </a:endParaRPr>
          </a:p>
          <a:p>
            <a:pPr lvl="0" algn="r">
              <a:buFont typeface="Arial" pitchFamily="34" charset="0"/>
              <a:buChar char="•"/>
            </a:pPr>
            <a:endParaRPr lang="en-US" sz="3600" u="sng" dirty="0" smtClean="0">
              <a:solidFill>
                <a:srgbClr val="C00000"/>
              </a:solidFill>
              <a:cs typeface="Akhbar MT" pitchFamily="2" charset="-78"/>
            </a:endParaRPr>
          </a:p>
          <a:p>
            <a:pPr marL="742950" indent="-742950" algn="r">
              <a:buFont typeface="+mj-lt"/>
              <a:buAutoNum type="arabicPeriod"/>
            </a:pPr>
            <a:endParaRPr lang="en-US" sz="3600" b="1" u="sng" dirty="0" smtClean="0">
              <a:solidFill>
                <a:schemeClr val="tx2">
                  <a:lumMod val="75000"/>
                </a:schemeClr>
              </a:solidFill>
              <a:cs typeface="Akhbar MT" pitchFamily="2" charset="-78"/>
            </a:endParaRPr>
          </a:p>
          <a:p>
            <a:pPr marL="514350" indent="-514350" algn="r">
              <a:buFont typeface="+mj-lt"/>
              <a:buAutoNum type="arabicPeriod"/>
            </a:pP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785817"/>
          </a:xfrm>
        </p:spPr>
        <p:txBody>
          <a:bodyPr>
            <a:normAutofit/>
          </a:bodyPr>
          <a:lstStyle/>
          <a:p>
            <a:r>
              <a:rPr lang="ar-SA" b="1" u="sng" dirty="0" smtClean="0">
                <a:solidFill>
                  <a:srgbClr val="C00000"/>
                </a:solidFill>
                <a:cs typeface="Akhbar MT" pitchFamily="2" charset="-78"/>
              </a:rPr>
              <a:t>التفكير وتشكيل المفهوم</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500034" y="1071546"/>
            <a:ext cx="8286808" cy="5572164"/>
          </a:xfrm>
        </p:spPr>
        <p:txBody>
          <a:bodyPr>
            <a:normAutofit fontScale="92500" lnSpcReduction="20000"/>
          </a:bodyPr>
          <a:lstStyle/>
          <a:p>
            <a:pPr algn="r">
              <a:buFont typeface="Arial" pitchFamily="34" charset="0"/>
              <a:buChar char="•"/>
            </a:pPr>
            <a:r>
              <a:rPr lang="ar-SA" sz="3600" b="1" u="sng" dirty="0" smtClean="0">
                <a:solidFill>
                  <a:schemeClr val="tx2">
                    <a:lumMod val="75000"/>
                  </a:schemeClr>
                </a:solidFill>
                <a:cs typeface="Akhbar MT" pitchFamily="2" charset="-78"/>
              </a:rPr>
              <a:t> تلعب مفاهيم الفرد دوراً رئيساً في كيفية إدراكه وتنظيمه للأشياء الموجودة من حوله وهي بمثابة قوانين تحدد الكيفية في الإدراك والتنظيم بحيث تصبح جزء من خبرته. </a:t>
            </a:r>
            <a:r>
              <a:rPr lang="ar-SA" sz="3600" b="1" u="sng" dirty="0" smtClean="0">
                <a:solidFill>
                  <a:schemeClr val="tx2">
                    <a:lumMod val="60000"/>
                    <a:lumOff val="40000"/>
                  </a:schemeClr>
                </a:solidFill>
                <a:cs typeface="Akhbar MT" pitchFamily="2" charset="-78"/>
              </a:rPr>
              <a:t>ويعتبر اكتساب المفاهيم خلال العملية التعليمية أمراً ضرورياً, فكل تلميذ يجب أن يحصل على عدة مفاهيم وصور ذهنية مما يدور حوله في الحياة حتى تصبح العملية التعليمية ذات معنى.</a:t>
            </a:r>
            <a:endParaRPr lang="en-US" sz="3600" u="sng" dirty="0" smtClean="0">
              <a:solidFill>
                <a:schemeClr val="bg1"/>
              </a:solidFill>
              <a:cs typeface="Akhbar MT" pitchFamily="2" charset="-78"/>
            </a:endParaRPr>
          </a:p>
          <a:p>
            <a:pPr algn="r">
              <a:buFont typeface="Arial" pitchFamily="34" charset="0"/>
              <a:buChar char="•"/>
            </a:pPr>
            <a:r>
              <a:rPr lang="ar-SA" sz="3600" b="1" u="sng" dirty="0" smtClean="0">
                <a:solidFill>
                  <a:schemeClr val="tx2">
                    <a:lumMod val="75000"/>
                  </a:schemeClr>
                </a:solidFill>
                <a:cs typeface="Akhbar MT" pitchFamily="2" charset="-78"/>
              </a:rPr>
              <a:t> ويشير جانييه في عام (1975) في هذا الصدد إلى </a:t>
            </a:r>
            <a:r>
              <a:rPr lang="ar-SA" sz="3600" b="1" u="sng" dirty="0" smtClean="0">
                <a:solidFill>
                  <a:schemeClr val="tx2">
                    <a:lumMod val="60000"/>
                    <a:lumOff val="40000"/>
                  </a:schemeClr>
                </a:solidFill>
                <a:cs typeface="Akhbar MT" pitchFamily="2" charset="-78"/>
              </a:rPr>
              <a:t>أن اكتساب المفاهيم هو الذي يجعل التعليم ممكناً فتعلم المفاهيم يحرر الفرد من التقيد بمثير معين.</a:t>
            </a:r>
            <a:endParaRPr lang="ar-SA" sz="3600" u="sng" dirty="0" smtClean="0">
              <a:solidFill>
                <a:schemeClr val="bg1"/>
              </a:solidFill>
              <a:cs typeface="Akhbar MT" pitchFamily="2" charset="-78"/>
            </a:endParaRPr>
          </a:p>
          <a:p>
            <a:pPr algn="r">
              <a:buFont typeface="Arial" pitchFamily="34" charset="0"/>
              <a:buChar char="•"/>
            </a:pPr>
            <a:r>
              <a:rPr lang="ar-SA" sz="3600" u="sng" dirty="0" smtClean="0">
                <a:solidFill>
                  <a:schemeClr val="bg1"/>
                </a:solidFill>
                <a:cs typeface="Akhbar MT" pitchFamily="2" charset="-78"/>
              </a:rPr>
              <a:t> </a:t>
            </a:r>
            <a:r>
              <a:rPr lang="ar-SA" sz="3600" b="1" u="sng" dirty="0" smtClean="0">
                <a:solidFill>
                  <a:schemeClr val="tx2">
                    <a:lumMod val="75000"/>
                  </a:schemeClr>
                </a:solidFill>
                <a:cs typeface="Akhbar MT" pitchFamily="2" charset="-78"/>
              </a:rPr>
              <a:t>بينما يؤكد </a:t>
            </a:r>
            <a:r>
              <a:rPr lang="ar-SA" sz="3600" b="1" u="sng" dirty="0" err="1" smtClean="0">
                <a:solidFill>
                  <a:schemeClr val="tx2">
                    <a:lumMod val="75000"/>
                  </a:schemeClr>
                </a:solidFill>
                <a:cs typeface="Akhbar MT" pitchFamily="2" charset="-78"/>
              </a:rPr>
              <a:t>برونر</a:t>
            </a:r>
            <a:r>
              <a:rPr lang="ar-SA" sz="3600" b="1" u="sng" dirty="0" smtClean="0">
                <a:solidFill>
                  <a:schemeClr val="tx2">
                    <a:lumMod val="75000"/>
                  </a:schemeClr>
                </a:solidFill>
                <a:cs typeface="Akhbar MT" pitchFamily="2" charset="-78"/>
              </a:rPr>
              <a:t> في عام (1956) على أهمية المفاهيم لدى الفرد, ويرى أن هذه الأهمية تكمن في </a:t>
            </a:r>
            <a:r>
              <a:rPr lang="ar-SA" sz="3600" b="1" u="sng" dirty="0" smtClean="0">
                <a:solidFill>
                  <a:schemeClr val="tx2">
                    <a:lumMod val="60000"/>
                    <a:lumOff val="40000"/>
                  </a:schemeClr>
                </a:solidFill>
                <a:cs typeface="Akhbar MT" pitchFamily="2" charset="-78"/>
              </a:rPr>
              <a:t>أن أغلبية التبادلات الفكرية تتضمن التعامل مع فئات الأشياء أكثر من التعامل مع الأشياء أو الموجودات بمفردها.</a:t>
            </a:r>
            <a:endParaRPr lang="en-US" sz="3600" b="1" u="sng" dirty="0" smtClean="0">
              <a:solidFill>
                <a:schemeClr val="tx2">
                  <a:lumMod val="60000"/>
                  <a:lumOff val="40000"/>
                </a:schemeClr>
              </a:solidFill>
              <a:cs typeface="Akhbar MT" pitchFamily="2" charset="-78"/>
            </a:endParaRPr>
          </a:p>
          <a:p>
            <a:pPr algn="r"/>
            <a:endParaRPr lang="en-US" u="sng" dirty="0">
              <a:solidFill>
                <a:schemeClr val="bg1"/>
              </a:solidFill>
              <a:cs typeface="Akhbar MT" pitchFamily="2" charset="-78"/>
            </a:endParaRPr>
          </a:p>
          <a:p>
            <a:pPr algn="r"/>
            <a:endParaRPr lang="ar-SA"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928693"/>
          </a:xfrm>
        </p:spPr>
        <p:txBody>
          <a:bodyPr>
            <a:normAutofit/>
          </a:bodyPr>
          <a:lstStyle/>
          <a:p>
            <a:r>
              <a:rPr lang="ar-SA" b="1" u="sng" dirty="0" smtClean="0">
                <a:solidFill>
                  <a:srgbClr val="C00000"/>
                </a:solidFill>
                <a:cs typeface="Akhbar MT" pitchFamily="2" charset="-78"/>
              </a:rPr>
              <a:t>صعوبات تشكيل المفاهيم</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285720" y="1285860"/>
            <a:ext cx="8572560" cy="5286412"/>
          </a:xfrm>
        </p:spPr>
        <p:txBody>
          <a:bodyPr>
            <a:normAutofit/>
          </a:bodyPr>
          <a:lstStyle/>
          <a:p>
            <a:pPr algn="r"/>
            <a:r>
              <a:rPr lang="ar-SA" b="1" u="sng" dirty="0" smtClean="0">
                <a:solidFill>
                  <a:schemeClr val="tx2">
                    <a:lumMod val="75000"/>
                  </a:schemeClr>
                </a:solidFill>
                <a:cs typeface="Akhbar MT" pitchFamily="2" charset="-78"/>
              </a:rPr>
              <a:t>تعد السنوات الخمس الأولى من حياة الطفل بيئة غنية بالمشاهد والصور والأصوات والمواقف والأفكار الجديدة وغير المألوفة له, والتي تتطلب منه تعلم تحديد وربط هذه المشاهد مع بعضها والذي يمثل المرحلة الأولى من مراحل التفكير والتي يتشكل خلالها المفاهيم واستكشاف ما حوله </a:t>
            </a:r>
            <a:r>
              <a:rPr lang="ar-SA" b="1" u="sng" dirty="0" smtClean="0">
                <a:solidFill>
                  <a:srgbClr val="C00000"/>
                </a:solidFill>
                <a:cs typeface="Akhbar MT" pitchFamily="2" charset="-78"/>
              </a:rPr>
              <a:t>ثم في سنوات المدرسة الأولى يتم استخدام الأساليب المنظمة في تقديم المعارف والأفكار والمهارات الجديدة وعلى الفرد توظيف إحساسه في الترتيب والتنظيم والذي يعتبر ضرورياً في تشكيل المفاهيم.</a:t>
            </a:r>
            <a:endParaRPr lang="en-US" b="1" u="sng" dirty="0" smtClean="0">
              <a:solidFill>
                <a:srgbClr val="C00000"/>
              </a:solidFill>
              <a:cs typeface="Akhbar MT" pitchFamily="2" charset="-78"/>
            </a:endParaRPr>
          </a:p>
          <a:p>
            <a:pPr algn="r"/>
            <a:r>
              <a:rPr lang="ar-SA" sz="3600" b="1" u="sng" dirty="0" smtClean="0">
                <a:solidFill>
                  <a:schemeClr val="tx2">
                    <a:lumMod val="75000"/>
                  </a:schemeClr>
                </a:solidFill>
                <a:cs typeface="Akhbar MT" pitchFamily="2" charset="-78"/>
              </a:rPr>
              <a:t>إن ما تمت ملاحظته أن الكثير من أطفال صعوبات التعلم يعانون من </a:t>
            </a:r>
            <a:r>
              <a:rPr lang="ar-SA" b="1" dirty="0" smtClean="0">
                <a:solidFill>
                  <a:srgbClr val="C00000"/>
                </a:solidFill>
                <a:cs typeface="Akhbar MT" pitchFamily="2" charset="-78"/>
              </a:rPr>
              <a:t>مشكلات في تطوير المفاهيم من خلال خبراتهم الخاصة والتي هي نتاج تفكيرهم.</a:t>
            </a:r>
            <a:endParaRPr lang="en-US" b="1" dirty="0" smtClean="0">
              <a:solidFill>
                <a:srgbClr val="C00000"/>
              </a:solidFill>
              <a:cs typeface="Akhbar MT" pitchFamily="2" charset="-78"/>
            </a:endParaRPr>
          </a:p>
          <a:p>
            <a:endParaRPr lang="ar-SA"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428596" y="1500174"/>
            <a:ext cx="8429684" cy="5143536"/>
          </a:xfrm>
        </p:spPr>
        <p:txBody>
          <a:bodyPr>
            <a:normAutofit/>
          </a:bodyPr>
          <a:lstStyle/>
          <a:p>
            <a:pPr algn="r">
              <a:buFont typeface="Wingdings" pitchFamily="2" charset="2"/>
              <a:buChar char="q"/>
            </a:pPr>
            <a:r>
              <a:rPr lang="ar-SA" sz="4400" b="1" u="sng" dirty="0" smtClean="0">
                <a:solidFill>
                  <a:schemeClr val="tx2">
                    <a:lumMod val="75000"/>
                  </a:schemeClr>
                </a:solidFill>
                <a:cs typeface="Akhbar MT" pitchFamily="2" charset="-78"/>
              </a:rPr>
              <a:t>ويتطلب تكوين المفهوم من الأطفال </a:t>
            </a:r>
            <a:r>
              <a:rPr lang="ar-SA" sz="4400" b="1" u="sng" dirty="0" smtClean="0">
                <a:solidFill>
                  <a:srgbClr val="C00000"/>
                </a:solidFill>
                <a:cs typeface="Akhbar MT" pitchFamily="2" charset="-78"/>
              </a:rPr>
              <a:t>في المرحلة الأولى </a:t>
            </a:r>
            <a:r>
              <a:rPr lang="ar-SA" sz="4400" b="1" dirty="0" smtClean="0">
                <a:solidFill>
                  <a:schemeClr val="tx2">
                    <a:lumMod val="75000"/>
                  </a:schemeClr>
                </a:solidFill>
                <a:cs typeface="Akhbar MT" pitchFamily="2" charset="-78"/>
              </a:rPr>
              <a:t>الوعي بخصائص الأشياء السابقة لتكوين المفهوم والتي تتطلب منهم الانتباه الانتقائي, فقد لوحظ أن أطفال صعوبات التعلم والذين يعانون من اضطرابات في عمليات الانتباه يواجهون مشكلات في تكوين المفاهيم سواء في المستوى المادي أو المستوى الأكثر تجريداً.</a:t>
            </a:r>
            <a:endParaRPr lang="en-US" sz="4400" b="1" dirty="0" smtClean="0">
              <a:solidFill>
                <a:schemeClr val="tx2">
                  <a:lumMod val="75000"/>
                </a:schemeClr>
              </a:solidFill>
              <a:cs typeface="Akhbar MT" pitchFamily="2" charset="-78"/>
            </a:endParaRPr>
          </a:p>
          <a:p>
            <a:pPr algn="r"/>
            <a:endParaRPr lang="ar-SA" sz="44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71472" y="714356"/>
            <a:ext cx="8286808" cy="5786478"/>
          </a:xfrm>
        </p:spPr>
        <p:txBody>
          <a:bodyPr>
            <a:normAutofit/>
          </a:bodyPr>
          <a:lstStyle/>
          <a:p>
            <a:pPr algn="r">
              <a:buFont typeface="Wingdings" pitchFamily="2" charset="2"/>
              <a:buChar char="q"/>
            </a:pPr>
            <a:r>
              <a:rPr lang="ar-SA" sz="4000" b="1" u="sng" dirty="0" smtClean="0">
                <a:solidFill>
                  <a:srgbClr val="C00000"/>
                </a:solidFill>
                <a:cs typeface="Akhbar MT" pitchFamily="2" charset="-78"/>
              </a:rPr>
              <a:t>وفي المرحلة الثانية </a:t>
            </a:r>
            <a:r>
              <a:rPr lang="ar-SA" sz="4000" b="1" dirty="0" smtClean="0">
                <a:solidFill>
                  <a:schemeClr val="tx2">
                    <a:lumMod val="75000"/>
                  </a:schemeClr>
                </a:solidFill>
                <a:cs typeface="Akhbar MT" pitchFamily="2" charset="-78"/>
              </a:rPr>
              <a:t>من مراحل تكوين المفهوم يتطلب من الطفل معرفة أوجه الشبة والاختلاف ما بين الأشياء وفقاً لخصائصها فالأطفال الذين لا يستطيعون معرفة أوجه الشبه والاختلاف بين الأشياء غير قادرين على تكوين المفهوم بصورة صحيحة فالطفل الذي لا يعطي أوجه التشابه بين قلم الرصاص مثلاً وقلم الحبر ليقول أن كلا منهما له نفس الحجم بدلاً من قوله أنهما يستخدمان للكتابة طفل سيواجه مشاكل في تكوين المفاهيم لديه.</a:t>
            </a:r>
            <a:endParaRPr lang="en-US" sz="4000" b="1" dirty="0" smtClean="0">
              <a:solidFill>
                <a:schemeClr val="tx2">
                  <a:lumMod val="75000"/>
                </a:schemeClr>
              </a:solidFill>
              <a:cs typeface="Akhbar MT" pitchFamily="2" charset="-78"/>
            </a:endParaRPr>
          </a:p>
          <a:p>
            <a:pPr marL="514350" indent="-514350" algn="r">
              <a:buFont typeface="Wingdings" pitchFamily="2" charset="2"/>
              <a:buChar char="q"/>
            </a:pPr>
            <a:endParaRPr lang="ar-SA" sz="36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428596" y="857232"/>
            <a:ext cx="8429684" cy="5715040"/>
          </a:xfrm>
        </p:spPr>
        <p:txBody>
          <a:bodyPr>
            <a:normAutofit/>
          </a:bodyPr>
          <a:lstStyle/>
          <a:p>
            <a:pPr algn="r">
              <a:buFont typeface="Wingdings" pitchFamily="2" charset="2"/>
              <a:buChar char="q"/>
            </a:pPr>
            <a:r>
              <a:rPr lang="ar-SA" sz="4000" b="1" u="sng" dirty="0" smtClean="0">
                <a:solidFill>
                  <a:srgbClr val="C00000"/>
                </a:solidFill>
                <a:cs typeface="Akhbar MT" pitchFamily="2" charset="-78"/>
              </a:rPr>
              <a:t>وتحدد المرحلة الثالثة </a:t>
            </a:r>
            <a:r>
              <a:rPr lang="ar-SA" sz="4000" b="1" dirty="0" smtClean="0">
                <a:solidFill>
                  <a:schemeClr val="tx2">
                    <a:lumMod val="75000"/>
                  </a:schemeClr>
                </a:solidFill>
                <a:cs typeface="Akhbar MT" pitchFamily="2" charset="-78"/>
              </a:rPr>
              <a:t>في تكوين المفهوم في تحديد العوامل المشتركة بين مجموعة من الأشياء فتجميع الأشياء وتصنيفها وفقاً للعوامل المشتركة فيما بينها تعد مفتاحاً من مفاتيح تكوين المفاهيم عند الأطفال, ولقد لوحظ أن الأطفال الذين يعانون من صعوبات في التعلم ممن لديهم اضطرابات في مجال تكوين المفهوم يعانون من صعوبة في تجميع وتنظيم الأشياء وفق العوامل المشتركة فيما بينها, وأن تجميعهم للأشياء لا يأتي إلا وفق العشوائية القائمة على أساس محاولة </a:t>
            </a:r>
            <a:r>
              <a:rPr lang="ar-SA" sz="4000" b="1" dirty="0" err="1" smtClean="0">
                <a:solidFill>
                  <a:schemeClr val="tx2">
                    <a:lumMod val="75000"/>
                  </a:schemeClr>
                </a:solidFill>
                <a:cs typeface="Akhbar MT" pitchFamily="2" charset="-78"/>
              </a:rPr>
              <a:t>الصح</a:t>
            </a:r>
            <a:r>
              <a:rPr lang="ar-SA" sz="4000" b="1" dirty="0" smtClean="0">
                <a:solidFill>
                  <a:schemeClr val="tx2">
                    <a:lumMod val="75000"/>
                  </a:schemeClr>
                </a:solidFill>
                <a:cs typeface="Akhbar MT" pitchFamily="2" charset="-78"/>
              </a:rPr>
              <a:t> والخطأ.</a:t>
            </a:r>
            <a:endParaRPr lang="en-US" sz="4000" b="1" dirty="0" smtClean="0">
              <a:solidFill>
                <a:schemeClr val="tx2">
                  <a:lumMod val="75000"/>
                </a:schemeClr>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57158" y="642918"/>
            <a:ext cx="8572560" cy="5786478"/>
          </a:xfrm>
        </p:spPr>
        <p:txBody>
          <a:bodyPr>
            <a:normAutofit fontScale="92500" lnSpcReduction="10000"/>
          </a:bodyPr>
          <a:lstStyle/>
          <a:p>
            <a:pPr algn="r">
              <a:buFont typeface="Wingdings" pitchFamily="2" charset="2"/>
              <a:buChar char="q"/>
            </a:pPr>
            <a:r>
              <a:rPr lang="ar-SA" sz="4300" b="1" u="sng" dirty="0" smtClean="0">
                <a:solidFill>
                  <a:srgbClr val="C00000"/>
                </a:solidFill>
                <a:cs typeface="Akhbar MT" pitchFamily="2" charset="-78"/>
              </a:rPr>
              <a:t>أما المرحلة الرابعة </a:t>
            </a:r>
            <a:r>
              <a:rPr lang="ar-SA" sz="4300" b="1" dirty="0" smtClean="0">
                <a:solidFill>
                  <a:schemeClr val="tx2">
                    <a:lumMod val="75000"/>
                  </a:schemeClr>
                </a:solidFill>
                <a:cs typeface="Akhbar MT" pitchFamily="2" charset="-78"/>
              </a:rPr>
              <a:t>من مراحل تكوين المفهوم فتتطلب تحديد </a:t>
            </a:r>
            <a:r>
              <a:rPr lang="ar-SA" sz="4300" b="1" dirty="0" err="1" smtClean="0">
                <a:solidFill>
                  <a:schemeClr val="tx2">
                    <a:lumMod val="75000"/>
                  </a:schemeClr>
                </a:solidFill>
                <a:cs typeface="Akhbar MT" pitchFamily="2" charset="-78"/>
              </a:rPr>
              <a:t>المحكات</a:t>
            </a:r>
            <a:r>
              <a:rPr lang="ar-SA" sz="4300" b="1" dirty="0" smtClean="0">
                <a:solidFill>
                  <a:schemeClr val="tx2">
                    <a:lumMod val="75000"/>
                  </a:schemeClr>
                </a:solidFill>
                <a:cs typeface="Akhbar MT" pitchFamily="2" charset="-78"/>
              </a:rPr>
              <a:t> والقواعد والتي تستخدم في التعريف على ما يتضمنه المفهوم, فالطفل الذي يستطيع أن يفهم ويقول أن التيار الكهربائي يؤثر على الإنسان إذا لمسه مباشرة هذا طفل لديه مفهوم ولكن إذا استخدم المفهوم بطريقة خاطئة ليعمم ذلك على كل أشكال التيار الكهربائي سواء أكان التيار معزولاً بعوازل أم غير معزول ليسحب ذلك عليه فيقول بأن لمس الكهرباء ضار بالجسم, فهذا تطبيق خاطئ للمفهوم </a:t>
            </a:r>
            <a:r>
              <a:rPr lang="ar-SA" sz="4300" b="1" dirty="0" err="1" smtClean="0">
                <a:solidFill>
                  <a:schemeClr val="tx2">
                    <a:lumMod val="75000"/>
                  </a:schemeClr>
                </a:solidFill>
                <a:cs typeface="Akhbar MT" pitchFamily="2" charset="-78"/>
              </a:rPr>
              <a:t>وللمحكات</a:t>
            </a:r>
            <a:r>
              <a:rPr lang="ar-SA" sz="4300" b="1" dirty="0" smtClean="0">
                <a:solidFill>
                  <a:schemeClr val="tx2">
                    <a:lumMod val="75000"/>
                  </a:schemeClr>
                </a:solidFill>
                <a:cs typeface="Akhbar MT" pitchFamily="2" charset="-78"/>
              </a:rPr>
              <a:t> التي استخدمها فليس كل تيار كهربائي ضار بالجسم إلا إذا كان بقوة عالية وغير معزول.</a:t>
            </a:r>
            <a:endParaRPr lang="en-US" sz="4300" b="1" dirty="0" smtClean="0">
              <a:solidFill>
                <a:schemeClr val="tx2">
                  <a:lumMod val="75000"/>
                </a:schemeClr>
              </a:solidFill>
              <a:cs typeface="Akhbar MT" pitchFamily="2" charset="-78"/>
            </a:endParaRPr>
          </a:p>
          <a:p>
            <a:pPr marL="514350" indent="-514350" algn="r">
              <a:buFont typeface="+mj-lt"/>
              <a:buAutoNum type="arabicPeriod"/>
            </a:pPr>
            <a:endParaRPr lang="ar-SA"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369072"/>
          </a:xfrm>
        </p:spPr>
        <p:txBody>
          <a:bodyPr>
            <a:noAutofit/>
          </a:bodyPr>
          <a:lstStyle/>
          <a:p>
            <a:pPr algn="r">
              <a:buFont typeface="Wingdings" pitchFamily="2" charset="2"/>
              <a:buChar char="q"/>
            </a:pPr>
            <a:r>
              <a:rPr lang="ar-SA" sz="6000" b="1" u="sng" dirty="0" smtClean="0">
                <a:solidFill>
                  <a:srgbClr val="00B0F0"/>
                </a:solidFill>
                <a:cs typeface="Akhbar MT" pitchFamily="2" charset="-78"/>
              </a:rPr>
              <a:t>فالتفكير نشاط عقلي راق </a:t>
            </a:r>
            <a:r>
              <a:rPr lang="ar-SA" sz="6000" b="1" u="sng" dirty="0" smtClean="0">
                <a:solidFill>
                  <a:schemeClr val="tx2">
                    <a:lumMod val="75000"/>
                  </a:schemeClr>
                </a:solidFill>
                <a:cs typeface="Akhbar MT" pitchFamily="2" charset="-78"/>
              </a:rPr>
              <a:t>يعكس فيه الإنسان الواقع الموضوعي بطريقة مختلفة عما يحدث في الإحساس والإدراك.</a:t>
            </a:r>
            <a:r>
              <a:rPr lang="en-US" sz="6000" u="sng" dirty="0" smtClean="0">
                <a:solidFill>
                  <a:schemeClr val="bg1"/>
                </a:solidFill>
                <a:cs typeface="Akhbar MT" pitchFamily="2" charset="-78"/>
              </a:rPr>
              <a:t/>
            </a:r>
            <a:br>
              <a:rPr lang="en-US" sz="6000" u="sng" dirty="0" smtClean="0">
                <a:solidFill>
                  <a:schemeClr val="bg1"/>
                </a:solidFill>
                <a:cs typeface="Akhbar MT" pitchFamily="2" charset="-78"/>
              </a:rPr>
            </a:br>
            <a:endParaRPr lang="ar-SA" sz="6000"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85794"/>
            <a:ext cx="8229600" cy="5429288"/>
          </a:xfrm>
        </p:spPr>
        <p:txBody>
          <a:bodyPr>
            <a:noAutofit/>
          </a:bodyPr>
          <a:lstStyle/>
          <a:p>
            <a:pPr algn="r">
              <a:buFont typeface="Wingdings" pitchFamily="2" charset="2"/>
              <a:buChar char="q"/>
            </a:pPr>
            <a:r>
              <a:rPr lang="ar-SA" sz="4000" b="1" u="sng" dirty="0" smtClean="0">
                <a:solidFill>
                  <a:srgbClr val="C00000"/>
                </a:solidFill>
                <a:cs typeface="Akhbar MT" pitchFamily="2" charset="-78"/>
              </a:rPr>
              <a:t>أما في المرحلة الخامسة </a:t>
            </a:r>
            <a:r>
              <a:rPr lang="ar-SA" sz="4000" b="1" dirty="0" smtClean="0">
                <a:solidFill>
                  <a:schemeClr val="tx2">
                    <a:lumMod val="75000"/>
                  </a:schemeClr>
                </a:solidFill>
                <a:cs typeface="Akhbar MT" pitchFamily="2" charset="-78"/>
              </a:rPr>
              <a:t>من مراحل تكون المفهوم فيقتضي التحقق من مصداقية المفهوم والمعيار والقوانين والذي يتم من خلال تطبيق القواعد </a:t>
            </a:r>
            <a:r>
              <a:rPr lang="ar-SA" sz="4000" b="1" dirty="0" err="1" smtClean="0">
                <a:solidFill>
                  <a:schemeClr val="tx2">
                    <a:lumMod val="75000"/>
                  </a:schemeClr>
                </a:solidFill>
                <a:cs typeface="Akhbar MT" pitchFamily="2" charset="-78"/>
              </a:rPr>
              <a:t>والمحكات</a:t>
            </a:r>
            <a:r>
              <a:rPr lang="ar-SA" sz="4000" b="1" dirty="0" smtClean="0">
                <a:solidFill>
                  <a:schemeClr val="tx2">
                    <a:lumMod val="75000"/>
                  </a:schemeClr>
                </a:solidFill>
                <a:cs typeface="Akhbar MT" pitchFamily="2" charset="-78"/>
              </a:rPr>
              <a:t> على أشياء ومواقف وأحداث وأفكار للتحقق من صدق المحك, وتعد هذه الخطوة حيوية لدى أطفال صعوبات التعلم نظراً لميلهم إلى تشكيل مفاهيم خاطئة بسبب عجزهم في إكمال المعلومات أو الخبرات السابقة لديهم أو فشلهم في تفسير المعلومات بشكل مناسب إضافة إلى عجزهم في المهارات المعرفية كالتمييز والمقارنة والتعرف إلى العلاقات وتشكيل المفاهيم المجردة.</a:t>
            </a:r>
            <a:endParaRPr lang="en-US" sz="4000" b="1"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928670"/>
            <a:ext cx="8501122" cy="5572164"/>
          </a:xfrm>
        </p:spPr>
        <p:txBody>
          <a:bodyPr>
            <a:normAutofit/>
          </a:bodyPr>
          <a:lstStyle/>
          <a:p>
            <a:pPr algn="r">
              <a:buFont typeface="Wingdings" pitchFamily="2" charset="2"/>
              <a:buChar char="q"/>
            </a:pPr>
            <a:r>
              <a:rPr lang="ar-SA" sz="4400" b="1" u="sng" dirty="0" smtClean="0">
                <a:solidFill>
                  <a:srgbClr val="C00000"/>
                </a:solidFill>
                <a:cs typeface="Akhbar MT" pitchFamily="2" charset="-78"/>
              </a:rPr>
              <a:t>بينما في المرحلة الأخيرة </a:t>
            </a:r>
            <a:r>
              <a:rPr lang="ar-SA" sz="4400" b="1" dirty="0" smtClean="0">
                <a:solidFill>
                  <a:schemeClr val="tx2">
                    <a:lumMod val="75000"/>
                  </a:schemeClr>
                </a:solidFill>
                <a:cs typeface="Akhbar MT" pitchFamily="2" charset="-78"/>
              </a:rPr>
              <a:t>تتحدد في الاحتفاظ بالمفهوم وتكامله حيث لا تقف عملية تشكيل المفهوم عند الأفراد في حدود تكوين المفاهيم فقط بل لا بد من </a:t>
            </a:r>
            <a:r>
              <a:rPr lang="ar-SA" sz="4400" b="1" dirty="0" err="1" smtClean="0">
                <a:solidFill>
                  <a:schemeClr val="tx2">
                    <a:lumMod val="75000"/>
                  </a:schemeClr>
                </a:solidFill>
                <a:cs typeface="Akhbar MT" pitchFamily="2" charset="-78"/>
              </a:rPr>
              <a:t>الإستفادة</a:t>
            </a:r>
            <a:r>
              <a:rPr lang="ar-SA" sz="4400" b="1" dirty="0" smtClean="0">
                <a:solidFill>
                  <a:schemeClr val="tx2">
                    <a:lumMod val="75000"/>
                  </a:schemeClr>
                </a:solidFill>
                <a:cs typeface="Akhbar MT" pitchFamily="2" charset="-78"/>
              </a:rPr>
              <a:t> منها في الحياة فالتفكير يتطلب من الفرد القدرة على ربط المفاهيم التي تم اكتسابها سابقاً بمعارف جديدة من أجل استخدامها في تطوير أوسع وأكثر شمولاً وتعقيداً.</a:t>
            </a:r>
            <a:endParaRPr lang="en-US" sz="4400" b="1" dirty="0" smtClean="0">
              <a:solidFill>
                <a:schemeClr val="tx2">
                  <a:lumMod val="75000"/>
                </a:schemeClr>
              </a:solidFill>
              <a:cs typeface="Akhbar MT" pitchFamily="2" charset="-78"/>
            </a:endParaRPr>
          </a:p>
          <a:p>
            <a:pPr marL="514350" indent="-514350">
              <a:buFont typeface="+mj-lt"/>
              <a:buAutoNum type="arabicPeriod"/>
            </a:pPr>
            <a:endParaRPr lang="ar-SA" sz="3600" b="1" u="sng"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1357321"/>
          </a:xfrm>
        </p:spPr>
        <p:txBody>
          <a:bodyPr>
            <a:normAutofit fontScale="90000"/>
          </a:bodyPr>
          <a:lstStyle/>
          <a:p>
            <a:r>
              <a:rPr lang="ar-SA" b="1" u="sng" dirty="0" smtClean="0">
                <a:solidFill>
                  <a:srgbClr val="C00000"/>
                </a:solidFill>
                <a:cs typeface="Akhbar MT" pitchFamily="2" charset="-78"/>
              </a:rPr>
              <a:t>صعوبة تعديل المفاهيم</a:t>
            </a:r>
            <a:r>
              <a:rPr lang="en-US" u="sng" dirty="0" smtClean="0">
                <a:solidFill>
                  <a:srgbClr val="C00000"/>
                </a:solidFill>
                <a:cs typeface="Akhbar MT" pitchFamily="2" charset="-78"/>
              </a:rPr>
              <a:t/>
            </a:r>
            <a:br>
              <a:rPr lang="en-US" u="sng" dirty="0" smtClean="0">
                <a:solidFill>
                  <a:srgbClr val="C00000"/>
                </a:solidFill>
                <a:cs typeface="Akhbar MT" pitchFamily="2" charset="-78"/>
              </a:rPr>
            </a:br>
            <a:endParaRPr lang="ar-SA" u="sng" dirty="0">
              <a:solidFill>
                <a:srgbClr val="C00000"/>
              </a:solidFill>
              <a:cs typeface="Akhbar MT" pitchFamily="2" charset="-78"/>
            </a:endParaRPr>
          </a:p>
        </p:txBody>
      </p:sp>
      <p:sp>
        <p:nvSpPr>
          <p:cNvPr id="3" name="عنوان فرعي 2"/>
          <p:cNvSpPr>
            <a:spLocks noGrp="1"/>
          </p:cNvSpPr>
          <p:nvPr>
            <p:ph type="subTitle" idx="1"/>
          </p:nvPr>
        </p:nvSpPr>
        <p:spPr>
          <a:xfrm>
            <a:off x="285720" y="1214422"/>
            <a:ext cx="8643998" cy="5357850"/>
          </a:xfrm>
        </p:spPr>
        <p:txBody>
          <a:bodyPr>
            <a:normAutofit fontScale="92500"/>
          </a:bodyPr>
          <a:lstStyle/>
          <a:p>
            <a:pPr algn="r"/>
            <a:r>
              <a:rPr lang="ar-SA" sz="4400" u="sng" dirty="0" smtClean="0">
                <a:solidFill>
                  <a:srgbClr val="C00000"/>
                </a:solidFill>
                <a:cs typeface="Akhbar MT" pitchFamily="2" charset="-78"/>
              </a:rPr>
              <a:t>ما يمكن قوله أن عملية تكوين المفاهيم واكتسابها تأخذ أحد شكلين </a:t>
            </a:r>
            <a:r>
              <a:rPr lang="ar-SA" sz="4400" u="sng" dirty="0" smtClean="0">
                <a:solidFill>
                  <a:srgbClr val="FF0000"/>
                </a:solidFill>
                <a:cs typeface="Akhbar MT" pitchFamily="2" charset="-78"/>
              </a:rPr>
              <a:t>الأول</a:t>
            </a:r>
            <a:r>
              <a:rPr lang="ar-SA" sz="4400" u="sng" dirty="0" smtClean="0">
                <a:solidFill>
                  <a:schemeClr val="bg1"/>
                </a:solidFill>
                <a:cs typeface="Akhbar MT" pitchFamily="2" charset="-78"/>
              </a:rPr>
              <a:t> </a:t>
            </a:r>
            <a:r>
              <a:rPr lang="ar-SA" sz="4400" u="sng" dirty="0" smtClean="0">
                <a:solidFill>
                  <a:schemeClr val="tx2">
                    <a:lumMod val="75000"/>
                  </a:schemeClr>
                </a:solidFill>
                <a:cs typeface="Akhbar MT" pitchFamily="2" charset="-78"/>
              </a:rPr>
              <a:t>أن تكون كل القواعد والقوانين المتعلقة بالمفهوم صادقة, ولذلك لا بد هنا من الاحتفاظ في هذا المفهوم والاستفادة منه أما </a:t>
            </a:r>
            <a:r>
              <a:rPr lang="ar-SA" sz="4400" u="sng" dirty="0" smtClean="0">
                <a:solidFill>
                  <a:srgbClr val="FF0000"/>
                </a:solidFill>
                <a:cs typeface="Akhbar MT" pitchFamily="2" charset="-78"/>
              </a:rPr>
              <a:t>الشكل الآخر </a:t>
            </a:r>
            <a:r>
              <a:rPr lang="ar-SA" sz="4400" u="sng" dirty="0" smtClean="0">
                <a:solidFill>
                  <a:schemeClr val="tx2">
                    <a:lumMod val="75000"/>
                  </a:schemeClr>
                </a:solidFill>
                <a:cs typeface="Akhbar MT" pitchFamily="2" charset="-78"/>
              </a:rPr>
              <a:t>أن تكون كل القواعد والقوانين المتعلقة بتكوين المفهوم غير صادقة وهنا </a:t>
            </a:r>
            <a:r>
              <a:rPr lang="ar-SA" sz="4400" u="sng" dirty="0" smtClean="0">
                <a:solidFill>
                  <a:srgbClr val="C00000"/>
                </a:solidFill>
                <a:cs typeface="Akhbar MT" pitchFamily="2" charset="-78"/>
              </a:rPr>
              <a:t>فلا بد للطفل من القيام بعمليات التعديل الملائمة لهذا المفهوم بما يتلاءم والمفهوم, </a:t>
            </a:r>
            <a:r>
              <a:rPr lang="ar-SA" sz="4400" u="sng" dirty="0" smtClean="0">
                <a:solidFill>
                  <a:srgbClr val="FF0000"/>
                </a:solidFill>
                <a:cs typeface="Akhbar MT" pitchFamily="2" charset="-78"/>
              </a:rPr>
              <a:t>وهذا ما يواجهه أطفال صعوبات التعلم </a:t>
            </a:r>
            <a:r>
              <a:rPr lang="ar-SA" sz="4400" u="sng" dirty="0" smtClean="0">
                <a:solidFill>
                  <a:schemeClr val="tx2">
                    <a:lumMod val="75000"/>
                  </a:schemeClr>
                </a:solidFill>
                <a:cs typeface="Akhbar MT" pitchFamily="2" charset="-78"/>
              </a:rPr>
              <a:t>حيث أنهم غير قادرين على تعديل هذه المفاهيم كي تصبح ملائمة وقابلة للتطبيق.</a:t>
            </a:r>
            <a:endParaRPr lang="en-US" sz="4400" u="sng" dirty="0" smtClean="0">
              <a:solidFill>
                <a:schemeClr val="tx2">
                  <a:lumMod val="75000"/>
                </a:schemeClr>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285729"/>
            <a:ext cx="8501122" cy="1643073"/>
          </a:xfrm>
        </p:spPr>
        <p:txBody>
          <a:bodyPr>
            <a:noAutofit/>
          </a:bodyPr>
          <a:lstStyle/>
          <a:p>
            <a:r>
              <a:rPr lang="ar-SA" sz="2400" dirty="0" smtClean="0"/>
              <a:t/>
            </a:r>
            <a:br>
              <a:rPr lang="ar-SA" sz="2400" dirty="0" smtClean="0"/>
            </a:br>
            <a:r>
              <a:rPr lang="ar-SA" sz="4000" u="sng" dirty="0" smtClean="0">
                <a:solidFill>
                  <a:srgbClr val="C00000"/>
                </a:solidFill>
                <a:cs typeface="Akhbar MT" pitchFamily="2" charset="-78"/>
              </a:rPr>
              <a:t> ولذلك فلا بد من تدريب مثل هؤلاء الأطفال على طرق اكتساب المفاهيم كي يستطيعوا تشكيل المفاهيم الملائمة مثل تدريبهم على </a:t>
            </a:r>
            <a:r>
              <a:rPr lang="en-US" sz="2400" dirty="0" smtClean="0"/>
              <a:t/>
            </a:r>
            <a:br>
              <a:rPr lang="en-US" sz="2400" dirty="0" smtClean="0"/>
            </a:br>
            <a:endParaRPr lang="ar-SA" sz="2400" dirty="0"/>
          </a:p>
        </p:txBody>
      </p:sp>
      <p:sp>
        <p:nvSpPr>
          <p:cNvPr id="3" name="عنوان فرعي 2"/>
          <p:cNvSpPr>
            <a:spLocks noGrp="1"/>
          </p:cNvSpPr>
          <p:nvPr>
            <p:ph type="subTitle" idx="1"/>
          </p:nvPr>
        </p:nvSpPr>
        <p:spPr>
          <a:xfrm>
            <a:off x="500034" y="2214554"/>
            <a:ext cx="8143932" cy="4286280"/>
          </a:xfrm>
        </p:spPr>
        <p:txBody>
          <a:bodyPr>
            <a:normAutofit lnSpcReduction="10000"/>
          </a:bodyPr>
          <a:lstStyle/>
          <a:p>
            <a:pPr marL="514350" indent="-514350" algn="r">
              <a:buFont typeface="+mj-lt"/>
              <a:buAutoNum type="arabicPeriod"/>
            </a:pPr>
            <a:r>
              <a:rPr lang="ar-SA" sz="3600" b="1" dirty="0" smtClean="0">
                <a:solidFill>
                  <a:schemeClr val="tx2">
                    <a:lumMod val="75000"/>
                  </a:schemeClr>
                </a:solidFill>
                <a:cs typeface="Akhbar MT" pitchFamily="2" charset="-78"/>
              </a:rPr>
              <a:t>الوعي بخصائص الأشياء التي نصنفها.</a:t>
            </a:r>
            <a:endParaRPr lang="en-US" sz="3600" b="1" dirty="0" smtClean="0">
              <a:solidFill>
                <a:schemeClr val="tx2">
                  <a:lumMod val="75000"/>
                </a:schemeClr>
              </a:solidFill>
              <a:cs typeface="Akhbar MT" pitchFamily="2" charset="-78"/>
            </a:endParaRPr>
          </a:p>
          <a:p>
            <a:pPr marL="514350" lvl="0" indent="-514350" algn="r">
              <a:buFont typeface="+mj-lt"/>
              <a:buAutoNum type="arabicPeriod"/>
            </a:pPr>
            <a:r>
              <a:rPr lang="ar-SA" sz="3600" b="1" dirty="0" smtClean="0">
                <a:solidFill>
                  <a:schemeClr val="tx2">
                    <a:lumMod val="75000"/>
                  </a:schemeClr>
                </a:solidFill>
                <a:cs typeface="Akhbar MT" pitchFamily="2" charset="-78"/>
              </a:rPr>
              <a:t>معرفة أوجه التشابه والاختلاف بين الأشياء.</a:t>
            </a:r>
            <a:endParaRPr lang="en-US" sz="3600" b="1" dirty="0" smtClean="0">
              <a:solidFill>
                <a:schemeClr val="tx2">
                  <a:lumMod val="75000"/>
                </a:schemeClr>
              </a:solidFill>
              <a:cs typeface="Akhbar MT" pitchFamily="2" charset="-78"/>
            </a:endParaRPr>
          </a:p>
          <a:p>
            <a:pPr marL="514350" lvl="0" indent="-514350" algn="r">
              <a:buFont typeface="+mj-lt"/>
              <a:buAutoNum type="arabicPeriod"/>
            </a:pPr>
            <a:r>
              <a:rPr lang="ar-SA" sz="3600" b="1" dirty="0" smtClean="0">
                <a:solidFill>
                  <a:schemeClr val="tx2">
                    <a:lumMod val="75000"/>
                  </a:schemeClr>
                </a:solidFill>
                <a:cs typeface="Akhbar MT" pitchFamily="2" charset="-78"/>
              </a:rPr>
              <a:t>تحديد العوامل المشتركة بين الأشياء.</a:t>
            </a:r>
            <a:endParaRPr lang="en-US" sz="3600" b="1" dirty="0" smtClean="0">
              <a:solidFill>
                <a:schemeClr val="tx2">
                  <a:lumMod val="75000"/>
                </a:schemeClr>
              </a:solidFill>
              <a:cs typeface="Akhbar MT" pitchFamily="2" charset="-78"/>
            </a:endParaRPr>
          </a:p>
          <a:p>
            <a:pPr marL="514350" lvl="0" indent="-514350" algn="r">
              <a:buFont typeface="+mj-lt"/>
              <a:buAutoNum type="arabicPeriod"/>
            </a:pPr>
            <a:r>
              <a:rPr lang="ar-SA" sz="3600" b="1" dirty="0" smtClean="0">
                <a:solidFill>
                  <a:schemeClr val="tx2">
                    <a:lumMod val="75000"/>
                  </a:schemeClr>
                </a:solidFill>
                <a:cs typeface="Akhbar MT" pitchFamily="2" charset="-78"/>
              </a:rPr>
              <a:t>تحديد </a:t>
            </a:r>
            <a:r>
              <a:rPr lang="ar-SA" sz="3600" b="1" dirty="0" err="1" smtClean="0">
                <a:solidFill>
                  <a:schemeClr val="tx2">
                    <a:lumMod val="75000"/>
                  </a:schemeClr>
                </a:solidFill>
                <a:cs typeface="Akhbar MT" pitchFamily="2" charset="-78"/>
              </a:rPr>
              <a:t>المحكات</a:t>
            </a:r>
            <a:r>
              <a:rPr lang="ar-SA" sz="3600" b="1" dirty="0" smtClean="0">
                <a:solidFill>
                  <a:schemeClr val="tx2">
                    <a:lumMod val="75000"/>
                  </a:schemeClr>
                </a:solidFill>
                <a:cs typeface="Akhbar MT" pitchFamily="2" charset="-78"/>
              </a:rPr>
              <a:t> التي نستخدمها في تضمين أو استبعاد المفهوم.</a:t>
            </a:r>
            <a:endParaRPr lang="en-US" sz="3600" b="1" dirty="0" smtClean="0">
              <a:solidFill>
                <a:schemeClr val="tx2">
                  <a:lumMod val="75000"/>
                </a:schemeClr>
              </a:solidFill>
              <a:cs typeface="Akhbar MT" pitchFamily="2" charset="-78"/>
            </a:endParaRPr>
          </a:p>
          <a:p>
            <a:pPr marL="514350" lvl="0" indent="-514350" algn="r">
              <a:buFont typeface="+mj-lt"/>
              <a:buAutoNum type="arabicPeriod"/>
            </a:pPr>
            <a:r>
              <a:rPr lang="ar-SA" sz="3600" b="1" dirty="0" smtClean="0">
                <a:solidFill>
                  <a:schemeClr val="tx2">
                    <a:lumMod val="75000"/>
                  </a:schemeClr>
                </a:solidFill>
                <a:cs typeface="Akhbar MT" pitchFamily="2" charset="-78"/>
              </a:rPr>
              <a:t>التأكد من صدق المفهوم.</a:t>
            </a:r>
            <a:endParaRPr lang="en-US" sz="3600" b="1" dirty="0" smtClean="0">
              <a:solidFill>
                <a:schemeClr val="tx2">
                  <a:lumMod val="75000"/>
                </a:schemeClr>
              </a:solidFill>
              <a:cs typeface="Akhbar MT" pitchFamily="2" charset="-78"/>
            </a:endParaRPr>
          </a:p>
          <a:p>
            <a:pPr marL="514350" lvl="0" indent="-514350" algn="r">
              <a:buFont typeface="+mj-lt"/>
              <a:buAutoNum type="arabicPeriod"/>
            </a:pPr>
            <a:r>
              <a:rPr lang="ar-SA" sz="3600" b="1" dirty="0" smtClean="0">
                <a:solidFill>
                  <a:schemeClr val="tx2">
                    <a:lumMod val="75000"/>
                  </a:schemeClr>
                </a:solidFill>
                <a:cs typeface="Akhbar MT" pitchFamily="2" charset="-78"/>
              </a:rPr>
              <a:t>الاحتفاظ بالمفهوم أو محاولة تعديله مره ثانية.</a:t>
            </a:r>
            <a:endParaRPr lang="en-US" sz="3600" b="1" dirty="0" smtClean="0">
              <a:solidFill>
                <a:schemeClr val="tx2">
                  <a:lumMod val="75000"/>
                </a:schemeClr>
              </a:solidFill>
              <a:cs typeface="Akhbar MT" pitchFamily="2" charset="-78"/>
            </a:endParaRPr>
          </a:p>
          <a:p>
            <a:endParaRPr lang="ar-SA"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14291"/>
            <a:ext cx="8429684" cy="857255"/>
          </a:xfrm>
        </p:spPr>
        <p:txBody>
          <a:bodyPr>
            <a:noAutofit/>
          </a:bodyPr>
          <a:lstStyle/>
          <a:p>
            <a:r>
              <a:rPr lang="ar-SA" sz="3200" b="1" u="sng" dirty="0" smtClean="0">
                <a:solidFill>
                  <a:srgbClr val="C00000"/>
                </a:solidFill>
                <a:cs typeface="Akhbar MT" pitchFamily="2" charset="-78"/>
              </a:rPr>
              <a:t>التفكير وحل المشكلات</a:t>
            </a:r>
            <a:endParaRPr lang="en-US" sz="3200" u="sng" dirty="0" smtClean="0">
              <a:solidFill>
                <a:srgbClr val="C00000"/>
              </a:solidFill>
              <a:cs typeface="Akhbar MT" pitchFamily="2" charset="-78"/>
            </a:endParaRPr>
          </a:p>
        </p:txBody>
      </p:sp>
      <p:sp>
        <p:nvSpPr>
          <p:cNvPr id="3" name="عنوان فرعي 2"/>
          <p:cNvSpPr>
            <a:spLocks noGrp="1"/>
          </p:cNvSpPr>
          <p:nvPr>
            <p:ph type="subTitle" idx="1"/>
          </p:nvPr>
        </p:nvSpPr>
        <p:spPr>
          <a:xfrm>
            <a:off x="214282" y="1071546"/>
            <a:ext cx="8715436" cy="5572164"/>
          </a:xfrm>
        </p:spPr>
        <p:txBody>
          <a:bodyPr>
            <a:normAutofit fontScale="85000" lnSpcReduction="10000"/>
          </a:bodyPr>
          <a:lstStyle/>
          <a:p>
            <a:pPr algn="r">
              <a:buFont typeface="Arial" pitchFamily="34" charset="0"/>
              <a:buChar char="•"/>
            </a:pPr>
            <a:r>
              <a:rPr lang="ar-SA" b="1" u="sng" dirty="0" smtClean="0">
                <a:solidFill>
                  <a:schemeClr val="tx2">
                    <a:lumMod val="75000"/>
                  </a:schemeClr>
                </a:solidFill>
                <a:cs typeface="Akhbar MT" pitchFamily="2" charset="-78"/>
              </a:rPr>
              <a:t> </a:t>
            </a:r>
            <a:r>
              <a:rPr lang="ar-SA" sz="3500" b="1" u="sng" dirty="0" smtClean="0">
                <a:solidFill>
                  <a:schemeClr val="tx2">
                    <a:lumMod val="75000"/>
                  </a:schemeClr>
                </a:solidFill>
                <a:cs typeface="Akhbar MT" pitchFamily="2" charset="-78"/>
              </a:rPr>
              <a:t>يواجه المدرس في مهنة التعليم عدد من المشكلات التي تعيق عمله, وبالتالي تعيق مسيرة التعليم وتحول بينه وبين بلوغ الأهداف المخططة التي ينشدها مما يتطلب حلولا صحيحة تعطي بمسيرة التعليم بعداً إيجابياً جديداً وتحقق الأهداف المنشودة.</a:t>
            </a:r>
          </a:p>
          <a:p>
            <a:pPr algn="r"/>
            <a:endParaRPr lang="en-US" b="1" u="sng" dirty="0" smtClean="0">
              <a:solidFill>
                <a:schemeClr val="bg1"/>
              </a:solidFill>
              <a:cs typeface="Akhbar MT" pitchFamily="2" charset="-78"/>
            </a:endParaRPr>
          </a:p>
          <a:p>
            <a:pPr algn="r">
              <a:buFont typeface="Arial" pitchFamily="34" charset="0"/>
              <a:buChar char="•"/>
            </a:pPr>
            <a:r>
              <a:rPr lang="ar-SA" b="1" u="sng" dirty="0" smtClean="0">
                <a:solidFill>
                  <a:schemeClr val="bg1"/>
                </a:solidFill>
                <a:cs typeface="Akhbar MT" pitchFamily="2" charset="-78"/>
              </a:rPr>
              <a:t> </a:t>
            </a:r>
            <a:r>
              <a:rPr lang="ar-SA" sz="3500" b="1" u="sng" dirty="0" smtClean="0">
                <a:solidFill>
                  <a:srgbClr val="C00000"/>
                </a:solidFill>
                <a:cs typeface="Akhbar MT" pitchFamily="2" charset="-78"/>
              </a:rPr>
              <a:t>إن حل المشكلات شكل من أشكال الاستدلال المنطقي ويلعب دوراً حاسماً في عمليات النمو المعرفي للفرد, </a:t>
            </a:r>
            <a:r>
              <a:rPr lang="ar-SA" sz="3500" b="1" u="sng" dirty="0" smtClean="0">
                <a:solidFill>
                  <a:schemeClr val="tx2">
                    <a:lumMod val="90000"/>
                  </a:schemeClr>
                </a:solidFill>
                <a:cs typeface="Akhbar MT" pitchFamily="2" charset="-78"/>
              </a:rPr>
              <a:t>والتدرب على حل المشكلات ينطوي على التدرب على ممارسة شتى صنوف التفكير والمهارات الفكرية.</a:t>
            </a:r>
          </a:p>
          <a:p>
            <a:pPr algn="r"/>
            <a:endParaRPr lang="en-US" b="1" u="sng" dirty="0" smtClean="0">
              <a:solidFill>
                <a:schemeClr val="bg1"/>
              </a:solidFill>
              <a:cs typeface="Akhbar MT" pitchFamily="2" charset="-78"/>
            </a:endParaRPr>
          </a:p>
          <a:p>
            <a:pPr algn="r">
              <a:buFont typeface="Arial" pitchFamily="34" charset="0"/>
              <a:buChar char="•"/>
            </a:pPr>
            <a:r>
              <a:rPr lang="ar-SA" b="1" u="sng" dirty="0" smtClean="0">
                <a:solidFill>
                  <a:schemeClr val="tx2">
                    <a:lumMod val="75000"/>
                  </a:schemeClr>
                </a:solidFill>
                <a:cs typeface="Akhbar MT" pitchFamily="2" charset="-78"/>
              </a:rPr>
              <a:t> إن إكساب المتعلم لمهارات حل المشكلات يكسبه المزيد </a:t>
            </a:r>
            <a:r>
              <a:rPr lang="ar-SA" b="1" u="sng" dirty="0" smtClean="0">
                <a:solidFill>
                  <a:schemeClr val="accent2">
                    <a:lumMod val="75000"/>
                  </a:schemeClr>
                </a:solidFill>
                <a:cs typeface="Akhbar MT" pitchFamily="2" charset="-78"/>
              </a:rPr>
              <a:t>من الثقة بالنفس </a:t>
            </a:r>
            <a:r>
              <a:rPr lang="ar-SA" b="1" u="sng" dirty="0" smtClean="0">
                <a:solidFill>
                  <a:schemeClr val="tx2">
                    <a:lumMod val="75000"/>
                  </a:schemeClr>
                </a:solidFill>
                <a:cs typeface="Akhbar MT" pitchFamily="2" charset="-78"/>
              </a:rPr>
              <a:t>والتي يحتاجها لتحقيق المزيد من النمو الإيجابي وتطوير علاقته مع الآخرين وتحمل المسئولية والقدرة على اتخاذ القرارات وتعلم كيفية التعلم, </a:t>
            </a:r>
            <a:r>
              <a:rPr lang="ar-SA" b="1" u="sng" dirty="0" smtClean="0">
                <a:solidFill>
                  <a:schemeClr val="accent2">
                    <a:lumMod val="75000"/>
                  </a:schemeClr>
                </a:solidFill>
                <a:cs typeface="Akhbar MT" pitchFamily="2" charset="-78"/>
              </a:rPr>
              <a:t>ومن هنا </a:t>
            </a:r>
            <a:r>
              <a:rPr lang="ar-SA" b="1" u="sng" dirty="0" smtClean="0">
                <a:solidFill>
                  <a:schemeClr val="tx2">
                    <a:lumMod val="90000"/>
                  </a:schemeClr>
                </a:solidFill>
                <a:cs typeface="Akhbar MT" pitchFamily="2" charset="-78"/>
              </a:rPr>
              <a:t>كانت مهارة حل المشكلات مهارة حياتية أساسية تساهم في تفاعل وتكامل </a:t>
            </a:r>
            <a:r>
              <a:rPr lang="ar-SA" b="1" u="sng" dirty="0" err="1" smtClean="0">
                <a:solidFill>
                  <a:schemeClr val="tx2">
                    <a:lumMod val="90000"/>
                  </a:schemeClr>
                </a:solidFill>
                <a:cs typeface="Akhbar MT" pitchFamily="2" charset="-78"/>
              </a:rPr>
              <a:t>البنى</a:t>
            </a:r>
            <a:r>
              <a:rPr lang="ar-SA" b="1" u="sng" dirty="0" smtClean="0">
                <a:solidFill>
                  <a:schemeClr val="tx2">
                    <a:lumMod val="90000"/>
                  </a:schemeClr>
                </a:solidFill>
                <a:cs typeface="Akhbar MT" pitchFamily="2" charset="-78"/>
              </a:rPr>
              <a:t> المعرفية والوجدانية للفرد في كل منسجم متآلف ومتوافق أيضاَ.</a:t>
            </a:r>
            <a:endParaRPr lang="en-US" b="1" u="sng" dirty="0" smtClean="0">
              <a:solidFill>
                <a:schemeClr val="tx2">
                  <a:lumMod val="90000"/>
                </a:schemeClr>
              </a:solidFill>
              <a:cs typeface="Akhbar MT" pitchFamily="2" charset="-78"/>
            </a:endParaRPr>
          </a:p>
          <a:p>
            <a:endParaRPr lang="ar-SA"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142853"/>
            <a:ext cx="8643998" cy="1285883"/>
          </a:xfrm>
        </p:spPr>
        <p:txBody>
          <a:bodyPr>
            <a:noAutofit/>
          </a:bodyPr>
          <a:lstStyle/>
          <a:p>
            <a:r>
              <a:rPr lang="ar-SA" sz="3600" b="1" u="sng" dirty="0" smtClean="0">
                <a:solidFill>
                  <a:srgbClr val="C00000"/>
                </a:solidFill>
                <a:cs typeface="Akhbar MT" pitchFamily="2" charset="-78"/>
              </a:rPr>
              <a:t>صعوبة حل المشكلات</a:t>
            </a:r>
            <a:endParaRPr lang="en-US" sz="3600" u="sng" dirty="0" smtClean="0">
              <a:solidFill>
                <a:srgbClr val="C00000"/>
              </a:solidFill>
              <a:cs typeface="Akhbar MT" pitchFamily="2" charset="-78"/>
            </a:endParaRPr>
          </a:p>
        </p:txBody>
      </p:sp>
      <p:sp>
        <p:nvSpPr>
          <p:cNvPr id="3" name="عنوان فرعي 2"/>
          <p:cNvSpPr>
            <a:spLocks noGrp="1"/>
          </p:cNvSpPr>
          <p:nvPr>
            <p:ph type="subTitle" idx="1"/>
          </p:nvPr>
        </p:nvSpPr>
        <p:spPr>
          <a:xfrm>
            <a:off x="214282" y="1357298"/>
            <a:ext cx="8572560" cy="5072098"/>
          </a:xfrm>
        </p:spPr>
        <p:txBody>
          <a:bodyPr>
            <a:normAutofit lnSpcReduction="10000"/>
          </a:bodyPr>
          <a:lstStyle/>
          <a:p>
            <a:pPr algn="r">
              <a:buFont typeface="Wingdings" pitchFamily="2" charset="2"/>
              <a:buChar char="q"/>
            </a:pPr>
            <a:r>
              <a:rPr lang="ar-SA" sz="3600" b="1" u="sng" dirty="0" smtClean="0">
                <a:solidFill>
                  <a:srgbClr val="C00000"/>
                </a:solidFill>
                <a:cs typeface="Akhbar MT" pitchFamily="2" charset="-78"/>
              </a:rPr>
              <a:t>إن التعامل مع المواقف الصعبة والتغلب على العقبات وإجابة الأسئلة المركبة وحل المشكلات اليومية </a:t>
            </a:r>
            <a:r>
              <a:rPr lang="ar-SA" sz="3600" b="1" u="sng" dirty="0" smtClean="0">
                <a:solidFill>
                  <a:schemeClr val="tx1">
                    <a:lumMod val="85000"/>
                  </a:schemeClr>
                </a:solidFill>
                <a:cs typeface="Akhbar MT" pitchFamily="2" charset="-78"/>
              </a:rPr>
              <a:t>تعد جزءاً مهماً في عمليات النمو</a:t>
            </a:r>
            <a:r>
              <a:rPr lang="ar-SA" sz="3600" b="1" u="sng" dirty="0" smtClean="0">
                <a:solidFill>
                  <a:schemeClr val="tx2">
                    <a:lumMod val="75000"/>
                  </a:schemeClr>
                </a:solidFill>
                <a:cs typeface="Akhbar MT" pitchFamily="2" charset="-78"/>
              </a:rPr>
              <a:t>, ولذلك غالباً ما يفشل الكثيرين من أطفال صعوبات التعلم في ملاحظة طريقة تطور المواقف المشكلة أو تحديد المشكلة أو إيجاد أساليب مناسبة لحل المشكلات عند التعامل مع هذه المشكلات </a:t>
            </a:r>
            <a:r>
              <a:rPr lang="ar-SA" sz="3600" b="1" u="sng" dirty="0" smtClean="0">
                <a:solidFill>
                  <a:srgbClr val="C00000"/>
                </a:solidFill>
                <a:cs typeface="Akhbar MT" pitchFamily="2" charset="-78"/>
              </a:rPr>
              <a:t>نظراً لنقص قدراتهم العقلية أو أساليبهم في حل المشكلات بالإضافة إلى استخدام الاستراتيجيات غير المنطقية في حلها</a:t>
            </a:r>
            <a:r>
              <a:rPr lang="ar-SA" sz="3600" b="1" u="sng" dirty="0" smtClean="0">
                <a:solidFill>
                  <a:schemeClr val="bg1"/>
                </a:solidFill>
                <a:cs typeface="Akhbar MT" pitchFamily="2" charset="-78"/>
              </a:rPr>
              <a:t>, </a:t>
            </a:r>
            <a:r>
              <a:rPr lang="ar-SA" sz="3600" b="1" u="sng" dirty="0" smtClean="0">
                <a:solidFill>
                  <a:schemeClr val="tx1">
                    <a:lumMod val="85000"/>
                  </a:schemeClr>
                </a:solidFill>
                <a:cs typeface="Akhbar MT" pitchFamily="2" charset="-78"/>
              </a:rPr>
              <a:t>لذلك يجب تدريب أطفال صعوبات التعلم على تطوير استراتيجيات مناسبة لحل المشكلات التي تمكنهم من الاستجابة بصورة أكثر ملائمة لمشكلات الحياة اليومية.</a:t>
            </a:r>
            <a:endParaRPr lang="en-US" sz="3600" b="1" u="sng" dirty="0" smtClean="0">
              <a:solidFill>
                <a:schemeClr val="tx1">
                  <a:lumMod val="85000"/>
                </a:schemeClr>
              </a:solidFill>
              <a:cs typeface="Akhbar MT" pitchFamily="2" charset="-78"/>
            </a:endParaRPr>
          </a:p>
          <a:p>
            <a:pPr marL="514350" indent="-514350" algn="r"/>
            <a:endParaRPr lang="en-US" b="1" dirty="0"/>
          </a:p>
          <a:p>
            <a:endParaRPr lang="ar-SA"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142853"/>
            <a:ext cx="8643998" cy="1285883"/>
          </a:xfrm>
        </p:spPr>
        <p:txBody>
          <a:bodyPr>
            <a:noAutofit/>
          </a:bodyPr>
          <a:lstStyle/>
          <a:p>
            <a:r>
              <a:rPr lang="ar-SA" sz="4000" b="1" u="sng" dirty="0" smtClean="0">
                <a:solidFill>
                  <a:srgbClr val="C00000"/>
                </a:solidFill>
                <a:cs typeface="Akhbar MT" pitchFamily="2" charset="-78"/>
              </a:rPr>
              <a:t>خطوات حل المشكلة</a:t>
            </a:r>
            <a:endParaRPr lang="en-US" sz="4000" u="sng" dirty="0" smtClean="0">
              <a:solidFill>
                <a:srgbClr val="C00000"/>
              </a:solidFill>
              <a:cs typeface="Akhbar MT" pitchFamily="2" charset="-78"/>
            </a:endParaRPr>
          </a:p>
        </p:txBody>
      </p:sp>
      <p:sp>
        <p:nvSpPr>
          <p:cNvPr id="3" name="عنوان فرعي 2"/>
          <p:cNvSpPr>
            <a:spLocks noGrp="1"/>
          </p:cNvSpPr>
          <p:nvPr>
            <p:ph type="subTitle" idx="1"/>
          </p:nvPr>
        </p:nvSpPr>
        <p:spPr>
          <a:xfrm>
            <a:off x="285720" y="1357298"/>
            <a:ext cx="8286808" cy="5072098"/>
          </a:xfrm>
        </p:spPr>
        <p:txBody>
          <a:bodyPr>
            <a:normAutofit/>
          </a:bodyPr>
          <a:lstStyle/>
          <a:p>
            <a:pPr marL="742950" lvl="0" indent="-742950" algn="r">
              <a:buFont typeface="+mj-lt"/>
              <a:buAutoNum type="arabicPeriod"/>
            </a:pPr>
            <a:r>
              <a:rPr lang="ar-SA" sz="4000" b="1" u="sng" dirty="0" smtClean="0">
                <a:solidFill>
                  <a:schemeClr val="tx2">
                    <a:lumMod val="75000"/>
                  </a:schemeClr>
                </a:solidFill>
                <a:cs typeface="Akhbar MT" pitchFamily="2" charset="-78"/>
              </a:rPr>
              <a:t>إدراك وجود المشكلة.</a:t>
            </a:r>
            <a:endParaRPr lang="en-US" sz="4000" b="1" u="sng" dirty="0" smtClean="0">
              <a:solidFill>
                <a:schemeClr val="tx2">
                  <a:lumMod val="75000"/>
                </a:schemeClr>
              </a:solidFill>
              <a:cs typeface="Akhbar MT" pitchFamily="2" charset="-78"/>
            </a:endParaRPr>
          </a:p>
          <a:p>
            <a:pPr marL="742950" lvl="0" indent="-742950" algn="r">
              <a:buFont typeface="+mj-lt"/>
              <a:buAutoNum type="arabicPeriod"/>
            </a:pPr>
            <a:r>
              <a:rPr lang="ar-SA" sz="4000" b="1" u="sng" dirty="0" smtClean="0">
                <a:solidFill>
                  <a:schemeClr val="tx2">
                    <a:lumMod val="75000"/>
                  </a:schemeClr>
                </a:solidFill>
                <a:cs typeface="Akhbar MT" pitchFamily="2" charset="-78"/>
              </a:rPr>
              <a:t>تقرير حل المشكلة.</a:t>
            </a:r>
            <a:endParaRPr lang="en-US" sz="4000" b="1" u="sng" dirty="0" smtClean="0">
              <a:solidFill>
                <a:schemeClr val="tx2">
                  <a:lumMod val="75000"/>
                </a:schemeClr>
              </a:solidFill>
              <a:cs typeface="Akhbar MT" pitchFamily="2" charset="-78"/>
            </a:endParaRPr>
          </a:p>
          <a:p>
            <a:pPr marL="742950" lvl="0" indent="-742950" algn="r">
              <a:buFont typeface="+mj-lt"/>
              <a:buAutoNum type="arabicPeriod"/>
            </a:pPr>
            <a:r>
              <a:rPr lang="ar-SA" sz="4000" b="1" u="sng" dirty="0" smtClean="0">
                <a:solidFill>
                  <a:schemeClr val="tx2">
                    <a:lumMod val="75000"/>
                  </a:schemeClr>
                </a:solidFill>
                <a:cs typeface="Akhbar MT" pitchFamily="2" charset="-78"/>
              </a:rPr>
              <a:t>تحليل المشكلة.</a:t>
            </a:r>
            <a:endParaRPr lang="en-US" sz="4000" b="1" u="sng" dirty="0" smtClean="0">
              <a:solidFill>
                <a:schemeClr val="tx2">
                  <a:lumMod val="75000"/>
                </a:schemeClr>
              </a:solidFill>
              <a:cs typeface="Akhbar MT" pitchFamily="2" charset="-78"/>
            </a:endParaRPr>
          </a:p>
          <a:p>
            <a:pPr marL="742950" lvl="0" indent="-742950" algn="r">
              <a:buFont typeface="+mj-lt"/>
              <a:buAutoNum type="arabicPeriod"/>
            </a:pPr>
            <a:r>
              <a:rPr lang="ar-SA" sz="4000" b="1" u="sng" dirty="0" smtClean="0">
                <a:solidFill>
                  <a:schemeClr val="tx2">
                    <a:lumMod val="75000"/>
                  </a:schemeClr>
                </a:solidFill>
                <a:cs typeface="Akhbar MT" pitchFamily="2" charset="-78"/>
              </a:rPr>
              <a:t>تشكيل أساليب بديلة.</a:t>
            </a:r>
            <a:endParaRPr lang="en-US" sz="4000" b="1" u="sng" dirty="0" smtClean="0">
              <a:solidFill>
                <a:schemeClr val="tx2">
                  <a:lumMod val="75000"/>
                </a:schemeClr>
              </a:solidFill>
              <a:cs typeface="Akhbar MT" pitchFamily="2" charset="-78"/>
            </a:endParaRPr>
          </a:p>
          <a:p>
            <a:pPr marL="742950" lvl="0" indent="-742950" algn="r">
              <a:buFont typeface="+mj-lt"/>
              <a:buAutoNum type="arabicPeriod"/>
            </a:pPr>
            <a:r>
              <a:rPr lang="ar-SA" sz="4000" b="1" u="sng" dirty="0" smtClean="0">
                <a:solidFill>
                  <a:schemeClr val="tx2">
                    <a:lumMod val="75000"/>
                  </a:schemeClr>
                </a:solidFill>
                <a:cs typeface="Akhbar MT" pitchFamily="2" charset="-78"/>
              </a:rPr>
              <a:t>فحص الأساليب البديلة.</a:t>
            </a:r>
            <a:endParaRPr lang="en-US" sz="4000" b="1" u="sng" dirty="0" smtClean="0">
              <a:solidFill>
                <a:schemeClr val="tx2">
                  <a:lumMod val="75000"/>
                </a:schemeClr>
              </a:solidFill>
              <a:cs typeface="Akhbar MT" pitchFamily="2" charset="-78"/>
            </a:endParaRPr>
          </a:p>
          <a:p>
            <a:pPr marL="742950" lvl="0" indent="-742950" algn="r">
              <a:buFont typeface="+mj-lt"/>
              <a:buAutoNum type="arabicPeriod"/>
            </a:pPr>
            <a:r>
              <a:rPr lang="ar-SA" sz="4000" b="1" u="sng" dirty="0" smtClean="0">
                <a:solidFill>
                  <a:schemeClr val="tx2">
                    <a:lumMod val="75000"/>
                  </a:schemeClr>
                </a:solidFill>
                <a:cs typeface="Akhbar MT" pitchFamily="2" charset="-78"/>
              </a:rPr>
              <a:t>حل المشكلة.</a:t>
            </a:r>
            <a:endParaRPr lang="en-US" sz="4000" b="1" u="sng" dirty="0" smtClean="0">
              <a:solidFill>
                <a:schemeClr val="tx2">
                  <a:lumMod val="75000"/>
                </a:schemeClr>
              </a:solidFill>
              <a:cs typeface="Akhbar MT" pitchFamily="2" charset="-78"/>
            </a:endParaRPr>
          </a:p>
          <a:p>
            <a:pPr marL="514350" indent="-514350" algn="r"/>
            <a:endParaRPr lang="en-US" b="1" dirty="0">
              <a:solidFill>
                <a:schemeClr val="tx2">
                  <a:lumMod val="75000"/>
                </a:schemeClr>
              </a:solidFill>
            </a:endParaRPr>
          </a:p>
          <a:p>
            <a:endParaRPr lang="ar-SA"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583122"/>
          </a:xfrm>
        </p:spPr>
        <p:txBody>
          <a:bodyPr>
            <a:normAutofit/>
          </a:bodyPr>
          <a:lstStyle/>
          <a:p>
            <a:pPr lvl="0"/>
            <a:r>
              <a:rPr lang="ar-SA" sz="7200" u="sng" dirty="0" smtClean="0">
                <a:solidFill>
                  <a:srgbClr val="C00000"/>
                </a:solidFill>
                <a:cs typeface="Akhbar MT" pitchFamily="2" charset="-78"/>
              </a:rPr>
              <a:t>طرائق تعليم حل المشكلات</a:t>
            </a:r>
            <a:r>
              <a:rPr lang="en-US" sz="7200" u="sng" dirty="0" smtClean="0">
                <a:solidFill>
                  <a:srgbClr val="C00000"/>
                </a:solidFill>
                <a:cs typeface="Akhbar MT" pitchFamily="2" charset="-78"/>
              </a:rPr>
              <a:t/>
            </a:r>
            <a:br>
              <a:rPr lang="en-US" sz="7200" u="sng" dirty="0" smtClean="0">
                <a:solidFill>
                  <a:srgbClr val="C00000"/>
                </a:solidFill>
                <a:cs typeface="Akhbar MT" pitchFamily="2" charset="-78"/>
              </a:rPr>
            </a:br>
            <a:endParaRPr lang="ar-SA" sz="7200" dirty="0">
              <a:solidFill>
                <a:srgbClr val="C0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normAutofit fontScale="90000"/>
          </a:bodyPr>
          <a:lstStyle/>
          <a:p>
            <a:r>
              <a:rPr lang="ar-SA" b="1" u="sng" dirty="0" smtClean="0">
                <a:solidFill>
                  <a:srgbClr val="C00000"/>
                </a:solidFill>
                <a:cs typeface="Akhbar MT" pitchFamily="2" charset="-78"/>
              </a:rPr>
              <a:t/>
            </a:r>
            <a:br>
              <a:rPr lang="ar-SA" b="1" u="sng" dirty="0" smtClean="0">
                <a:solidFill>
                  <a:srgbClr val="C00000"/>
                </a:solidFill>
                <a:cs typeface="Akhbar MT" pitchFamily="2" charset="-78"/>
              </a:rPr>
            </a:br>
            <a:r>
              <a:rPr lang="ar-SA" b="1" u="sng" dirty="0" smtClean="0">
                <a:solidFill>
                  <a:srgbClr val="C00000"/>
                </a:solidFill>
                <a:cs typeface="Akhbar MT" pitchFamily="2" charset="-78"/>
              </a:rPr>
              <a:t>حل المشكلات باستخدام منحنى تعديل السلوك</a:t>
            </a:r>
            <a:r>
              <a:rPr lang="en-US" u="sng" dirty="0" smtClean="0">
                <a:solidFill>
                  <a:srgbClr val="C00000"/>
                </a:solidFill>
                <a:cs typeface="Akhbar MT" pitchFamily="2" charset="-78"/>
              </a:rPr>
              <a:t/>
            </a:r>
            <a:br>
              <a:rPr lang="en-US" u="sng" dirty="0" smtClean="0">
                <a:solidFill>
                  <a:srgbClr val="C00000"/>
                </a:solidFill>
                <a:cs typeface="Akhbar MT" pitchFamily="2" charset="-78"/>
              </a:rPr>
            </a:br>
            <a:endParaRPr lang="ar-SA" u="sng" dirty="0">
              <a:solidFill>
                <a:srgbClr val="C00000"/>
              </a:solidFill>
              <a:cs typeface="Akhbar MT" pitchFamily="2" charset="-78"/>
            </a:endParaRPr>
          </a:p>
        </p:txBody>
      </p:sp>
      <p:sp>
        <p:nvSpPr>
          <p:cNvPr id="3" name="عنوان فرعي 2"/>
          <p:cNvSpPr>
            <a:spLocks noGrp="1"/>
          </p:cNvSpPr>
          <p:nvPr>
            <p:ph type="subTitle" idx="1"/>
          </p:nvPr>
        </p:nvSpPr>
        <p:spPr>
          <a:xfrm>
            <a:off x="500034" y="1357298"/>
            <a:ext cx="8215370" cy="5072098"/>
          </a:xfrm>
        </p:spPr>
        <p:txBody>
          <a:bodyPr/>
          <a:lstStyle/>
          <a:p>
            <a:endParaRPr lang="ar-SA" b="1" dirty="0" smtClean="0"/>
          </a:p>
          <a:p>
            <a:pPr algn="r">
              <a:buFont typeface="Wingdings" pitchFamily="2" charset="2"/>
              <a:buChar char="q"/>
            </a:pPr>
            <a:r>
              <a:rPr lang="ar-SA" sz="4400" b="1" u="sng" dirty="0" smtClean="0">
                <a:solidFill>
                  <a:srgbClr val="C00000"/>
                </a:solidFill>
                <a:cs typeface="Akhbar MT" pitchFamily="2" charset="-78"/>
              </a:rPr>
              <a:t>يستند منحنى تعديل السلوك إلى افتراض مفاده أن للسلوك أسباباً. </a:t>
            </a:r>
            <a:r>
              <a:rPr lang="ar-SA" sz="4400" b="1" u="sng" dirty="0" smtClean="0">
                <a:solidFill>
                  <a:schemeClr val="tx2">
                    <a:lumMod val="75000"/>
                  </a:schemeClr>
                </a:solidFill>
                <a:cs typeface="Akhbar MT" pitchFamily="2" charset="-78"/>
              </a:rPr>
              <a:t>فالظواهر السلوكية, مثلها مثل باقي الظواهر الطبيعية. لا تحدث هكذا أو من تلقاء ذاتها, بل إن نظاما معيناً يحكم حدوث هذه الظواهر.</a:t>
            </a:r>
            <a:endParaRPr lang="ar-SA" sz="4400" b="1" u="sng" dirty="0">
              <a:solidFill>
                <a:srgbClr val="FF0000"/>
              </a:solidFill>
              <a:cs typeface="Akhbar MT"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normAutofit fontScale="90000"/>
          </a:bodyPr>
          <a:lstStyle/>
          <a:p>
            <a:pPr lvl="0"/>
            <a:r>
              <a:rPr lang="ar-SA" b="1" u="sng" dirty="0" smtClean="0">
                <a:solidFill>
                  <a:srgbClr val="C00000"/>
                </a:solidFill>
                <a:cs typeface="Akhbar MT" pitchFamily="2" charset="-78"/>
              </a:rPr>
              <a:t>1</a:t>
            </a:r>
            <a:br>
              <a:rPr lang="ar-SA" b="1" u="sng" dirty="0" smtClean="0">
                <a:solidFill>
                  <a:srgbClr val="C00000"/>
                </a:solidFill>
                <a:cs typeface="Akhbar MT" pitchFamily="2" charset="-78"/>
              </a:rPr>
            </a:br>
            <a:r>
              <a:rPr lang="ar-SA" b="1" u="sng" dirty="0" smtClean="0">
                <a:solidFill>
                  <a:srgbClr val="FF0000"/>
                </a:solidFill>
                <a:cs typeface="Akhbar MT" pitchFamily="2" charset="-78"/>
              </a:rPr>
              <a:t>ويمكن إلقاء الضوء على منحنى تعديل السلوك من خلال ما يلي:</a:t>
            </a:r>
            <a:r>
              <a:rPr lang="ar-SA" b="1" u="sng" dirty="0" smtClean="0">
                <a:solidFill>
                  <a:srgbClr val="C00000"/>
                </a:solidFill>
                <a:cs typeface="Akhbar MT" pitchFamily="2" charset="-78"/>
              </a:rPr>
              <a:t/>
            </a:r>
            <a:br>
              <a:rPr lang="ar-SA" b="1" u="sng" dirty="0" smtClean="0">
                <a:solidFill>
                  <a:srgbClr val="C00000"/>
                </a:solidFill>
                <a:cs typeface="Akhbar MT" pitchFamily="2" charset="-78"/>
              </a:rPr>
            </a:br>
            <a:r>
              <a:rPr lang="ar-SA" b="1" u="sng" dirty="0" smtClean="0">
                <a:solidFill>
                  <a:srgbClr val="C00000"/>
                </a:solidFill>
                <a:cs typeface="Akhbar MT" pitchFamily="2" charset="-78"/>
              </a:rPr>
              <a:t>1. تعريف السلوك وقياسه</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500034" y="1357298"/>
            <a:ext cx="8215370" cy="5072098"/>
          </a:xfrm>
        </p:spPr>
        <p:txBody>
          <a:bodyPr/>
          <a:lstStyle/>
          <a:p>
            <a:r>
              <a:rPr lang="en-US" dirty="0" smtClean="0">
                <a:solidFill>
                  <a:schemeClr val="tx2">
                    <a:lumMod val="75000"/>
                  </a:schemeClr>
                </a:solidFill>
              </a:rPr>
              <a:t> </a:t>
            </a:r>
            <a:r>
              <a:rPr lang="ar-SA" dirty="0" smtClean="0">
                <a:solidFill>
                  <a:schemeClr val="tx2">
                    <a:lumMod val="75000"/>
                  </a:schemeClr>
                </a:solidFill>
              </a:rPr>
              <a:t> </a:t>
            </a:r>
            <a:endParaRPr lang="en-US" dirty="0" smtClean="0">
              <a:solidFill>
                <a:schemeClr val="tx2">
                  <a:lumMod val="75000"/>
                </a:schemeClr>
              </a:solidFill>
            </a:endParaRPr>
          </a:p>
          <a:p>
            <a:pPr algn="r">
              <a:buFont typeface="Wingdings" pitchFamily="2" charset="2"/>
              <a:buChar char="q"/>
            </a:pPr>
            <a:r>
              <a:rPr lang="ar-SA" sz="4800" u="sng" dirty="0" smtClean="0">
                <a:solidFill>
                  <a:schemeClr val="tx2">
                    <a:lumMod val="75000"/>
                  </a:schemeClr>
                </a:solidFill>
                <a:cs typeface="Akhbar MT" pitchFamily="2" charset="-78"/>
              </a:rPr>
              <a:t>السلوك هو ذلك الجزء من تفاعل الكائن الحي مع بيئته الذي يتصف بأنه يمكن فيه تحري حركة الكائن الحي أو جزء منه في الكائن وخلال الزمان والذي ينتج تغيراً قابلاً للقياس في جانب. واحد على الأقل من جوانب البيئة.</a:t>
            </a:r>
            <a:endParaRPr lang="en-US" sz="4800" u="sng"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643998" cy="6297634"/>
          </a:xfrm>
        </p:spPr>
        <p:txBody>
          <a:bodyPr>
            <a:noAutofit/>
          </a:bodyPr>
          <a:lstStyle/>
          <a:p>
            <a:pPr algn="r">
              <a:buFont typeface="Wingdings" pitchFamily="2" charset="2"/>
              <a:buChar char="q"/>
            </a:pPr>
            <a:r>
              <a:rPr lang="ar-SA" sz="4000" b="1" dirty="0" smtClean="0">
                <a:solidFill>
                  <a:schemeClr val="tx2">
                    <a:lumMod val="75000"/>
                  </a:schemeClr>
                </a:solidFill>
                <a:cs typeface="Akhbar MT" pitchFamily="2" charset="-78"/>
              </a:rPr>
              <a:t>والتفكير أمر مألوف لدى الناس يمارسه كثير منهم, ومع ذلك فهو من أكثر المفاهيم غموضاً وأشدها استعصاء على التعريف. ولعل مرد ذلك إلى أن التفكير لا يقتصر أمره على مجرد فهم الآلية التي يحصل </a:t>
            </a:r>
            <a:r>
              <a:rPr lang="ar-SA" sz="4000" b="1" dirty="0" err="1" smtClean="0">
                <a:solidFill>
                  <a:schemeClr val="tx2">
                    <a:lumMod val="75000"/>
                  </a:schemeClr>
                </a:solidFill>
                <a:cs typeface="Akhbar MT" pitchFamily="2" charset="-78"/>
              </a:rPr>
              <a:t>بها</a:t>
            </a:r>
            <a:r>
              <a:rPr lang="ar-SA" sz="4000" b="1" dirty="0" smtClean="0">
                <a:solidFill>
                  <a:schemeClr val="tx2">
                    <a:lumMod val="75000"/>
                  </a:schemeClr>
                </a:solidFill>
                <a:cs typeface="Akhbar MT" pitchFamily="2" charset="-78"/>
              </a:rPr>
              <a:t>, بل هو عملية معقدة متعددة الخطوات, تتداخل فيها عوامل كثيرة تتأثر </a:t>
            </a:r>
            <a:r>
              <a:rPr lang="ar-SA" sz="4000" b="1" dirty="0" err="1" smtClean="0">
                <a:solidFill>
                  <a:schemeClr val="tx2">
                    <a:lumMod val="75000"/>
                  </a:schemeClr>
                </a:solidFill>
                <a:cs typeface="Akhbar MT" pitchFamily="2" charset="-78"/>
              </a:rPr>
              <a:t>بها</a:t>
            </a:r>
            <a:r>
              <a:rPr lang="ar-SA" sz="4000" b="1" dirty="0" smtClean="0">
                <a:solidFill>
                  <a:schemeClr val="tx2">
                    <a:lumMod val="75000"/>
                  </a:schemeClr>
                </a:solidFill>
                <a:cs typeface="Akhbar MT" pitchFamily="2" charset="-78"/>
              </a:rPr>
              <a:t> وتؤثر فيها, فهود نشاط يحدث في الدماغ بعد الإحساس بواقع معين, مما يؤدي إلى تفاعل ذهني ما بين قدرات الذكاء وهذا الإحساس والخبرات الموجودة لدى الشخص المفكر, ويحدث ذلك بناءً على دافع لتحقيق هدف معين بعيداً عن تأثير المعوقات.</a:t>
            </a:r>
            <a:endParaRPr lang="en-US" sz="4000" b="1"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normAutofit/>
          </a:bodyPr>
          <a:lstStyle/>
          <a:p>
            <a:pPr lvl="0"/>
            <a:r>
              <a:rPr lang="ar-SA" b="1" u="sng" dirty="0" smtClean="0">
                <a:solidFill>
                  <a:srgbClr val="C00000"/>
                </a:solidFill>
                <a:cs typeface="Akhbar MT" pitchFamily="2" charset="-78"/>
              </a:rPr>
              <a:t>2. قياس السلوك</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357158" y="1214422"/>
            <a:ext cx="8572560" cy="5214974"/>
          </a:xfrm>
        </p:spPr>
        <p:txBody>
          <a:bodyPr>
            <a:noAutofit/>
          </a:bodyPr>
          <a:lstStyle/>
          <a:p>
            <a:pPr algn="r">
              <a:buFont typeface="Wingdings" pitchFamily="2" charset="2"/>
              <a:buChar char="q"/>
            </a:pPr>
            <a:r>
              <a:rPr lang="ar-SA" sz="3600" u="sng" dirty="0" smtClean="0">
                <a:solidFill>
                  <a:srgbClr val="FFFF00"/>
                </a:solidFill>
                <a:cs typeface="Akhbar MT" pitchFamily="2" charset="-78"/>
              </a:rPr>
              <a:t> </a:t>
            </a:r>
            <a:r>
              <a:rPr lang="ar-SA" sz="3600" u="sng" dirty="0" smtClean="0">
                <a:solidFill>
                  <a:srgbClr val="FF0000"/>
                </a:solidFill>
                <a:cs typeface="Akhbar MT" pitchFamily="2" charset="-78"/>
              </a:rPr>
              <a:t>يمكن قياس بعد واحد أو أكثر من أبعاد السلوك الستة التالية:</a:t>
            </a:r>
            <a:endParaRPr lang="en-US" sz="3600" u="sng" dirty="0" smtClean="0">
              <a:solidFill>
                <a:srgbClr val="FF0000"/>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معدل السلوك: أي عدد مرات تكرار سلوك ما في وحدة زمن معينة.</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استمرار السلوك: أي الفترة الزمنية التي يستغرقها حدوث السلوك.</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كمون السلوك: أي الفترة الزمنية التي تمر بين انتهاء حدوث المثير وبداية الاستجابة.</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شكل السلوك: أي البيئة التي يظهر عليها السلوك.</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قوة السلوك أو شدته.</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مكان حدوث السلوك.</a:t>
            </a:r>
            <a:endParaRPr lang="en-US" sz="3600" u="sng"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normAutofit/>
          </a:bodyPr>
          <a:lstStyle/>
          <a:p>
            <a:pPr lvl="0"/>
            <a:r>
              <a:rPr lang="ar-SA" b="1" u="sng" dirty="0" smtClean="0">
                <a:solidFill>
                  <a:srgbClr val="C00000"/>
                </a:solidFill>
                <a:cs typeface="Akhbar MT" pitchFamily="2" charset="-78"/>
              </a:rPr>
              <a:t>3. أشكال تعديل السلوك</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500034" y="1357298"/>
            <a:ext cx="8215370" cy="5072098"/>
          </a:xfrm>
        </p:spPr>
        <p:txBody>
          <a:bodyPr>
            <a:normAutofit/>
          </a:bodyPr>
          <a:lstStyle/>
          <a:p>
            <a:r>
              <a:rPr lang="ar-SA" dirty="0" smtClean="0"/>
              <a:t> </a:t>
            </a:r>
            <a:endParaRPr lang="en-US" dirty="0" smtClean="0"/>
          </a:p>
          <a:p>
            <a:pPr algn="r">
              <a:buFont typeface="Wingdings" pitchFamily="2" charset="2"/>
              <a:buChar char="q"/>
            </a:pPr>
            <a:r>
              <a:rPr lang="ar-SA" sz="4000" u="sng" dirty="0" smtClean="0">
                <a:solidFill>
                  <a:srgbClr val="FF0000"/>
                </a:solidFill>
                <a:cs typeface="Akhbar MT" pitchFamily="2" charset="-78"/>
              </a:rPr>
              <a:t>ويمكن لتعديل السلوك أن يأخذ أشكالاً أربعة هي:</a:t>
            </a:r>
            <a:endParaRPr lang="en-US" sz="4000" u="sng" dirty="0" smtClean="0">
              <a:solidFill>
                <a:srgbClr val="FF0000"/>
              </a:solidFill>
              <a:cs typeface="Akhbar MT" pitchFamily="2" charset="-78"/>
            </a:endParaRPr>
          </a:p>
          <a:p>
            <a:pPr marL="514350" lvl="0" indent="-514350" algn="r">
              <a:buFont typeface="+mj-lt"/>
              <a:buAutoNum type="arabicPeriod"/>
            </a:pPr>
            <a:r>
              <a:rPr lang="ar-SA" sz="4000" u="sng" dirty="0" smtClean="0">
                <a:solidFill>
                  <a:schemeClr val="tx2">
                    <a:lumMod val="75000"/>
                  </a:schemeClr>
                </a:solidFill>
                <a:cs typeface="Akhbar MT" pitchFamily="2" charset="-78"/>
              </a:rPr>
              <a:t>زيادة احتمالات ظهور سلوك مرغوب فيه.</a:t>
            </a:r>
            <a:endParaRPr lang="en-US" sz="4000" u="sng" dirty="0" smtClean="0">
              <a:solidFill>
                <a:schemeClr val="tx2">
                  <a:lumMod val="75000"/>
                </a:schemeClr>
              </a:solidFill>
              <a:cs typeface="Akhbar MT" pitchFamily="2" charset="-78"/>
            </a:endParaRPr>
          </a:p>
          <a:p>
            <a:pPr marL="514350" lvl="0" indent="-514350" algn="r">
              <a:buFont typeface="+mj-lt"/>
              <a:buAutoNum type="arabicPeriod"/>
            </a:pPr>
            <a:r>
              <a:rPr lang="ar-SA" sz="4000" u="sng" dirty="0" smtClean="0">
                <a:solidFill>
                  <a:schemeClr val="tx2">
                    <a:lumMod val="75000"/>
                  </a:schemeClr>
                </a:solidFill>
                <a:cs typeface="Akhbar MT" pitchFamily="2" charset="-78"/>
              </a:rPr>
              <a:t>تقليل احتمالات ظهور سلوك غير مرغوب فيه.</a:t>
            </a:r>
            <a:endParaRPr lang="en-US" sz="4000" u="sng" dirty="0" smtClean="0">
              <a:solidFill>
                <a:schemeClr val="tx2">
                  <a:lumMod val="75000"/>
                </a:schemeClr>
              </a:solidFill>
              <a:cs typeface="Akhbar MT" pitchFamily="2" charset="-78"/>
            </a:endParaRPr>
          </a:p>
          <a:p>
            <a:pPr marL="514350" lvl="0" indent="-514350" algn="r">
              <a:buFont typeface="+mj-lt"/>
              <a:buAutoNum type="arabicPeriod"/>
            </a:pPr>
            <a:r>
              <a:rPr lang="ar-SA" sz="4000" u="sng" dirty="0" smtClean="0">
                <a:solidFill>
                  <a:schemeClr val="tx2">
                    <a:lumMod val="75000"/>
                  </a:schemeClr>
                </a:solidFill>
                <a:cs typeface="Akhbar MT" pitchFamily="2" charset="-78"/>
              </a:rPr>
              <a:t>إظهار نمط سلوكي ما في المكان والزمان المناسبين.</a:t>
            </a:r>
            <a:endParaRPr lang="en-US" sz="4000" u="sng" dirty="0" smtClean="0">
              <a:solidFill>
                <a:schemeClr val="tx2">
                  <a:lumMod val="75000"/>
                </a:schemeClr>
              </a:solidFill>
              <a:cs typeface="Akhbar MT" pitchFamily="2" charset="-78"/>
            </a:endParaRPr>
          </a:p>
          <a:p>
            <a:pPr marL="514350" lvl="0" indent="-514350" algn="r">
              <a:buFont typeface="+mj-lt"/>
              <a:buAutoNum type="arabicPeriod"/>
            </a:pPr>
            <a:r>
              <a:rPr lang="ar-SA" sz="4000" u="sng" dirty="0" smtClean="0">
                <a:solidFill>
                  <a:schemeClr val="tx2">
                    <a:lumMod val="75000"/>
                  </a:schemeClr>
                </a:solidFill>
                <a:cs typeface="Akhbar MT" pitchFamily="2" charset="-78"/>
              </a:rPr>
              <a:t>تشكيل سلوك جديد.</a:t>
            </a:r>
            <a:endParaRPr lang="en-US" sz="4000" u="sng"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857255"/>
          </a:xfrm>
        </p:spPr>
        <p:txBody>
          <a:bodyPr>
            <a:normAutofit/>
          </a:bodyPr>
          <a:lstStyle/>
          <a:p>
            <a:r>
              <a:rPr lang="ar-SA" b="1" u="sng" dirty="0" smtClean="0">
                <a:solidFill>
                  <a:srgbClr val="C00000"/>
                </a:solidFill>
                <a:cs typeface="Akhbar MT" pitchFamily="2" charset="-78"/>
              </a:rPr>
              <a:t>الخطوات التنفيذية في برنامج تعديل السلوك</a:t>
            </a:r>
            <a:endParaRPr lang="en-US" u="sng" dirty="0" smtClean="0">
              <a:solidFill>
                <a:srgbClr val="C00000"/>
              </a:solidFill>
              <a:cs typeface="Akhbar MT" pitchFamily="2" charset="-78"/>
            </a:endParaRPr>
          </a:p>
        </p:txBody>
      </p:sp>
      <p:sp>
        <p:nvSpPr>
          <p:cNvPr id="3" name="عنوان فرعي 2"/>
          <p:cNvSpPr>
            <a:spLocks noGrp="1"/>
          </p:cNvSpPr>
          <p:nvPr>
            <p:ph type="subTitle" idx="1"/>
          </p:nvPr>
        </p:nvSpPr>
        <p:spPr>
          <a:xfrm>
            <a:off x="500034" y="1357298"/>
            <a:ext cx="8215370" cy="5072098"/>
          </a:xfrm>
        </p:spPr>
        <p:txBody>
          <a:bodyPr>
            <a:noAutofit/>
          </a:bodyPr>
          <a:lstStyle/>
          <a:p>
            <a:pPr algn="r">
              <a:buFont typeface="Wingdings" pitchFamily="2" charset="2"/>
              <a:buChar char="q"/>
            </a:pPr>
            <a:r>
              <a:rPr lang="en-US" sz="3600" u="sng" dirty="0" smtClean="0">
                <a:solidFill>
                  <a:srgbClr val="FF0000"/>
                </a:solidFill>
                <a:cs typeface="Akhbar MT" pitchFamily="2" charset="-78"/>
              </a:rPr>
              <a:t> </a:t>
            </a:r>
            <a:r>
              <a:rPr lang="ar-SA" sz="3600" u="sng" dirty="0" smtClean="0">
                <a:solidFill>
                  <a:srgbClr val="FF0000"/>
                </a:solidFill>
                <a:cs typeface="Akhbar MT" pitchFamily="2" charset="-78"/>
              </a:rPr>
              <a:t>يسير تنفيذ أي برنامج لتعديل السلوك في مجموعة من الخطوات تتمثل في الآتي:</a:t>
            </a:r>
            <a:endParaRPr lang="en-US" sz="3600" u="sng" dirty="0" smtClean="0">
              <a:solidFill>
                <a:srgbClr val="FF0000"/>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تحديد المشكلة.</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ملاحظة نمط السلوك المشكل وقياسه.</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وصف واختيار الظروف القبلية </a:t>
            </a:r>
            <a:r>
              <a:rPr lang="ar-SA" sz="3600" u="sng" dirty="0" err="1" smtClean="0">
                <a:solidFill>
                  <a:schemeClr val="tx2">
                    <a:lumMod val="75000"/>
                  </a:schemeClr>
                </a:solidFill>
                <a:cs typeface="Akhbar MT" pitchFamily="2" charset="-78"/>
              </a:rPr>
              <a:t>والبعدية</a:t>
            </a:r>
            <a:r>
              <a:rPr lang="ar-SA" sz="3600" u="sng" dirty="0" smtClean="0">
                <a:solidFill>
                  <a:schemeClr val="tx2">
                    <a:lumMod val="75000"/>
                  </a:schemeClr>
                </a:solidFill>
                <a:cs typeface="Akhbar MT" pitchFamily="2" charset="-78"/>
              </a:rPr>
              <a:t>.</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وضع خطة العمل.</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التنفيذ والتقويم.</a:t>
            </a:r>
            <a:endParaRPr lang="en-US" sz="3600" u="sng" dirty="0" smtClean="0">
              <a:solidFill>
                <a:schemeClr val="tx2">
                  <a:lumMod val="75000"/>
                </a:schemeClr>
              </a:solidFill>
              <a:cs typeface="Akhbar MT" pitchFamily="2" charset="-78"/>
            </a:endParaRPr>
          </a:p>
          <a:p>
            <a:pPr marL="514350" lvl="0" indent="-514350" algn="r">
              <a:buFont typeface="+mj-lt"/>
              <a:buAutoNum type="arabicPeriod"/>
            </a:pPr>
            <a:r>
              <a:rPr lang="ar-SA" sz="3600" u="sng" dirty="0" smtClean="0">
                <a:solidFill>
                  <a:schemeClr val="tx2">
                    <a:lumMod val="75000"/>
                  </a:schemeClr>
                </a:solidFill>
                <a:cs typeface="Akhbar MT" pitchFamily="2" charset="-78"/>
              </a:rPr>
              <a:t>متابعة الحالة.</a:t>
            </a:r>
            <a:endParaRPr lang="en-US" sz="3600" u="sng"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715436" cy="6226196"/>
          </a:xfrm>
        </p:spPr>
        <p:txBody>
          <a:bodyPr>
            <a:noAutofit/>
          </a:bodyPr>
          <a:lstStyle/>
          <a:p>
            <a:pPr algn="r">
              <a:buFont typeface="Wingdings" pitchFamily="2" charset="2"/>
              <a:buChar char="q"/>
            </a:pPr>
            <a:r>
              <a:rPr lang="ar-SA" sz="4000" b="1" dirty="0" smtClean="0">
                <a:solidFill>
                  <a:srgbClr val="FFC000"/>
                </a:solidFill>
                <a:cs typeface="Akhbar MT" pitchFamily="2" charset="-78"/>
              </a:rPr>
              <a:t>لم يتفق المختصون بهذا المجال على ماهية التفكير </a:t>
            </a:r>
            <a:r>
              <a:rPr lang="ar-SA" sz="4000" b="1" dirty="0" smtClean="0">
                <a:solidFill>
                  <a:schemeClr val="tx2">
                    <a:lumMod val="75000"/>
                  </a:schemeClr>
                </a:solidFill>
                <a:cs typeface="Akhbar MT" pitchFamily="2" charset="-78"/>
              </a:rPr>
              <a:t>فهناك من اعتبره معالجة رمزية, وآخر عده فعالية تصورية, وهناك من يراه لغة صامته, </a:t>
            </a:r>
            <a:r>
              <a:rPr lang="ar-SA" sz="4000" b="1" dirty="0" smtClean="0">
                <a:solidFill>
                  <a:srgbClr val="C00000"/>
                </a:solidFill>
                <a:cs typeface="Akhbar MT" pitchFamily="2" charset="-78"/>
              </a:rPr>
              <a:t>يتطلب التفكير إدراكاً وتذكراً, أي أن التفكير هو مزيج بين الماضي والحاضر, والإدراك يمثل الحاضر بينما يمثل التذكر الماضي</a:t>
            </a:r>
            <a:r>
              <a:rPr lang="ar-SA" sz="4000" b="1" dirty="0" smtClean="0">
                <a:solidFill>
                  <a:schemeClr val="tx2">
                    <a:lumMod val="75000"/>
                  </a:schemeClr>
                </a:solidFill>
                <a:cs typeface="Akhbar MT" pitchFamily="2" charset="-78"/>
              </a:rPr>
              <a:t>, وكلما نقل وصفاً الماضي والحاضر, كلما كان التفكير ناصعاً, بمعنى إنه استخدم إدراكاً ناصعاً وتذكراً صافياً كلما ساعد على التفكير السليم, </a:t>
            </a:r>
            <a:r>
              <a:rPr lang="ar-SA" sz="4000" b="1" dirty="0" smtClean="0">
                <a:solidFill>
                  <a:srgbClr val="FF0000"/>
                </a:solidFill>
                <a:cs typeface="Akhbar MT" pitchFamily="2" charset="-78"/>
              </a:rPr>
              <a:t>ويعمل التفكير عند الإنسان على القيام بوظائف رئيسة هي </a:t>
            </a:r>
            <a:r>
              <a:rPr lang="ar-SA" sz="4000" b="1" dirty="0" smtClean="0">
                <a:solidFill>
                  <a:schemeClr val="tx2">
                    <a:lumMod val="75000"/>
                  </a:schemeClr>
                </a:solidFill>
                <a:cs typeface="Akhbar MT" pitchFamily="2" charset="-78"/>
              </a:rPr>
              <a:t>وصف وتفسير وتقرير وتخطيط وتوجيه العمل, والتي تبدو وكأنها حلقة واحدة متكاملة.</a:t>
            </a:r>
            <a:endParaRPr lang="en-US" sz="4000" b="1"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4638"/>
            <a:ext cx="8572560" cy="6369072"/>
          </a:xfrm>
        </p:spPr>
        <p:txBody>
          <a:bodyPr>
            <a:noAutofit/>
          </a:bodyPr>
          <a:lstStyle/>
          <a:p>
            <a:pPr algn="r">
              <a:buFont typeface="Wingdings" pitchFamily="2" charset="2"/>
              <a:buChar char="q"/>
            </a:pPr>
            <a:r>
              <a:rPr lang="ar-SA" sz="5400" dirty="0" smtClean="0">
                <a:solidFill>
                  <a:schemeClr val="accent2">
                    <a:lumMod val="75000"/>
                  </a:schemeClr>
                </a:solidFill>
                <a:cs typeface="Akhbar MT" pitchFamily="2" charset="-78"/>
              </a:rPr>
              <a:t>وتشتمل عملية التفكير على </a:t>
            </a:r>
            <a:r>
              <a:rPr lang="ar-SA" sz="5400" dirty="0" smtClean="0">
                <a:solidFill>
                  <a:schemeClr val="tx2">
                    <a:lumMod val="75000"/>
                  </a:schemeClr>
                </a:solidFill>
                <a:cs typeface="Akhbar MT" pitchFamily="2" charset="-78"/>
              </a:rPr>
              <a:t>الحكم, والمقارنة, والعمليات الحسابية, والتساؤل, والاستدلال, والتقويم, والتفكير الناقد, وحل المشكلة, واتخاذ القرار.</a:t>
            </a:r>
            <a:endParaRPr lang="en-US" sz="5400" dirty="0">
              <a:solidFill>
                <a:schemeClr val="tx2">
                  <a:lumMod val="75000"/>
                </a:schemeClr>
              </a:solidFill>
              <a:cs typeface="Akhbar MT"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1071546"/>
            <a:ext cx="8572560" cy="5429288"/>
          </a:xfrm>
        </p:spPr>
        <p:txBody>
          <a:bodyPr>
            <a:noAutofit/>
          </a:bodyPr>
          <a:lstStyle/>
          <a:p>
            <a:pPr algn="r"/>
            <a:r>
              <a:rPr lang="ar-SA" sz="4800" b="1" dirty="0" smtClean="0">
                <a:solidFill>
                  <a:schemeClr val="accent2">
                    <a:lumMod val="75000"/>
                  </a:schemeClr>
                </a:solidFill>
                <a:cs typeface="Akhbar MT" pitchFamily="2" charset="-78"/>
              </a:rPr>
              <a:t>بالرغم من أن جميع الأفراد يتفقون على أن أحد الأهداف المهمة للتربية يكمن في تعليم الأطفال كيفية التفكير </a:t>
            </a:r>
            <a:r>
              <a:rPr lang="ar-SA" sz="4800" b="1" dirty="0" smtClean="0">
                <a:solidFill>
                  <a:schemeClr val="tx2">
                    <a:lumMod val="75000"/>
                  </a:schemeClr>
                </a:solidFill>
                <a:cs typeface="Akhbar MT" pitchFamily="2" charset="-78"/>
              </a:rPr>
              <a:t>إلا أن هناك عدداً من الأسباب التي جعلت التربويين لا يولون أهمية كبرى في تحسين مستويات التفكير لدى الأطفال. خاصة ممن يعانون من مشكلات في التعليم.</a:t>
            </a:r>
            <a:endParaRPr lang="en-US" sz="4800" b="1" dirty="0" smtClean="0">
              <a:solidFill>
                <a:schemeClr val="tx2">
                  <a:lumMod val="75000"/>
                </a:schemeClr>
              </a:solidFill>
              <a:cs typeface="Akhbar MT" pitchFamily="2" charset="-78"/>
            </a:endParaRPr>
          </a:p>
          <a:p>
            <a:pPr algn="r"/>
            <a:endParaRPr lang="ar-SA" b="1" dirty="0">
              <a:solidFill>
                <a:schemeClr val="bg1"/>
              </a:solidFill>
              <a:cs typeface="Akhbar MT"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357166"/>
            <a:ext cx="8643998" cy="6083320"/>
          </a:xfrm>
        </p:spPr>
        <p:txBody>
          <a:bodyPr>
            <a:noAutofit/>
          </a:bodyPr>
          <a:lstStyle/>
          <a:p>
            <a:pPr algn="r"/>
            <a:r>
              <a:rPr lang="ar-SA" sz="4800" b="1" dirty="0" smtClean="0">
                <a:solidFill>
                  <a:srgbClr val="C00000"/>
                </a:solidFill>
                <a:cs typeface="Akhbar MT" pitchFamily="2" charset="-78"/>
              </a:rPr>
              <a:t>إن عدداً من السلوكيات التي يظهرها الأطفال الذين يعانون من صعوبات التعلم تشير إلى عدم استخدامهم لعمليات التفكير الفعالة,</a:t>
            </a:r>
            <a:r>
              <a:rPr lang="ar-SA" sz="4800" b="1" dirty="0" smtClean="0">
                <a:solidFill>
                  <a:schemeClr val="bg1"/>
                </a:solidFill>
                <a:cs typeface="Akhbar MT" pitchFamily="2" charset="-78"/>
              </a:rPr>
              <a:t> </a:t>
            </a:r>
            <a:r>
              <a:rPr lang="ar-SA" sz="4800" b="1" dirty="0" smtClean="0">
                <a:solidFill>
                  <a:schemeClr val="tx2">
                    <a:lumMod val="75000"/>
                  </a:schemeClr>
                </a:solidFill>
                <a:cs typeface="Akhbar MT" pitchFamily="2" charset="-78"/>
              </a:rPr>
              <a:t>حيث تبرز لدى هؤلاء الأطفال الاندفاعية والاعتمادية الزائدة على المدرس, وعدم القدرة على التركيز وتصلب التفكير وعدم المرونة والنقص الشديد بالثقة بالنفس وفقدان المعنى, ومقاومة محاولة التفكير والصعوبة في تركيز الانتباه واستمرارية  وضعف التنظيم والتصنيف.</a:t>
            </a:r>
            <a:r>
              <a:rPr lang="ar-SA" sz="4800" b="1" dirty="0" smtClean="0">
                <a:solidFill>
                  <a:srgbClr val="FFFF00"/>
                </a:solidFill>
                <a:cs typeface="Akhbar MT" pitchFamily="2" charset="-78"/>
              </a:rPr>
              <a:t> </a:t>
            </a:r>
            <a:endParaRPr lang="en-US" sz="4800" b="1" dirty="0">
              <a:solidFill>
                <a:srgbClr val="FFC000"/>
              </a:solidFill>
              <a:cs typeface="Akhbar MT"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500042"/>
            <a:ext cx="8572560" cy="5929354"/>
          </a:xfrm>
        </p:spPr>
        <p:txBody>
          <a:bodyPr>
            <a:normAutofit fontScale="92500" lnSpcReduction="10000"/>
          </a:bodyPr>
          <a:lstStyle/>
          <a:p>
            <a:pPr algn="r"/>
            <a:r>
              <a:rPr lang="ar-SA" sz="4300" b="1" dirty="0" smtClean="0">
                <a:solidFill>
                  <a:srgbClr val="FF0000"/>
                </a:solidFill>
                <a:cs typeface="Akhbar MT" pitchFamily="2" charset="-78"/>
              </a:rPr>
              <a:t>وقد لاحظ الباحثون أن الطلاب الذين يعانون من صعوبات في التعلم, تظهر لديهم سلوكيات تشير إلى وجود صعوبات في </a:t>
            </a:r>
            <a:r>
              <a:rPr lang="ar-SA" sz="4300" b="1" u="sng" dirty="0" smtClean="0">
                <a:solidFill>
                  <a:schemeClr val="tx2">
                    <a:lumMod val="75000"/>
                  </a:schemeClr>
                </a:solidFill>
                <a:cs typeface="Akhbar MT" pitchFamily="2" charset="-78"/>
              </a:rPr>
              <a:t>عمليات التفكير الفعالة لديهم, وصعوبة في تشكيل المفاهيم, وملاحظة العلاقات بين الأشياء أو الاستدلال, وحل المشكلات</a:t>
            </a:r>
            <a:r>
              <a:rPr lang="ar-SA" sz="4300" dirty="0" smtClean="0">
                <a:solidFill>
                  <a:schemeClr val="tx2">
                    <a:lumMod val="75000"/>
                  </a:schemeClr>
                </a:solidFill>
                <a:cs typeface="Akhbar MT" pitchFamily="2" charset="-78"/>
              </a:rPr>
              <a:t>, </a:t>
            </a:r>
            <a:r>
              <a:rPr lang="ar-SA" sz="4300" b="1" dirty="0" smtClean="0">
                <a:solidFill>
                  <a:schemeClr val="tx2">
                    <a:lumMod val="75000"/>
                  </a:schemeClr>
                </a:solidFill>
                <a:cs typeface="Akhbar MT" pitchFamily="2" charset="-78"/>
              </a:rPr>
              <a:t>فقد يحتاجون إلى وقت طويل لتنظيم أفكارهم قبل أن يقوموا بالاستجابة, وقد يكون لديهم القدرة على التفكير الحسي, في حين أنهم قد يعانون من ضعف التفكير المجرد, وعدم القدرة على التركيز, وعدم المرونة, والقصور في تنظيم أوقات العمل, وعدم إتباع التعليمات وتذكرها, كما أنهم قد يعانون من صعوبات في تطبيق ما يتعلمونه.</a:t>
            </a:r>
            <a:endParaRPr lang="en-US" sz="4300" b="1" dirty="0" smtClean="0">
              <a:solidFill>
                <a:schemeClr val="tx2">
                  <a:lumMod val="75000"/>
                </a:schemeClr>
              </a:solidFill>
              <a:cs typeface="Akhbar MT" pitchFamily="2" charset="-78"/>
            </a:endParaRPr>
          </a:p>
          <a:p>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1697</TotalTime>
  <Words>2231</Words>
  <Application>Microsoft Office PowerPoint</Application>
  <PresentationFormat>عرض على الشاشة (3:4)‏</PresentationFormat>
  <Paragraphs>121</Paragraphs>
  <Slides>42</Slides>
  <Notes>0</Notes>
  <HiddenSlides>0</HiddenSlides>
  <MMClips>0</MMClips>
  <ScaleCrop>false</ScaleCrop>
  <HeadingPairs>
    <vt:vector size="4" baseType="variant">
      <vt:variant>
        <vt:lpstr>نسق</vt:lpstr>
      </vt:variant>
      <vt:variant>
        <vt:i4>1</vt:i4>
      </vt:variant>
      <vt:variant>
        <vt:lpstr>عناوين الشرائح</vt:lpstr>
      </vt:variant>
      <vt:variant>
        <vt:i4>42</vt:i4>
      </vt:variant>
    </vt:vector>
  </HeadingPairs>
  <TitlesOfParts>
    <vt:vector size="43" baseType="lpstr">
      <vt:lpstr>سمة Office</vt:lpstr>
      <vt:lpstr>الفصل الخامس صعوبات التفكير</vt:lpstr>
      <vt:lpstr>ماهية التفكير</vt:lpstr>
      <vt:lpstr>فالتفكير نشاط عقلي راق يعكس فيه الإنسان الواقع الموضوعي بطريقة مختلفة عما يحدث في الإحساس والإدراك. </vt:lpstr>
      <vt:lpstr>والتفكير أمر مألوف لدى الناس يمارسه كثير منهم, ومع ذلك فهو من أكثر المفاهيم غموضاً وأشدها استعصاء على التعريف. ولعل مرد ذلك إلى أن التفكير لا يقتصر أمره على مجرد فهم الآلية التي يحصل بها, بل هو عملية معقدة متعددة الخطوات, تتداخل فيها عوامل كثيرة تتأثر بها وتؤثر فيها, فهود نشاط يحدث في الدماغ بعد الإحساس بواقع معين, مما يؤدي إلى تفاعل ذهني ما بين قدرات الذكاء وهذا الإحساس والخبرات الموجودة لدى الشخص المفكر, ويحدث ذلك بناءً على دافع لتحقيق هدف معين بعيداً عن تأثير المعوقات.</vt:lpstr>
      <vt:lpstr>لم يتفق المختصون بهذا المجال على ماهية التفكير فهناك من اعتبره معالجة رمزية, وآخر عده فعالية تصورية, وهناك من يراه لغة صامته, يتطلب التفكير إدراكاً وتذكراً, أي أن التفكير هو مزيج بين الماضي والحاضر, والإدراك يمثل الحاضر بينما يمثل التذكر الماضي, وكلما نقل وصفاً الماضي والحاضر, كلما كان التفكير ناصعاً, بمعنى إنه استخدم إدراكاً ناصعاً وتذكراً صافياً كلما ساعد على التفكير السليم, ويعمل التفكير عند الإنسان على القيام بوظائف رئيسة هي وصف وتفسير وتقرير وتخطيط وتوجيه العمل, والتي تبدو وكأنها حلقة واحدة متكاملة.</vt:lpstr>
      <vt:lpstr>وتشتمل عملية التفكير على الحكم, والمقارنة, والعمليات الحسابية, والتساؤل, والاستدلال, والتقويم, والتفكير الناقد, وحل المشكلة, واتخاذ القرار.</vt:lpstr>
      <vt:lpstr>عرض تقديمي في PowerPoint</vt:lpstr>
      <vt:lpstr>إن عدداً من السلوكيات التي يظهرها الأطفال الذين يعانون من صعوبات التعلم تشير إلى عدم استخدامهم لعمليات التفكير الفعالة, حيث تبرز لدى هؤلاء الأطفال الاندفاعية والاعتمادية الزائدة على المدرس, وعدم القدرة على التركيز وتصلب التفكير وعدم المرونة والنقص الشديد بالثقة بالنفس وفقدان المعنى, ومقاومة محاولة التفكير والصعوبة في تركيز الانتباه واستمرارية  وضعف التنظيم والتصنيف. </vt:lpstr>
      <vt:lpstr>عرض تقديمي في PowerPoint</vt:lpstr>
      <vt:lpstr>ويمكن تعريف التفكير على أنه هو العملية العقلية التي يقوم بها الفرد حين يتعامل مع موقف ما خاصة إذا كان موقفاً مشكلاً, لكي يحله ويستفيد منه أو على الأقل يبعد ضرره عنه.</vt:lpstr>
      <vt:lpstr>أسباب اضطراب التفكير</vt:lpstr>
      <vt:lpstr>4. تصلب التفكير وعدم مرونته بما يجعل الفرد ينظر إلى الثوابت دون المتغيرات, مما لا يعيق إبتكارية الحل لأي مشكلة يتعرض لها الفرد, وقد يعكس ذلك اضطراباً في الشخصية.  5. ضعف القدرة على تنظيم المدركات الحسية وتصنيفها في كليات ذات معنى مما يؤدي إلى عدم فهم دلالات الأمور التي يتعامل معها.  6. نقص المعلومات المتعلقة بموضوع التفكير نتيجة عدم بذل الجهد الكافي في البحث وتقصي الأمور.  7. مقاومة محاولة التفكير والعزوف عنه طلباً للراحة الذهنية بدعوى أن المشكلات ستحل نفسها بنفسها.</vt:lpstr>
      <vt:lpstr>وظائف التفكير</vt:lpstr>
      <vt:lpstr>يتضمن التفكير نوعين:  تفكير ابداعي: وهو ذلك الذي يقود إلى اكتشاف حلول جديدة. التفكير النقدي : هو ذلك التفكير الذي يقوم على فحص الحلول المطروحة لمشكلة ما لتوضيح ما إذا كانت هذه الحلول مقبولة منطقياً او لا .</vt:lpstr>
      <vt:lpstr>أنواع الرموز التي يستخدمها الإنسان في تفكيره</vt:lpstr>
      <vt:lpstr>أولا: المفاهيم</vt:lpstr>
      <vt:lpstr>ثانياً: الصورة الذهنية</vt:lpstr>
      <vt:lpstr>ثالثاً: اللغة</vt:lpstr>
      <vt:lpstr>خصائص عملية التفكير</vt:lpstr>
      <vt:lpstr>أولاً: التفكير كنشاط عقلي غير مباشر: لكي نتوصل إلى إقرار علاقات بين الأشياء, فإننا نعتمد ليس فحسب على إحساسنا وإدراكنا المباشر. ثانيا: يعتمد التفكير على ما استقر في ذهن الإنسان من معلومات عن القوانين العامة للظواهر: نحن في عملية التفكير نستخدم ما توفر لدينا من خبرة عملية سابقة من معلومات عن القوانين والقواعد العامة التي تعكس العلاقات والمبادئ العامة للعالم المحيط بنا. ثالثا: ينطلق التفكير من الخبرة الحسية الحية, ولكنه لا ينحصر فيها ولا يقتصر عليها: وإذا كانت عملية التفكير تعكس العلاقات والروابط بين الظواهر, فإننا ننزع دائماً إلى التفكير في هذه العلاقات والروابط في شكلها التجريدي والمعمم على أساس المعنى العام للظواهر المتشابهة من فئة معينة, وليس على أساس معنى ظاهرة معينة.</vt:lpstr>
      <vt:lpstr>رابعاً: التفكير انعكاس للعلاقات والروابط بين الظواهر والأحداث والأشياء في شكل لفظي, رمزي: فالتفكير واللغة يرتبطان دائما في وحدة لا تنقسم, فاللغة هي الواقع المباشر للفكرة, وهما يمثلان أساساً مظاهر للحياة الموضوعية. خامسا: يرتبط التفكير ارتباطاً وثيقاً بالنشاط العملي للإنسان: يعتمد التفكير بحكم جوهره على النشاط العملي الاجتماعي الذي يقوم به الإنسان وهو يمثل انعكاساً للعالم الخارجي في تكوين وبناء الفرد ذاته حيث تواجه مشكلات يحاول حلها. سادساً: التفكير دالة شخصية: فالتفكير الإنساني جزء عضوي وظيفي من بنية الشخصية ككل فنظام الحاجات والدوافع والعواطف والانفعالات لدى الفرد واتجاهاته وقيمه وميوله وخبراته السابقة وإحباطاته وإشباعاته كل هذا ينعكس على تفكير الفرد ويوجهه. وأسلوب الفرد في التفكير كثيراً ما يتحدد بأسلوبه في اضطراب الشخصية, وتتضح أعراض المرض النفسي أو العقلي في تفكير الشخص.</vt:lpstr>
      <vt:lpstr>أنواع التفكير</vt:lpstr>
      <vt:lpstr>أنشطة التفكير</vt:lpstr>
      <vt:lpstr>التفكير وتشكيل المفهوم</vt:lpstr>
      <vt:lpstr>صعوبات تشكيل المفاهيم</vt:lpstr>
      <vt:lpstr>عرض تقديمي في PowerPoint</vt:lpstr>
      <vt:lpstr>عرض تقديمي في PowerPoint</vt:lpstr>
      <vt:lpstr>عرض تقديمي في PowerPoint</vt:lpstr>
      <vt:lpstr>عرض تقديمي في PowerPoint</vt:lpstr>
      <vt:lpstr>أما في المرحلة الخامسة من مراحل تكون المفهوم فيقتضي التحقق من مصداقية المفهوم والمعيار والقوانين والذي يتم من خلال تطبيق القواعد والمحكات على أشياء ومواقف وأحداث وأفكار للتحقق من صدق المحك, وتعد هذه الخطوة حيوية لدى أطفال صعوبات التعلم نظراً لميلهم إلى تشكيل مفاهيم خاطئة بسبب عجزهم في إكمال المعلومات أو الخبرات السابقة لديهم أو فشلهم في تفسير المعلومات بشكل مناسب إضافة إلى عجزهم في المهارات المعرفية كالتمييز والمقارنة والتعرف إلى العلاقات وتشكيل المفاهيم المجردة.</vt:lpstr>
      <vt:lpstr>عرض تقديمي في PowerPoint</vt:lpstr>
      <vt:lpstr>صعوبة تعديل المفاهيم </vt:lpstr>
      <vt:lpstr>  ولذلك فلا بد من تدريب مثل هؤلاء الأطفال على طرق اكتساب المفاهيم كي يستطيعوا تشكيل المفاهيم الملائمة مثل تدريبهم على  </vt:lpstr>
      <vt:lpstr>التفكير وحل المشكلات</vt:lpstr>
      <vt:lpstr>صعوبة حل المشكلات</vt:lpstr>
      <vt:lpstr>خطوات حل المشكلة</vt:lpstr>
      <vt:lpstr>طرائق تعليم حل المشكلات </vt:lpstr>
      <vt:lpstr> حل المشكلات باستخدام منحنى تعديل السلوك </vt:lpstr>
      <vt:lpstr>1 ويمكن إلقاء الضوء على منحنى تعديل السلوك من خلال ما يلي: 1. تعريف السلوك وقياسه</vt:lpstr>
      <vt:lpstr>2. قياس السلوك</vt:lpstr>
      <vt:lpstr>3. أشكال تعديل السلوك</vt:lpstr>
      <vt:lpstr>الخطوات التنفيذية في برنامج تعديل السلوك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الثالث صعوبات الذاكرة</dc:title>
  <dc:creator>user</dc:creator>
  <cp:lastModifiedBy>SONY</cp:lastModifiedBy>
  <cp:revision>93</cp:revision>
  <dcterms:created xsi:type="dcterms:W3CDTF">2012-10-28T09:40:17Z</dcterms:created>
  <dcterms:modified xsi:type="dcterms:W3CDTF">2015-11-30T20:02:34Z</dcterms:modified>
</cp:coreProperties>
</file>