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notesMasterIdLst>
    <p:notesMasterId r:id="rId24"/>
  </p:notesMasterIdLst>
  <p:sldIdLst>
    <p:sldId id="307" r:id="rId3"/>
    <p:sldId id="296" r:id="rId4"/>
    <p:sldId id="300" r:id="rId5"/>
    <p:sldId id="302" r:id="rId6"/>
    <p:sldId id="304" r:id="rId7"/>
    <p:sldId id="306" r:id="rId8"/>
    <p:sldId id="308" r:id="rId9"/>
    <p:sldId id="266" r:id="rId10"/>
    <p:sldId id="299" r:id="rId11"/>
    <p:sldId id="298" r:id="rId12"/>
    <p:sldId id="301" r:id="rId13"/>
    <p:sldId id="265" r:id="rId14"/>
    <p:sldId id="264" r:id="rId15"/>
    <p:sldId id="263" r:id="rId16"/>
    <p:sldId id="262" r:id="rId17"/>
    <p:sldId id="261" r:id="rId18"/>
    <p:sldId id="260" r:id="rId19"/>
    <p:sldId id="259" r:id="rId20"/>
    <p:sldId id="258" r:id="rId21"/>
    <p:sldId id="285" r:id="rId22"/>
    <p:sldId id="287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5" d="100"/>
          <a:sy n="75" d="100"/>
        </p:scale>
        <p:origin x="101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400B35-5D8C-449A-A253-725D37683F6B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58220CBE-2A61-4922-AF79-BF3C9338BA02}">
      <dgm:prSet phldrT="[نص]"/>
      <dgm:spPr/>
      <dgm:t>
        <a:bodyPr/>
        <a:lstStyle/>
        <a:p>
          <a:pPr rtl="1"/>
          <a:r>
            <a:rPr lang="ar-SA" dirty="0" smtClean="0"/>
            <a:t>ن</a:t>
          </a:r>
          <a:r>
            <a:rPr lang="ar-JO" dirty="0" smtClean="0"/>
            <a:t>ظ</a:t>
          </a:r>
          <a:r>
            <a:rPr lang="ar-SA" dirty="0" smtClean="0"/>
            <a:t>ام التوجيه</a:t>
          </a:r>
          <a:endParaRPr lang="ar-SA" dirty="0"/>
        </a:p>
      </dgm:t>
    </dgm:pt>
    <dgm:pt modelId="{1F083144-0D55-41CA-B0C4-92251C686A6A}" type="parTrans" cxnId="{99DFF912-6AF6-4D9D-828A-4D89F95018D0}">
      <dgm:prSet/>
      <dgm:spPr/>
      <dgm:t>
        <a:bodyPr/>
        <a:lstStyle/>
        <a:p>
          <a:pPr rtl="1"/>
          <a:endParaRPr lang="ar-SA"/>
        </a:p>
      </dgm:t>
    </dgm:pt>
    <dgm:pt modelId="{89996482-C729-4B77-BADC-FA2B6489EAE5}" type="sibTrans" cxnId="{99DFF912-6AF6-4D9D-828A-4D89F95018D0}">
      <dgm:prSet/>
      <dgm:spPr/>
      <dgm:t>
        <a:bodyPr/>
        <a:lstStyle/>
        <a:p>
          <a:pPr rtl="1"/>
          <a:endParaRPr lang="ar-SA"/>
        </a:p>
      </dgm:t>
    </dgm:pt>
    <dgm:pt modelId="{1C26D27E-6410-4D4A-8C68-6C95B3B1601F}">
      <dgm:prSet phldrT="[نص]" custT="1"/>
      <dgm:spPr/>
      <dgm:t>
        <a:bodyPr/>
        <a:lstStyle/>
        <a:p>
          <a:pPr rtl="1"/>
          <a:r>
            <a:rPr lang="ar-SA" sz="2000" b="1" dirty="0" smtClean="0"/>
            <a:t>الطفل</a:t>
          </a:r>
          <a:endParaRPr lang="ar-SA" sz="2000" b="1" dirty="0"/>
        </a:p>
      </dgm:t>
    </dgm:pt>
    <dgm:pt modelId="{67002C4F-DEA6-4523-89B1-4B2725C51BEB}" type="parTrans" cxnId="{6E770E56-CDA5-43EA-B3B0-AE74FB1B9198}">
      <dgm:prSet/>
      <dgm:spPr/>
      <dgm:t>
        <a:bodyPr/>
        <a:lstStyle/>
        <a:p>
          <a:pPr rtl="1"/>
          <a:endParaRPr lang="ar-SA"/>
        </a:p>
      </dgm:t>
    </dgm:pt>
    <dgm:pt modelId="{B6C2D5FA-BAA4-4348-B5A1-92F7B21973B2}" type="sibTrans" cxnId="{6E770E56-CDA5-43EA-B3B0-AE74FB1B9198}">
      <dgm:prSet/>
      <dgm:spPr/>
      <dgm:t>
        <a:bodyPr/>
        <a:lstStyle/>
        <a:p>
          <a:pPr rtl="1"/>
          <a:endParaRPr lang="ar-SA"/>
        </a:p>
      </dgm:t>
    </dgm:pt>
    <dgm:pt modelId="{2CEA9673-488F-4D24-A440-0696357EB333}">
      <dgm:prSet phldrT="[نص]" custT="1"/>
      <dgm:spPr/>
      <dgm:t>
        <a:bodyPr/>
        <a:lstStyle/>
        <a:p>
          <a:pPr rtl="1"/>
          <a:r>
            <a:rPr lang="ar-SA" sz="2000" b="1" dirty="0" smtClean="0"/>
            <a:t>الوالدين والمدرسين</a:t>
          </a:r>
          <a:endParaRPr lang="ar-SA" sz="2000" b="1" dirty="0"/>
        </a:p>
      </dgm:t>
    </dgm:pt>
    <dgm:pt modelId="{841C3E3F-3829-4775-BCA8-D417E94408BD}" type="parTrans" cxnId="{404BB9CE-0D0A-43B5-BF87-D01E3374F5A5}">
      <dgm:prSet/>
      <dgm:spPr/>
      <dgm:t>
        <a:bodyPr/>
        <a:lstStyle/>
        <a:p>
          <a:pPr rtl="1"/>
          <a:endParaRPr lang="ar-SA"/>
        </a:p>
      </dgm:t>
    </dgm:pt>
    <dgm:pt modelId="{365B9C47-C0F1-4FF5-B2B5-2D0005757B1F}" type="sibTrans" cxnId="{404BB9CE-0D0A-43B5-BF87-D01E3374F5A5}">
      <dgm:prSet/>
      <dgm:spPr/>
      <dgm:t>
        <a:bodyPr/>
        <a:lstStyle/>
        <a:p>
          <a:pPr rtl="1"/>
          <a:endParaRPr lang="ar-SA"/>
        </a:p>
      </dgm:t>
    </dgm:pt>
    <dgm:pt modelId="{9DE8E4AF-FBAA-4F32-90AF-94FFD6123705}">
      <dgm:prSet phldrT="[نص]" custT="1"/>
      <dgm:spPr/>
      <dgm:t>
        <a:bodyPr/>
        <a:lstStyle/>
        <a:p>
          <a:pPr rtl="1"/>
          <a:r>
            <a:rPr lang="ar-SA" sz="2000" b="1" dirty="0" smtClean="0"/>
            <a:t>البيئية الصفية </a:t>
          </a:r>
          <a:endParaRPr lang="ar-SA" sz="2000" b="1" dirty="0"/>
        </a:p>
      </dgm:t>
    </dgm:pt>
    <dgm:pt modelId="{A4BCE6C7-F4DF-435E-853D-C4DBC4CE8514}" type="parTrans" cxnId="{D1E04622-C314-497A-9365-4D8490C390E8}">
      <dgm:prSet/>
      <dgm:spPr/>
      <dgm:t>
        <a:bodyPr/>
        <a:lstStyle/>
        <a:p>
          <a:pPr rtl="1"/>
          <a:endParaRPr lang="ar-SA"/>
        </a:p>
      </dgm:t>
    </dgm:pt>
    <dgm:pt modelId="{616060F4-B80A-4D6F-B12D-6B06DF4431D5}" type="sibTrans" cxnId="{D1E04622-C314-497A-9365-4D8490C390E8}">
      <dgm:prSet/>
      <dgm:spPr/>
      <dgm:t>
        <a:bodyPr/>
        <a:lstStyle/>
        <a:p>
          <a:pPr rtl="1"/>
          <a:endParaRPr lang="ar-SA"/>
        </a:p>
      </dgm:t>
    </dgm:pt>
    <dgm:pt modelId="{1FCED59D-7188-4559-86F1-031BDA16D0FF}" type="pres">
      <dgm:prSet presAssocID="{C4400B35-5D8C-449A-A253-725D37683F6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7BA08A9-B37F-4313-A70D-AC09C93D9B63}" type="pres">
      <dgm:prSet presAssocID="{C4400B35-5D8C-449A-A253-725D37683F6B}" presName="radial" presStyleCnt="0">
        <dgm:presLayoutVars>
          <dgm:animLvl val="ctr"/>
        </dgm:presLayoutVars>
      </dgm:prSet>
      <dgm:spPr/>
    </dgm:pt>
    <dgm:pt modelId="{68C72E6D-11A2-4EFF-8797-BC03D7297B0B}" type="pres">
      <dgm:prSet presAssocID="{58220CBE-2A61-4922-AF79-BF3C9338BA02}" presName="centerShape" presStyleLbl="vennNode1" presStyleIdx="0" presStyleCnt="4" custScaleY="91484"/>
      <dgm:spPr/>
      <dgm:t>
        <a:bodyPr/>
        <a:lstStyle/>
        <a:p>
          <a:pPr rtl="1"/>
          <a:endParaRPr lang="ar-SA"/>
        </a:p>
      </dgm:t>
    </dgm:pt>
    <dgm:pt modelId="{69B42D74-A0AF-471C-89B4-951CA3A08F24}" type="pres">
      <dgm:prSet presAssocID="{1C26D27E-6410-4D4A-8C68-6C95B3B1601F}" presName="node" presStyleLbl="vennNode1" presStyleIdx="1" presStyleCnt="4" custScaleX="19412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75C5859-6D82-41BC-8779-E99534E5C60D}" type="pres">
      <dgm:prSet presAssocID="{2CEA9673-488F-4D24-A440-0696357EB333}" presName="node" presStyleLbl="vennNode1" presStyleIdx="2" presStyleCnt="4" custScaleX="171722" custScaleY="105401" custRadScaleRad="113059" custRadScaleInc="-235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186A259-BA1A-4754-B87F-E252E0E9AA05}" type="pres">
      <dgm:prSet presAssocID="{9DE8E4AF-FBAA-4F32-90AF-94FFD6123705}" presName="node" presStyleLbl="vennNode1" presStyleIdx="3" presStyleCnt="4" custScaleX="150868" custRadScaleRad="119688" custRadScaleInc="370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E770E56-CDA5-43EA-B3B0-AE74FB1B9198}" srcId="{58220CBE-2A61-4922-AF79-BF3C9338BA02}" destId="{1C26D27E-6410-4D4A-8C68-6C95B3B1601F}" srcOrd="0" destOrd="0" parTransId="{67002C4F-DEA6-4523-89B1-4B2725C51BEB}" sibTransId="{B6C2D5FA-BAA4-4348-B5A1-92F7B21973B2}"/>
    <dgm:cxn modelId="{404BB9CE-0D0A-43B5-BF87-D01E3374F5A5}" srcId="{58220CBE-2A61-4922-AF79-BF3C9338BA02}" destId="{2CEA9673-488F-4D24-A440-0696357EB333}" srcOrd="1" destOrd="0" parTransId="{841C3E3F-3829-4775-BCA8-D417E94408BD}" sibTransId="{365B9C47-C0F1-4FF5-B2B5-2D0005757B1F}"/>
    <dgm:cxn modelId="{DBFA1868-78A4-4BFB-8581-730BEC36CBF8}" type="presOf" srcId="{58220CBE-2A61-4922-AF79-BF3C9338BA02}" destId="{68C72E6D-11A2-4EFF-8797-BC03D7297B0B}" srcOrd="0" destOrd="0" presId="urn:microsoft.com/office/officeart/2005/8/layout/radial3"/>
    <dgm:cxn modelId="{AD88799C-D531-4791-8F3F-101D28489F81}" type="presOf" srcId="{9DE8E4AF-FBAA-4F32-90AF-94FFD6123705}" destId="{C186A259-BA1A-4754-B87F-E252E0E9AA05}" srcOrd="0" destOrd="0" presId="urn:microsoft.com/office/officeart/2005/8/layout/radial3"/>
    <dgm:cxn modelId="{D1E04622-C314-497A-9365-4D8490C390E8}" srcId="{58220CBE-2A61-4922-AF79-BF3C9338BA02}" destId="{9DE8E4AF-FBAA-4F32-90AF-94FFD6123705}" srcOrd="2" destOrd="0" parTransId="{A4BCE6C7-F4DF-435E-853D-C4DBC4CE8514}" sibTransId="{616060F4-B80A-4D6F-B12D-6B06DF4431D5}"/>
    <dgm:cxn modelId="{99DFF912-6AF6-4D9D-828A-4D89F95018D0}" srcId="{C4400B35-5D8C-449A-A253-725D37683F6B}" destId="{58220CBE-2A61-4922-AF79-BF3C9338BA02}" srcOrd="0" destOrd="0" parTransId="{1F083144-0D55-41CA-B0C4-92251C686A6A}" sibTransId="{89996482-C729-4B77-BADC-FA2B6489EAE5}"/>
    <dgm:cxn modelId="{D7AF27B1-8160-4C00-A63D-81503630220E}" type="presOf" srcId="{C4400B35-5D8C-449A-A253-725D37683F6B}" destId="{1FCED59D-7188-4559-86F1-031BDA16D0FF}" srcOrd="0" destOrd="0" presId="urn:microsoft.com/office/officeart/2005/8/layout/radial3"/>
    <dgm:cxn modelId="{5356C2C5-1831-424E-9452-CADED74B16A4}" type="presOf" srcId="{2CEA9673-488F-4D24-A440-0696357EB333}" destId="{775C5859-6D82-41BC-8779-E99534E5C60D}" srcOrd="0" destOrd="0" presId="urn:microsoft.com/office/officeart/2005/8/layout/radial3"/>
    <dgm:cxn modelId="{D486BB27-8565-4B49-940B-2F83AEB22E5D}" type="presOf" srcId="{1C26D27E-6410-4D4A-8C68-6C95B3B1601F}" destId="{69B42D74-A0AF-471C-89B4-951CA3A08F24}" srcOrd="0" destOrd="0" presId="urn:microsoft.com/office/officeart/2005/8/layout/radial3"/>
    <dgm:cxn modelId="{52A182BC-43E4-49A1-B7FD-E500F71D93F4}" type="presParOf" srcId="{1FCED59D-7188-4559-86F1-031BDA16D0FF}" destId="{57BA08A9-B37F-4313-A70D-AC09C93D9B63}" srcOrd="0" destOrd="0" presId="urn:microsoft.com/office/officeart/2005/8/layout/radial3"/>
    <dgm:cxn modelId="{219D1AD7-AC33-41F0-9868-675B4B994737}" type="presParOf" srcId="{57BA08A9-B37F-4313-A70D-AC09C93D9B63}" destId="{68C72E6D-11A2-4EFF-8797-BC03D7297B0B}" srcOrd="0" destOrd="0" presId="urn:microsoft.com/office/officeart/2005/8/layout/radial3"/>
    <dgm:cxn modelId="{C685FD99-95EA-4EEF-8404-F7F720C638B8}" type="presParOf" srcId="{57BA08A9-B37F-4313-A70D-AC09C93D9B63}" destId="{69B42D74-A0AF-471C-89B4-951CA3A08F24}" srcOrd="1" destOrd="0" presId="urn:microsoft.com/office/officeart/2005/8/layout/radial3"/>
    <dgm:cxn modelId="{B42AE90E-1814-49B6-A851-F0404D3E650A}" type="presParOf" srcId="{57BA08A9-B37F-4313-A70D-AC09C93D9B63}" destId="{775C5859-6D82-41BC-8779-E99534E5C60D}" srcOrd="2" destOrd="0" presId="urn:microsoft.com/office/officeart/2005/8/layout/radial3"/>
    <dgm:cxn modelId="{D7A68C43-E95D-46FB-8500-692B6C89D48D}" type="presParOf" srcId="{57BA08A9-B37F-4313-A70D-AC09C93D9B63}" destId="{C186A259-BA1A-4754-B87F-E252E0E9AA05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C72E6D-11A2-4EFF-8797-BC03D7297B0B}">
      <dsp:nvSpPr>
        <dsp:cNvPr id="0" name=""/>
        <dsp:cNvSpPr/>
      </dsp:nvSpPr>
      <dsp:spPr>
        <a:xfrm>
          <a:off x="2143465" y="801705"/>
          <a:ext cx="1564402" cy="143117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ن</a:t>
          </a:r>
          <a:r>
            <a:rPr lang="ar-JO" sz="3500" kern="1200" dirty="0" smtClean="0"/>
            <a:t>ظ</a:t>
          </a:r>
          <a:r>
            <a:rPr lang="ar-SA" sz="3500" kern="1200" dirty="0" smtClean="0"/>
            <a:t>ام التوجيه</a:t>
          </a:r>
          <a:endParaRPr lang="ar-SA" sz="3500" kern="1200" dirty="0"/>
        </a:p>
      </dsp:txBody>
      <dsp:txXfrm>
        <a:off x="2372566" y="1011296"/>
        <a:ext cx="1106200" cy="1011995"/>
      </dsp:txXfrm>
    </dsp:sp>
    <dsp:sp modelId="{69B42D74-A0AF-471C-89B4-951CA3A08F24}">
      <dsp:nvSpPr>
        <dsp:cNvPr id="0" name=""/>
        <dsp:cNvSpPr/>
      </dsp:nvSpPr>
      <dsp:spPr>
        <a:xfrm>
          <a:off x="2166450" y="108403"/>
          <a:ext cx="1518432" cy="782201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الطفل</a:t>
          </a:r>
          <a:endParaRPr lang="ar-SA" sz="2000" b="1" kern="1200" dirty="0"/>
        </a:p>
      </dsp:txBody>
      <dsp:txXfrm>
        <a:off x="2388819" y="222954"/>
        <a:ext cx="1073694" cy="553099"/>
      </dsp:txXfrm>
    </dsp:sp>
    <dsp:sp modelId="{775C5859-6D82-41BC-8779-E99534E5C60D}">
      <dsp:nvSpPr>
        <dsp:cNvPr id="0" name=""/>
        <dsp:cNvSpPr/>
      </dsp:nvSpPr>
      <dsp:spPr>
        <a:xfrm>
          <a:off x="3277775" y="1630546"/>
          <a:ext cx="1343211" cy="82444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الوالدين والمدرسين</a:t>
          </a:r>
          <a:endParaRPr lang="ar-SA" sz="2000" b="1" kern="1200" dirty="0"/>
        </a:p>
      </dsp:txBody>
      <dsp:txXfrm>
        <a:off x="3474484" y="1751283"/>
        <a:ext cx="949793" cy="582973"/>
      </dsp:txXfrm>
    </dsp:sp>
    <dsp:sp modelId="{C186A259-BA1A-4754-B87F-E252E0E9AA05}">
      <dsp:nvSpPr>
        <dsp:cNvPr id="0" name=""/>
        <dsp:cNvSpPr/>
      </dsp:nvSpPr>
      <dsp:spPr>
        <a:xfrm>
          <a:off x="1236611" y="1651666"/>
          <a:ext cx="1180091" cy="782201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البيئية الصفية </a:t>
          </a:r>
          <a:endParaRPr lang="ar-SA" sz="2000" b="1" kern="1200" dirty="0"/>
        </a:p>
      </dsp:txBody>
      <dsp:txXfrm>
        <a:off x="1409431" y="1766217"/>
        <a:ext cx="834451" cy="5530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65E772B-30DA-4D8B-9CA0-7FECAFCB923D}" type="datetimeFigureOut">
              <a:rPr lang="ar-SA" smtClean="0"/>
              <a:t>18/05/38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8D725A3-113B-4416-AADA-B66C3A21D20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58737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4BFB-AF44-41DC-A67A-505E788E72D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4BFB-AF44-41DC-A67A-505E788E72D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4BFB-AF44-41DC-A67A-505E788E72D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Oval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EEA82E9-CAEE-4B2A-BF95-A757172CCFE2}" type="datetime8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14 شباط، 17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t>إعداد: أ. مها الحقباني- جامعة الملك سعود 2010 م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8FB1BE-5EF2-4531-86DF-D4E6165BBE4D}" type="slidenum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682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43542-9F45-44FE-9396-4B66C053602A}" type="datetime8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14 شباط، 17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t>إعداد: أ. مها الحقباني- جامعة الملك سعود 2010 م</a:t>
            </a: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7EB2F-BCF9-4DD6-9A52-B9B8DE72874B}" type="slidenum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7399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Oval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578F89-9C0E-46A0-B43E-3FB3F08130CC}" type="datetime8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14 شباط، 17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t>إعداد: أ. مها الحقباني- جامعة الملك سعود 2010 م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1E55E4-F329-4190-92F3-8612DF04D113}" type="slidenum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891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6A370-7975-4283-8012-B6BB2B78376D}" type="datetime8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14 شباط، 17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t>إعداد: أ. مها الحقباني- جامعة الملك سعود 2010 م</a:t>
            </a:r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7CA6B-AFD4-4222-A01B-B55B6E4C218D}" type="slidenum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085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E04C36-B8DE-4A9A-8F5D-11F7807F1E57}" type="datetime8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14 شباط، 17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t>إعداد: أ. مها الحقباني- جامعة الملك سعود 2010 م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19B7A9-6D6F-40A4-9357-ADB7BA3AB6D8}" type="slidenum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201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42DFC-0214-45A4-A894-481B89B71F5D}" type="datetime8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14 شباط، 17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t>إعداد: أ. مها الحقباني- جامعة الملك سعود 2010 م</a:t>
            </a: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CBC25-9453-4D44-A2F2-E1752918C8B5}" type="slidenum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4142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Rectangle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A4E639-3EB1-41F1-A35D-11E1D0EDB6BE}" type="datetime8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14 شباط، 17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t>إعداد: أ. مها الحقباني- جامعة الملك سعود 2010 م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741ADE-7A48-4D4A-AB84-D912E18A911A}" type="slidenum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7921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1F2EB5-E708-4E34-BB9D-648B56E0E017}" type="datetime8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14 شباط، 17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t>إعداد: أ. مها الحقباني- جامعة الملك سعود 2010 م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EAA6272-BA6E-4A83-BC07-16876F9F41FA}" type="slidenum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892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4BFB-AF44-41DC-A67A-505E788E72D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algn="l" rtl="0">
              <a:lnSpc>
                <a:spcPts val="3000"/>
              </a:lnSpc>
              <a:spcBef>
                <a:spcPts val="600"/>
              </a:spcBef>
              <a:buClr>
                <a:srgbClr val="FE863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6" name="Flowchart: Process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lowchart: Process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8AF1150-D71F-4A02-8E2B-0DC41DBEB539}" type="datetime8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14 شباط، 17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t>إعداد: أ. مها الحقباني- جامعة الملك سعود 2010 م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CEB6E7-2468-4874-8F3E-CD7316D53571}" type="slidenum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8978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69046-E09A-444F-8A1F-982F5D602D20}" type="datetime8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14 شباط، 17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t>إعداد: أ. مها الحقباني- جامعة الملك سعود 2010 م</a:t>
            </a: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CB0B9-A6E7-4D86-BF10-287150860754}" type="slidenum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489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599C6-1A17-4C70-83F0-173B33EEA1A2}" type="datetime8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14 شباط، 17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t>إعداد: أ. مها الحقباني- جامعة الملك سعود 2010 م</a:t>
            </a: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5D4EE-B387-46F8-B74C-378F7C02EFD9}" type="slidenum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269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4BFB-AF44-41DC-A67A-505E788E72D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4BFB-AF44-41DC-A67A-505E788E72D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4BFB-AF44-41DC-A67A-505E788E72D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4BFB-AF44-41DC-A67A-505E788E72D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4BFB-AF44-41DC-A67A-505E788E72D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4BFB-AF44-41DC-A67A-505E788E72D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4BFB-AF44-41DC-A67A-505E788E72D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E4BFB-AF44-41DC-A67A-505E788E72D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text styles</a:t>
            </a:r>
          </a:p>
          <a:p>
            <a:pPr lvl="1"/>
            <a:r>
              <a:rPr lang="en-US" altLang="ar-SA" smtClean="0"/>
              <a:t>Second level</a:t>
            </a:r>
          </a:p>
          <a:p>
            <a:pPr lvl="2"/>
            <a:r>
              <a:rPr lang="en-US" altLang="ar-SA" smtClean="0"/>
              <a:t>Third level</a:t>
            </a:r>
          </a:p>
          <a:p>
            <a:pPr lvl="3"/>
            <a:r>
              <a:rPr lang="en-US" altLang="ar-SA" smtClean="0"/>
              <a:t>Fourth level</a:t>
            </a:r>
          </a:p>
          <a:p>
            <a:pPr lvl="4"/>
            <a:r>
              <a:rPr lang="en-US" altLang="ar-SA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fld id="{44B38217-8682-4C97-B107-A26EF7EB32CA}" type="datetime8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14 شباط، 17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r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t>إعداد: أ. مها الحقباني- جامعة الملك سعود 2010 م</a:t>
            </a: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fld id="{C42FC2D3-8D10-4CB8-97E5-B1D45D630C7D}" type="slidenum">
              <a:rPr lang="ar-JO">
                <a:solidFill>
                  <a:srgbClr val="FFF39D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ar-JO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579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1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45E70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Majalla UI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  <a:ea typeface="Majalla UI"/>
          <a:cs typeface="Majalla UI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  <a:ea typeface="Majalla UI"/>
          <a:cs typeface="Majalla UI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  <a:ea typeface="Majalla UI"/>
          <a:cs typeface="Majalla UI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  <a:ea typeface="Majalla UI"/>
          <a:cs typeface="Majalla UI"/>
        </a:defRPr>
      </a:lvl5pPr>
      <a:lvl6pPr marL="457200" algn="l" rtl="1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  <a:ea typeface="Majalla UI"/>
          <a:cs typeface="Majalla UI"/>
        </a:defRPr>
      </a:lvl6pPr>
      <a:lvl7pPr marL="914400" algn="l" rtl="1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  <a:ea typeface="Majalla UI"/>
          <a:cs typeface="Majalla UI"/>
        </a:defRPr>
      </a:lvl7pPr>
      <a:lvl8pPr marL="1371600" algn="l" rtl="1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  <a:ea typeface="Majalla UI"/>
          <a:cs typeface="Majalla UI"/>
        </a:defRPr>
      </a:lvl8pPr>
      <a:lvl9pPr marL="1828800" algn="l" rtl="1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  <a:ea typeface="Majalla UI"/>
          <a:cs typeface="Majalla UI"/>
        </a:defRPr>
      </a:lvl9pPr>
      <a:extLst/>
    </p:titleStyle>
    <p:bodyStyle>
      <a:lvl1pPr marL="365125" indent="-282575" algn="r" rtl="1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Majalla UI"/>
          <a:cs typeface="+mn-cs"/>
        </a:defRPr>
      </a:lvl1pPr>
      <a:lvl2pPr marL="639763" indent="-236538" algn="r" rtl="1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Majalla UI"/>
          <a:cs typeface="+mn-cs"/>
        </a:defRPr>
      </a:lvl2pPr>
      <a:lvl3pPr marL="885825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Majalla UI"/>
          <a:cs typeface="+mn-cs"/>
        </a:defRPr>
      </a:lvl3pPr>
      <a:lvl4pPr marL="1096963" indent="-173038" algn="r" rtl="1" eaLnBrk="0" fontAlgn="base" hangingPunct="0">
        <a:spcBef>
          <a:spcPct val="20000"/>
        </a:spcBef>
        <a:spcAft>
          <a:spcPct val="0"/>
        </a:spcAft>
        <a:buClr>
          <a:srgbClr val="B32C16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Majalla UI"/>
          <a:cs typeface="+mn-cs"/>
        </a:defRPr>
      </a:lvl4pPr>
      <a:lvl5pPr marL="1296988" indent="-182563" algn="r" rtl="1" eaLnBrk="0" fontAlgn="base" hangingPunct="0">
        <a:spcBef>
          <a:spcPct val="20000"/>
        </a:spcBef>
        <a:spcAft>
          <a:spcPct val="0"/>
        </a:spcAft>
        <a:buClr>
          <a:srgbClr val="F5CD2D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Majalla UI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763688" y="2276872"/>
            <a:ext cx="687880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9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التوجيه والارشاد</a:t>
            </a:r>
            <a:endParaRPr lang="ar-SA" sz="9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98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655168" y="1052736"/>
            <a:ext cx="7128792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ان </a:t>
            </a:r>
            <a:r>
              <a:rPr lang="ar-SA" sz="2400" dirty="0">
                <a:solidFill>
                  <a:prstClr val="black"/>
                </a:solidFill>
                <a:cs typeface="Times New Roman"/>
              </a:rPr>
              <a:t>عملية توجيه الاطفال </a:t>
            </a:r>
            <a:r>
              <a:rPr lang="ar-SA" sz="2400" u="sng" dirty="0">
                <a:solidFill>
                  <a:srgbClr val="FF0000"/>
                </a:solidFill>
                <a:cs typeface="Times New Roman"/>
              </a:rPr>
              <a:t>ليست عملية فردية ولا </a:t>
            </a:r>
            <a:r>
              <a:rPr lang="ar-SA" sz="2400" u="sng" dirty="0" err="1">
                <a:solidFill>
                  <a:srgbClr val="FF0000"/>
                </a:solidFill>
                <a:cs typeface="Times New Roman"/>
              </a:rPr>
              <a:t>هى</a:t>
            </a:r>
            <a:r>
              <a:rPr lang="ar-SA" sz="2400" u="sng" dirty="0">
                <a:solidFill>
                  <a:srgbClr val="FF0000"/>
                </a:solidFill>
                <a:cs typeface="Times New Roman"/>
              </a:rPr>
              <a:t> عملية تسير </a:t>
            </a:r>
            <a:r>
              <a:rPr lang="ar-SA" sz="2400" u="sng" dirty="0" smtClean="0">
                <a:solidFill>
                  <a:srgbClr val="FF0000"/>
                </a:solidFill>
                <a:cs typeface="Times New Roman"/>
              </a:rPr>
              <a:t>في </a:t>
            </a:r>
            <a:r>
              <a:rPr lang="ar-SA" sz="2400" u="sng" dirty="0">
                <a:solidFill>
                  <a:srgbClr val="FF0000"/>
                </a:solidFill>
                <a:cs typeface="Times New Roman"/>
              </a:rPr>
              <a:t>اتجاه واحد </a:t>
            </a:r>
            <a:r>
              <a:rPr lang="ar-SA" sz="2400" dirty="0">
                <a:solidFill>
                  <a:prstClr val="black"/>
                </a:solidFill>
                <a:cs typeface="Times New Roman"/>
              </a:rPr>
              <a:t>, 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فالأطفال </a:t>
            </a:r>
            <a:r>
              <a:rPr lang="ar-SA" sz="2400" dirty="0">
                <a:solidFill>
                  <a:prstClr val="black"/>
                </a:solidFill>
                <a:cs typeface="Times New Roman"/>
              </a:rPr>
              <a:t>عنصر فعال داخل هذه المنظومة حيث يؤثرون بها بشكل واضح ( كيف ؟) </a:t>
            </a:r>
            <a:r>
              <a:rPr lang="ar-JO" sz="2400" dirty="0" smtClean="0">
                <a:solidFill>
                  <a:prstClr val="black"/>
                </a:solidFill>
                <a:cs typeface="Times New Roman"/>
              </a:rPr>
              <a:t>.</a:t>
            </a:r>
          </a:p>
          <a:p>
            <a:endParaRPr lang="ar-SA" sz="2400" dirty="0">
              <a:solidFill>
                <a:prstClr val="black"/>
              </a:solidFill>
              <a:cs typeface="Times New Roman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ar-SA" sz="2400" dirty="0">
                <a:solidFill>
                  <a:prstClr val="black"/>
                </a:solidFill>
                <a:cs typeface="Times New Roman"/>
              </a:rPr>
              <a:t>تجاوب الطفل مع نظام التوجيه </a:t>
            </a:r>
            <a:r>
              <a:rPr lang="ar-SA" sz="2400" u="sng" dirty="0">
                <a:solidFill>
                  <a:srgbClr val="FF0000"/>
                </a:solidFill>
                <a:cs typeface="Times New Roman"/>
              </a:rPr>
              <a:t>يتأثر بمستوى التطور </a:t>
            </a:r>
            <a:r>
              <a:rPr lang="ar-SA" sz="2400" u="sng" dirty="0" smtClean="0">
                <a:solidFill>
                  <a:srgbClr val="FF0000"/>
                </a:solidFill>
                <a:cs typeface="Times New Roman"/>
              </a:rPr>
              <a:t>اللغوي </a:t>
            </a:r>
            <a:r>
              <a:rPr lang="ar-SA" sz="2400" dirty="0">
                <a:solidFill>
                  <a:prstClr val="black"/>
                </a:solidFill>
                <a:cs typeface="Times New Roman"/>
              </a:rPr>
              <a:t>الذى أحرزه – و تطور ادراكه – و تفكيره و نضج هذا 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التفكير</a:t>
            </a:r>
            <a:r>
              <a:rPr lang="ar-JO" sz="2400" dirty="0" smtClean="0">
                <a:solidFill>
                  <a:prstClr val="black"/>
                </a:solidFill>
                <a:cs typeface="Times New Roman"/>
              </a:rPr>
              <a:t>.</a:t>
            </a:r>
          </a:p>
          <a:p>
            <a:endParaRPr lang="ar-SA" sz="2400" dirty="0" smtClean="0">
              <a:solidFill>
                <a:prstClr val="black"/>
              </a:solidFill>
              <a:cs typeface="Times New Roman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 </a:t>
            </a:r>
            <a:r>
              <a:rPr lang="ar-SA" sz="2000" kern="0" dirty="0">
                <a:solidFill>
                  <a:prstClr val="black"/>
                </a:solidFill>
                <a:latin typeface="Verdana"/>
                <a:cs typeface="+mj-cs"/>
              </a:rPr>
              <a:t>تتأثر قدرة الطفل على </a:t>
            </a:r>
            <a:r>
              <a:rPr lang="ar-SA" sz="2000" u="sng" kern="0" dirty="0">
                <a:solidFill>
                  <a:srgbClr val="FF0000"/>
                </a:solidFill>
                <a:latin typeface="Verdana"/>
                <a:cs typeface="+mj-cs"/>
              </a:rPr>
              <a:t>ضبط النفس بمستوى التطور </a:t>
            </a:r>
            <a:r>
              <a:rPr lang="ar-SA" sz="2000" u="sng" kern="0" dirty="0" smtClean="0">
                <a:solidFill>
                  <a:srgbClr val="FF0000"/>
                </a:solidFill>
                <a:latin typeface="Verdana"/>
                <a:cs typeface="+mj-cs"/>
              </a:rPr>
              <a:t>المعرفي </a:t>
            </a:r>
            <a:r>
              <a:rPr lang="ar-SA" sz="2000" kern="0" dirty="0">
                <a:solidFill>
                  <a:prstClr val="black"/>
                </a:solidFill>
                <a:latin typeface="Verdana"/>
                <a:cs typeface="+mj-cs"/>
              </a:rPr>
              <a:t>و </a:t>
            </a:r>
            <a:r>
              <a:rPr lang="ar-SA" sz="2000" kern="0" dirty="0" smtClean="0">
                <a:solidFill>
                  <a:prstClr val="black"/>
                </a:solidFill>
                <a:latin typeface="Verdana"/>
                <a:cs typeface="+mj-cs"/>
              </a:rPr>
              <a:t>التي </a:t>
            </a:r>
            <a:r>
              <a:rPr lang="ar-SA" sz="2000" kern="0" dirty="0">
                <a:solidFill>
                  <a:prstClr val="black"/>
                </a:solidFill>
                <a:latin typeface="Verdana"/>
                <a:cs typeface="+mj-cs"/>
              </a:rPr>
              <a:t>منها : القدرة اللغوية – التفكير </a:t>
            </a:r>
            <a:r>
              <a:rPr lang="ar-SA" sz="2000" kern="0" dirty="0" smtClean="0">
                <a:solidFill>
                  <a:prstClr val="black"/>
                </a:solidFill>
                <a:latin typeface="Verdana"/>
                <a:cs typeface="+mj-cs"/>
              </a:rPr>
              <a:t>المنطقي </a:t>
            </a:r>
            <a:r>
              <a:rPr lang="ar-SA" sz="2000" kern="0" dirty="0">
                <a:solidFill>
                  <a:prstClr val="black"/>
                </a:solidFill>
                <a:latin typeface="Verdana"/>
                <a:cs typeface="+mj-cs"/>
              </a:rPr>
              <a:t>– الادراك – الذاكرة . و جميع هذه المتغيرات تؤثر على علاقة الطفل بالآخرين و على مدى نجاح اساليب التوجيه </a:t>
            </a:r>
            <a:r>
              <a:rPr lang="ar-SA" sz="2000" kern="0" dirty="0" err="1">
                <a:solidFill>
                  <a:prstClr val="black"/>
                </a:solidFill>
                <a:latin typeface="Verdana"/>
                <a:cs typeface="+mj-cs"/>
              </a:rPr>
              <a:t>التى</a:t>
            </a:r>
            <a:r>
              <a:rPr lang="ar-SA" sz="2000" kern="0" dirty="0">
                <a:solidFill>
                  <a:prstClr val="black"/>
                </a:solidFill>
                <a:latin typeface="Verdana"/>
                <a:cs typeface="+mj-cs"/>
              </a:rPr>
              <a:t> يتبناها </a:t>
            </a:r>
            <a:r>
              <a:rPr lang="ar-SA" sz="2000" kern="0" dirty="0" smtClean="0">
                <a:solidFill>
                  <a:prstClr val="black"/>
                </a:solidFill>
                <a:latin typeface="Verdana"/>
                <a:cs typeface="+mj-cs"/>
              </a:rPr>
              <a:t>المعلمون</a:t>
            </a:r>
            <a:r>
              <a:rPr lang="ar-SA" sz="2000" kern="0" dirty="0" smtClean="0">
                <a:solidFill>
                  <a:prstClr val="black"/>
                </a:solidFill>
                <a:latin typeface="Verdana"/>
              </a:rPr>
              <a:t> </a:t>
            </a:r>
            <a:r>
              <a:rPr lang="ar-JO" sz="2000" kern="0" dirty="0" smtClean="0">
                <a:solidFill>
                  <a:prstClr val="black"/>
                </a:solidFill>
                <a:latin typeface="Verdana"/>
              </a:rPr>
              <a:t>.</a:t>
            </a:r>
            <a:endParaRPr lang="ar-SA" sz="2000" dirty="0">
              <a:solidFill>
                <a:prstClr val="black"/>
              </a:solidFill>
            </a:endParaRPr>
          </a:p>
          <a:p>
            <a:endParaRPr lang="ar-SA" sz="2400" dirty="0">
              <a:solidFill>
                <a:prstClr val="black"/>
              </a:solidFill>
              <a:cs typeface="Times New Roman"/>
            </a:endParaRPr>
          </a:p>
          <a:p>
            <a:endParaRPr lang="ar-SA" sz="2400" dirty="0" smtClean="0">
              <a:solidFill>
                <a:prstClr val="black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9011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223973" y="1412776"/>
            <a:ext cx="6048672" cy="26776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endParaRPr lang="ar-SA" sz="2400" dirty="0" smtClean="0">
              <a:solidFill>
                <a:prstClr val="black"/>
              </a:solidFill>
              <a:cs typeface="Times New Roman"/>
            </a:endParaRP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في احد صفوف الروضة كان طفلان يلعبان معا بالعاب صغيرة على شكل حيوانات . وكان كل منهما يتناول ما يشاء من الالعاب من علبة صغيرة موجودة فوق الطاولة . وفجأة يجذب احدهما العلبة الى ناحيته ويرفض السماح لزميله بمشاركة ، ويصر على انها له وحده ، فيستجيب الطفل الاخر بضرب الاول </a:t>
            </a:r>
          </a:p>
        </p:txBody>
      </p:sp>
    </p:spTree>
    <p:extLst>
      <p:ext uri="{BB962C8B-B14F-4D97-AF65-F5344CB8AC3E}">
        <p14:creationId xmlns:p14="http://schemas.microsoft.com/office/powerpoint/2010/main" val="173533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1511152" y="692696"/>
            <a:ext cx="7381328" cy="60016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cs typeface="+mj-cs"/>
              </a:rPr>
              <a:t>ضبط النفس لذى الطفل مرحلة ما</a:t>
            </a:r>
            <a:r>
              <a:rPr lang="ar-JO" sz="2400" b="1" dirty="0" smtClean="0">
                <a:solidFill>
                  <a:srgbClr val="FF0000"/>
                </a:solidFill>
                <a:cs typeface="+mj-cs"/>
              </a:rPr>
              <a:t> </a:t>
            </a:r>
            <a:r>
              <a:rPr lang="ar-SA" sz="2400" b="1" dirty="0" smtClean="0">
                <a:solidFill>
                  <a:srgbClr val="FF0000"/>
                </a:solidFill>
                <a:cs typeface="+mj-cs"/>
              </a:rPr>
              <a:t>قبل المدرسة :</a:t>
            </a:r>
          </a:p>
          <a:p>
            <a:endParaRPr lang="ar-SA" sz="2400" b="1" dirty="0" smtClean="0">
              <a:solidFill>
                <a:srgbClr val="FF0000"/>
              </a:solidFill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sz="2400" b="1" dirty="0" smtClean="0">
                <a:cs typeface="+mj-cs"/>
              </a:rPr>
              <a:t>من  اهم التغيرات التي تميز مرحلة ما قبل المدرسة </a:t>
            </a:r>
            <a:r>
              <a:rPr lang="ar-SA" sz="2400" b="1" dirty="0" smtClean="0">
                <a:solidFill>
                  <a:schemeClr val="accent3">
                    <a:lumMod val="50000"/>
                  </a:schemeClr>
                </a:solidFill>
                <a:cs typeface="+mj-cs"/>
              </a:rPr>
              <a:t>ظهور القدرة علي </a:t>
            </a:r>
            <a:r>
              <a:rPr lang="ar-JO" sz="2400" b="1" dirty="0" smtClean="0">
                <a:solidFill>
                  <a:schemeClr val="accent3">
                    <a:lumMod val="50000"/>
                  </a:schemeClr>
                </a:solidFill>
                <a:cs typeface="+mj-cs"/>
              </a:rPr>
              <a:t>ال</a:t>
            </a:r>
            <a:r>
              <a:rPr lang="ar-SA" sz="2400" b="1" dirty="0" smtClean="0">
                <a:solidFill>
                  <a:schemeClr val="accent3">
                    <a:lumMod val="50000"/>
                  </a:schemeClr>
                </a:solidFill>
                <a:cs typeface="+mj-cs"/>
              </a:rPr>
              <a:t>ضبط</a:t>
            </a:r>
            <a:r>
              <a:rPr lang="en-US" sz="2400" b="1" dirty="0" smtClean="0">
                <a:solidFill>
                  <a:srgbClr val="FF0000"/>
                </a:solidFill>
                <a:cs typeface="+mj-cs"/>
              </a:rPr>
              <a:t> </a:t>
            </a:r>
            <a:r>
              <a:rPr lang="en-US" sz="2400" b="1" dirty="0" smtClean="0">
                <a:cs typeface="+mj-cs"/>
              </a:rPr>
              <a:t>. </a:t>
            </a:r>
            <a:r>
              <a:rPr lang="ar-SA" sz="2400" b="1" dirty="0" smtClean="0">
                <a:cs typeface="+mj-cs"/>
              </a:rPr>
              <a:t> </a:t>
            </a:r>
            <a:endParaRPr lang="ar-JO" sz="2400" b="1" dirty="0" smtClean="0"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ar-JO" sz="2400" b="1" dirty="0"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sz="2400" b="1" dirty="0" smtClean="0">
                <a:cs typeface="+mj-cs"/>
              </a:rPr>
              <a:t>ففي هذا المرحلة يبدا الطفل في تحصيل بعض القدرة علي تنظيم سلوكه وتوجيهه , </a:t>
            </a:r>
            <a:r>
              <a:rPr lang="ar-SA" sz="2400" b="1" dirty="0" smtClean="0">
                <a:solidFill>
                  <a:schemeClr val="accent3">
                    <a:lumMod val="50000"/>
                  </a:schemeClr>
                </a:solidFill>
                <a:cs typeface="+mj-cs"/>
              </a:rPr>
              <a:t>أي يبدا في السيطرة  علي نفسه ومشاعره بدافع  داخلي  بدلا من الضبط الخارجي </a:t>
            </a:r>
            <a:r>
              <a:rPr lang="ar-JO" sz="2400" b="1" dirty="0" smtClean="0">
                <a:solidFill>
                  <a:schemeClr val="accent3">
                    <a:lumMod val="50000"/>
                  </a:schemeClr>
                </a:solidFill>
                <a:cs typeface="+mj-cs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ar-SA" sz="2400" b="1" dirty="0" smtClean="0"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sz="2400" b="1" dirty="0" smtClean="0">
                <a:cs typeface="+mj-cs"/>
              </a:rPr>
              <a:t>ويتوقع الكبار ان يمارس الطفل بشكل مستمر عميلة الضبط الداخلي بشكل مستمر ودائم </a:t>
            </a:r>
            <a:r>
              <a:rPr lang="ar-JO" sz="2400" b="1" dirty="0" smtClean="0">
                <a:cs typeface="+mj-cs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ar-SA" sz="2400" b="1" dirty="0" smtClean="0"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sz="2400" b="1" dirty="0" smtClean="0">
                <a:cs typeface="+mj-cs"/>
              </a:rPr>
              <a:t>وهذا خطأ يقع فيه معظم المربين لا تزال في بداية تكوينها والمهارات عادة مهمها كان </a:t>
            </a:r>
            <a:r>
              <a:rPr lang="ar-SA" sz="2400" b="1" dirty="0" smtClean="0">
                <a:solidFill>
                  <a:schemeClr val="accent3">
                    <a:lumMod val="50000"/>
                  </a:schemeClr>
                </a:solidFill>
                <a:cs typeface="+mj-cs"/>
              </a:rPr>
              <a:t>نوعها لا تظهر فجأة وبصوره مكتملة وتحتاج الي تدريب  </a:t>
            </a:r>
            <a:r>
              <a:rPr lang="ar-SA" sz="2400" dirty="0" smtClean="0">
                <a:solidFill>
                  <a:schemeClr val="accent3">
                    <a:lumMod val="50000"/>
                  </a:schemeClr>
                </a:solidFill>
                <a:cs typeface="+mj-cs"/>
              </a:rPr>
              <a:t> </a:t>
            </a:r>
          </a:p>
          <a:p>
            <a:endParaRPr lang="ar-SA" sz="24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1979712" y="476672"/>
            <a:ext cx="6809467" cy="66048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+mj-cs"/>
              </a:rPr>
              <a:t>تعريف ضبط النفس:</a:t>
            </a:r>
            <a:endParaRPr lang="ar-JO" sz="2400" b="1" u="sng" dirty="0" smtClean="0">
              <a:solidFill>
                <a:srgbClr val="FF0000"/>
              </a:solidFill>
              <a:cs typeface="+mj-cs"/>
            </a:endParaRPr>
          </a:p>
          <a:p>
            <a:endParaRPr lang="ar-SA" sz="2400" b="1" u="sng" dirty="0" smtClean="0">
              <a:solidFill>
                <a:srgbClr val="FF0000"/>
              </a:solidFill>
              <a:cs typeface="+mj-cs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itchFamily="2" charset="2"/>
              <a:buChar char="n"/>
            </a:pPr>
            <a:r>
              <a:rPr lang="ar-SA" sz="2800" b="1" u="sng" kern="0" dirty="0">
                <a:solidFill>
                  <a:schemeClr val="accent3">
                    <a:lumMod val="50000"/>
                  </a:schemeClr>
                </a:solidFill>
                <a:latin typeface="Verdana"/>
              </a:rPr>
              <a:t>تحديد المقصود بضبط النفس :  </a:t>
            </a:r>
            <a:endParaRPr lang="ar-JO" sz="2800" b="1" u="sng" kern="0" dirty="0" smtClean="0">
              <a:solidFill>
                <a:schemeClr val="accent3">
                  <a:lumMod val="50000"/>
                </a:schemeClr>
              </a:solidFill>
              <a:latin typeface="Verdana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itchFamily="2" charset="2"/>
              <a:buChar char="n"/>
            </a:pPr>
            <a:r>
              <a:rPr lang="ar-SA" sz="2800" kern="0" dirty="0" smtClean="0">
                <a:latin typeface="Verdana"/>
              </a:rPr>
              <a:t>يوصف </a:t>
            </a:r>
            <a:r>
              <a:rPr lang="ar-SA" sz="2800" kern="0" dirty="0">
                <a:latin typeface="Verdana"/>
              </a:rPr>
              <a:t>الطفل بأنه قادر على ضبط نفسه اذا أظهر احد الانماط السلوكية التالية </a:t>
            </a:r>
            <a:r>
              <a:rPr lang="ar-SA" sz="2800" kern="0" dirty="0" smtClean="0">
                <a:latin typeface="Verdana"/>
              </a:rPr>
              <a:t>:</a:t>
            </a:r>
            <a:endParaRPr lang="ar-JO" sz="2800" kern="0" dirty="0" smtClean="0">
              <a:latin typeface="Verdana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itchFamily="2" charset="2"/>
              <a:buChar char="n"/>
            </a:pPr>
            <a:r>
              <a:rPr lang="ar-SA" sz="2800" kern="0" dirty="0" smtClean="0">
                <a:latin typeface="Verdana"/>
              </a:rPr>
              <a:t> </a:t>
            </a:r>
            <a:endParaRPr lang="ar-SA" sz="2800" kern="0" dirty="0">
              <a:latin typeface="Verdana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lang="ar-SA" sz="2800" kern="0" dirty="0">
                <a:latin typeface="Verdana"/>
              </a:rPr>
              <a:t>1- يفكر </a:t>
            </a:r>
            <a:r>
              <a:rPr lang="ar-SA" sz="2800" kern="0" dirty="0" smtClean="0">
                <a:latin typeface="Verdana"/>
              </a:rPr>
              <a:t>في </a:t>
            </a:r>
            <a:r>
              <a:rPr lang="ar-SA" sz="2800" kern="0" dirty="0">
                <a:latin typeface="Verdana"/>
              </a:rPr>
              <a:t>خطة معينة و ينفذها </a:t>
            </a:r>
            <a:r>
              <a:rPr lang="ar-JO" sz="2800" kern="0" dirty="0">
                <a:latin typeface="Verdana"/>
              </a:rPr>
              <a:t>.</a:t>
            </a:r>
            <a:endParaRPr lang="ar-SA" sz="2800" kern="0" dirty="0">
              <a:latin typeface="Verdana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lang="ar-SA" sz="2800" kern="0" dirty="0">
                <a:latin typeface="Verdana"/>
              </a:rPr>
              <a:t>2- يتجنب القيام بعمل ممنوع بالرغم ما يتعرض له من اغراءات </a:t>
            </a:r>
            <a:r>
              <a:rPr lang="ar-JO" sz="2800" kern="0" dirty="0" smtClean="0">
                <a:latin typeface="Verdana"/>
              </a:rPr>
              <a:t>.</a:t>
            </a:r>
            <a:endParaRPr lang="ar-SA" sz="2800" kern="0" dirty="0">
              <a:latin typeface="Verdana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lang="ar-SA" sz="2800" kern="0" dirty="0">
                <a:latin typeface="Verdana"/>
              </a:rPr>
              <a:t>3-لاان ينتظر و يفكر قبل الاقدام على السلوك ( مقاومة الاندفاعية </a:t>
            </a:r>
            <a:r>
              <a:rPr lang="ar-SA" sz="2800" kern="0" dirty="0" smtClean="0">
                <a:latin typeface="Verdana"/>
              </a:rPr>
              <a:t>)</a:t>
            </a:r>
            <a:r>
              <a:rPr lang="ar-JO" sz="2800" kern="0" dirty="0" smtClean="0">
                <a:latin typeface="Verdana"/>
              </a:rPr>
              <a:t> . </a:t>
            </a:r>
            <a:endParaRPr lang="ar-SA" sz="2800" kern="0" dirty="0">
              <a:latin typeface="Verdana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lang="ar-SA" sz="2800" kern="0" dirty="0">
                <a:latin typeface="Verdana"/>
              </a:rPr>
              <a:t>4- تأجيل الحصول على الجزاء </a:t>
            </a:r>
            <a:r>
              <a:rPr lang="ar-JO" sz="2800" kern="0" dirty="0" smtClean="0">
                <a:latin typeface="Verdana"/>
              </a:rPr>
              <a:t>.</a:t>
            </a:r>
            <a:endParaRPr lang="en-US" sz="2800" kern="0" dirty="0">
              <a:latin typeface="Verdana"/>
            </a:endParaRPr>
          </a:p>
          <a:p>
            <a:endParaRPr lang="ar-SA" sz="2400" b="1" u="sng" dirty="0" smtClean="0">
              <a:cs typeface="+mj-cs"/>
            </a:endParaRPr>
          </a:p>
          <a:p>
            <a:endParaRPr lang="ar-SA" sz="2400" b="1" u="sng" dirty="0" smtClean="0">
              <a:cs typeface="+mj-cs"/>
            </a:endParaRP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1763688" y="1556792"/>
            <a:ext cx="7056784" cy="4524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+mj-cs"/>
              </a:rPr>
              <a:t>كيف تتطور قدره الطفل علي ضبط نفسه:</a:t>
            </a:r>
          </a:p>
          <a:p>
            <a:endParaRPr lang="ar-SA" sz="2400" b="1" u="sng" dirty="0" smtClean="0">
              <a:cs typeface="+mj-cs"/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cs typeface="+mj-cs"/>
              </a:rPr>
              <a:t>تقبل الطفل لسلطه الاخرين دليلا على بداية ظهور القدرة على ضبط النفس لديه </a:t>
            </a:r>
            <a:r>
              <a:rPr lang="ar-JO" sz="2400" dirty="0" smtClean="0">
                <a:cs typeface="+mj-cs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ar-JO" sz="2400" dirty="0" smtClean="0">
              <a:cs typeface="+mj-cs"/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cs typeface="+mj-cs"/>
              </a:rPr>
              <a:t>حيث انه يتعلم عن طريق ضبط الاخرين لتصرفاته </a:t>
            </a:r>
            <a:r>
              <a:rPr lang="ar-SA" sz="2400" dirty="0" smtClean="0">
                <a:solidFill>
                  <a:srgbClr val="FF0000"/>
                </a:solidFill>
                <a:cs typeface="+mj-cs"/>
              </a:rPr>
              <a:t>ما معني الضبط ؟</a:t>
            </a:r>
            <a:endParaRPr lang="ar-JO" sz="2400" dirty="0" smtClean="0">
              <a:solidFill>
                <a:srgbClr val="FF0000"/>
              </a:solidFill>
              <a:cs typeface="+mj-cs"/>
            </a:endParaRPr>
          </a:p>
          <a:p>
            <a:endParaRPr lang="ar-JO" sz="2400" dirty="0" smtClean="0">
              <a:solidFill>
                <a:srgbClr val="FF0000"/>
              </a:solidFill>
              <a:cs typeface="+mj-cs"/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solidFill>
                  <a:srgbClr val="FF0000"/>
                </a:solidFill>
                <a:cs typeface="+mj-cs"/>
              </a:rPr>
              <a:t> </a:t>
            </a:r>
            <a:r>
              <a:rPr lang="ar-SA" sz="2400" dirty="0" smtClean="0">
                <a:solidFill>
                  <a:schemeClr val="tx1"/>
                </a:solidFill>
                <a:cs typeface="+mj-cs"/>
              </a:rPr>
              <a:t>ثم يبدأ تمثل هذا المعنى ومن ثم يحوله الى ضبط داخلي .</a:t>
            </a:r>
            <a:endParaRPr lang="ar-JO" sz="2400" dirty="0" smtClean="0">
              <a:solidFill>
                <a:schemeClr val="tx1"/>
              </a:solidFill>
              <a:cs typeface="+mj-cs"/>
            </a:endParaRPr>
          </a:p>
          <a:p>
            <a:endParaRPr lang="ar-JO" sz="2400" dirty="0" smtClean="0">
              <a:solidFill>
                <a:schemeClr val="tx1"/>
              </a:solidFill>
              <a:cs typeface="+mj-cs"/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tx1"/>
                </a:solidFill>
                <a:cs typeface="+mj-cs"/>
              </a:rPr>
              <a:t>أن ضبط النفس </a:t>
            </a:r>
            <a:r>
              <a:rPr lang="ar-SA" sz="2400" dirty="0" err="1" smtClean="0">
                <a:solidFill>
                  <a:schemeClr val="tx1"/>
                </a:solidFill>
                <a:cs typeface="+mj-cs"/>
              </a:rPr>
              <a:t>ييتطور</a:t>
            </a:r>
            <a:r>
              <a:rPr lang="ar-SA" sz="2400" dirty="0" smtClean="0">
                <a:solidFill>
                  <a:schemeClr val="tx1"/>
                </a:solidFill>
                <a:cs typeface="+mj-cs"/>
              </a:rPr>
              <a:t> ببطء ففي البداية يقوم الاخرون بضبط سلوك الطفل </a:t>
            </a:r>
            <a:r>
              <a:rPr lang="ar-SA" sz="2400" dirty="0" err="1" smtClean="0">
                <a:solidFill>
                  <a:schemeClr val="tx1"/>
                </a:solidFill>
                <a:cs typeface="+mj-cs"/>
              </a:rPr>
              <a:t>أى</a:t>
            </a:r>
            <a:r>
              <a:rPr lang="ar-SA" sz="2400" dirty="0" smtClean="0">
                <a:solidFill>
                  <a:schemeClr val="tx1"/>
                </a:solidFill>
                <a:cs typeface="+mj-cs"/>
              </a:rPr>
              <a:t> يكون الضبط خارجيا وبالتدريج يتحول هذا الضبط الى ضبط داخلي ويظهر سلوك ضبط النفس لدى الطفل .</a:t>
            </a:r>
            <a:endParaRPr lang="ar-SA" sz="2400" dirty="0" smtClean="0">
              <a:solidFill>
                <a:srgbClr val="FF0000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2051720" y="1196752"/>
            <a:ext cx="6768752" cy="37856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b="1" u="sng" dirty="0">
                <a:solidFill>
                  <a:srgbClr val="FF0000"/>
                </a:solidFill>
                <a:cs typeface="+mj-cs"/>
              </a:rPr>
              <a:t>اساليب ضبط السلوك </a:t>
            </a:r>
            <a:r>
              <a:rPr lang="ar-SA" sz="2400" b="1" u="sng" dirty="0" smtClean="0">
                <a:solidFill>
                  <a:srgbClr val="FF0000"/>
                </a:solidFill>
                <a:cs typeface="+mj-cs"/>
              </a:rPr>
              <a:t>:</a:t>
            </a:r>
          </a:p>
          <a:p>
            <a:endParaRPr lang="ar-SA" sz="2400" b="1" u="sng" dirty="0">
              <a:cs typeface="+mj-cs"/>
            </a:endParaRPr>
          </a:p>
          <a:p>
            <a:endParaRPr lang="ar-SA" sz="2400" b="1" u="sng" dirty="0" smtClean="0">
              <a:cs typeface="+mj-cs"/>
            </a:endParaRPr>
          </a:p>
          <a:p>
            <a:pPr marL="342900" indent="-342900">
              <a:buFontTx/>
              <a:buChar char="-"/>
            </a:pPr>
            <a:r>
              <a:rPr lang="ar-SA" sz="2400" b="1" dirty="0" smtClean="0">
                <a:cs typeface="+mj-cs"/>
              </a:rPr>
              <a:t>ضبط </a:t>
            </a:r>
            <a:r>
              <a:rPr lang="ar-SA" sz="2400" b="1" dirty="0">
                <a:cs typeface="+mj-cs"/>
              </a:rPr>
              <a:t>السلوك لفظيا ( </a:t>
            </a:r>
            <a:r>
              <a:rPr lang="ar-SA" sz="2400" b="1" dirty="0" smtClean="0">
                <a:cs typeface="+mj-cs"/>
              </a:rPr>
              <a:t>لإظهار </a:t>
            </a:r>
            <a:r>
              <a:rPr lang="ar-SA" sz="2400" b="1" dirty="0">
                <a:cs typeface="+mj-cs"/>
              </a:rPr>
              <a:t>توقعاتهم من الطفل ) </a:t>
            </a:r>
            <a:r>
              <a:rPr lang="ar-JO" sz="2400" b="1" dirty="0" smtClean="0">
                <a:cs typeface="+mj-cs"/>
              </a:rPr>
              <a:t>.</a:t>
            </a:r>
          </a:p>
          <a:p>
            <a:endParaRPr lang="ar-SA" sz="2400" b="1" dirty="0">
              <a:cs typeface="+mj-cs"/>
            </a:endParaRPr>
          </a:p>
          <a:p>
            <a:r>
              <a:rPr lang="ar-SA" sz="2400" b="1" dirty="0" smtClean="0">
                <a:cs typeface="+mj-cs"/>
              </a:rPr>
              <a:t>- ضبط </a:t>
            </a:r>
            <a:r>
              <a:rPr lang="ar-SA" sz="2400" b="1" dirty="0">
                <a:cs typeface="+mj-cs"/>
              </a:rPr>
              <a:t>السلوك بأساليب غير لفظية ( </a:t>
            </a:r>
            <a:r>
              <a:rPr lang="ar-SA" sz="2400" b="1" dirty="0" smtClean="0">
                <a:cs typeface="+mj-cs"/>
              </a:rPr>
              <a:t>كالإشارات </a:t>
            </a:r>
            <a:r>
              <a:rPr lang="ar-SA" sz="2400" b="1" dirty="0">
                <a:cs typeface="+mj-cs"/>
              </a:rPr>
              <a:t>, و التعبيرات الوجهية – و من خلال ترتيب البيئة الصفية بصورة معينة ) </a:t>
            </a:r>
            <a:r>
              <a:rPr lang="ar-JO" sz="2400" b="1" dirty="0" smtClean="0">
                <a:cs typeface="+mj-cs"/>
              </a:rPr>
              <a:t>.</a:t>
            </a:r>
          </a:p>
          <a:p>
            <a:endParaRPr lang="ar-SA" sz="2400" b="1" dirty="0">
              <a:cs typeface="+mj-cs"/>
            </a:endParaRPr>
          </a:p>
          <a:p>
            <a:r>
              <a:rPr lang="ar-SA" sz="2400" b="1" dirty="0" smtClean="0">
                <a:cs typeface="+mj-cs"/>
              </a:rPr>
              <a:t>- ترديد </a:t>
            </a:r>
            <a:r>
              <a:rPr lang="ar-SA" sz="2400" b="1" dirty="0">
                <a:cs typeface="+mj-cs"/>
              </a:rPr>
              <a:t>الطفل للتعليمات بصوت مسموع كمحاولة منه لضبط سلوكه </a:t>
            </a:r>
          </a:p>
          <a:p>
            <a:endParaRPr lang="ar-SA" sz="2400" b="1" dirty="0" smtClean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1979712" y="1628507"/>
            <a:ext cx="6912768" cy="36009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b="1" u="sng" dirty="0">
                <a:solidFill>
                  <a:srgbClr val="FF0000"/>
                </a:solidFill>
                <a:cs typeface="+mj-cs"/>
              </a:rPr>
              <a:t>الدلائل على ظهور ضبط النفس </a:t>
            </a:r>
            <a:r>
              <a:rPr lang="ar-SA" sz="2400" b="1" u="sng" dirty="0" smtClean="0">
                <a:solidFill>
                  <a:srgbClr val="FF0000"/>
                </a:solidFill>
                <a:cs typeface="+mj-cs"/>
              </a:rPr>
              <a:t>:</a:t>
            </a:r>
          </a:p>
          <a:p>
            <a:endParaRPr lang="ar-SA" sz="2000" b="1" u="sng" dirty="0" smtClean="0">
              <a:cs typeface="+mj-cs"/>
            </a:endParaRPr>
          </a:p>
          <a:p>
            <a:r>
              <a:rPr lang="ar-SA" sz="2000" dirty="0" smtClean="0">
                <a:cs typeface="+mj-cs"/>
              </a:rPr>
              <a:t>تعتبر المرحلة العمرية التي يمر بها الطفل التي تسهم في زيادة قدرة الطفل علي ضبط نفسه ولكن ازدياد سنوات العمر </a:t>
            </a:r>
            <a:r>
              <a:rPr lang="ar-SA" sz="20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لا يضمن  بالضرورة نمو قدره  الطفل على  ضبط  نفسه</a:t>
            </a:r>
            <a:r>
              <a:rPr lang="ar-SA" sz="2000" dirty="0" smtClean="0">
                <a:cs typeface="+mj-cs"/>
              </a:rPr>
              <a:t>  فهناك عوامل اخرج توثر في هذا المجال وتتلخص فيما يلي : </a:t>
            </a:r>
          </a:p>
          <a:p>
            <a:endParaRPr lang="ar-SA" sz="2000" dirty="0" smtClean="0">
              <a:cs typeface="+mj-cs"/>
            </a:endParaRPr>
          </a:p>
          <a:p>
            <a:r>
              <a:rPr lang="ar-SA" sz="2000" dirty="0" smtClean="0">
                <a:cs typeface="+mj-cs"/>
              </a:rPr>
              <a:t>1-القدره اللغوية . </a:t>
            </a:r>
          </a:p>
          <a:p>
            <a:r>
              <a:rPr lang="ar-SA" sz="2000" dirty="0" smtClean="0">
                <a:cs typeface="+mj-cs"/>
              </a:rPr>
              <a:t>2- القدرة على  التفكير المنطقي .</a:t>
            </a:r>
          </a:p>
          <a:p>
            <a:r>
              <a:rPr lang="ar-SA" sz="2000" dirty="0" smtClean="0">
                <a:cs typeface="+mj-cs"/>
              </a:rPr>
              <a:t>3- الادراك .</a:t>
            </a:r>
          </a:p>
          <a:p>
            <a:r>
              <a:rPr lang="ar-SA" sz="2000" dirty="0" smtClean="0">
                <a:cs typeface="+mj-cs"/>
              </a:rPr>
              <a:t>4-التذكر .</a:t>
            </a:r>
          </a:p>
          <a:p>
            <a:endParaRPr lang="ar-SA" sz="2400" b="1" u="sng" dirty="0" smtClean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1907704" y="620688"/>
            <a:ext cx="6624736" cy="58169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+mj-cs"/>
              </a:rPr>
              <a:t>اولا : الذاكرة</a:t>
            </a:r>
          </a:p>
          <a:p>
            <a:endParaRPr lang="ar-SA" dirty="0" smtClean="0"/>
          </a:p>
          <a:p>
            <a:pPr lvl="0"/>
            <a:r>
              <a:rPr lang="ar-SA" sz="24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الذاكرة : </a:t>
            </a:r>
            <a:r>
              <a:rPr lang="ar-SA" sz="2400" dirty="0" smtClean="0">
                <a:solidFill>
                  <a:prstClr val="black"/>
                </a:solidFill>
              </a:rPr>
              <a:t>وهى </a:t>
            </a:r>
            <a:r>
              <a:rPr lang="ar-SA" sz="2400" dirty="0">
                <a:solidFill>
                  <a:prstClr val="black"/>
                </a:solidFill>
              </a:rPr>
              <a:t>تشمل </a:t>
            </a:r>
            <a:r>
              <a:rPr lang="ar-SA" sz="2400" b="1" u="sng" dirty="0">
                <a:solidFill>
                  <a:srgbClr val="00B050"/>
                </a:solidFill>
              </a:rPr>
              <a:t>الذاكرة قصيرة المدى </a:t>
            </a:r>
            <a:r>
              <a:rPr lang="ar-SA" sz="2400" dirty="0">
                <a:solidFill>
                  <a:prstClr val="black"/>
                </a:solidFill>
              </a:rPr>
              <a:t>و </a:t>
            </a:r>
            <a:r>
              <a:rPr lang="ar-SA" sz="2400" b="1" u="sng" dirty="0">
                <a:solidFill>
                  <a:srgbClr val="00B050"/>
                </a:solidFill>
              </a:rPr>
              <a:t>الذاكرة طويلة المدى </a:t>
            </a:r>
            <a:endParaRPr lang="ar-SA" sz="2400" dirty="0">
              <a:solidFill>
                <a:prstClr val="black"/>
              </a:solidFill>
            </a:endParaRPr>
          </a:p>
          <a:p>
            <a:pPr lvl="0"/>
            <a:r>
              <a:rPr lang="ar-SA" sz="2400" dirty="0" smtClean="0">
                <a:solidFill>
                  <a:prstClr val="black"/>
                </a:solidFill>
              </a:rPr>
              <a:t> </a:t>
            </a:r>
          </a:p>
          <a:p>
            <a:pPr lvl="0"/>
            <a:r>
              <a:rPr lang="ar-SA" sz="2400" smtClean="0">
                <a:solidFill>
                  <a:prstClr val="black"/>
                </a:solidFill>
              </a:rPr>
              <a:t>ان </a:t>
            </a:r>
            <a:r>
              <a:rPr lang="ar-SA" sz="2400" dirty="0" smtClean="0">
                <a:solidFill>
                  <a:prstClr val="black"/>
                </a:solidFill>
              </a:rPr>
              <a:t>قدره الطفل علي التذكر محددوه وتوثر علي درجه حفظ للتعليمات </a:t>
            </a:r>
            <a:r>
              <a:rPr lang="ar-SA" sz="2400" smtClean="0">
                <a:solidFill>
                  <a:prstClr val="black"/>
                </a:solidFill>
              </a:rPr>
              <a:t>او القوانين .</a:t>
            </a:r>
          </a:p>
          <a:p>
            <a:pPr lvl="0"/>
            <a:endParaRPr lang="ar-SA" sz="2400" dirty="0" smtClean="0">
              <a:solidFill>
                <a:prstClr val="black"/>
              </a:solidFill>
            </a:endParaRPr>
          </a:p>
          <a:p>
            <a:pPr lvl="0"/>
            <a:r>
              <a:rPr lang="ar-SA" sz="2400" b="1" dirty="0" smtClean="0">
                <a:solidFill>
                  <a:srgbClr val="00B050"/>
                </a:solidFill>
              </a:rPr>
              <a:t>من </a:t>
            </a:r>
            <a:r>
              <a:rPr lang="ar-SA" sz="2400" b="1" dirty="0">
                <a:solidFill>
                  <a:srgbClr val="00B050"/>
                </a:solidFill>
              </a:rPr>
              <a:t>اساليب التوجيه </a:t>
            </a:r>
            <a:r>
              <a:rPr lang="ar-SA" sz="2400" b="1" dirty="0" smtClean="0">
                <a:solidFill>
                  <a:srgbClr val="00B050"/>
                </a:solidFill>
              </a:rPr>
              <a:t>التي </a:t>
            </a:r>
            <a:r>
              <a:rPr lang="ar-SA" sz="2400" b="1" dirty="0">
                <a:solidFill>
                  <a:srgbClr val="00B050"/>
                </a:solidFill>
              </a:rPr>
              <a:t>تساعد الاطفال على التذكر </a:t>
            </a:r>
            <a:r>
              <a:rPr lang="ar-SA" sz="2400" b="1" dirty="0" smtClean="0">
                <a:solidFill>
                  <a:srgbClr val="00B050"/>
                </a:solidFill>
              </a:rPr>
              <a:t>: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400" dirty="0" smtClean="0">
                <a:solidFill>
                  <a:prstClr val="black"/>
                </a:solidFill>
              </a:rPr>
              <a:t>تصميم </a:t>
            </a:r>
            <a:r>
              <a:rPr lang="ar-SA" sz="2400" dirty="0">
                <a:solidFill>
                  <a:prstClr val="black"/>
                </a:solidFill>
              </a:rPr>
              <a:t>الخبرات </a:t>
            </a:r>
            <a:r>
              <a:rPr lang="ar-SA" sz="2400" dirty="0" smtClean="0">
                <a:solidFill>
                  <a:prstClr val="black"/>
                </a:solidFill>
              </a:rPr>
              <a:t>التي </a:t>
            </a:r>
            <a:r>
              <a:rPr lang="ar-SA" sz="2400" dirty="0">
                <a:solidFill>
                  <a:prstClr val="black"/>
                </a:solidFill>
              </a:rPr>
              <a:t>تتلاءم مع معارف الطفل الحالية </a:t>
            </a:r>
            <a:endParaRPr lang="ar-SA" sz="2400" dirty="0" smtClean="0">
              <a:solidFill>
                <a:prstClr val="black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ar-SA" sz="2400" dirty="0" smtClean="0">
                <a:solidFill>
                  <a:prstClr val="black"/>
                </a:solidFill>
              </a:rPr>
              <a:t>اعطاء </a:t>
            </a:r>
            <a:r>
              <a:rPr lang="ar-SA" sz="2400" dirty="0">
                <a:solidFill>
                  <a:prstClr val="black"/>
                </a:solidFill>
              </a:rPr>
              <a:t>الطفل تعليمات بسيطة و مفهومة تتلاءم و قدرته على التذكر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400" dirty="0">
                <a:solidFill>
                  <a:prstClr val="black"/>
                </a:solidFill>
              </a:rPr>
              <a:t>اعادة التعليمات اكثر من مرة 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400" dirty="0">
                <a:solidFill>
                  <a:prstClr val="black"/>
                </a:solidFill>
              </a:rPr>
              <a:t>تعريض الاطفال للمعلومات الجديدة بطرق مختلفة 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400" dirty="0">
                <a:solidFill>
                  <a:prstClr val="black"/>
                </a:solidFill>
              </a:rPr>
              <a:t>استخدام و تطوير </a:t>
            </a:r>
            <a:r>
              <a:rPr lang="ar-SA" sz="2400" dirty="0" smtClean="0">
                <a:solidFill>
                  <a:prstClr val="black"/>
                </a:solidFill>
              </a:rPr>
              <a:t>اجهزه </a:t>
            </a:r>
            <a:r>
              <a:rPr lang="ar-SA" sz="2400" dirty="0">
                <a:solidFill>
                  <a:prstClr val="black"/>
                </a:solidFill>
              </a:rPr>
              <a:t>تساعد على التذكر 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400" dirty="0">
                <a:solidFill>
                  <a:prstClr val="black"/>
                </a:solidFill>
              </a:rPr>
              <a:t>توفير الفرص </a:t>
            </a:r>
            <a:r>
              <a:rPr lang="ar-SA" sz="2400" dirty="0" smtClean="0">
                <a:solidFill>
                  <a:prstClr val="black"/>
                </a:solidFill>
              </a:rPr>
              <a:t>للأطفال </a:t>
            </a:r>
            <a:r>
              <a:rPr lang="ar-SA" sz="2400" dirty="0">
                <a:solidFill>
                  <a:prstClr val="black"/>
                </a:solidFill>
              </a:rPr>
              <a:t>للمشاركة </a:t>
            </a:r>
            <a:r>
              <a:rPr lang="ar-SA" sz="2400" dirty="0" smtClean="0">
                <a:solidFill>
                  <a:prstClr val="black"/>
                </a:solidFill>
              </a:rPr>
              <a:t>في </a:t>
            </a:r>
            <a:r>
              <a:rPr lang="ar-SA" sz="2400" dirty="0">
                <a:solidFill>
                  <a:prstClr val="black"/>
                </a:solidFill>
              </a:rPr>
              <a:t>تعلم معلومات جديدة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2020866" y="1240708"/>
            <a:ext cx="6727597" cy="48567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ثانيا: الأدراك:</a:t>
            </a:r>
          </a:p>
          <a:p>
            <a:endParaRPr lang="ar-SA" sz="2400" b="1" u="sng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609600" lvl="0" indent="-6096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lang="ar-SA" sz="2400" kern="0" dirty="0">
                <a:solidFill>
                  <a:schemeClr val="tx1"/>
                </a:solidFill>
                <a:latin typeface="Verdana"/>
              </a:rPr>
              <a:t>الادراك : (تمييز المعلومات الحسية و تفسيرها ) </a:t>
            </a:r>
            <a:endParaRPr lang="ar-SA" sz="2400" kern="0" dirty="0" smtClean="0">
              <a:solidFill>
                <a:schemeClr val="tx1"/>
              </a:solidFill>
              <a:latin typeface="Verdana"/>
            </a:endParaRPr>
          </a:p>
          <a:p>
            <a:pPr marL="609600" lvl="0" indent="-6096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endParaRPr lang="ar-SA" sz="2400" b="1" u="sng" kern="0" dirty="0">
              <a:solidFill>
                <a:schemeClr val="tx2"/>
              </a:solidFill>
              <a:latin typeface="Verdana"/>
            </a:endParaRPr>
          </a:p>
          <a:p>
            <a:pPr marL="609600" lvl="0" indent="-6096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lang="ar-SA" sz="2400" b="1" u="sng" kern="0" dirty="0" smtClean="0">
                <a:solidFill>
                  <a:schemeClr val="tx2"/>
                </a:solidFill>
                <a:latin typeface="Verdana"/>
              </a:rPr>
              <a:t>العوامل التي </a:t>
            </a:r>
            <a:r>
              <a:rPr lang="ar-SA" sz="2400" b="1" u="sng" kern="0" dirty="0">
                <a:solidFill>
                  <a:schemeClr val="tx2"/>
                </a:solidFill>
                <a:latin typeface="Verdana"/>
              </a:rPr>
              <a:t>تؤثر على ادراك و انتباه الطفل ما يلى :</a:t>
            </a:r>
            <a:r>
              <a:rPr lang="ar-SA" sz="2400" kern="0" dirty="0">
                <a:solidFill>
                  <a:schemeClr val="tx1"/>
                </a:solidFill>
                <a:latin typeface="Verdana"/>
              </a:rPr>
              <a:t> </a:t>
            </a:r>
            <a:endParaRPr lang="ar-SA" sz="2400" kern="0" dirty="0" smtClean="0">
              <a:solidFill>
                <a:schemeClr val="tx1"/>
              </a:solidFill>
              <a:latin typeface="Verdana"/>
            </a:endParaRPr>
          </a:p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lang="ar-SA" sz="2400" kern="0" dirty="0" smtClean="0">
                <a:solidFill>
                  <a:schemeClr val="tx1"/>
                </a:solidFill>
                <a:latin typeface="Verdana"/>
              </a:rPr>
              <a:t>- ضعف </a:t>
            </a:r>
            <a:r>
              <a:rPr lang="ar-SA" sz="2400" kern="0" dirty="0">
                <a:solidFill>
                  <a:schemeClr val="tx1"/>
                </a:solidFill>
                <a:latin typeface="Verdana"/>
              </a:rPr>
              <a:t>الحواس </a:t>
            </a:r>
          </a:p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lang="ar-SA" sz="2400" kern="0" dirty="0" smtClean="0">
                <a:solidFill>
                  <a:schemeClr val="tx1"/>
                </a:solidFill>
                <a:latin typeface="Verdana"/>
              </a:rPr>
              <a:t>- تداخل </a:t>
            </a:r>
            <a:r>
              <a:rPr lang="ar-SA" sz="2400" kern="0" dirty="0">
                <a:solidFill>
                  <a:schemeClr val="tx1"/>
                </a:solidFill>
                <a:latin typeface="Verdana"/>
              </a:rPr>
              <a:t>المثيرات </a:t>
            </a:r>
          </a:p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lang="ar-SA" sz="2400" kern="0" dirty="0" smtClean="0">
                <a:solidFill>
                  <a:schemeClr val="tx1"/>
                </a:solidFill>
                <a:latin typeface="Verdana"/>
              </a:rPr>
              <a:t>- البحث </a:t>
            </a:r>
            <a:r>
              <a:rPr lang="ar-SA" sz="2400" kern="0" dirty="0">
                <a:solidFill>
                  <a:schemeClr val="tx1"/>
                </a:solidFill>
                <a:latin typeface="Verdana"/>
              </a:rPr>
              <a:t>المنظم </a:t>
            </a:r>
          </a:p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lang="ar-SA" sz="2400" kern="0" dirty="0" smtClean="0">
                <a:solidFill>
                  <a:schemeClr val="tx1"/>
                </a:solidFill>
                <a:latin typeface="Verdana"/>
              </a:rPr>
              <a:t>- الاستماع </a:t>
            </a:r>
            <a:r>
              <a:rPr lang="ar-SA" sz="2400" kern="0" dirty="0">
                <a:solidFill>
                  <a:schemeClr val="tx1"/>
                </a:solidFill>
                <a:latin typeface="Verdana"/>
              </a:rPr>
              <a:t>للتفاصيل </a:t>
            </a:r>
          </a:p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lang="ar-SA" sz="2400" kern="0" dirty="0" smtClean="0">
                <a:solidFill>
                  <a:schemeClr val="tx1"/>
                </a:solidFill>
                <a:latin typeface="Verdana"/>
              </a:rPr>
              <a:t>- التسمية </a:t>
            </a:r>
            <a:endParaRPr lang="ar-SA" sz="2400" kern="0" dirty="0">
              <a:solidFill>
                <a:schemeClr val="tx1"/>
              </a:solidFill>
              <a:latin typeface="Verdana"/>
            </a:endParaRPr>
          </a:p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lang="ar-SA" sz="2400" kern="0" dirty="0" smtClean="0">
                <a:solidFill>
                  <a:schemeClr val="tx1"/>
                </a:solidFill>
                <a:latin typeface="Verdana"/>
              </a:rPr>
              <a:t>- الاندفاع </a:t>
            </a:r>
            <a:endParaRPr lang="en-US" sz="2400" kern="0" dirty="0">
              <a:solidFill>
                <a:schemeClr val="tx1"/>
              </a:solidFill>
              <a:latin typeface="Verdana"/>
              <a:cs typeface="Arial"/>
            </a:endParaRPr>
          </a:p>
          <a:p>
            <a:endParaRPr lang="ar-SA" sz="2400" b="1" dirty="0" smtClean="0">
              <a:solidFill>
                <a:schemeClr val="bg1">
                  <a:lumMod val="50000"/>
                </a:schemeClr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2123728" y="620688"/>
            <a:ext cx="6480720" cy="48320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rgbClr val="FF0000"/>
                </a:solidFill>
                <a:cs typeface="+mj-cs"/>
              </a:rPr>
              <a:t>ثالثا :اللغة</a:t>
            </a:r>
          </a:p>
          <a:p>
            <a:endParaRPr lang="ar-SA" sz="2800" b="1" u="sng" dirty="0" smtClean="0">
              <a:cs typeface="+mj-cs"/>
            </a:endParaRPr>
          </a:p>
          <a:p>
            <a:pPr algn="just"/>
            <a:r>
              <a:rPr lang="ar-SA" sz="2400" dirty="0" smtClean="0"/>
              <a:t>حيث </a:t>
            </a:r>
            <a:r>
              <a:rPr lang="ar-SA" sz="2400" dirty="0"/>
              <a:t>تستخدم اللغة كعامل ضبط لسلوك الافراد . </a:t>
            </a:r>
            <a:endParaRPr lang="ar-SA" sz="2400" dirty="0" smtClean="0"/>
          </a:p>
          <a:p>
            <a:pPr algn="just"/>
            <a:endParaRPr lang="ar-SA" sz="2400" dirty="0"/>
          </a:p>
          <a:p>
            <a:pPr algn="just"/>
            <a:r>
              <a:rPr lang="ar-SA" sz="2400" b="1" u="sng" dirty="0" smtClean="0">
                <a:solidFill>
                  <a:schemeClr val="accent1">
                    <a:lumMod val="75000"/>
                  </a:schemeClr>
                </a:solidFill>
              </a:rPr>
              <a:t>ومن العوامل التي </a:t>
            </a:r>
            <a:r>
              <a:rPr lang="ar-SA" sz="2400" b="1" u="sng" dirty="0">
                <a:solidFill>
                  <a:schemeClr val="accent1">
                    <a:lumMod val="75000"/>
                  </a:schemeClr>
                </a:solidFill>
              </a:rPr>
              <a:t>تؤثر على قدرة الطفل من الاستفادة من اللغة </a:t>
            </a:r>
            <a:r>
              <a:rPr lang="ar-SA" sz="2400" b="1" u="sng" dirty="0" smtClean="0">
                <a:solidFill>
                  <a:schemeClr val="accent1">
                    <a:lumMod val="75000"/>
                  </a:schemeClr>
                </a:solidFill>
              </a:rPr>
              <a:t>كموجه للسلوك </a:t>
            </a:r>
            <a:r>
              <a:rPr lang="ar-SA" sz="2400" b="1" u="sng" dirty="0">
                <a:solidFill>
                  <a:schemeClr val="accent1">
                    <a:lumMod val="75000"/>
                  </a:schemeClr>
                </a:solidFill>
              </a:rPr>
              <a:t>ما يلى : </a:t>
            </a:r>
            <a:endParaRPr lang="ar-SA" sz="2400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ar-SA" sz="2400" dirty="0"/>
          </a:p>
          <a:p>
            <a:r>
              <a:rPr lang="ar-SA" sz="2400" dirty="0"/>
              <a:t>الاستيعاب المحدود للغة تبعا لخبرات الطفل و عدم  قدرته على فهم بعض الكلمات </a:t>
            </a:r>
            <a:r>
              <a:rPr lang="ar-SA" sz="2400" dirty="0" smtClean="0"/>
              <a:t>التي </a:t>
            </a:r>
            <a:r>
              <a:rPr lang="ar-SA" sz="2400" dirty="0"/>
              <a:t>تعكس معانى مجردة </a:t>
            </a:r>
          </a:p>
          <a:p>
            <a:r>
              <a:rPr lang="ar-SA" sz="2400" dirty="0"/>
              <a:t>تظاهر الطفل بفهمه لمعنى الكلمات و خجله من اظهار عدم فهمه لها </a:t>
            </a: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2335536" y="908720"/>
            <a:ext cx="6048672" cy="45243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محاور المحاضرة</a:t>
            </a:r>
            <a:r>
              <a:rPr lang="ar-SA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:</a:t>
            </a:r>
            <a:endParaRPr lang="ar-JO" sz="24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endParaRPr lang="ar-SA" sz="24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ar-JO" sz="2400" b="1" dirty="0" smtClean="0">
                <a:cs typeface="+mj-cs"/>
              </a:rPr>
              <a:t>التوجيه </a:t>
            </a:r>
            <a:r>
              <a:rPr lang="ar-JO" sz="2400" b="1" dirty="0" smtClean="0">
                <a:cs typeface="+mj-cs"/>
              </a:rPr>
              <a:t>والإرشاد .</a:t>
            </a:r>
            <a:endParaRPr lang="ar-JO" sz="2400" b="1" dirty="0" smtClean="0">
              <a:cs typeface="+mj-cs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ar-JO" sz="2400" b="1" dirty="0" smtClean="0">
                <a:cs typeface="+mj-cs"/>
              </a:rPr>
              <a:t>الفرق بين التوجيه والإرشاد والعالج </a:t>
            </a:r>
            <a:r>
              <a:rPr lang="ar-JO" sz="2400" b="1" dirty="0" smtClean="0">
                <a:cs typeface="+mj-cs"/>
              </a:rPr>
              <a:t>النفسي .</a:t>
            </a:r>
            <a:endParaRPr lang="ar-JO" sz="2400" b="1" dirty="0" smtClean="0">
              <a:cs typeface="+mj-cs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ar-SA" sz="2400" b="1" dirty="0" smtClean="0">
                <a:cs typeface="+mj-cs"/>
              </a:rPr>
              <a:t>ضبط النفس </a:t>
            </a:r>
            <a:r>
              <a:rPr lang="ar-JO" sz="2400" b="1" dirty="0" smtClean="0">
                <a:cs typeface="+mj-cs"/>
              </a:rPr>
              <a:t>.</a:t>
            </a:r>
            <a:endParaRPr lang="ar-SA" sz="2400" b="1" dirty="0" smtClean="0">
              <a:cs typeface="+mj-cs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ar-SA" sz="2400" b="1" dirty="0" smtClean="0">
                <a:cs typeface="+mj-cs"/>
              </a:rPr>
              <a:t>تعريف ضبط النفس </a:t>
            </a:r>
            <a:r>
              <a:rPr lang="ar-JO" sz="2400" b="1" dirty="0" smtClean="0">
                <a:cs typeface="+mj-cs"/>
              </a:rPr>
              <a:t>.</a:t>
            </a:r>
            <a:endParaRPr lang="ar-SA" sz="2400" b="1" dirty="0" smtClean="0">
              <a:cs typeface="+mj-cs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ar-SA" sz="2400" b="1" dirty="0" smtClean="0">
                <a:cs typeface="+mj-cs"/>
              </a:rPr>
              <a:t>العوامل المؤثرة علي ضبط النفس </a:t>
            </a:r>
            <a:r>
              <a:rPr lang="ar-JO" sz="2400" b="1" dirty="0" smtClean="0">
                <a:cs typeface="+mj-cs"/>
              </a:rPr>
              <a:t>.</a:t>
            </a:r>
            <a:endParaRPr lang="ar-SA" sz="2400" b="1" dirty="0" smtClean="0">
              <a:cs typeface="+mj-cs"/>
            </a:endParaRPr>
          </a:p>
          <a:p>
            <a:endParaRPr lang="ar-SA" sz="2400" b="1" dirty="0">
              <a:cs typeface="+mj-cs"/>
            </a:endParaRPr>
          </a:p>
          <a:p>
            <a:r>
              <a:rPr lang="ar-S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+mj-cs"/>
              </a:rPr>
              <a:t>المراجع :</a:t>
            </a:r>
            <a:endParaRPr lang="ar-JO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  <a:cs typeface="+mj-cs"/>
            </a:endParaRPr>
          </a:p>
          <a:p>
            <a:r>
              <a:rPr lang="ar-JO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1-عرض </a:t>
            </a:r>
            <a:r>
              <a:rPr lang="ar-JO" sz="2400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البورينت</a:t>
            </a:r>
            <a:r>
              <a:rPr lang="ar-JO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، في الموقع الالكتروني .</a:t>
            </a:r>
            <a:endParaRPr lang="ar-SA" sz="24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r>
              <a:rPr lang="ar-JO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2-</a:t>
            </a:r>
            <a:r>
              <a:rPr lang="ar-SA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ماريان </a:t>
            </a:r>
            <a:r>
              <a:rPr lang="ar-SA" sz="2400" dirty="0">
                <a:solidFill>
                  <a:schemeClr val="tx1"/>
                </a:solidFill>
                <a:latin typeface="Times New Roman"/>
                <a:ea typeface="Times New Roman"/>
              </a:rPr>
              <a:t>ماريون </a:t>
            </a:r>
            <a:r>
              <a:rPr lang="ar-JO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، </a:t>
            </a:r>
            <a:r>
              <a:rPr lang="ar-SA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ترجمة </a:t>
            </a:r>
            <a:r>
              <a:rPr lang="ar-SA" sz="2400" dirty="0">
                <a:solidFill>
                  <a:schemeClr val="tx1"/>
                </a:solidFill>
                <a:latin typeface="Times New Roman"/>
                <a:ea typeface="Times New Roman"/>
              </a:rPr>
              <a:t>سهام المناع </a:t>
            </a:r>
            <a:r>
              <a:rPr lang="ar-JO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:</a:t>
            </a:r>
            <a:r>
              <a:rPr lang="ar-SA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ar-SA" sz="2400" dirty="0">
                <a:solidFill>
                  <a:schemeClr val="tx1"/>
                </a:solidFill>
                <a:latin typeface="Times New Roman"/>
                <a:ea typeface="Times New Roman"/>
              </a:rPr>
              <a:t>توجيه الطفل . مدارس الانجال </a:t>
            </a:r>
            <a:r>
              <a:rPr lang="ar-SA" sz="2400" dirty="0">
                <a:solidFill>
                  <a:schemeClr val="tx1"/>
                </a:solidFill>
                <a:cs typeface="+mj-cs"/>
              </a:rPr>
              <a:t> </a:t>
            </a:r>
            <a:r>
              <a:rPr lang="ar-SA" sz="2400" dirty="0" smtClean="0">
                <a:solidFill>
                  <a:schemeClr val="tx1"/>
                </a:solidFill>
                <a:cs typeface="+mj-cs"/>
              </a:rPr>
              <a:t>من 22- الي 42</a:t>
            </a:r>
            <a:r>
              <a:rPr lang="ar-JO" sz="2400" dirty="0" smtClean="0">
                <a:solidFill>
                  <a:schemeClr val="tx1"/>
                </a:solidFill>
                <a:cs typeface="+mj-cs"/>
              </a:rPr>
              <a:t>.</a:t>
            </a:r>
            <a:endParaRPr lang="en-US" sz="2000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2014151" y="1196752"/>
            <a:ext cx="6480720" cy="30469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+mj-cs"/>
              </a:rPr>
              <a:t>رابعا : الرابطة </a:t>
            </a:r>
            <a:r>
              <a:rPr lang="ar-SA" sz="2400" b="1" u="sng" dirty="0">
                <a:solidFill>
                  <a:srgbClr val="FF0000"/>
                </a:solidFill>
                <a:cs typeface="+mj-cs"/>
              </a:rPr>
              <a:t>بين القدرة العقلية و السلوك </a:t>
            </a:r>
            <a:r>
              <a:rPr lang="ar-SA" sz="2400" b="1" u="sng" dirty="0" err="1">
                <a:solidFill>
                  <a:srgbClr val="FF0000"/>
                </a:solidFill>
                <a:cs typeface="+mj-cs"/>
              </a:rPr>
              <a:t>الاجتماعى</a:t>
            </a:r>
            <a:r>
              <a:rPr lang="ar-SA" sz="2400" b="1" u="sng" dirty="0">
                <a:solidFill>
                  <a:srgbClr val="FF0000"/>
                </a:solidFill>
                <a:cs typeface="+mj-cs"/>
              </a:rPr>
              <a:t> </a:t>
            </a:r>
            <a:r>
              <a:rPr lang="ar-SA" sz="2400" b="1" u="sng" dirty="0" smtClean="0">
                <a:solidFill>
                  <a:srgbClr val="FF0000"/>
                </a:solidFill>
                <a:cs typeface="+mj-cs"/>
              </a:rPr>
              <a:t>:</a:t>
            </a:r>
          </a:p>
          <a:p>
            <a:endParaRPr lang="ar-SA" sz="2400" dirty="0">
              <a:cs typeface="+mj-cs"/>
            </a:endParaRPr>
          </a:p>
          <a:p>
            <a:endParaRPr lang="ar-SA" sz="2400" dirty="0" smtClean="0">
              <a:cs typeface="+mj-cs"/>
            </a:endParaRPr>
          </a:p>
          <a:p>
            <a:r>
              <a:rPr lang="ar-SA" sz="2400" dirty="0" smtClean="0">
                <a:cs typeface="+mj-cs"/>
              </a:rPr>
              <a:t> </a:t>
            </a:r>
            <a:r>
              <a:rPr lang="ar-SA" sz="2400" dirty="0">
                <a:cs typeface="+mj-cs"/>
              </a:rPr>
              <a:t>يتحدث </a:t>
            </a:r>
            <a:r>
              <a:rPr lang="ar-SA" sz="2400" dirty="0" err="1">
                <a:cs typeface="+mj-cs"/>
              </a:rPr>
              <a:t>بياجية</a:t>
            </a:r>
            <a:r>
              <a:rPr lang="ar-SA" sz="2400" dirty="0">
                <a:cs typeface="+mj-cs"/>
              </a:rPr>
              <a:t> عن اهم صفات تفكير الطفل </a:t>
            </a:r>
            <a:r>
              <a:rPr lang="ar-SA" sz="2400" dirty="0" smtClean="0">
                <a:cs typeface="+mj-cs"/>
              </a:rPr>
              <a:t>في </a:t>
            </a:r>
            <a:r>
              <a:rPr lang="ar-SA" sz="2400" dirty="0">
                <a:cs typeface="+mj-cs"/>
              </a:rPr>
              <a:t>هذه المرحلة و </a:t>
            </a:r>
            <a:r>
              <a:rPr lang="ar-SA" sz="2400" dirty="0" smtClean="0">
                <a:cs typeface="+mj-cs"/>
              </a:rPr>
              <a:t>التي </a:t>
            </a:r>
            <a:r>
              <a:rPr lang="ar-SA" sz="2400" dirty="0">
                <a:cs typeface="+mj-cs"/>
              </a:rPr>
              <a:t>منها 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ar-SA" sz="2400" dirty="0">
                <a:cs typeface="+mj-cs"/>
              </a:rPr>
              <a:t> التمثيل </a:t>
            </a:r>
            <a:r>
              <a:rPr lang="ar-SA" sz="2400" dirty="0" smtClean="0">
                <a:cs typeface="+mj-cs"/>
              </a:rPr>
              <a:t>الرمزي . </a:t>
            </a:r>
            <a:endParaRPr lang="ar-SA" sz="2400" dirty="0">
              <a:cs typeface="+mj-cs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ar-SA" sz="2400" dirty="0">
                <a:cs typeface="+mj-cs"/>
              </a:rPr>
              <a:t>التقليد المؤجل </a:t>
            </a:r>
            <a:r>
              <a:rPr lang="ar-SA" sz="2400" dirty="0" smtClean="0">
                <a:cs typeface="+mj-cs"/>
              </a:rPr>
              <a:t>.</a:t>
            </a:r>
            <a:endParaRPr lang="ar-SA" sz="2400" dirty="0">
              <a:cs typeface="+mj-cs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ar-SA" sz="2400" dirty="0">
                <a:cs typeface="+mj-cs"/>
              </a:rPr>
              <a:t> التمثيل </a:t>
            </a:r>
            <a:r>
              <a:rPr lang="ar-SA" sz="2400" dirty="0" smtClean="0">
                <a:cs typeface="+mj-cs"/>
              </a:rPr>
              <a:t>اللغوي </a:t>
            </a:r>
            <a:r>
              <a:rPr lang="ar-SA" sz="2400" dirty="0"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2771800" y="2348880"/>
            <a:ext cx="501291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8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تم بحمد </a:t>
            </a:r>
            <a:r>
              <a:rPr lang="ar-SA" sz="80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الله .</a:t>
            </a:r>
            <a:r>
              <a:rPr lang="ar-SA" sz="8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</a:t>
            </a:r>
            <a:r>
              <a:rPr lang="ar-SA" sz="80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.</a:t>
            </a:r>
            <a:endParaRPr lang="ar-SA" sz="8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51050" y="1052513"/>
            <a:ext cx="6880225" cy="5329237"/>
          </a:xfrm>
          <a:ln w="38100"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82296" indent="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ar-SA" sz="2000" b="1" dirty="0" smtClean="0"/>
              <a:t>يمر الانسان في طفولته بحوادث كثيره ويستمتع الى  قصص متنوعة وبعض من هذه الذكريات والحوادث والمشاعر يرسخ في الذهن و نتذكره دائما . وهذه الذكريات التي ترسخ ربما تلقي بعض الضوء على الطفولة نفسها وعلى ما يقيمه الانسان في طفولته وكراشدين سنحاول ان نحلل لماذا نتذكر </a:t>
            </a:r>
          </a:p>
          <a:p>
            <a:pPr marL="82296" indent="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ar-SA" sz="2000" b="1" dirty="0" smtClean="0"/>
              <a:t>تذكري حادثه مزعجه مخيفه سعيدة مضحكه شيء لا يمكن ان ينسي شخص نحبه بشده او نكرهه بشده </a:t>
            </a:r>
          </a:p>
          <a:p>
            <a:pPr marL="82296" indent="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ar-SA" sz="2000" b="1" u="sng" dirty="0" smtClean="0">
                <a:solidFill>
                  <a:schemeClr val="accent3"/>
                </a:solidFill>
              </a:rPr>
              <a:t>الأسئلة التالية :</a:t>
            </a:r>
          </a:p>
          <a:p>
            <a:pPr marL="82296" indent="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ar-SA" sz="2000" b="1" dirty="0" smtClean="0">
                <a:solidFill>
                  <a:srgbClr val="0070C0"/>
                </a:solidFill>
              </a:rPr>
              <a:t>1-هل هذه الذكرى لها علاقه بشخص يحبه المتدرب بشكل خاص ؟</a:t>
            </a:r>
          </a:p>
          <a:p>
            <a:pPr marL="82296" indent="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ar-SA" sz="2000" b="1" dirty="0" smtClean="0">
                <a:solidFill>
                  <a:srgbClr val="0070C0"/>
                </a:solidFill>
              </a:rPr>
              <a:t>2-هل الذكرى في المكان الذي عاش فيه المتدرب وهو طفلا ؟ مدرسه او بيت او حديقة </a:t>
            </a:r>
            <a:r>
              <a:rPr lang="ar-JO" sz="2000" b="1" dirty="0" smtClean="0">
                <a:solidFill>
                  <a:srgbClr val="0070C0"/>
                </a:solidFill>
              </a:rPr>
              <a:t>؟</a:t>
            </a:r>
            <a:endParaRPr lang="ar-SA" sz="2000" b="1" dirty="0" smtClean="0">
              <a:solidFill>
                <a:srgbClr val="0070C0"/>
              </a:solidFill>
            </a:endParaRPr>
          </a:p>
          <a:p>
            <a:pPr marL="82296" indent="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ar-SA" sz="2000" b="1" dirty="0" smtClean="0">
                <a:solidFill>
                  <a:srgbClr val="0070C0"/>
                </a:solidFill>
              </a:rPr>
              <a:t>3-هل الذكرى مصحوبه بمشاعر قويه ؟</a:t>
            </a:r>
          </a:p>
          <a:p>
            <a:pPr marL="82296" indent="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ar-SA" sz="2000" b="1" dirty="0" smtClean="0">
                <a:solidFill>
                  <a:srgbClr val="0070C0"/>
                </a:solidFill>
              </a:rPr>
              <a:t>4-هل هذه الذكرى لها علاقه بحياتهم الحالية اهتماماتهم مخاوفهم ؟  </a:t>
            </a:r>
          </a:p>
          <a:p>
            <a:pPr marL="82296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ar-SA" sz="2400" b="1" u="sng" dirty="0" smtClean="0">
                <a:solidFill>
                  <a:schemeClr val="accent3"/>
                </a:solidFill>
              </a:rPr>
              <a:t>  </a:t>
            </a:r>
            <a:r>
              <a:rPr lang="ar-SA" sz="2400" b="1" u="sng" dirty="0" err="1" smtClean="0">
                <a:solidFill>
                  <a:schemeClr val="accent3"/>
                </a:solidFill>
              </a:rPr>
              <a:t>اسئله</a:t>
            </a:r>
            <a:r>
              <a:rPr lang="ar-SA" sz="2400" b="1" u="sng" dirty="0" smtClean="0">
                <a:solidFill>
                  <a:schemeClr val="accent3"/>
                </a:solidFill>
              </a:rPr>
              <a:t> المناقشة ؟</a:t>
            </a:r>
          </a:p>
          <a:p>
            <a:pPr marL="82296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ar-SA" sz="2400" b="1" u="sng" dirty="0" smtClean="0">
                <a:solidFill>
                  <a:schemeClr val="accent3"/>
                </a:solidFill>
              </a:rPr>
              <a:t>تدور </a:t>
            </a:r>
            <a:r>
              <a:rPr lang="ar-SA" sz="2400" b="1" u="sng" dirty="0" err="1" smtClean="0">
                <a:solidFill>
                  <a:schemeClr val="accent3"/>
                </a:solidFill>
              </a:rPr>
              <a:t>المناقشه</a:t>
            </a:r>
            <a:r>
              <a:rPr lang="ar-SA" sz="2400" b="1" u="sng" dirty="0" smtClean="0">
                <a:solidFill>
                  <a:schemeClr val="accent3"/>
                </a:solidFill>
              </a:rPr>
              <a:t> حول هل </a:t>
            </a:r>
            <a:r>
              <a:rPr lang="ar-SA" sz="2400" b="1" u="sng" dirty="0" err="1" smtClean="0">
                <a:solidFill>
                  <a:schemeClr val="accent3"/>
                </a:solidFill>
              </a:rPr>
              <a:t>معطم</a:t>
            </a:r>
            <a:r>
              <a:rPr lang="ar-SA" sz="2400" b="1" u="sng" dirty="0" smtClean="0">
                <a:solidFill>
                  <a:schemeClr val="accent3"/>
                </a:solidFill>
              </a:rPr>
              <a:t> الطالبات تذكروا هذه </a:t>
            </a:r>
            <a:r>
              <a:rPr lang="ar-SA" sz="2400" b="1" u="sng" dirty="0" err="1" smtClean="0">
                <a:solidFill>
                  <a:schemeClr val="accent3"/>
                </a:solidFill>
              </a:rPr>
              <a:t>الحوداث</a:t>
            </a:r>
            <a:r>
              <a:rPr lang="ar-SA" sz="2400" b="1" u="sng" dirty="0" smtClean="0">
                <a:solidFill>
                  <a:schemeClr val="accent3"/>
                </a:solidFill>
              </a:rPr>
              <a:t> لان لها علاقه بمشاعر ؟ </a:t>
            </a:r>
          </a:p>
          <a:p>
            <a:pPr marL="82296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ar-SA" sz="2400" b="1" dirty="0">
                <a:solidFill>
                  <a:schemeClr val="accent3"/>
                </a:solidFill>
              </a:rPr>
              <a:t> </a:t>
            </a:r>
            <a:r>
              <a:rPr lang="ar-SA" sz="2400" b="1" dirty="0" smtClean="0">
                <a:solidFill>
                  <a:schemeClr val="accent3"/>
                </a:solidFill>
              </a:rPr>
              <a:t>            </a:t>
            </a:r>
            <a:r>
              <a:rPr lang="ar-SA" sz="2400" b="1" dirty="0" smtClean="0">
                <a:solidFill>
                  <a:srgbClr val="00B050"/>
                </a:solidFill>
              </a:rPr>
              <a:t>الامن    التقبل – الارتباط - السعادة – الخوف - الغضب</a:t>
            </a:r>
            <a:endParaRPr lang="ar-JO" sz="2400" b="1" dirty="0">
              <a:solidFill>
                <a:srgbClr val="00B05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07704" y="260648"/>
            <a:ext cx="6516963" cy="62299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ar-SA" sz="4800" dirty="0" smtClean="0"/>
              <a:t>نشاط</a:t>
            </a:r>
            <a:r>
              <a:rPr lang="ar-SA" dirty="0" smtClean="0"/>
              <a:t>: قصص من الطفولة </a:t>
            </a:r>
            <a:endParaRPr lang="ar-JO" dirty="0"/>
          </a:p>
        </p:txBody>
      </p:sp>
      <p:pic>
        <p:nvPicPr>
          <p:cNvPr id="5" name="Picture 4" descr="4995123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35163"/>
            <a:ext cx="1209675" cy="335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2661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2521 L -0.00052 0.358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338736" y="374317"/>
            <a:ext cx="6048672" cy="61093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أولا: </a:t>
            </a:r>
            <a:r>
              <a:rPr lang="ar-SA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مفهوم الارشاد و </a:t>
            </a:r>
            <a:r>
              <a:rPr lang="ar-SA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التوجيه</a:t>
            </a:r>
            <a:r>
              <a:rPr lang="ar-JO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:</a:t>
            </a:r>
          </a:p>
          <a:p>
            <a:r>
              <a:rPr lang="ar-SA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</a:p>
          <a:p>
            <a:r>
              <a:rPr lang="ar-SA" sz="2400" dirty="0">
                <a:solidFill>
                  <a:prstClr val="black"/>
                </a:solidFill>
                <a:cs typeface="Times New Roman" panose="02020603050405020304" pitchFamily="18" charset="0"/>
              </a:rPr>
              <a:t>الكثير منا قد يجد نفسه يوما ما في </a:t>
            </a:r>
            <a:r>
              <a:rPr lang="ar-SA" sz="2400" b="1" dirty="0">
                <a:solidFill>
                  <a:srgbClr val="00B050"/>
                </a:solidFill>
                <a:cs typeface="Times New Roman" panose="02020603050405020304" pitchFamily="18" charset="0"/>
              </a:rPr>
              <a:t>دور المرشد </a:t>
            </a:r>
            <a:r>
              <a:rPr lang="ar-SA" sz="2400" dirty="0">
                <a:solidFill>
                  <a:prstClr val="black"/>
                </a:solidFill>
                <a:cs typeface="Times New Roman" panose="02020603050405020304" pitchFamily="18" charset="0"/>
              </a:rPr>
              <a:t>, اضافة الى ان الكثير من الاشخاص قد يكونون سعوا في وقت من الاوقات </a:t>
            </a:r>
            <a:r>
              <a:rPr lang="ar-SA" sz="2400" b="1" dirty="0">
                <a:solidFill>
                  <a:srgbClr val="00B050"/>
                </a:solidFill>
                <a:cs typeface="Times New Roman" panose="02020603050405020304" pitchFamily="18" charset="0"/>
              </a:rPr>
              <a:t>للحصول على الارشاد والتوجيه </a:t>
            </a:r>
            <a:r>
              <a:rPr lang="ar-SA" sz="2400" dirty="0">
                <a:solidFill>
                  <a:prstClr val="black"/>
                </a:solidFill>
                <a:cs typeface="Times New Roman" panose="02020603050405020304" pitchFamily="18" charset="0"/>
              </a:rPr>
              <a:t>من جانب اشخاص آخرين في حياتهم </a:t>
            </a:r>
            <a:r>
              <a:rPr lang="ar-JO" sz="24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.</a:t>
            </a:r>
          </a:p>
          <a:p>
            <a:endParaRPr lang="ar-JO" sz="24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marL="548640" lvl="0" indent="-411480" defTabSz="457200">
              <a:spcBef>
                <a:spcPts val="1000"/>
              </a:spcBef>
              <a:buClr>
                <a:prstClr val="black">
                  <a:shade val="95000"/>
                </a:prstClr>
              </a:buClr>
              <a:buFont typeface="Wingdings 2"/>
              <a:buChar char=""/>
              <a:defRPr/>
            </a:pPr>
            <a:r>
              <a:rPr lang="ar-SA" b="1" dirty="0">
                <a:solidFill>
                  <a:srgbClr val="FF0000"/>
                </a:solidFill>
                <a:latin typeface="Century Gothic" panose="020B0502020202020204"/>
                <a:cs typeface="Tahoma" panose="020B0604030504040204" pitchFamily="34" charset="0"/>
              </a:rPr>
              <a:t>ان مصطلح الارشاد له عدة معان </a:t>
            </a:r>
            <a:r>
              <a:rPr lang="ar-SA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  <a:cs typeface="Tahoma" panose="020B0604030504040204" pitchFamily="34" charset="0"/>
              </a:rPr>
              <a:t>, مما قد يسبب حيرة </a:t>
            </a:r>
            <a:r>
              <a:rPr lang="ar-SA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  <a:cs typeface="Tahoma" panose="020B0604030504040204" pitchFamily="34" charset="0"/>
              </a:rPr>
              <a:t>لدى </a:t>
            </a:r>
            <a:r>
              <a:rPr lang="ar-SA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  <a:cs typeface="Tahoma" panose="020B0604030504040204" pitchFamily="34" charset="0"/>
              </a:rPr>
              <a:t>البعض , اضافة الى ان له العديد من التطبيقات المتنوعة ايضا </a:t>
            </a:r>
            <a:r>
              <a:rPr lang="ar-JO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  <a:cs typeface="Tahoma" panose="020B0604030504040204" pitchFamily="34" charset="0"/>
              </a:rPr>
              <a:t>.</a:t>
            </a:r>
          </a:p>
          <a:p>
            <a:pPr marL="137160" lvl="0" defTabSz="457200">
              <a:spcBef>
                <a:spcPts val="1000"/>
              </a:spcBef>
              <a:buClr>
                <a:prstClr val="black">
                  <a:shade val="95000"/>
                </a:prstClr>
              </a:buClr>
              <a:defRPr/>
            </a:pPr>
            <a:endParaRPr lang="ar-SA" b="1" dirty="0">
              <a:solidFill>
                <a:prstClr val="black">
                  <a:lumMod val="75000"/>
                  <a:lumOff val="25000"/>
                </a:prstClr>
              </a:solidFill>
              <a:latin typeface="Century Gothic" panose="020B0502020202020204"/>
              <a:cs typeface="Tahoma" panose="020B0604030504040204" pitchFamily="34" charset="0"/>
            </a:endParaRPr>
          </a:p>
          <a:p>
            <a:pPr marL="548640" lvl="0" indent="-411480" defTabSz="457200">
              <a:spcBef>
                <a:spcPts val="1000"/>
              </a:spcBef>
              <a:buClr>
                <a:prstClr val="black">
                  <a:shade val="95000"/>
                </a:prstClr>
              </a:buClr>
              <a:buFont typeface="Wingdings 2"/>
              <a:buChar char=""/>
              <a:defRPr/>
            </a:pPr>
            <a:r>
              <a:rPr lang="ar-SA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  <a:cs typeface="Tahoma" panose="020B0604030504040204" pitchFamily="34" charset="0"/>
              </a:rPr>
              <a:t>المعنى القاموسي </a:t>
            </a:r>
            <a:r>
              <a:rPr lang="ar-SA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  <a:cs typeface="Tahoma" panose="020B0604030504040204" pitchFamily="34" charset="0"/>
              </a:rPr>
              <a:t>للإرشاد </a:t>
            </a:r>
            <a:r>
              <a:rPr lang="ar-SA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  <a:cs typeface="Tahoma" panose="020B0604030504040204" pitchFamily="34" charset="0"/>
              </a:rPr>
              <a:t>يعني ” الاشراف بواسطة المعاونة المهنية , والتوجيه لحل المشكلات الشخصية او السيكولوجية النفسية ” </a:t>
            </a:r>
            <a:r>
              <a:rPr lang="ar-JO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  <a:cs typeface="Tahoma" panose="020B0604030504040204" pitchFamily="34" charset="0"/>
              </a:rPr>
              <a:t>.</a:t>
            </a:r>
            <a:endParaRPr lang="ar-SA" b="1" dirty="0">
              <a:solidFill>
                <a:prstClr val="black">
                  <a:lumMod val="75000"/>
                  <a:lumOff val="25000"/>
                </a:prstClr>
              </a:solidFill>
              <a:latin typeface="Century Gothic" panose="020B0502020202020204"/>
              <a:cs typeface="Tahoma" panose="020B0604030504040204" pitchFamily="34" charset="0"/>
            </a:endParaRPr>
          </a:p>
          <a:p>
            <a:endParaRPr lang="ar-SA" sz="24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endParaRPr lang="ar-SA" sz="24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endParaRPr lang="ar-SA" sz="24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28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655168" y="620688"/>
            <a:ext cx="7021288" cy="57810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JO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ثالثا</a:t>
            </a:r>
            <a:r>
              <a:rPr lang="ar-SA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:</a:t>
            </a:r>
            <a:r>
              <a:rPr lang="ar-JO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الفرق بين العالج النفسي و الارشاد </a:t>
            </a:r>
            <a:r>
              <a:rPr lang="ar-JO" sz="24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والتوجية</a:t>
            </a:r>
            <a:r>
              <a:rPr lang="ar-JO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ar-SA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ar-JO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:</a:t>
            </a:r>
          </a:p>
          <a:p>
            <a:endParaRPr lang="ar-JO" sz="24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" panose="05000000000000000000" pitchFamily="2" charset="2"/>
              <a:buChar char="Ø"/>
            </a:pPr>
            <a:r>
              <a:rPr lang="ar-SA" sz="17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  <a:cs typeface="Tahoma" panose="020B0604030504040204" pitchFamily="34" charset="0"/>
              </a:rPr>
              <a:t>الاجراءات الواحدة في كل من العلاج والارشاد: ففي كلا الميدانين تتم اجراءات الفحص وتحديد المشكلة والتشخيص وحل المشكلات , واتخاذ القرارات , والتعليم , والانهاء , والمتابعة . </a:t>
            </a:r>
            <a:endParaRPr lang="ar-JO" sz="1700" b="1" dirty="0" smtClean="0">
              <a:solidFill>
                <a:prstClr val="black">
                  <a:lumMod val="75000"/>
                  <a:lumOff val="25000"/>
                </a:prstClr>
              </a:solidFill>
              <a:latin typeface="Century Gothic" panose="020B0502020202020204"/>
              <a:cs typeface="Tahoma" panose="020B0604030504040204" pitchFamily="34" charset="0"/>
            </a:endParaRPr>
          </a:p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" panose="05000000000000000000" pitchFamily="2" charset="2"/>
              <a:buChar char="Ø"/>
            </a:pPr>
            <a:r>
              <a:rPr lang="ar-SA" sz="1700" b="1" dirty="0">
                <a:solidFill>
                  <a:srgbClr val="00B050"/>
                </a:solidFill>
                <a:latin typeface="Century Gothic" panose="020B0502020202020204"/>
              </a:rPr>
              <a:t>الاتفاق في الاهداف العامة والخاصة </a:t>
            </a:r>
            <a:r>
              <a:rPr lang="ar-SA" sz="17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: وهي مساعدة </a:t>
            </a:r>
            <a:r>
              <a:rPr lang="ar-SA" sz="17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ا</a:t>
            </a:r>
            <a:r>
              <a:rPr lang="ar-JO" sz="17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لطفل</a:t>
            </a:r>
            <a:r>
              <a:rPr lang="ar-SA" sz="17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 </a:t>
            </a:r>
            <a:r>
              <a:rPr lang="ar-JO" sz="1700" b="1" dirty="0" smtClean="0">
                <a:solidFill>
                  <a:srgbClr val="00B050"/>
                </a:solidFill>
                <a:latin typeface="Century Gothic" panose="020B0502020202020204"/>
              </a:rPr>
              <a:t>-</a:t>
            </a:r>
            <a:r>
              <a:rPr lang="ar-SA" sz="1700" b="1" dirty="0" smtClean="0">
                <a:solidFill>
                  <a:srgbClr val="00B050"/>
                </a:solidFill>
                <a:latin typeface="Century Gothic" panose="020B0502020202020204"/>
              </a:rPr>
              <a:t>هدف عام</a:t>
            </a:r>
            <a:r>
              <a:rPr lang="ar-JO" sz="1700" b="1" dirty="0" smtClean="0">
                <a:solidFill>
                  <a:srgbClr val="00B050"/>
                </a:solidFill>
                <a:latin typeface="Century Gothic" panose="020B0502020202020204"/>
              </a:rPr>
              <a:t> -</a:t>
            </a:r>
          </a:p>
          <a:p>
            <a:pPr marL="285750" lvl="0" indent="-285750" defTabSz="457200">
              <a:spcBef>
                <a:spcPts val="1000"/>
              </a:spcBef>
              <a:buClr>
                <a:srgbClr val="A53010"/>
              </a:buClr>
              <a:buFont typeface="Wingdings" panose="05000000000000000000" pitchFamily="2" charset="2"/>
              <a:buChar char="Ø"/>
            </a:pPr>
            <a:r>
              <a:rPr lang="ar-JO" sz="17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 اما -</a:t>
            </a:r>
            <a:r>
              <a:rPr lang="ar-JO" sz="1700" b="1" dirty="0" smtClean="0">
                <a:solidFill>
                  <a:srgbClr val="00B050"/>
                </a:solidFill>
                <a:latin typeface="Century Gothic" panose="020B0502020202020204"/>
              </a:rPr>
              <a:t>الهدف الخاص - </a:t>
            </a:r>
            <a:r>
              <a:rPr lang="ar-SA" sz="17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مساعدة </a:t>
            </a:r>
            <a:r>
              <a:rPr lang="ar-JO" sz="17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 الطفل </a:t>
            </a:r>
            <a:r>
              <a:rPr lang="ar-SA" sz="17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على </a:t>
            </a:r>
            <a:r>
              <a:rPr lang="ar-SA" sz="17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حل مشكلاته وتعديل سلوكه نحو الافضل واعادة بناء شخصيته, وتحقيق اقصى درجة من التوافق مع الذات ومع الآخرين . </a:t>
            </a:r>
          </a:p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" panose="05000000000000000000" pitchFamily="2" charset="2"/>
              <a:buChar char="Ø"/>
            </a:pPr>
            <a:r>
              <a:rPr lang="ar-SA" sz="17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يركز كل من </a:t>
            </a:r>
            <a:r>
              <a:rPr lang="ar-SA" sz="17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الارشاد</a:t>
            </a:r>
            <a:r>
              <a:rPr lang="ar-JO" sz="17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 – المعلمة -</a:t>
            </a:r>
            <a:r>
              <a:rPr lang="ar-SA" sz="17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 </a:t>
            </a:r>
            <a:r>
              <a:rPr lang="ar-SA" sz="17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والعلاج النفسي على العلاقة الانسانية بين المرشد , او المعالج والمسترشد , او </a:t>
            </a:r>
            <a:r>
              <a:rPr lang="ar-SA" sz="17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ال</a:t>
            </a:r>
            <a:r>
              <a:rPr lang="ar-JO" sz="17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طفل المتعالج.</a:t>
            </a:r>
          </a:p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" panose="05000000000000000000" pitchFamily="2" charset="2"/>
              <a:buChar char="Ø"/>
            </a:pPr>
            <a:r>
              <a:rPr lang="ar-SA" sz="17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الاتفاق في الممارسة المهنية : حيث يستخدم المرشد او المعالج الاساليب </a:t>
            </a:r>
            <a:r>
              <a:rPr lang="ar-SA" sz="17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والطرق </a:t>
            </a:r>
            <a:r>
              <a:rPr lang="ar-SA" sz="17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والمهارات ذاتها في عملية الارشاد والعلاج النفسي</a:t>
            </a:r>
          </a:p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" panose="05000000000000000000" pitchFamily="2" charset="2"/>
              <a:buChar char="Ø"/>
            </a:pPr>
            <a:r>
              <a:rPr lang="ar-SA" sz="17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الاجراءات الواحدة في كل من العلاج والارشاد: ففي كلا الميدانين تتم اجراءات الفحص وتحديد المشكلة والتشخيص وحل المشكلات , واتخاذ القرارات , والتعليم , والانهاء , والمتابعة </a:t>
            </a:r>
            <a:r>
              <a:rPr lang="ar-SA" sz="17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.</a:t>
            </a:r>
            <a:endParaRPr lang="ar-JO" sz="1700" b="1" dirty="0" smtClean="0">
              <a:solidFill>
                <a:prstClr val="black">
                  <a:lumMod val="75000"/>
                  <a:lumOff val="25000"/>
                </a:prstClr>
              </a:solidFill>
              <a:latin typeface="Century Gothic" panose="020B0502020202020204"/>
            </a:endParaRPr>
          </a:p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" panose="05000000000000000000" pitchFamily="2" charset="2"/>
              <a:buChar char="Ø"/>
            </a:pPr>
            <a:r>
              <a:rPr lang="ar-SA" sz="17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النظريات  التي يتم الاستعانة بها واحدة : فنظريات الارشاد والعلاج النفسي هي نفس النظريات التي تمثل اتجاها فكريا معينا . </a:t>
            </a:r>
          </a:p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endParaRPr lang="ar-SA" sz="1700" b="1" dirty="0">
              <a:solidFill>
                <a:prstClr val="black">
                  <a:lumMod val="75000"/>
                  <a:lumOff val="25000"/>
                </a:prstClr>
              </a:solidFill>
              <a:latin typeface="Century Gothic" panose="020B0502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55581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655168" y="458956"/>
            <a:ext cx="7021288" cy="5940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endParaRPr lang="ar-JO" sz="24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 marL="34290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ar-SA" sz="1700" b="1" dirty="0">
                <a:solidFill>
                  <a:srgbClr val="FF0000"/>
                </a:solidFill>
                <a:latin typeface="Century Gothic" panose="020B0502020202020204"/>
              </a:rPr>
              <a:t>النظريات  التي يتم الاستعانة بها واحدة : </a:t>
            </a:r>
            <a:r>
              <a:rPr lang="ar-SA" sz="17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فنظريات الارشاد والعلاج النفسي هي نفس النظريات التي تمثل اتجاها فكريا معينا </a:t>
            </a:r>
            <a:endParaRPr lang="ar-JO" sz="1700" b="1" dirty="0" smtClean="0">
              <a:solidFill>
                <a:prstClr val="black">
                  <a:lumMod val="75000"/>
                  <a:lumOff val="25000"/>
                </a:prstClr>
              </a:solidFill>
              <a:latin typeface="Century Gothic" panose="020B0502020202020204"/>
            </a:endParaRPr>
          </a:p>
          <a:p>
            <a:pPr marL="34290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ar-SA" sz="1700" b="1" dirty="0">
                <a:solidFill>
                  <a:srgbClr val="FF0000"/>
                </a:solidFill>
                <a:latin typeface="Century Gothic" panose="020B0502020202020204"/>
              </a:rPr>
              <a:t>الاختلاف في بيئة العمل </a:t>
            </a:r>
            <a:r>
              <a:rPr lang="ar-SA" sz="17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( الارشاد النفسي يكون في المدارس والجامعات – والعلاج النفسي في </a:t>
            </a:r>
            <a:r>
              <a:rPr lang="ar-SA" sz="17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العي</a:t>
            </a:r>
            <a:r>
              <a:rPr lang="ar-JO" sz="17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ا</a:t>
            </a:r>
            <a:r>
              <a:rPr lang="ar-SA" sz="17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دات</a:t>
            </a:r>
            <a:r>
              <a:rPr lang="ar-SA" sz="17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 </a:t>
            </a:r>
            <a:r>
              <a:rPr lang="ar-SA" sz="17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النفسية والمستشفيات )</a:t>
            </a:r>
          </a:p>
          <a:p>
            <a:pPr marL="34290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ar-SA" sz="1700" b="1" dirty="0">
                <a:solidFill>
                  <a:srgbClr val="FF0000"/>
                </a:solidFill>
                <a:latin typeface="Century Gothic" panose="020B0502020202020204"/>
              </a:rPr>
              <a:t>الاختلاف في نوع المشكلات : </a:t>
            </a:r>
            <a:r>
              <a:rPr lang="ar-SA" sz="17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الارشاد يتعامل مع مشكلات ذات طبيعة معرفية مشوبة بصبغة انفعالية ( مشكلات عادية ) وهي مشكلات شعورية يعيها الفرد مثل سوء التوافق الدراسي- الزواجي- المهني . صعوبات الاختيار المهني وصعوبات الدراسة . اما العلاج النفسي فيركز على المشكلات ذات الصبغة الانفعالية الشديدة </a:t>
            </a:r>
            <a:r>
              <a:rPr lang="ar-SA" sz="17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نسبيا </a:t>
            </a:r>
            <a:r>
              <a:rPr lang="ar-SA" sz="17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( كالاضطرابات النفسية المتنوعة ) والتي يكون معظمها على المستوى اللاشعوري , اي لا يدركها المتعالج , حيث انها اكثر عمقا . </a:t>
            </a:r>
            <a:endParaRPr lang="ar-JO" sz="1700" b="1" dirty="0" smtClean="0">
              <a:solidFill>
                <a:prstClr val="black">
                  <a:lumMod val="75000"/>
                  <a:lumOff val="25000"/>
                </a:prstClr>
              </a:solidFill>
              <a:latin typeface="Century Gothic" panose="020B0502020202020204"/>
            </a:endParaRPr>
          </a:p>
          <a:p>
            <a:pPr marL="34290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ar-SA" sz="1700" b="1" dirty="0">
                <a:solidFill>
                  <a:srgbClr val="FF0000"/>
                </a:solidFill>
                <a:latin typeface="Century Gothic" panose="020B0502020202020204"/>
              </a:rPr>
              <a:t>الاختلاف في </a:t>
            </a:r>
            <a:r>
              <a:rPr lang="ar-SA" sz="1700" b="1" dirty="0" smtClean="0">
                <a:solidFill>
                  <a:srgbClr val="FF0000"/>
                </a:solidFill>
                <a:latin typeface="Century Gothic" panose="020B0502020202020204"/>
              </a:rPr>
              <a:t>الافراد </a:t>
            </a:r>
            <a:r>
              <a:rPr lang="ar-SA" sz="1700" b="1" dirty="0">
                <a:solidFill>
                  <a:srgbClr val="FF0000"/>
                </a:solidFill>
                <a:latin typeface="Century Gothic" panose="020B0502020202020204"/>
              </a:rPr>
              <a:t>الذين يطلبون الارشاد والعلاج النفسي : </a:t>
            </a:r>
            <a:r>
              <a:rPr lang="ar-SA" sz="17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فالإرشاد </a:t>
            </a:r>
            <a:r>
              <a:rPr lang="ar-SA" sz="17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يتعامل مع الاسوياء الذين يعانون من اضطرابات نفسية بسيطة , اما العلاج النفسي فيتعامل مع افراد يعانون من اضطرابات نفسية اكثر شدة وحدة , كما ان المسترشدون هم في العادة الذين يسعون لطلب العون </a:t>
            </a:r>
          </a:p>
          <a:p>
            <a:pPr marL="34290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ar-SA" sz="1700" b="1" dirty="0">
                <a:solidFill>
                  <a:srgbClr val="FF0000"/>
                </a:solidFill>
                <a:latin typeface="Century Gothic" panose="020B0502020202020204"/>
              </a:rPr>
              <a:t>الاختلافات في اساليب الارشاد والعلاج النفسي : </a:t>
            </a:r>
            <a:r>
              <a:rPr lang="ar-SA" sz="17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فالعلاج النفسي يركز كثيرا على الخبرة الماضية ويستخدم العلاقة العلاجية بشكل اعمق , وتتكرر اللقاءات بين المعالج والمتعالج اكثر , مقارنة </a:t>
            </a:r>
            <a:r>
              <a:rPr lang="ar-SA" sz="17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بالإرشاد </a:t>
            </a:r>
            <a:r>
              <a:rPr lang="ar-SA" sz="17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النفسي . </a:t>
            </a:r>
          </a:p>
          <a:p>
            <a:pPr marL="34290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ar-SA" sz="1700" b="1" dirty="0" smtClean="0">
                <a:solidFill>
                  <a:srgbClr val="FF0000"/>
                </a:solidFill>
                <a:latin typeface="Century Gothic" panose="020B0502020202020204"/>
              </a:rPr>
              <a:t>الاختلاف </a:t>
            </a:r>
            <a:r>
              <a:rPr lang="ar-SA" sz="1700" b="1" dirty="0">
                <a:solidFill>
                  <a:srgbClr val="FF0000"/>
                </a:solidFill>
                <a:latin typeface="Century Gothic" panose="020B0502020202020204"/>
              </a:rPr>
              <a:t>في الزمن الذي يستغرقه الارشاد والعلاج النفسي : </a:t>
            </a:r>
            <a:r>
              <a:rPr lang="ar-SA" sz="17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فالإرشاد </a:t>
            </a:r>
            <a:r>
              <a:rPr lang="ar-SA" sz="17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يستغرق وقتا اقل من العلاج النفسي </a:t>
            </a:r>
            <a:r>
              <a:rPr lang="en-US" sz="17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.</a:t>
            </a:r>
            <a:endParaRPr lang="ar-SA" sz="1700" b="1" dirty="0">
              <a:solidFill>
                <a:prstClr val="black">
                  <a:lumMod val="75000"/>
                  <a:lumOff val="25000"/>
                </a:prstClr>
              </a:solidFill>
              <a:latin typeface="Century Gothic" panose="020B0502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67379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327585" y="2636912"/>
            <a:ext cx="73084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الطفل في نظام التوجيه والارشاد</a:t>
            </a:r>
            <a:endParaRPr lang="ar-SA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73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2361556" y="980728"/>
            <a:ext cx="6048672" cy="26776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أولا: هدف نظام </a:t>
            </a:r>
            <a:r>
              <a:rPr lang="ar-SA" sz="24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التوجية</a:t>
            </a:r>
            <a:r>
              <a:rPr lang="ar-JO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:</a:t>
            </a:r>
            <a:r>
              <a:rPr lang="ar-SA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</a:t>
            </a:r>
          </a:p>
          <a:p>
            <a:endParaRPr lang="ar-SA" sz="2400" b="1" i="1" u="sng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ar-SA" sz="2400" dirty="0" smtClean="0">
                <a:cs typeface="+mj-cs"/>
              </a:rPr>
              <a:t>دعم ضبط الذات 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SA" sz="2400" dirty="0" smtClean="0">
                <a:cs typeface="+mj-cs"/>
              </a:rPr>
              <a:t>رفع تقدير الذات بشكل ايجابي</a:t>
            </a:r>
            <a:endParaRPr lang="ar-SA" sz="2400" dirty="0">
              <a:cs typeface="+mj-cs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دعم </a:t>
            </a:r>
            <a:r>
              <a:rPr lang="ar-SA" sz="2400" dirty="0">
                <a:solidFill>
                  <a:prstClr val="black"/>
                </a:solidFill>
                <a:cs typeface="Times New Roman"/>
              </a:rPr>
              <a:t>النمو الاجتماعي او السلوك لاجتماعي</a:t>
            </a:r>
          </a:p>
          <a:p>
            <a:pPr marL="342900" indent="-342900">
              <a:buFont typeface="Arial" pitchFamily="34" charset="0"/>
              <a:buChar char="•"/>
            </a:pPr>
            <a:endParaRPr lang="ar-SA" sz="2400" dirty="0" smtClean="0">
              <a:cs typeface="+mj-cs"/>
            </a:endParaRPr>
          </a:p>
          <a:p>
            <a:endParaRPr lang="ar-SA" sz="2400" dirty="0" smtClean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2223973" y="280434"/>
            <a:ext cx="6048672" cy="48936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endParaRPr lang="ar-SA" sz="2400" dirty="0" smtClean="0">
              <a:cs typeface="+mj-cs"/>
            </a:endParaRPr>
          </a:p>
          <a:p>
            <a:r>
              <a:rPr lang="ar-SA" sz="2400" u="sng" dirty="0" smtClean="0">
                <a:solidFill>
                  <a:srgbClr val="FF0000"/>
                </a:solidFill>
                <a:cs typeface="+mj-cs"/>
              </a:rPr>
              <a:t>ثانيا : يتضمن التوجيه السلوك 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SA" sz="2400" dirty="0" smtClean="0">
                <a:cs typeface="+mj-cs"/>
              </a:rPr>
              <a:t>الطفل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SA" sz="2400" dirty="0" smtClean="0">
                <a:cs typeface="+mj-cs"/>
              </a:rPr>
              <a:t>الوالدين والمدرسين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SA" sz="2400" dirty="0" smtClean="0">
                <a:cs typeface="+mj-cs"/>
              </a:rPr>
              <a:t>البيئة الصفية </a:t>
            </a:r>
          </a:p>
          <a:p>
            <a:endParaRPr lang="ar-SA" sz="2400" dirty="0">
              <a:cs typeface="+mj-cs"/>
            </a:endParaRPr>
          </a:p>
          <a:p>
            <a:r>
              <a:rPr lang="ar-SA" sz="2400" dirty="0">
                <a:cs typeface="+mj-cs"/>
              </a:rPr>
              <a:t> </a:t>
            </a:r>
            <a:r>
              <a:rPr lang="ar-SA" sz="2400" dirty="0" smtClean="0">
                <a:cs typeface="+mj-cs"/>
              </a:rPr>
              <a:t> </a:t>
            </a:r>
          </a:p>
          <a:p>
            <a:endParaRPr lang="ar-SA" sz="2400" dirty="0">
              <a:cs typeface="+mj-cs"/>
            </a:endParaRPr>
          </a:p>
          <a:p>
            <a:endParaRPr lang="ar-SA" sz="2400" dirty="0" smtClean="0">
              <a:cs typeface="+mj-cs"/>
            </a:endParaRPr>
          </a:p>
          <a:p>
            <a:r>
              <a:rPr lang="ar-SA" sz="2400" dirty="0" smtClean="0">
                <a:cs typeface="+mj-cs"/>
              </a:rPr>
              <a:t>                             </a:t>
            </a:r>
          </a:p>
          <a:p>
            <a:endParaRPr lang="ar-JO" sz="2400" dirty="0" smtClean="0">
              <a:cs typeface="+mj-cs"/>
            </a:endParaRPr>
          </a:p>
          <a:p>
            <a:r>
              <a:rPr lang="ar-JO" sz="2400" dirty="0" smtClean="0">
                <a:cs typeface="+mj-cs"/>
              </a:rPr>
              <a:t>- </a:t>
            </a:r>
            <a:r>
              <a:rPr lang="ar-SA" sz="2400" dirty="0" smtClean="0">
                <a:cs typeface="+mj-cs"/>
              </a:rPr>
              <a:t>سلوك الطفل يكون نتائج عن ضوء التفاعل المستمر بين هذا الاجزاء التي يتأثر منها بالآخرين ويؤثر فيه </a:t>
            </a:r>
          </a:p>
        </p:txBody>
      </p:sp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2623511932"/>
              </p:ext>
            </p:extLst>
          </p:nvPr>
        </p:nvGraphicFramePr>
        <p:xfrm>
          <a:off x="2339752" y="1386238"/>
          <a:ext cx="5932893" cy="2546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220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lstic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1157</TotalTime>
  <Words>1431</Words>
  <Application>Microsoft Office PowerPoint</Application>
  <PresentationFormat>عرض على الشاشة (3:4)‏</PresentationFormat>
  <Paragraphs>161</Paragraphs>
  <Slides>21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11</vt:i4>
      </vt:variant>
      <vt:variant>
        <vt:lpstr>نسق</vt:lpstr>
      </vt:variant>
      <vt:variant>
        <vt:i4>2</vt:i4>
      </vt:variant>
      <vt:variant>
        <vt:lpstr>عناوين الشرائح</vt:lpstr>
      </vt:variant>
      <vt:variant>
        <vt:i4>21</vt:i4>
      </vt:variant>
    </vt:vector>
  </HeadingPairs>
  <TitlesOfParts>
    <vt:vector size="34" baseType="lpstr">
      <vt:lpstr>Arial</vt:lpstr>
      <vt:lpstr>Calibri</vt:lpstr>
      <vt:lpstr>Century Gothic</vt:lpstr>
      <vt:lpstr>Gill Sans MT</vt:lpstr>
      <vt:lpstr>Majalla UI</vt:lpstr>
      <vt:lpstr>Tahoma</vt:lpstr>
      <vt:lpstr>Times New Roman</vt:lpstr>
      <vt:lpstr>Verdana</vt:lpstr>
      <vt:lpstr>Wingdings</vt:lpstr>
      <vt:lpstr>Wingdings 2</vt:lpstr>
      <vt:lpstr>Wingdings 3</vt:lpstr>
      <vt:lpstr>سمة Office</vt:lpstr>
      <vt:lpstr>Solstice</vt:lpstr>
      <vt:lpstr>عرض تقديمي في PowerPoint</vt:lpstr>
      <vt:lpstr>عرض تقديمي في PowerPoint</vt:lpstr>
      <vt:lpstr>نشاط: قصص من الطفولة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user1</dc:creator>
  <cp:lastModifiedBy>najla al-Qassim</cp:lastModifiedBy>
  <cp:revision>71</cp:revision>
  <dcterms:created xsi:type="dcterms:W3CDTF">2012-10-12T20:26:47Z</dcterms:created>
  <dcterms:modified xsi:type="dcterms:W3CDTF">2017-02-14T20:57:25Z</dcterms:modified>
</cp:coreProperties>
</file>