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52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40C110-FBEA-4677-9500-F84E793DF969}" type="datetimeFigureOut">
              <a:rPr lang="ar-SA" smtClean="0"/>
              <a:pPr/>
              <a:t>10/05/37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DD07AE-0274-49B7-8A78-A25646425169}" type="slidenum">
              <a:rPr lang="ar-SA" smtClean="0"/>
              <a:pPr/>
              <a:t>‹#›</a:t>
            </a:fld>
            <a:endParaRPr lang="ar-SA"/>
          </a:p>
        </p:txBody>
      </p:sp>
    </p:spTree>
    <p:extLst>
      <p:ext uri="{BB962C8B-B14F-4D97-AF65-F5344CB8AC3E}">
        <p14:creationId xmlns="" xmlns:p14="http://schemas.microsoft.com/office/powerpoint/2010/main" val="97482152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5DD07AE-0274-49B7-8A78-A25646425169}" type="slidenum">
              <a:rPr lang="ar-SA" smtClean="0"/>
              <a:pPr/>
              <a:t>7</a:t>
            </a:fld>
            <a:endParaRPr lang="ar-SA"/>
          </a:p>
        </p:txBody>
      </p:sp>
    </p:spTree>
    <p:extLst>
      <p:ext uri="{BB962C8B-B14F-4D97-AF65-F5344CB8AC3E}">
        <p14:creationId xmlns="" xmlns:p14="http://schemas.microsoft.com/office/powerpoint/2010/main" val="1811015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38FB2382-449F-48A1-B903-A3905784D232}" type="datetimeFigureOut">
              <a:rPr lang="ar-SA" smtClean="0"/>
              <a:pPr/>
              <a:t>10/05/37</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9609202-E83D-4E1E-B400-18BC4606A00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8FB2382-449F-48A1-B903-A3905784D232}" type="datetimeFigureOut">
              <a:rPr lang="ar-SA" smtClean="0"/>
              <a:pPr/>
              <a:t>10/05/37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8FB2382-449F-48A1-B903-A3905784D232}" type="datetimeFigureOut">
              <a:rPr lang="ar-SA" smtClean="0"/>
              <a:pPr/>
              <a:t>10/05/37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8FB2382-449F-48A1-B903-A3905784D232}" type="datetimeFigureOut">
              <a:rPr lang="ar-SA" smtClean="0"/>
              <a:pPr/>
              <a:t>10/05/37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8FB2382-449F-48A1-B903-A3905784D232}" type="datetimeFigureOut">
              <a:rPr lang="ar-SA" smtClean="0"/>
              <a:pPr/>
              <a:t>10/05/37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8FB2382-449F-48A1-B903-A3905784D232}" type="datetimeFigureOut">
              <a:rPr lang="ar-SA" smtClean="0"/>
              <a:pPr/>
              <a:t>10/05/37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38FB2382-449F-48A1-B903-A3905784D232}" type="datetimeFigureOut">
              <a:rPr lang="ar-SA" smtClean="0"/>
              <a:pPr/>
              <a:t>10/05/37</a:t>
            </a:fld>
            <a:endParaRPr lang="ar-SA"/>
          </a:p>
        </p:txBody>
      </p:sp>
      <p:sp>
        <p:nvSpPr>
          <p:cNvPr id="27" name="عنصر نائب لرقم الشريحة 26"/>
          <p:cNvSpPr>
            <a:spLocks noGrp="1"/>
          </p:cNvSpPr>
          <p:nvPr>
            <p:ph type="sldNum" sz="quarter" idx="11"/>
          </p:nvPr>
        </p:nvSpPr>
        <p:spPr/>
        <p:txBody>
          <a:bodyPr rtlCol="0"/>
          <a:lstStyle/>
          <a:p>
            <a:fld id="{09609202-E83D-4E1E-B400-18BC4606A00A}"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38FB2382-449F-48A1-B903-A3905784D232}" type="datetimeFigureOut">
              <a:rPr lang="ar-SA" smtClean="0"/>
              <a:pPr/>
              <a:t>10/05/37</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09609202-E83D-4E1E-B400-18BC4606A00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8FB2382-449F-48A1-B903-A3905784D232}" type="datetimeFigureOut">
              <a:rPr lang="ar-SA" smtClean="0"/>
              <a:pPr/>
              <a:t>10/05/37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8FB2382-449F-48A1-B903-A3905784D232}" type="datetimeFigureOut">
              <a:rPr lang="ar-SA" smtClean="0"/>
              <a:pPr/>
              <a:t>10/05/37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FB2382-449F-48A1-B903-A3905784D232}" type="datetimeFigureOut">
              <a:rPr lang="ar-SA" smtClean="0"/>
              <a:pPr/>
              <a:t>10/05/37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609202-E83D-4E1E-B400-18BC4606A00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8FB2382-449F-48A1-B903-A3905784D232}" type="datetimeFigureOut">
              <a:rPr lang="ar-SA" smtClean="0"/>
              <a:pPr/>
              <a:t>10/05/37</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9609202-E83D-4E1E-B400-18BC4606A00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09601"/>
            <a:ext cx="7772400" cy="1955303"/>
          </a:xfrm>
        </p:spPr>
        <p:txBody>
          <a:bodyPr/>
          <a:lstStyle/>
          <a:p>
            <a:pPr algn="ctr"/>
            <a:r>
              <a:rPr lang="ar-SA" dirty="0" smtClean="0"/>
              <a:t>علم النفس الاجتماعي</a:t>
            </a:r>
            <a:endParaRPr lang="ar-SA" dirty="0"/>
          </a:p>
        </p:txBody>
      </p:sp>
      <p:sp>
        <p:nvSpPr>
          <p:cNvPr id="3" name="عنوان فرعي 2"/>
          <p:cNvSpPr>
            <a:spLocks noGrp="1"/>
          </p:cNvSpPr>
          <p:nvPr>
            <p:ph type="subTitle" idx="1"/>
          </p:nvPr>
        </p:nvSpPr>
        <p:spPr>
          <a:xfrm>
            <a:off x="2411760" y="3140968"/>
            <a:ext cx="4536504" cy="2376264"/>
          </a:xfrm>
          <a:effectLst>
            <a:innerShdw blurRad="63500" dist="50800" dir="8100000">
              <a:prstClr val="black">
                <a:alpha val="50000"/>
              </a:prstClr>
            </a:innerShdw>
          </a:effectLst>
        </p:spPr>
        <p:style>
          <a:lnRef idx="1">
            <a:schemeClr val="dk1"/>
          </a:lnRef>
          <a:fillRef idx="2">
            <a:schemeClr val="dk1"/>
          </a:fillRef>
          <a:effectRef idx="1">
            <a:schemeClr val="dk1"/>
          </a:effectRef>
          <a:fontRef idx="minor">
            <a:schemeClr val="dk1"/>
          </a:fontRef>
        </p:style>
        <p:txBody>
          <a:bodyPr>
            <a:normAutofit lnSpcReduction="10000"/>
          </a:bodyPr>
          <a:lstStyle/>
          <a:p>
            <a:pPr algn="ctr"/>
            <a:r>
              <a:rPr lang="ar-SA" sz="2800" dirty="0" smtClean="0">
                <a:solidFill>
                  <a:schemeClr val="bg2">
                    <a:lumMod val="10000"/>
                  </a:schemeClr>
                </a:solidFill>
              </a:rPr>
              <a:t>الشعبة : 41613</a:t>
            </a:r>
          </a:p>
          <a:p>
            <a:pPr algn="ctr"/>
            <a:r>
              <a:rPr lang="ar-SA" sz="2800" dirty="0" smtClean="0">
                <a:solidFill>
                  <a:schemeClr val="bg2">
                    <a:lumMod val="10000"/>
                  </a:schemeClr>
                </a:solidFill>
              </a:rPr>
              <a:t>الاستاذة : مها الحربي </a:t>
            </a:r>
          </a:p>
          <a:p>
            <a:pPr algn="ctr"/>
            <a:r>
              <a:rPr lang="ar-SA" sz="2800" dirty="0" smtClean="0">
                <a:solidFill>
                  <a:schemeClr val="bg2">
                    <a:lumMod val="10000"/>
                  </a:schemeClr>
                </a:solidFill>
              </a:rPr>
              <a:t>رنا </a:t>
            </a:r>
            <a:r>
              <a:rPr lang="ar-SA" sz="2800" dirty="0" err="1" smtClean="0">
                <a:solidFill>
                  <a:schemeClr val="bg2">
                    <a:lumMod val="10000"/>
                  </a:schemeClr>
                </a:solidFill>
              </a:rPr>
              <a:t>العنزي</a:t>
            </a:r>
            <a:endParaRPr lang="ar-SA" sz="2800" dirty="0" smtClean="0">
              <a:solidFill>
                <a:schemeClr val="bg2">
                  <a:lumMod val="10000"/>
                </a:schemeClr>
              </a:solidFill>
            </a:endParaRPr>
          </a:p>
          <a:p>
            <a:pPr algn="ctr"/>
            <a:r>
              <a:rPr lang="ar-SA" sz="2800" dirty="0" smtClean="0">
                <a:solidFill>
                  <a:schemeClr val="bg2">
                    <a:lumMod val="10000"/>
                  </a:schemeClr>
                </a:solidFill>
              </a:rPr>
              <a:t>بدرية </a:t>
            </a:r>
            <a:r>
              <a:rPr lang="ar-SA" sz="2800" dirty="0" err="1" smtClean="0">
                <a:solidFill>
                  <a:schemeClr val="bg2">
                    <a:lumMod val="10000"/>
                  </a:schemeClr>
                </a:solidFill>
              </a:rPr>
              <a:t>العنزي</a:t>
            </a:r>
            <a:endParaRPr lang="ar-SA" sz="2800" dirty="0" smtClean="0">
              <a:solidFill>
                <a:schemeClr val="bg2">
                  <a:lumMod val="10000"/>
                </a:schemeClr>
              </a:solidFill>
            </a:endParaRPr>
          </a:p>
          <a:p>
            <a:pPr algn="ctr"/>
            <a:r>
              <a:rPr lang="ar-SA" sz="2800" dirty="0" smtClean="0">
                <a:solidFill>
                  <a:schemeClr val="bg2">
                    <a:lumMod val="10000"/>
                  </a:schemeClr>
                </a:solidFill>
              </a:rPr>
              <a:t>ميعاد</a:t>
            </a:r>
            <a:endParaRPr lang="ar-SA" sz="2800" dirty="0">
              <a:solidFill>
                <a:schemeClr val="bg2">
                  <a:lumMod val="10000"/>
                </a:schemeClr>
              </a:solidFill>
            </a:endParaRPr>
          </a:p>
        </p:txBody>
      </p:sp>
    </p:spTree>
    <p:extLst>
      <p:ext uri="{BB962C8B-B14F-4D97-AF65-F5344CB8AC3E}">
        <p14:creationId xmlns="" xmlns:p14="http://schemas.microsoft.com/office/powerpoint/2010/main" val="124801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96753"/>
            <a:ext cx="8229600" cy="1296143"/>
          </a:xfrm>
        </p:spPr>
        <p:style>
          <a:lnRef idx="1">
            <a:schemeClr val="accent3"/>
          </a:lnRef>
          <a:fillRef idx="1002">
            <a:schemeClr val="lt2"/>
          </a:fillRef>
          <a:effectRef idx="1">
            <a:schemeClr val="accent3"/>
          </a:effectRef>
          <a:fontRef idx="minor">
            <a:schemeClr val="dk1"/>
          </a:fontRef>
        </p:style>
        <p:txBody>
          <a:bodyPr>
            <a:normAutofit/>
          </a:bodyPr>
          <a:lstStyle/>
          <a:p>
            <a:pPr>
              <a:buNone/>
            </a:pPr>
            <a:r>
              <a:rPr lang="ar-SA" dirty="0" smtClean="0">
                <a:solidFill>
                  <a:srgbClr val="FFC000"/>
                </a:solidFill>
              </a:rPr>
              <a:t>4-الافكار والمعتقدات:</a:t>
            </a:r>
            <a:r>
              <a:rPr lang="ar-SA" dirty="0" smtClean="0">
                <a:solidFill>
                  <a:schemeClr val="bg1"/>
                </a:solidFill>
              </a:rPr>
              <a:t>وهي القوة الفكرية التي تعمل على تغيير النماذج الاجتماعية الواقعية وفقا لسياسة متكاملة تتخذ أساليب ووسائل هادفة.</a:t>
            </a:r>
            <a:endParaRPr lang="ar-SA" dirty="0">
              <a:solidFill>
                <a:schemeClr val="bg1"/>
              </a:solidFill>
            </a:endParaRPr>
          </a:p>
        </p:txBody>
      </p:sp>
      <p:sp>
        <p:nvSpPr>
          <p:cNvPr id="4" name="مربع نص 3"/>
          <p:cNvSpPr txBox="1"/>
          <p:nvPr/>
        </p:nvSpPr>
        <p:spPr>
          <a:xfrm>
            <a:off x="395536" y="2924944"/>
            <a:ext cx="8280920" cy="830997"/>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5-التقدم العلمي والتكنولوجي:</a:t>
            </a:r>
            <a:r>
              <a:rPr lang="ar-SA" sz="2400" dirty="0" smtClean="0">
                <a:solidFill>
                  <a:schemeClr val="bg1"/>
                </a:solidFill>
                <a:cs typeface="+mn-cs"/>
              </a:rPr>
              <a:t>حيث ان الاختراعات والابتكارات والاكتشافات العلمية الجديدة المتجددة,لها أثرها الكبير على التغير الاجتماعي.</a:t>
            </a:r>
            <a:endParaRPr lang="ar-SA" sz="2400" dirty="0">
              <a:solidFill>
                <a:schemeClr val="bg1"/>
              </a:solidFill>
              <a:cs typeface="+mn-cs"/>
            </a:endParaRPr>
          </a:p>
        </p:txBody>
      </p:sp>
      <p:sp>
        <p:nvSpPr>
          <p:cNvPr id="5" name="مربع نص 4"/>
          <p:cNvSpPr txBox="1"/>
          <p:nvPr/>
        </p:nvSpPr>
        <p:spPr>
          <a:xfrm>
            <a:off x="539552" y="4149080"/>
            <a:ext cx="7992888" cy="830997"/>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6-الاتصال الثقافي:</a:t>
            </a:r>
            <a:r>
              <a:rPr lang="ar-SA" sz="2400" dirty="0" smtClean="0">
                <a:solidFill>
                  <a:schemeClr val="bg1"/>
                </a:solidFill>
                <a:cs typeface="+mn-cs"/>
              </a:rPr>
              <a:t>ويشمل</a:t>
            </a:r>
            <a:r>
              <a:rPr lang="ar-SA" sz="2400" dirty="0" smtClean="0">
                <a:solidFill>
                  <a:srgbClr val="FFC000"/>
                </a:solidFill>
                <a:cs typeface="+mn-cs"/>
              </a:rPr>
              <a:t> </a:t>
            </a:r>
            <a:r>
              <a:rPr lang="ar-SA" sz="2400" dirty="0" smtClean="0">
                <a:solidFill>
                  <a:schemeClr val="bg1"/>
                </a:solidFill>
                <a:cs typeface="+mn-cs"/>
              </a:rPr>
              <a:t>الاحتكاك والتبادل الثقافي بين جماعات مختلفة ثقافيا,ويحدث هذا في الدوائر الدبلوماسية والاقتصادية من خلال السياحة وغيرها.</a:t>
            </a:r>
            <a:endParaRPr lang="ar-SA" sz="2400" dirty="0">
              <a:solidFill>
                <a:schemeClr val="bg1"/>
              </a:solidFill>
              <a:cs typeface="+mn-cs"/>
            </a:endParaRPr>
          </a:p>
        </p:txBody>
      </p:sp>
      <p:sp>
        <p:nvSpPr>
          <p:cNvPr id="6" name="مربع نص 5"/>
          <p:cNvSpPr txBox="1"/>
          <p:nvPr/>
        </p:nvSpPr>
        <p:spPr>
          <a:xfrm>
            <a:off x="683568" y="5517232"/>
            <a:ext cx="7632848" cy="830997"/>
          </a:xfrm>
          <a:prstGeom prst="rect">
            <a:avLst/>
          </a:prstGeom>
        </p:spPr>
        <p:style>
          <a:lnRef idx="0">
            <a:scrgbClr r="0" g="0" b="0"/>
          </a:lnRef>
          <a:fillRef idx="1002">
            <a:schemeClr val="lt2"/>
          </a:fillRef>
          <a:effectRef idx="0">
            <a:scrgbClr r="0" g="0" b="0"/>
          </a:effectRef>
          <a:fontRef idx="major"/>
        </p:style>
        <p:txBody>
          <a:bodyPr wrap="square" rtlCol="1">
            <a:spAutoFit/>
          </a:bodyPr>
          <a:lstStyle/>
          <a:p>
            <a:r>
              <a:rPr lang="ar-SA" sz="2400" dirty="0" smtClean="0">
                <a:solidFill>
                  <a:srgbClr val="FFC000"/>
                </a:solidFill>
                <a:cs typeface="+mn-cs"/>
              </a:rPr>
              <a:t>7-نمو الوعي القومي:</a:t>
            </a:r>
            <a:r>
              <a:rPr lang="ar-SA" sz="2400" dirty="0" smtClean="0">
                <a:solidFill>
                  <a:schemeClr val="bg1"/>
                </a:solidFill>
                <a:cs typeface="+mn-cs"/>
              </a:rPr>
              <a:t>تعتبر</a:t>
            </a:r>
            <a:r>
              <a:rPr lang="ar-SA" sz="2400" dirty="0" smtClean="0">
                <a:solidFill>
                  <a:srgbClr val="FFC000"/>
                </a:solidFill>
                <a:cs typeface="+mn-cs"/>
              </a:rPr>
              <a:t> </a:t>
            </a:r>
            <a:r>
              <a:rPr lang="ar-SA" sz="2400" dirty="0" smtClean="0">
                <a:solidFill>
                  <a:schemeClr val="bg1"/>
                </a:solidFill>
                <a:cs typeface="+mn-cs"/>
              </a:rPr>
              <a:t>القومية من العوامل الدافعة للتغير الاجتماعي,فهي تشكل اتجاهات الافراد والجماعات,وتنمي لديهم الشعور بالأمن والولاء.</a:t>
            </a:r>
            <a:endParaRPr lang="ar-SA" sz="2400" dirty="0">
              <a:solidFill>
                <a:schemeClr val="bg1"/>
              </a:solidFill>
              <a:cs typeface="+mn-cs"/>
            </a:endParaRPr>
          </a:p>
        </p:txBody>
      </p:sp>
    </p:spTree>
    <p:extLst>
      <p:ext uri="{BB962C8B-B14F-4D97-AF65-F5344CB8AC3E}">
        <p14:creationId xmlns="" xmlns:p14="http://schemas.microsoft.com/office/powerpoint/2010/main" val="2822780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3"/>
            <a:ext cx="8229600" cy="1584177"/>
          </a:xfrm>
        </p:spPr>
        <p:style>
          <a:lnRef idx="0">
            <a:scrgbClr r="0" g="0" b="0"/>
          </a:lnRef>
          <a:fillRef idx="1002">
            <a:schemeClr val="lt2"/>
          </a:fillRef>
          <a:effectRef idx="0">
            <a:scrgbClr r="0" g="0" b="0"/>
          </a:effectRef>
          <a:fontRef idx="major"/>
        </p:style>
        <p:txBody>
          <a:bodyPr>
            <a:normAutofit/>
          </a:bodyPr>
          <a:lstStyle/>
          <a:p>
            <a:pPr>
              <a:buNone/>
            </a:pPr>
            <a:r>
              <a:rPr lang="ar-SA" dirty="0" smtClean="0">
                <a:solidFill>
                  <a:srgbClr val="FFC000"/>
                </a:solidFill>
                <a:cs typeface="+mn-cs"/>
              </a:rPr>
              <a:t>8-الثورات:</a:t>
            </a:r>
            <a:r>
              <a:rPr lang="ar-SA" dirty="0" smtClean="0">
                <a:solidFill>
                  <a:schemeClr val="bg1"/>
                </a:solidFill>
                <a:cs typeface="+mn-cs"/>
              </a:rPr>
              <a:t>تقوم الثورات الوطنية من اجل إحداث تغيرات جزئية أو شاملة في بناء المجتمع ونظامه,وتعدل بعض الاوضاع طبقا لفلسفة الثورة القائمة كالثورة الفرنسية والروسية.</a:t>
            </a:r>
          </a:p>
        </p:txBody>
      </p:sp>
      <p:sp>
        <p:nvSpPr>
          <p:cNvPr id="5" name="مربع نص 4"/>
          <p:cNvSpPr txBox="1"/>
          <p:nvPr/>
        </p:nvSpPr>
        <p:spPr>
          <a:xfrm>
            <a:off x="467544" y="2852936"/>
            <a:ext cx="8064896" cy="1200329"/>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9-الحروب:</a:t>
            </a:r>
            <a:r>
              <a:rPr lang="ar-SA" sz="2400" dirty="0" smtClean="0">
                <a:solidFill>
                  <a:schemeClr val="bg1"/>
                </a:solidFill>
                <a:cs typeface="+mn-cs"/>
              </a:rPr>
              <a:t>وهي من العوامل القوية في احداث التغير الاجتماعي,إما بسبب ما يفرضه المنتصر حتى يدعم انتصاره,وإما بسبب ما يفرضه على نفسه المهزوم حتى يزيل اثار الهزيمة ويحقق النصر</a:t>
            </a:r>
            <a:r>
              <a:rPr lang="ar-SA" dirty="0" smtClean="0"/>
              <a:t>.</a:t>
            </a:r>
            <a:endParaRPr lang="ar-SA" dirty="0"/>
          </a:p>
        </p:txBody>
      </p:sp>
      <p:sp>
        <p:nvSpPr>
          <p:cNvPr id="6" name="مربع نص 5"/>
          <p:cNvSpPr txBox="1"/>
          <p:nvPr/>
        </p:nvSpPr>
        <p:spPr>
          <a:xfrm>
            <a:off x="755576" y="4581128"/>
            <a:ext cx="7776864" cy="1200329"/>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10-عامل الزمن:</a:t>
            </a:r>
            <a:r>
              <a:rPr lang="ar-SA" sz="2400" dirty="0" smtClean="0">
                <a:solidFill>
                  <a:schemeClr val="bg1"/>
                </a:solidFill>
                <a:cs typeface="+mn-cs"/>
              </a:rPr>
              <a:t>عامل</a:t>
            </a:r>
            <a:r>
              <a:rPr lang="ar-SA" sz="2400" dirty="0" smtClean="0">
                <a:solidFill>
                  <a:srgbClr val="FFC000"/>
                </a:solidFill>
                <a:cs typeface="+mn-cs"/>
              </a:rPr>
              <a:t> </a:t>
            </a:r>
            <a:r>
              <a:rPr lang="ar-SA" sz="2400" dirty="0" smtClean="0">
                <a:solidFill>
                  <a:schemeClr val="bg1"/>
                </a:solidFill>
                <a:cs typeface="+mn-cs"/>
              </a:rPr>
              <a:t>الزمن له قيمته في تحديد </a:t>
            </a:r>
            <a:r>
              <a:rPr lang="ar-SA" sz="2400" dirty="0" err="1" smtClean="0">
                <a:solidFill>
                  <a:schemeClr val="bg1"/>
                </a:solidFill>
                <a:cs typeface="+mn-cs"/>
              </a:rPr>
              <a:t>دينامية</a:t>
            </a:r>
            <a:r>
              <a:rPr lang="ar-SA" sz="2400" dirty="0" smtClean="0">
                <a:solidFill>
                  <a:schemeClr val="bg1"/>
                </a:solidFill>
                <a:cs typeface="+mn-cs"/>
              </a:rPr>
              <a:t> الجماعة والمجتمع.ونحن يجب أن ننظر الى الجماعة على انها تنظيم متحرك متغير عبر الزمن.</a:t>
            </a:r>
            <a:endParaRPr lang="ar-SA" sz="2400" dirty="0">
              <a:solidFill>
                <a:schemeClr val="bg1"/>
              </a:solidFill>
              <a:cs typeface="+mn-cs"/>
            </a:endParaRPr>
          </a:p>
        </p:txBody>
      </p:sp>
    </p:spTree>
    <p:extLst>
      <p:ext uri="{BB962C8B-B14F-4D97-AF65-F5344CB8AC3E}">
        <p14:creationId xmlns="" xmlns:p14="http://schemas.microsoft.com/office/powerpoint/2010/main" val="83595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07704" y="692696"/>
            <a:ext cx="5616624" cy="864096"/>
          </a:xfrm>
        </p:spPr>
        <p:style>
          <a:lnRef idx="1">
            <a:schemeClr val="accent4"/>
          </a:lnRef>
          <a:fillRef idx="2">
            <a:schemeClr val="accent4"/>
          </a:fillRef>
          <a:effectRef idx="1">
            <a:schemeClr val="accent4"/>
          </a:effectRef>
          <a:fontRef idx="minor">
            <a:schemeClr val="dk1"/>
          </a:fontRef>
        </p:style>
        <p:txBody>
          <a:bodyPr>
            <a:normAutofit/>
          </a:bodyPr>
          <a:lstStyle/>
          <a:p>
            <a:pPr algn="ctr">
              <a:buNone/>
            </a:pPr>
            <a:r>
              <a:rPr lang="ar-SA" dirty="0" smtClean="0">
                <a:solidFill>
                  <a:srgbClr val="00B050"/>
                </a:solidFill>
              </a:rPr>
              <a:t>اثار التغير الاجتماعي في السلوك</a:t>
            </a:r>
            <a:endParaRPr lang="ar-SA" dirty="0">
              <a:solidFill>
                <a:srgbClr val="00B050"/>
              </a:solidFill>
            </a:endParaRPr>
          </a:p>
        </p:txBody>
      </p:sp>
      <p:sp>
        <p:nvSpPr>
          <p:cNvPr id="6" name="سداسي 5"/>
          <p:cNvSpPr/>
          <p:nvPr/>
        </p:nvSpPr>
        <p:spPr>
          <a:xfrm>
            <a:off x="6228184" y="2276872"/>
            <a:ext cx="2664296" cy="3816424"/>
          </a:xfrm>
          <a:prstGeom prst="hexagon">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err="1" smtClean="0">
                <a:solidFill>
                  <a:srgbClr val="00B050"/>
                </a:solidFill>
              </a:rPr>
              <a:t>الهجرة:</a:t>
            </a:r>
            <a:endParaRPr lang="ar-SA" sz="2400" b="1" dirty="0" smtClean="0">
              <a:solidFill>
                <a:srgbClr val="00B050"/>
              </a:solidFill>
            </a:endParaRPr>
          </a:p>
          <a:p>
            <a:pPr algn="ctr"/>
            <a:r>
              <a:rPr lang="ar-SA" sz="2000" dirty="0" smtClean="0"/>
              <a:t>وهي تلك التي تحدث بسبب الفقر وجذب مراكز العمران والتصنيع وجاذبية حياة المدينة.</a:t>
            </a:r>
          </a:p>
          <a:p>
            <a:pPr algn="ctr"/>
            <a:r>
              <a:rPr lang="ar-SA" sz="2000" dirty="0" smtClean="0"/>
              <a:t>وقد تكون الهجرة اجبارية بسبب مصادر الثروة أو النشاط الاقتصادي</a:t>
            </a:r>
            <a:r>
              <a:rPr lang="ar-SA" dirty="0" smtClean="0"/>
              <a:t>.</a:t>
            </a:r>
            <a:endParaRPr lang="ar-SA" dirty="0"/>
          </a:p>
        </p:txBody>
      </p:sp>
      <p:sp>
        <p:nvSpPr>
          <p:cNvPr id="7" name="سداسي 6"/>
          <p:cNvSpPr/>
          <p:nvPr/>
        </p:nvSpPr>
        <p:spPr>
          <a:xfrm>
            <a:off x="3203848" y="2204864"/>
            <a:ext cx="2736304" cy="4032448"/>
          </a:xfrm>
          <a:prstGeom prst="hexagon">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rgbClr val="00B050"/>
                </a:solidFill>
              </a:rPr>
              <a:t>التغير في بناء </a:t>
            </a:r>
            <a:r>
              <a:rPr lang="ar-SA" sz="2000" b="1" dirty="0" err="1" smtClean="0">
                <a:solidFill>
                  <a:srgbClr val="00B050"/>
                </a:solidFill>
              </a:rPr>
              <a:t>الاسرة:</a:t>
            </a:r>
            <a:endParaRPr lang="ar-SA" sz="2000" b="1" dirty="0" smtClean="0">
              <a:solidFill>
                <a:srgbClr val="00B050"/>
              </a:solidFill>
            </a:endParaRPr>
          </a:p>
          <a:p>
            <a:pPr algn="ctr"/>
            <a:r>
              <a:rPr lang="ar-SA" sz="2000" dirty="0" smtClean="0"/>
              <a:t>يؤدي التغير الاجتماعي خاصة في الظروف الاجتماعية والاقتصادية إلى حدوث تغير في بناء الاسرة مما يؤدي بدوره الى مظاهر مثل زواج المراهقين أو التفكك الاسري.</a:t>
            </a:r>
            <a:endParaRPr lang="ar-SA" sz="2000" dirty="0"/>
          </a:p>
        </p:txBody>
      </p:sp>
      <p:sp>
        <p:nvSpPr>
          <p:cNvPr id="8" name="سداسي 7"/>
          <p:cNvSpPr/>
          <p:nvPr/>
        </p:nvSpPr>
        <p:spPr>
          <a:xfrm>
            <a:off x="395536" y="2276872"/>
            <a:ext cx="2520280" cy="4104456"/>
          </a:xfrm>
          <a:prstGeom prst="hexagon">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err="1" smtClean="0">
                <a:solidFill>
                  <a:srgbClr val="00B050"/>
                </a:solidFill>
              </a:rPr>
              <a:t>التصنيع:</a:t>
            </a:r>
            <a:endParaRPr lang="ar-SA" sz="2000" b="1" dirty="0" smtClean="0">
              <a:solidFill>
                <a:srgbClr val="00B050"/>
              </a:solidFill>
            </a:endParaRPr>
          </a:p>
          <a:p>
            <a:pPr algn="ctr"/>
            <a:r>
              <a:rPr lang="ar-SA" sz="2000" dirty="0" smtClean="0"/>
              <a:t>أن التصنيع وتقدم التكنولوجي قد أحدثا اثارا هائلة في تقدم البشرية والتغير الاجتماعي الى أفضل,مما ادى الى تيسير الحياة وإراحة الفرج والمجتمع وزيادة سعادته.</a:t>
            </a:r>
            <a:endParaRPr lang="ar-SA" sz="2000" dirty="0"/>
          </a:p>
        </p:txBody>
      </p:sp>
    </p:spTree>
    <p:extLst>
      <p:ext uri="{BB962C8B-B14F-4D97-AF65-F5344CB8AC3E}">
        <p14:creationId xmlns="" xmlns:p14="http://schemas.microsoft.com/office/powerpoint/2010/main" val="360588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692696"/>
            <a:ext cx="7488832" cy="792088"/>
          </a:xfrm>
        </p:spPr>
        <p:style>
          <a:lnRef idx="0">
            <a:scrgbClr r="0" g="0" b="0"/>
          </a:lnRef>
          <a:fillRef idx="1003">
            <a:schemeClr val="lt2"/>
          </a:fillRef>
          <a:effectRef idx="0">
            <a:scrgbClr r="0" g="0" b="0"/>
          </a:effectRef>
          <a:fontRef idx="major"/>
        </p:style>
        <p:txBody>
          <a:bodyPr/>
          <a:lstStyle/>
          <a:p>
            <a:pPr algn="ctr"/>
            <a:r>
              <a:rPr lang="ar-SA" dirty="0" smtClean="0">
                <a:solidFill>
                  <a:srgbClr val="00B050"/>
                </a:solidFill>
              </a:rPr>
              <a:t>مقاومة التغير الاجتماعي </a:t>
            </a:r>
            <a:r>
              <a:rPr lang="ar-SA" dirty="0" err="1" smtClean="0">
                <a:solidFill>
                  <a:srgbClr val="00B050"/>
                </a:solidFill>
              </a:rPr>
              <a:t>ومعوقاته:</a:t>
            </a:r>
            <a:endParaRPr lang="ar-SA" dirty="0">
              <a:solidFill>
                <a:srgbClr val="00B050"/>
              </a:solidFill>
            </a:endParaRPr>
          </a:p>
        </p:txBody>
      </p:sp>
      <p:sp>
        <p:nvSpPr>
          <p:cNvPr id="3" name="عنصر نائب للمحتوى 2"/>
          <p:cNvSpPr>
            <a:spLocks noGrp="1"/>
          </p:cNvSpPr>
          <p:nvPr>
            <p:ph idx="1"/>
          </p:nvPr>
        </p:nvSpPr>
        <p:spPr>
          <a:xfrm>
            <a:off x="457200" y="1772816"/>
            <a:ext cx="8229600" cy="480172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ar-SA" dirty="0" smtClean="0"/>
              <a:t>1</a:t>
            </a:r>
            <a:r>
              <a:rPr lang="ar-SA" dirty="0" smtClean="0">
                <a:solidFill>
                  <a:srgbClr val="FF0000"/>
                </a:solidFill>
              </a:rPr>
              <a:t>-طبيعة التغير ومصدره:</a:t>
            </a:r>
            <a:r>
              <a:rPr lang="ar-SA" dirty="0" smtClean="0">
                <a:solidFill>
                  <a:srgbClr val="0070C0"/>
                </a:solidFill>
              </a:rPr>
              <a:t>ففي حالة ما إذا كان التغير متضمنا جوانب تكنولوجية أو اقتصادية تستهدف إجبار الجمهور على تغيير أوضاع تقليدية,فإن مقاومة تكون واضحة قوية.</a:t>
            </a:r>
          </a:p>
          <a:p>
            <a:r>
              <a:rPr lang="ar-SA" dirty="0" smtClean="0">
                <a:solidFill>
                  <a:srgbClr val="FF0000"/>
                </a:solidFill>
              </a:rPr>
              <a:t>2-الداعون للتغير:</a:t>
            </a:r>
            <a:r>
              <a:rPr lang="ar-SA" dirty="0" smtClean="0">
                <a:solidFill>
                  <a:srgbClr val="0070C0"/>
                </a:solidFill>
              </a:rPr>
              <a:t>إذا كان التغير يجسد مصلحة طبقية أو حماية مزايا اجتماعية معينة,أو في حالة التغيير المفروض من قبل السلطة أو في حالة المبالغات والتطرف.</a:t>
            </a:r>
          </a:p>
          <a:p>
            <a:pPr algn="ctr"/>
            <a:r>
              <a:rPr lang="ar-SA" dirty="0" smtClean="0">
                <a:solidFill>
                  <a:srgbClr val="FF0000"/>
                </a:solidFill>
              </a:rPr>
              <a:t>ومن يشملهم </a:t>
            </a:r>
            <a:r>
              <a:rPr lang="ar-SA" dirty="0" err="1" smtClean="0">
                <a:solidFill>
                  <a:srgbClr val="FF0000"/>
                </a:solidFill>
              </a:rPr>
              <a:t>التغير:</a:t>
            </a:r>
            <a:endParaRPr lang="ar-SA" dirty="0" smtClean="0">
              <a:solidFill>
                <a:srgbClr val="FF0000"/>
              </a:solidFill>
            </a:endParaRPr>
          </a:p>
          <a:p>
            <a:pPr>
              <a:buNone/>
            </a:pPr>
            <a:r>
              <a:rPr lang="ar-SA" dirty="0" smtClean="0"/>
              <a:t>*يميل المحافظون ذوو النظرة التقليدية إلى تصوير الواقع والماضي على أنه النموذج الذهبي.</a:t>
            </a:r>
          </a:p>
          <a:p>
            <a:pPr>
              <a:buNone/>
            </a:pPr>
            <a:r>
              <a:rPr lang="ar-SA" dirty="0" smtClean="0"/>
              <a:t>*إذا شعر من يشملهم التغير بعدم التطابق بين النموذج المثالي وبين الواقع التطبيقي فإن ذلك يؤدي الى مقاومة التغير الاجتماعي.</a:t>
            </a:r>
          </a:p>
          <a:p>
            <a:pPr>
              <a:buNone/>
            </a:pPr>
            <a:r>
              <a:rPr lang="ar-SA" dirty="0" smtClean="0"/>
              <a:t>*عدم تجانس بين التركيب العنصري والطبقي في المجتمع وتكوينه يعوق التغير.</a:t>
            </a:r>
          </a:p>
          <a:p>
            <a:pPr>
              <a:buNone/>
            </a:pPr>
            <a:r>
              <a:rPr lang="ar-SA" dirty="0" smtClean="0"/>
              <a:t>*نقص الروح </a:t>
            </a:r>
            <a:r>
              <a:rPr lang="ar-SA" dirty="0" err="1" smtClean="0"/>
              <a:t>الابتكارية</a:t>
            </a:r>
            <a:r>
              <a:rPr lang="ar-SA" dirty="0" smtClean="0"/>
              <a:t> والتجديد لدى المجتمع وسيادة روح اللامبالاة </a:t>
            </a:r>
            <a:r>
              <a:rPr lang="ar-SA" dirty="0" err="1" smtClean="0"/>
              <a:t>والأنامالية</a:t>
            </a:r>
            <a:r>
              <a:rPr lang="ar-SA" dirty="0" smtClean="0"/>
              <a:t> يعرقل التغير.</a:t>
            </a:r>
          </a:p>
          <a:p>
            <a:pPr>
              <a:buNone/>
            </a:pPr>
            <a:endParaRPr lang="ar-SA" dirty="0" smtClean="0"/>
          </a:p>
          <a:p>
            <a:pPr>
              <a:buNone/>
            </a:pPr>
            <a:endParaRPr lang="ar-SA"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908720"/>
            <a:ext cx="6048672" cy="936104"/>
          </a:xfrm>
        </p:spPr>
        <p:style>
          <a:lnRef idx="0">
            <a:scrgbClr r="0" g="0" b="0"/>
          </a:lnRef>
          <a:fillRef idx="1003">
            <a:schemeClr val="lt2"/>
          </a:fillRef>
          <a:effectRef idx="0">
            <a:scrgbClr r="0" g="0" b="0"/>
          </a:effectRef>
          <a:fontRef idx="major"/>
        </p:style>
        <p:txBody>
          <a:bodyPr>
            <a:normAutofit/>
          </a:bodyPr>
          <a:lstStyle/>
          <a:p>
            <a:pPr algn="ctr"/>
            <a:r>
              <a:rPr lang="ar-SA" sz="2800" dirty="0" smtClean="0">
                <a:solidFill>
                  <a:srgbClr val="00B050"/>
                </a:solidFill>
              </a:rPr>
              <a:t>مقاومة التغير الاجتماعي </a:t>
            </a:r>
            <a:r>
              <a:rPr lang="ar-SA" sz="2800" dirty="0" err="1" smtClean="0">
                <a:solidFill>
                  <a:srgbClr val="00B050"/>
                </a:solidFill>
              </a:rPr>
              <a:t>ومعوقاته:</a:t>
            </a:r>
            <a:endParaRPr lang="ar-SA" sz="2800" dirty="0"/>
          </a:p>
        </p:txBody>
      </p:sp>
      <p:sp>
        <p:nvSpPr>
          <p:cNvPr id="3" name="عنصر نائب للمحتوى 2"/>
          <p:cNvSpPr>
            <a:spLocks noGrp="1"/>
          </p:cNvSpPr>
          <p:nvPr>
            <p:ph idx="1"/>
          </p:nvPr>
        </p:nvSpPr>
        <p:spPr>
          <a:xfrm>
            <a:off x="457200" y="2348880"/>
            <a:ext cx="8229600" cy="2736304"/>
          </a:xfrm>
        </p:spPr>
        <p:style>
          <a:lnRef idx="0">
            <a:scrgbClr r="0" g="0" b="0"/>
          </a:lnRef>
          <a:fillRef idx="1003">
            <a:schemeClr val="lt2"/>
          </a:fillRef>
          <a:effectRef idx="0">
            <a:scrgbClr r="0" g="0" b="0"/>
          </a:effectRef>
          <a:fontRef idx="major"/>
        </p:style>
        <p:txBody>
          <a:bodyPr/>
          <a:lstStyle/>
          <a:p>
            <a:pPr algn="ctr"/>
            <a:r>
              <a:rPr lang="ar-SA" dirty="0" smtClean="0">
                <a:cs typeface="+mn-cs"/>
              </a:rPr>
              <a:t>عوامل اجتماعية اخرى </a:t>
            </a:r>
            <a:r>
              <a:rPr lang="ar-SA" dirty="0" err="1" smtClean="0">
                <a:cs typeface="+mn-cs"/>
              </a:rPr>
              <a:t>مثل:</a:t>
            </a:r>
            <a:endParaRPr lang="ar-SA" dirty="0" smtClean="0">
              <a:cs typeface="+mn-cs"/>
            </a:endParaRPr>
          </a:p>
          <a:p>
            <a:pPr algn="ctr"/>
            <a:r>
              <a:rPr lang="ar-SA" dirty="0" smtClean="0">
                <a:cs typeface="+mn-cs"/>
              </a:rPr>
              <a:t>1-العزلة التي يعيش فيها المجتمع نتيجة للظروف البيئية والموقع الجغرافي.</a:t>
            </a:r>
          </a:p>
          <a:p>
            <a:pPr algn="ctr"/>
            <a:r>
              <a:rPr lang="ar-SA" dirty="0" smtClean="0">
                <a:cs typeface="+mn-cs"/>
              </a:rPr>
              <a:t>2-عزل المجتمع لنفسه اجتماعيا.</a:t>
            </a:r>
          </a:p>
          <a:p>
            <a:pPr algn="ctr"/>
            <a:r>
              <a:rPr lang="ar-SA" dirty="0" smtClean="0">
                <a:cs typeface="+mn-cs"/>
              </a:rPr>
              <a:t>3-عزل المجتمع </a:t>
            </a:r>
            <a:r>
              <a:rPr lang="ar-SA" dirty="0" err="1" smtClean="0">
                <a:cs typeface="+mn-cs"/>
              </a:rPr>
              <a:t>قسريا</a:t>
            </a:r>
            <a:r>
              <a:rPr lang="ar-SA" dirty="0" smtClean="0">
                <a:cs typeface="+mn-cs"/>
              </a:rPr>
              <a:t> نتيجة لقوى خارجة عن إرادته.</a:t>
            </a:r>
            <a:endParaRPr lang="ar-SA" dirty="0">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1143000"/>
            <a:ext cx="6048672" cy="485800"/>
          </a:xfrm>
        </p:spPr>
        <p:style>
          <a:lnRef idx="1">
            <a:schemeClr val="accent5"/>
          </a:lnRef>
          <a:fillRef idx="2">
            <a:schemeClr val="accent5"/>
          </a:fillRef>
          <a:effectRef idx="1">
            <a:schemeClr val="accent5"/>
          </a:effectRef>
          <a:fontRef idx="minor">
            <a:schemeClr val="dk1"/>
          </a:fontRef>
        </p:style>
        <p:txBody>
          <a:bodyPr>
            <a:normAutofit fontScale="90000"/>
          </a:bodyPr>
          <a:lstStyle/>
          <a:p>
            <a:pPr algn="ctr"/>
            <a:r>
              <a:rPr lang="ar-SA" sz="2800" dirty="0" smtClean="0"/>
              <a:t>ضمانات نجاح عملية التغير الاجتماعي</a:t>
            </a:r>
            <a:endParaRPr lang="ar-SA" sz="2800" dirty="0"/>
          </a:p>
        </p:txBody>
      </p:sp>
      <p:sp>
        <p:nvSpPr>
          <p:cNvPr id="3" name="عنصر نائب للمحتوى 2"/>
          <p:cNvSpPr>
            <a:spLocks noGrp="1"/>
          </p:cNvSpPr>
          <p:nvPr>
            <p:ph idx="1"/>
          </p:nvPr>
        </p:nvSpPr>
        <p:spPr>
          <a:xfrm>
            <a:off x="457200" y="1772816"/>
            <a:ext cx="8229600" cy="480172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ar-SA" dirty="0" smtClean="0"/>
              <a:t>1-</a:t>
            </a:r>
            <a:r>
              <a:rPr lang="ar-SA" dirty="0" smtClean="0">
                <a:solidFill>
                  <a:srgbClr val="FF0000"/>
                </a:solidFill>
              </a:rPr>
              <a:t>التخطيط العلمي </a:t>
            </a:r>
            <a:r>
              <a:rPr lang="ar-SA" dirty="0" smtClean="0"/>
              <a:t>وأصالة النموذج التصوري للتغير الاجتماعي.</a:t>
            </a:r>
          </a:p>
          <a:p>
            <a:r>
              <a:rPr lang="ar-SA" dirty="0" smtClean="0"/>
              <a:t>2-</a:t>
            </a:r>
            <a:r>
              <a:rPr lang="ar-SA" dirty="0" smtClean="0">
                <a:solidFill>
                  <a:srgbClr val="FF0000"/>
                </a:solidFill>
              </a:rPr>
              <a:t>الدراسة العلمية </a:t>
            </a:r>
            <a:r>
              <a:rPr lang="ar-SA" dirty="0" smtClean="0"/>
              <a:t>الشاملة للقيم والاتجاهات والمعايير السائدة.</a:t>
            </a:r>
          </a:p>
          <a:p>
            <a:r>
              <a:rPr lang="ar-SA" dirty="0" smtClean="0"/>
              <a:t>3-مراعاة </a:t>
            </a:r>
            <a:r>
              <a:rPr lang="ar-SA" dirty="0" smtClean="0">
                <a:solidFill>
                  <a:srgbClr val="FF0000"/>
                </a:solidFill>
              </a:rPr>
              <a:t>الاطار التكاملي </a:t>
            </a:r>
            <a:r>
              <a:rPr lang="ar-SA" dirty="0" smtClean="0"/>
              <a:t>للتغير الاجتماعي حتى لا يحدث وهن ثم شرخ ثم انهيار وانحلال مادي او معنوي.</a:t>
            </a:r>
          </a:p>
          <a:p>
            <a:r>
              <a:rPr lang="ar-SA" dirty="0" smtClean="0"/>
              <a:t>4-تحقيق </a:t>
            </a:r>
            <a:r>
              <a:rPr lang="ar-SA" dirty="0" smtClean="0">
                <a:solidFill>
                  <a:srgbClr val="FF0000"/>
                </a:solidFill>
              </a:rPr>
              <a:t>التكامل بين عنصري الثقافة</a:t>
            </a:r>
            <a:r>
              <a:rPr lang="ar-SA" dirty="0" smtClean="0"/>
              <a:t>(المادي من وسائل انتاج,ومعنوي النظم الدينية والسياسة والاقتصادية</a:t>
            </a:r>
            <a:r>
              <a:rPr lang="ar-SA" dirty="0" err="1" smtClean="0"/>
              <a:t>).</a:t>
            </a:r>
            <a:endParaRPr lang="ar-SA" dirty="0" smtClean="0"/>
          </a:p>
          <a:p>
            <a:r>
              <a:rPr lang="ar-SA" dirty="0" smtClean="0"/>
              <a:t>5-تحقيق </a:t>
            </a:r>
            <a:r>
              <a:rPr lang="ar-SA" dirty="0" smtClean="0">
                <a:solidFill>
                  <a:srgbClr val="FF0000"/>
                </a:solidFill>
              </a:rPr>
              <a:t>الانسجام المتكامل في التنظيم الاجتماعي </a:t>
            </a:r>
            <a:r>
              <a:rPr lang="ar-SA" dirty="0" smtClean="0"/>
              <a:t>والتغلب على مصادر الشقاق والتعصب في المجتمع.</a:t>
            </a:r>
          </a:p>
          <a:p>
            <a:r>
              <a:rPr lang="ar-SA" dirty="0" smtClean="0">
                <a:solidFill>
                  <a:schemeClr val="tx1"/>
                </a:solidFill>
              </a:rPr>
              <a:t>6</a:t>
            </a:r>
            <a:r>
              <a:rPr lang="ar-SA" dirty="0" smtClean="0">
                <a:solidFill>
                  <a:srgbClr val="FF0000"/>
                </a:solidFill>
              </a:rPr>
              <a:t>-مواجهة جموح التغير </a:t>
            </a:r>
            <a:r>
              <a:rPr lang="ar-SA" dirty="0" smtClean="0"/>
              <a:t>الاجتماعي </a:t>
            </a:r>
            <a:r>
              <a:rPr lang="ar-SA" dirty="0" smtClean="0">
                <a:solidFill>
                  <a:srgbClr val="FF0000"/>
                </a:solidFill>
              </a:rPr>
              <a:t>وقصور الضبط الاجتماعي </a:t>
            </a:r>
            <a:r>
              <a:rPr lang="ar-SA" dirty="0" smtClean="0"/>
              <a:t>وتحكم في سرعة التغير وتوجيهه وإعداد الناس جيدا له.</a:t>
            </a:r>
          </a:p>
          <a:p>
            <a:r>
              <a:rPr lang="ar-SA" dirty="0" smtClean="0">
                <a:solidFill>
                  <a:schemeClr val="tx1"/>
                </a:solidFill>
              </a:rPr>
              <a:t>7</a:t>
            </a:r>
            <a:r>
              <a:rPr lang="ar-SA" dirty="0" smtClean="0">
                <a:solidFill>
                  <a:srgbClr val="FF0000"/>
                </a:solidFill>
              </a:rPr>
              <a:t>-تحقيق التوافق الاجتماعي </a:t>
            </a:r>
            <a:r>
              <a:rPr lang="ar-SA" dirty="0" smtClean="0"/>
              <a:t>وعلى الافراد والجماعات أن يكيفوا سلوكهم في مواجهة ما يطرأ على المجتمع من تغير فيغيروا بعض عاداتهم عن طريق تعلم الجديد والتوافق الاجتماعي.</a:t>
            </a:r>
          </a:p>
          <a:p>
            <a:endParaRPr lang="ar-SA"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59832" y="332656"/>
            <a:ext cx="5915000" cy="864096"/>
          </a:xfrm>
        </p:spPr>
        <p:txBody>
          <a:bodyPr>
            <a:normAutofit/>
          </a:bodyPr>
          <a:lstStyle/>
          <a:p>
            <a:r>
              <a:rPr lang="ar-SA" sz="3200" dirty="0" smtClean="0"/>
              <a:t>التغير الاجتماعي</a:t>
            </a:r>
            <a:endParaRPr lang="ar-SA" sz="3200" dirty="0"/>
          </a:p>
        </p:txBody>
      </p:sp>
      <p:sp>
        <p:nvSpPr>
          <p:cNvPr id="3" name="عنصر نائب للمحتوى 2"/>
          <p:cNvSpPr>
            <a:spLocks noGrp="1"/>
          </p:cNvSpPr>
          <p:nvPr>
            <p:ph idx="1"/>
          </p:nvPr>
        </p:nvSpPr>
        <p:spPr>
          <a:xfrm>
            <a:off x="467544" y="1124744"/>
            <a:ext cx="8229600" cy="5184576"/>
          </a:xfrm>
        </p:spPr>
        <p:style>
          <a:lnRef idx="2">
            <a:schemeClr val="accent1"/>
          </a:lnRef>
          <a:fillRef idx="1">
            <a:schemeClr val="lt1"/>
          </a:fillRef>
          <a:effectRef idx="0">
            <a:schemeClr val="accent1"/>
          </a:effectRef>
          <a:fontRef idx="minor">
            <a:schemeClr val="dk1"/>
          </a:fontRef>
        </p:style>
        <p:txBody>
          <a:bodyPr>
            <a:noAutofit/>
          </a:bodyPr>
          <a:lstStyle/>
          <a:p>
            <a:r>
              <a:rPr lang="ar-SA" dirty="0" smtClean="0">
                <a:solidFill>
                  <a:schemeClr val="accent6">
                    <a:lumMod val="75000"/>
                  </a:schemeClr>
                </a:solidFill>
              </a:rPr>
              <a:t>تعتبر ظاهرة التغير الاجتماعي المستمر في حياتنا الحديثة من أجدر الظاهرات بالاهتمام والدراسة فالحياة تتضمن التغير.</a:t>
            </a:r>
          </a:p>
          <a:p>
            <a:r>
              <a:rPr lang="ar-SA" dirty="0" smtClean="0">
                <a:solidFill>
                  <a:schemeClr val="accent6">
                    <a:lumMod val="75000"/>
                  </a:schemeClr>
                </a:solidFill>
              </a:rPr>
              <a:t>فالتغير الاجتماعي والعلمي والتكنولوجي </a:t>
            </a:r>
            <a:r>
              <a:rPr lang="ar-SA" b="1" dirty="0" smtClean="0">
                <a:solidFill>
                  <a:srgbClr val="FF0000"/>
                </a:solidFill>
              </a:rPr>
              <a:t>منذ القرن العشرين </a:t>
            </a:r>
            <a:r>
              <a:rPr lang="ar-SA" dirty="0" smtClean="0">
                <a:solidFill>
                  <a:schemeClr val="accent6">
                    <a:lumMod val="75000"/>
                  </a:schemeClr>
                </a:solidFill>
              </a:rPr>
              <a:t>يفوق ما حققته البشرية منذ فجر تاريخها.</a:t>
            </a:r>
          </a:p>
          <a:p>
            <a:r>
              <a:rPr lang="ar-SA" dirty="0" smtClean="0">
                <a:solidFill>
                  <a:schemeClr val="accent6">
                    <a:lumMod val="75000"/>
                  </a:schemeClr>
                </a:solidFill>
              </a:rPr>
              <a:t>ومع المطلع القرن </a:t>
            </a:r>
            <a:r>
              <a:rPr lang="ar-SA" b="1" dirty="0" smtClean="0">
                <a:solidFill>
                  <a:srgbClr val="FF0000"/>
                </a:solidFill>
              </a:rPr>
              <a:t>الحادى والعشرين </a:t>
            </a:r>
            <a:r>
              <a:rPr lang="ar-SA" dirty="0" smtClean="0">
                <a:solidFill>
                  <a:schemeClr val="accent6">
                    <a:lumMod val="75000"/>
                  </a:schemeClr>
                </a:solidFill>
              </a:rPr>
              <a:t>يلاحظ ظهور ابتكارات واختراعات جديدة كالسيارات...الخ</a:t>
            </a:r>
          </a:p>
          <a:p>
            <a:endParaRPr lang="ar-SA" dirty="0" smtClean="0">
              <a:solidFill>
                <a:schemeClr val="accent6">
                  <a:lumMod val="75000"/>
                </a:schemeClr>
              </a:solidFill>
            </a:endParaRPr>
          </a:p>
          <a:p>
            <a:r>
              <a:rPr lang="ar-SA" dirty="0" smtClean="0">
                <a:solidFill>
                  <a:schemeClr val="accent6">
                    <a:lumMod val="75000"/>
                  </a:schemeClr>
                </a:solidFill>
              </a:rPr>
              <a:t>يجب أن يقوم التغير الاجتماعي </a:t>
            </a:r>
            <a:r>
              <a:rPr lang="ar-SA" dirty="0" err="1" smtClean="0">
                <a:solidFill>
                  <a:schemeClr val="accent6">
                    <a:lumMod val="75000"/>
                  </a:schemeClr>
                </a:solidFill>
              </a:rPr>
              <a:t>على:</a:t>
            </a:r>
            <a:endParaRPr lang="ar-SA" dirty="0" smtClean="0">
              <a:solidFill>
                <a:schemeClr val="accent6">
                  <a:lumMod val="75000"/>
                </a:schemeClr>
              </a:solidFill>
            </a:endParaRPr>
          </a:p>
        </p:txBody>
      </p:sp>
      <p:sp>
        <p:nvSpPr>
          <p:cNvPr id="4" name="شكل بيضاوي 3"/>
          <p:cNvSpPr/>
          <p:nvPr/>
        </p:nvSpPr>
        <p:spPr>
          <a:xfrm>
            <a:off x="6372200" y="5085184"/>
            <a:ext cx="187220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فكر واضح</a:t>
            </a:r>
            <a:endParaRPr lang="ar-SA" sz="2400" dirty="0"/>
          </a:p>
        </p:txBody>
      </p:sp>
      <p:sp>
        <p:nvSpPr>
          <p:cNvPr id="5" name="شكل بيضاوي 4"/>
          <p:cNvSpPr/>
          <p:nvPr/>
        </p:nvSpPr>
        <p:spPr>
          <a:xfrm>
            <a:off x="3707904" y="5085184"/>
            <a:ext cx="1944216"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t>حشد قوي</a:t>
            </a:r>
            <a:endParaRPr lang="ar-SA" sz="2800" dirty="0"/>
          </a:p>
        </p:txBody>
      </p:sp>
      <p:sp>
        <p:nvSpPr>
          <p:cNvPr id="6" name="شكل بيضاوي 5"/>
          <p:cNvSpPr/>
          <p:nvPr/>
        </p:nvSpPr>
        <p:spPr>
          <a:xfrm>
            <a:off x="827584" y="5157192"/>
            <a:ext cx="187220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bg1"/>
                </a:solidFill>
              </a:rPr>
              <a:t>تخطيط دقيق</a:t>
            </a:r>
            <a:endParaRPr lang="ar-SA" sz="2000" dirty="0">
              <a:solidFill>
                <a:schemeClr val="bg1"/>
              </a:solidFill>
            </a:endParaRPr>
          </a:p>
        </p:txBody>
      </p:sp>
    </p:spTree>
    <p:extLst>
      <p:ext uri="{BB962C8B-B14F-4D97-AF65-F5344CB8AC3E}">
        <p14:creationId xmlns="" xmlns:p14="http://schemas.microsoft.com/office/powerpoint/2010/main" val="209450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400600"/>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buFont typeface="Wingdings" pitchFamily="2" charset="2"/>
              <a:buChar char="v"/>
            </a:pPr>
            <a:r>
              <a:rPr lang="ar-SA" dirty="0" smtClean="0">
                <a:solidFill>
                  <a:schemeClr val="accent5"/>
                </a:solidFill>
              </a:rPr>
              <a:t>فالتغير الاجتماعي الذي نعيشه هو:</a:t>
            </a:r>
            <a:r>
              <a:rPr lang="ar-SA" b="1" dirty="0" smtClean="0">
                <a:solidFill>
                  <a:srgbClr val="FF0000"/>
                </a:solidFill>
              </a:rPr>
              <a:t>تغير مستمر سريع عميق الجذور واسع النطاق هادف المقصد </a:t>
            </a:r>
            <a:r>
              <a:rPr lang="ar-SA" dirty="0" smtClean="0">
                <a:solidFill>
                  <a:schemeClr val="accent5"/>
                </a:solidFill>
              </a:rPr>
              <a:t>منطلق المسيرة لم يقتصر على مجرد الميكنة,وتطوير ادوات وقوى الانتاج,بل تتناول كياننا القومي كله ووجهتنا وهويتنا.</a:t>
            </a:r>
          </a:p>
          <a:p>
            <a:pPr>
              <a:buFont typeface="Wingdings" pitchFamily="2" charset="2"/>
              <a:buChar char="v"/>
            </a:pPr>
            <a:r>
              <a:rPr lang="ar-SA" dirty="0" smtClean="0">
                <a:solidFill>
                  <a:schemeClr val="accent5"/>
                </a:solidFill>
              </a:rPr>
              <a:t>وقد جذبت ظاهرة التغير الاجتماعي اهتمام العلماء(خاصة علماء النفس وعلماء الاجتماع وعلماء </a:t>
            </a:r>
            <a:r>
              <a:rPr lang="ar-SA" dirty="0" err="1" smtClean="0">
                <a:solidFill>
                  <a:schemeClr val="accent5"/>
                </a:solidFill>
              </a:rPr>
              <a:t>الأنثروبولوجيا</a:t>
            </a:r>
            <a:r>
              <a:rPr lang="ar-SA" dirty="0" smtClean="0">
                <a:solidFill>
                  <a:schemeClr val="accent5"/>
                </a:solidFill>
              </a:rPr>
              <a:t> ورجال الاقتصاد والتخطيط ورجال التربية ورجال الاعلام.</a:t>
            </a:r>
          </a:p>
          <a:p>
            <a:pPr>
              <a:buFont typeface="Wingdings" pitchFamily="2" charset="2"/>
              <a:buChar char="v"/>
            </a:pPr>
            <a:r>
              <a:rPr lang="ar-SA" dirty="0" smtClean="0">
                <a:solidFill>
                  <a:schemeClr val="accent5"/>
                </a:solidFill>
              </a:rPr>
              <a:t>ويلاحظ أن </a:t>
            </a:r>
            <a:r>
              <a:rPr lang="ar-SA" b="1" dirty="0" smtClean="0">
                <a:solidFill>
                  <a:srgbClr val="FF0000"/>
                </a:solidFill>
              </a:rPr>
              <a:t>البعد السلوكي </a:t>
            </a:r>
            <a:r>
              <a:rPr lang="ar-SA" dirty="0" smtClean="0">
                <a:solidFill>
                  <a:schemeClr val="accent5"/>
                </a:solidFill>
              </a:rPr>
              <a:t>لظاهرة التغير الاجتماعي هو البعد الذي يحدد بصورة فعالة حدوث التغير الاجتماعي المصحوب بتغير في قيم الناس واتجاهاتهم وعاداتهم السلوكية.</a:t>
            </a:r>
          </a:p>
          <a:p>
            <a:pPr>
              <a:buFont typeface="Wingdings" pitchFamily="2" charset="2"/>
              <a:buChar char="v"/>
            </a:pPr>
            <a:r>
              <a:rPr lang="ar-SA" dirty="0" smtClean="0">
                <a:solidFill>
                  <a:schemeClr val="accent5"/>
                </a:solidFill>
              </a:rPr>
              <a:t>تقابل عملية التغير الاجتماعي عملية </a:t>
            </a:r>
            <a:r>
              <a:rPr lang="ar-SA" b="1" dirty="0" smtClean="0">
                <a:solidFill>
                  <a:srgbClr val="FF0000"/>
                </a:solidFill>
              </a:rPr>
              <a:t>الضبط الاجتماعي </a:t>
            </a:r>
            <a:r>
              <a:rPr lang="ar-SA" dirty="0" smtClean="0">
                <a:solidFill>
                  <a:schemeClr val="accent5"/>
                </a:solidFill>
              </a:rPr>
              <a:t>وهي/العملية التي تحاول </a:t>
            </a:r>
            <a:r>
              <a:rPr lang="ar-SA" dirty="0" err="1" smtClean="0">
                <a:solidFill>
                  <a:schemeClr val="accent5"/>
                </a:solidFill>
              </a:rPr>
              <a:t>بها</a:t>
            </a:r>
            <a:r>
              <a:rPr lang="ar-SA" dirty="0" smtClean="0">
                <a:solidFill>
                  <a:schemeClr val="accent5"/>
                </a:solidFill>
              </a:rPr>
              <a:t> الجماعة أو المجتمع عدم التمكين لأي تغير غير مرغوب فيه أن يحدث,وهي التي يتم عن طريقها توجيه سلوك الافراد بحيث لا ينحرف مع معايير الجماعة حني يتحقق </a:t>
            </a:r>
            <a:r>
              <a:rPr lang="ar-SA" b="1" dirty="0" smtClean="0">
                <a:solidFill>
                  <a:srgbClr val="FF0000"/>
                </a:solidFill>
              </a:rPr>
              <a:t>التوازن الاجتماعي</a:t>
            </a:r>
            <a:r>
              <a:rPr lang="ar-SA" dirty="0" smtClean="0">
                <a:solidFill>
                  <a:schemeClr val="accent5"/>
                </a:solidFill>
              </a:rPr>
              <a:t>.</a:t>
            </a:r>
          </a:p>
          <a:p>
            <a:pPr>
              <a:buFont typeface="Wingdings" pitchFamily="2" charset="2"/>
              <a:buChar char="v"/>
            </a:pPr>
            <a:endParaRPr lang="ar-SA" dirty="0">
              <a:solidFill>
                <a:schemeClr val="accent5"/>
              </a:solidFill>
            </a:endParaRPr>
          </a:p>
        </p:txBody>
      </p:sp>
    </p:spTree>
    <p:extLst>
      <p:ext uri="{BB962C8B-B14F-4D97-AF65-F5344CB8AC3E}">
        <p14:creationId xmlns="" xmlns:p14="http://schemas.microsoft.com/office/powerpoint/2010/main" val="429453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48680"/>
            <a:ext cx="7978080" cy="1195536"/>
          </a:xfrm>
        </p:spPr>
        <p:style>
          <a:lnRef idx="2">
            <a:schemeClr val="accent1"/>
          </a:lnRef>
          <a:fillRef idx="1">
            <a:schemeClr val="lt1"/>
          </a:fillRef>
          <a:effectRef idx="0">
            <a:schemeClr val="accent1"/>
          </a:effectRef>
          <a:fontRef idx="minor">
            <a:schemeClr val="dk1"/>
          </a:fontRef>
        </p:style>
        <p:txBody>
          <a:bodyPr/>
          <a:lstStyle/>
          <a:p>
            <a:pPr algn="ctr"/>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عوامل تتوقف عليها عملية الضبط الاجتماعي</a:t>
            </a:r>
            <a:endParaRPr lang="ar-SA"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عنصر نائب للمحتوى 2"/>
          <p:cNvSpPr>
            <a:spLocks noGrp="1"/>
          </p:cNvSpPr>
          <p:nvPr>
            <p:ph idx="1"/>
          </p:nvPr>
        </p:nvSpPr>
        <p:spPr>
          <a:xfrm>
            <a:off x="482059" y="2276873"/>
            <a:ext cx="8229600" cy="1944216"/>
          </a:xfrm>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ormAutofit/>
          </a:bodyPr>
          <a:lstStyle/>
          <a:p>
            <a:r>
              <a:rPr lang="ar-SA" dirty="0" smtClean="0">
                <a:solidFill>
                  <a:schemeClr val="accent3">
                    <a:lumMod val="50000"/>
                  </a:schemeClr>
                </a:solidFill>
              </a:rPr>
              <a:t>1-فعالية الضبط الاجتماعي:أى مدى إمكان تغيير الجماعة لسلوك الاعضاء المنحرفين.</a:t>
            </a:r>
          </a:p>
          <a:p>
            <a:r>
              <a:rPr lang="ar-SA" dirty="0" smtClean="0">
                <a:solidFill>
                  <a:schemeClr val="accent3">
                    <a:lumMod val="50000"/>
                  </a:schemeClr>
                </a:solidFill>
              </a:rPr>
              <a:t>2-مدى استعداد الفرد لمسايرة تأثير الجماعة عليه.</a:t>
            </a:r>
          </a:p>
          <a:p>
            <a:r>
              <a:rPr lang="ar-SA" dirty="0" smtClean="0">
                <a:solidFill>
                  <a:schemeClr val="accent3">
                    <a:lumMod val="50000"/>
                  </a:schemeClr>
                </a:solidFill>
              </a:rPr>
              <a:t>3-مدى تأثر توافقه الشخصي بعدم رضا الجماعه عن سلوكه.</a:t>
            </a:r>
          </a:p>
        </p:txBody>
      </p:sp>
      <p:sp>
        <p:nvSpPr>
          <p:cNvPr id="4" name="مربع نص 3"/>
          <p:cNvSpPr txBox="1"/>
          <p:nvPr/>
        </p:nvSpPr>
        <p:spPr>
          <a:xfrm>
            <a:off x="1835696" y="4437112"/>
            <a:ext cx="5400600" cy="461665"/>
          </a:xfrm>
          <a:prstGeom prst="rect">
            <a:avLst/>
          </a:prstGeom>
        </p:spPr>
        <p:style>
          <a:lnRef idx="3">
            <a:schemeClr val="lt1"/>
          </a:lnRef>
          <a:fillRef idx="1">
            <a:schemeClr val="accent3"/>
          </a:fillRef>
          <a:effectRef idx="1">
            <a:schemeClr val="accent3"/>
          </a:effectRef>
          <a:fontRef idx="minor">
            <a:schemeClr val="lt1"/>
          </a:fontRef>
        </p:style>
        <p:txBody>
          <a:bodyPr wrap="square" rtlCol="1">
            <a:spAutoFit/>
          </a:bodyPr>
          <a:lstStyle/>
          <a:p>
            <a:pPr algn="ctr"/>
            <a:r>
              <a:rPr lang="ar-SA" sz="2400" b="1" dirty="0" smtClean="0"/>
              <a:t>هناك نمطان أساسيان للضبط الاجتماعي</a:t>
            </a:r>
            <a:endParaRPr lang="ar-SA" sz="2400" b="1" dirty="0"/>
          </a:p>
        </p:txBody>
      </p:sp>
      <p:sp>
        <p:nvSpPr>
          <p:cNvPr id="16" name="مستطيل مستدير الزوايا 15"/>
          <p:cNvSpPr/>
          <p:nvPr/>
        </p:nvSpPr>
        <p:spPr>
          <a:xfrm>
            <a:off x="5292080" y="5157192"/>
            <a:ext cx="1656184"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الثواب أو العقاب(المادي أو المعنوي</a:t>
            </a:r>
            <a:r>
              <a:rPr lang="ar-SA" b="1" dirty="0" err="1" smtClean="0"/>
              <a:t>)</a:t>
            </a:r>
            <a:endParaRPr lang="ar-SA" b="1" dirty="0"/>
          </a:p>
        </p:txBody>
      </p:sp>
      <p:sp>
        <p:nvSpPr>
          <p:cNvPr id="17" name="مستطيل مستدير الزوايا 16"/>
          <p:cNvSpPr/>
          <p:nvPr/>
        </p:nvSpPr>
        <p:spPr>
          <a:xfrm>
            <a:off x="2051720" y="5157192"/>
            <a:ext cx="1728192"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الإقناع</a:t>
            </a:r>
            <a:endParaRPr lang="ar-SA" sz="2400" b="1" dirty="0"/>
          </a:p>
        </p:txBody>
      </p:sp>
    </p:spTree>
    <p:extLst>
      <p:ext uri="{BB962C8B-B14F-4D97-AF65-F5344CB8AC3E}">
        <p14:creationId xmlns="" xmlns:p14="http://schemas.microsoft.com/office/powerpoint/2010/main" val="405563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620688"/>
            <a:ext cx="8568952" cy="3168352"/>
          </a:xfrm>
        </p:spPr>
        <p:style>
          <a:lnRef idx="1">
            <a:schemeClr val="accent3"/>
          </a:lnRef>
          <a:fillRef idx="2">
            <a:schemeClr val="accent3"/>
          </a:fillRef>
          <a:effectRef idx="1">
            <a:schemeClr val="accent3"/>
          </a:effectRef>
          <a:fontRef idx="minor">
            <a:schemeClr val="dk1"/>
          </a:fontRef>
        </p:style>
        <p:txBody>
          <a:bodyPr>
            <a:noAutofit/>
          </a:bodyPr>
          <a:lstStyle/>
          <a:p>
            <a:pPr marL="0" indent="0" algn="ctr">
              <a:buNone/>
            </a:pPr>
            <a:r>
              <a:rPr lang="ar-SA" b="1" dirty="0" smtClean="0">
                <a:solidFill>
                  <a:schemeClr val="accent4"/>
                </a:solidFill>
              </a:rPr>
              <a:t>طبيعة التغير </a:t>
            </a:r>
            <a:r>
              <a:rPr lang="ar-SA" b="1" dirty="0" err="1" smtClean="0">
                <a:solidFill>
                  <a:schemeClr val="accent4"/>
                </a:solidFill>
              </a:rPr>
              <a:t>الاجتماعي:</a:t>
            </a:r>
            <a:endParaRPr lang="ar-SA" b="1" dirty="0" smtClean="0">
              <a:solidFill>
                <a:schemeClr val="accent4"/>
              </a:solidFill>
            </a:endParaRPr>
          </a:p>
          <a:p>
            <a:pPr marL="0" indent="0">
              <a:buNone/>
            </a:pPr>
            <a:r>
              <a:rPr lang="ar-SA" sz="2200" dirty="0" smtClean="0">
                <a:solidFill>
                  <a:schemeClr val="tx2">
                    <a:lumMod val="50000"/>
                  </a:schemeClr>
                </a:solidFill>
              </a:rPr>
              <a:t>يعتبر التغير الاجتماعي خاصية أساسية تتميز </a:t>
            </a:r>
            <a:r>
              <a:rPr lang="ar-SA" sz="2200" dirty="0" err="1" smtClean="0">
                <a:solidFill>
                  <a:schemeClr val="tx2">
                    <a:lumMod val="50000"/>
                  </a:schemeClr>
                </a:solidFill>
              </a:rPr>
              <a:t>بها</a:t>
            </a:r>
            <a:r>
              <a:rPr lang="ar-SA" sz="2200" dirty="0" smtClean="0">
                <a:solidFill>
                  <a:schemeClr val="tx2">
                    <a:lumMod val="50000"/>
                  </a:schemeClr>
                </a:solidFill>
              </a:rPr>
              <a:t> الحياة الاجتماعية, فهو سبيل بقائها ونموها,</a:t>
            </a:r>
            <a:r>
              <a:rPr lang="ar-SA" sz="2200" dirty="0" err="1" smtClean="0">
                <a:solidFill>
                  <a:schemeClr val="tx2">
                    <a:lumMod val="50000"/>
                  </a:schemeClr>
                </a:solidFill>
              </a:rPr>
              <a:t>وبه</a:t>
            </a:r>
            <a:r>
              <a:rPr lang="ar-SA" sz="2200" dirty="0" smtClean="0">
                <a:solidFill>
                  <a:schemeClr val="tx2">
                    <a:lumMod val="50000"/>
                  </a:schemeClr>
                </a:solidFill>
              </a:rPr>
              <a:t> يتهيأ لها التوافق مع الواقع,ويتحقق التوازن والاستقرار الاجتماعي.</a:t>
            </a:r>
          </a:p>
          <a:p>
            <a:pPr marL="0" indent="0">
              <a:buNone/>
            </a:pPr>
            <a:endParaRPr lang="ar-SA" sz="2200" dirty="0" smtClean="0">
              <a:solidFill>
                <a:schemeClr val="tx2">
                  <a:lumMod val="50000"/>
                </a:schemeClr>
              </a:solidFill>
            </a:endParaRPr>
          </a:p>
          <a:p>
            <a:pPr marL="0" indent="0">
              <a:buNone/>
            </a:pPr>
            <a:r>
              <a:rPr lang="ar-SA" sz="2200" dirty="0" smtClean="0">
                <a:solidFill>
                  <a:schemeClr val="tx2">
                    <a:lumMod val="50000"/>
                  </a:schemeClr>
                </a:solidFill>
              </a:rPr>
              <a:t>وإذا قارنا الجماعات البدائية والجماعات في المجتمع العصري نجد الفرق </a:t>
            </a:r>
            <a:r>
              <a:rPr lang="ar-SA" sz="2200" dirty="0" err="1" smtClean="0">
                <a:solidFill>
                  <a:schemeClr val="tx2">
                    <a:lumMod val="50000"/>
                  </a:schemeClr>
                </a:solidFill>
              </a:rPr>
              <a:t>بينها:</a:t>
            </a:r>
            <a:endParaRPr lang="ar-SA" sz="2200" dirty="0" smtClean="0">
              <a:solidFill>
                <a:schemeClr val="tx2">
                  <a:lumMod val="50000"/>
                </a:schemeClr>
              </a:solidFill>
            </a:endParaRPr>
          </a:p>
          <a:p>
            <a:pPr marL="0" indent="0">
              <a:buNone/>
            </a:pPr>
            <a:r>
              <a:rPr lang="ar-SA" sz="2200" b="1" dirty="0" smtClean="0">
                <a:solidFill>
                  <a:srgbClr val="FF0000"/>
                </a:solidFill>
              </a:rPr>
              <a:t>(إنما هو نتيجة لاستمرار التغير الاجتماعي</a:t>
            </a:r>
            <a:r>
              <a:rPr lang="ar-SA" sz="2200" b="1" dirty="0" err="1" smtClean="0">
                <a:solidFill>
                  <a:srgbClr val="FF0000"/>
                </a:solidFill>
              </a:rPr>
              <a:t>)</a:t>
            </a:r>
            <a:endParaRPr lang="ar-SA" sz="2200" b="1" dirty="0" smtClean="0">
              <a:solidFill>
                <a:srgbClr val="FF0000"/>
              </a:solidFill>
            </a:endParaRPr>
          </a:p>
          <a:p>
            <a:pPr marL="0" indent="0">
              <a:buNone/>
            </a:pPr>
            <a:r>
              <a:rPr lang="ar-SA" sz="2200" dirty="0" smtClean="0">
                <a:solidFill>
                  <a:schemeClr val="tx2">
                    <a:lumMod val="50000"/>
                  </a:schemeClr>
                </a:solidFill>
              </a:rPr>
              <a:t>وإذا قارنا بين الجماعات المختلفة في المجتمع المعاصر نجد الفرق </a:t>
            </a:r>
            <a:r>
              <a:rPr lang="ar-SA" sz="2200" dirty="0" err="1" smtClean="0">
                <a:solidFill>
                  <a:schemeClr val="tx2">
                    <a:lumMod val="50000"/>
                  </a:schemeClr>
                </a:solidFill>
              </a:rPr>
              <a:t>بينها:</a:t>
            </a:r>
            <a:endParaRPr lang="ar-SA" sz="2200" dirty="0" smtClean="0">
              <a:solidFill>
                <a:schemeClr val="tx2">
                  <a:lumMod val="50000"/>
                </a:schemeClr>
              </a:solidFill>
            </a:endParaRPr>
          </a:p>
          <a:p>
            <a:pPr marL="0" indent="0">
              <a:buNone/>
            </a:pPr>
            <a:r>
              <a:rPr lang="ar-SA" sz="2200" dirty="0" smtClean="0">
                <a:solidFill>
                  <a:schemeClr val="tx2">
                    <a:lumMod val="50000"/>
                  </a:schemeClr>
                </a:solidFill>
              </a:rPr>
              <a:t>(</a:t>
            </a:r>
            <a:r>
              <a:rPr lang="ar-SA" sz="2200" b="1" dirty="0" smtClean="0">
                <a:solidFill>
                  <a:srgbClr val="FF0000"/>
                </a:solidFill>
              </a:rPr>
              <a:t>إنما هو نتيجة لسرعة التغير الاجتماعي</a:t>
            </a:r>
            <a:r>
              <a:rPr lang="ar-SA" sz="2200" dirty="0" err="1" smtClean="0">
                <a:solidFill>
                  <a:schemeClr val="tx2">
                    <a:lumMod val="50000"/>
                  </a:schemeClr>
                </a:solidFill>
              </a:rPr>
              <a:t>)</a:t>
            </a:r>
            <a:endParaRPr lang="ar-SA" sz="2200" dirty="0">
              <a:solidFill>
                <a:schemeClr val="tx2">
                  <a:lumMod val="50000"/>
                </a:schemeClr>
              </a:solidFill>
            </a:endParaRPr>
          </a:p>
        </p:txBody>
      </p:sp>
      <p:sp>
        <p:nvSpPr>
          <p:cNvPr id="4" name="مربع نص 3"/>
          <p:cNvSpPr txBox="1"/>
          <p:nvPr/>
        </p:nvSpPr>
        <p:spPr>
          <a:xfrm>
            <a:off x="899592" y="4005064"/>
            <a:ext cx="6840760"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r>
              <a:rPr lang="ar-SA" sz="2800" b="1" dirty="0" smtClean="0">
                <a:solidFill>
                  <a:schemeClr val="accent4"/>
                </a:solidFill>
              </a:rPr>
              <a:t>مظاهر التغير </a:t>
            </a:r>
            <a:r>
              <a:rPr lang="ar-SA" sz="2800" b="1" dirty="0" err="1" smtClean="0">
                <a:solidFill>
                  <a:schemeClr val="accent4"/>
                </a:solidFill>
              </a:rPr>
              <a:t>الاجتماعي:</a:t>
            </a:r>
            <a:endParaRPr lang="ar-SA" sz="2800" b="1" dirty="0" smtClean="0">
              <a:solidFill>
                <a:schemeClr val="accent4"/>
              </a:solidFill>
            </a:endParaRPr>
          </a:p>
          <a:p>
            <a:pPr algn="ctr"/>
            <a:r>
              <a:rPr lang="ar-SA" sz="2800" b="1" dirty="0" smtClean="0"/>
              <a:t>لا يوجد مجتمع لا يتغير.</a:t>
            </a:r>
            <a:r>
              <a:rPr lang="ar-SA" sz="2800" dirty="0" smtClean="0"/>
              <a:t>ومعروف</a:t>
            </a:r>
            <a:r>
              <a:rPr lang="ar-SA" sz="2800" b="1" dirty="0" smtClean="0"/>
              <a:t> </a:t>
            </a:r>
            <a:r>
              <a:rPr lang="ar-SA" sz="2800" dirty="0" smtClean="0"/>
              <a:t>أن عدد الافراد يتغير والانجازات تتزايد وكذلك تتغير العادات والتقاليد والقيم والاتجاهات والفنون </a:t>
            </a:r>
            <a:r>
              <a:rPr lang="ar-SA" sz="2800" dirty="0" err="1" smtClean="0"/>
              <a:t>والايديولجيات...</a:t>
            </a:r>
            <a:endParaRPr lang="ar-SA" sz="2800" dirty="0"/>
          </a:p>
        </p:txBody>
      </p:sp>
    </p:spTree>
    <p:extLst>
      <p:ext uri="{BB962C8B-B14F-4D97-AF65-F5344CB8AC3E}">
        <p14:creationId xmlns="" xmlns:p14="http://schemas.microsoft.com/office/powerpoint/2010/main" val="54701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112568"/>
          </a:xfrm>
        </p:spPr>
        <p:style>
          <a:lnRef idx="1">
            <a:schemeClr val="accent4"/>
          </a:lnRef>
          <a:fillRef idx="2">
            <a:schemeClr val="accent4"/>
          </a:fillRef>
          <a:effectRef idx="1">
            <a:schemeClr val="accent4"/>
          </a:effectRef>
          <a:fontRef idx="minor">
            <a:schemeClr val="dk1"/>
          </a:fontRef>
        </p:style>
        <p:txBody>
          <a:bodyPr>
            <a:normAutofit fontScale="47500" lnSpcReduction="20000"/>
          </a:bodyPr>
          <a:lstStyle/>
          <a:p>
            <a:pPr marL="0" indent="0" algn="ctr">
              <a:buNone/>
            </a:pPr>
            <a:r>
              <a:rPr lang="ar-SA" sz="5800" b="1" dirty="0" smtClean="0">
                <a:solidFill>
                  <a:schemeClr val="accent4"/>
                </a:solidFill>
              </a:rPr>
              <a:t>أهم ملامح التغير في </a:t>
            </a:r>
            <a:r>
              <a:rPr lang="ar-SA" sz="5800" b="1" dirty="0" err="1" smtClean="0">
                <a:solidFill>
                  <a:schemeClr val="accent4"/>
                </a:solidFill>
              </a:rPr>
              <a:t>مجتمعنا:</a:t>
            </a:r>
            <a:endParaRPr lang="ar-SA" sz="5800" b="1" dirty="0" smtClean="0">
              <a:solidFill>
                <a:schemeClr val="accent4"/>
              </a:solidFill>
            </a:endParaRPr>
          </a:p>
          <a:p>
            <a:pPr marL="0" indent="0" algn="ctr">
              <a:buNone/>
            </a:pPr>
            <a:endParaRPr lang="ar-SA" dirty="0" smtClean="0">
              <a:solidFill>
                <a:schemeClr val="accent5">
                  <a:lumMod val="50000"/>
                </a:schemeClr>
              </a:solidFill>
            </a:endParaRPr>
          </a:p>
          <a:p>
            <a:pPr marL="0" indent="0">
              <a:buNone/>
            </a:pPr>
            <a:r>
              <a:rPr lang="ar-SA" sz="4400" dirty="0" smtClean="0">
                <a:solidFill>
                  <a:schemeClr val="accent5">
                    <a:lumMod val="50000"/>
                  </a:schemeClr>
                </a:solidFill>
              </a:rPr>
              <a:t>1-النمو الحضاري والتغير العمراني المصاحب للتغير السكاني.</a:t>
            </a:r>
          </a:p>
          <a:p>
            <a:pPr marL="0" indent="0">
              <a:buNone/>
            </a:pPr>
            <a:r>
              <a:rPr lang="ar-SA" sz="4400" dirty="0" smtClean="0">
                <a:solidFill>
                  <a:schemeClr val="accent5">
                    <a:lumMod val="50000"/>
                  </a:schemeClr>
                </a:solidFill>
              </a:rPr>
              <a:t>2-تغير الاسرة من حيث حجمها ووظائفها وعادات الزواج </a:t>
            </a:r>
            <a:r>
              <a:rPr lang="ar-SA" sz="4400" dirty="0" err="1" smtClean="0">
                <a:solidFill>
                  <a:schemeClr val="accent5">
                    <a:lumMod val="50000"/>
                  </a:schemeClr>
                </a:solidFill>
              </a:rPr>
              <a:t>بها</a:t>
            </a:r>
            <a:r>
              <a:rPr lang="ar-SA" sz="4400" dirty="0" smtClean="0">
                <a:solidFill>
                  <a:schemeClr val="accent5">
                    <a:lumMod val="50000"/>
                  </a:schemeClr>
                </a:solidFill>
              </a:rPr>
              <a:t> وعوامل استقرارها وتفككها.</a:t>
            </a:r>
          </a:p>
          <a:p>
            <a:pPr marL="0" indent="0">
              <a:buNone/>
            </a:pPr>
            <a:r>
              <a:rPr lang="ar-SA" sz="4400" dirty="0" smtClean="0">
                <a:solidFill>
                  <a:schemeClr val="accent5">
                    <a:lumMod val="50000"/>
                  </a:schemeClr>
                </a:solidFill>
              </a:rPr>
              <a:t>3-تغير الشكل الاسري من الاسرة الكبيرة التقليدية الى الاسرة الصغيرة المستقلة.</a:t>
            </a:r>
          </a:p>
          <a:p>
            <a:pPr marL="0" indent="0">
              <a:buNone/>
            </a:pPr>
            <a:r>
              <a:rPr lang="ar-SA" sz="4400" dirty="0" smtClean="0">
                <a:solidFill>
                  <a:schemeClr val="accent5">
                    <a:lumMod val="50000"/>
                  </a:schemeClr>
                </a:solidFill>
              </a:rPr>
              <a:t>4-خروج المرأة من دائرة البيت الى مجتمع الانتاج والعمل.</a:t>
            </a:r>
          </a:p>
          <a:p>
            <a:pPr marL="0" indent="0">
              <a:buNone/>
            </a:pPr>
            <a:r>
              <a:rPr lang="ar-SA" sz="4400" dirty="0" smtClean="0">
                <a:solidFill>
                  <a:schemeClr val="accent5">
                    <a:lumMod val="50000"/>
                  </a:schemeClr>
                </a:solidFill>
              </a:rPr>
              <a:t>5-تنفيذ برامج الانتعاش الاجتماعي لرفع مستوى الخدمات في كل من القرية والمدينة.</a:t>
            </a:r>
          </a:p>
          <a:p>
            <a:pPr marL="0" indent="0">
              <a:buNone/>
            </a:pPr>
            <a:r>
              <a:rPr lang="ar-SA" sz="4400" dirty="0" smtClean="0">
                <a:solidFill>
                  <a:schemeClr val="accent5">
                    <a:lumMod val="50000"/>
                  </a:schemeClr>
                </a:solidFill>
              </a:rPr>
              <a:t>6-التحول من النظام الاقتصادي الشمولي الى الاقتصاد الحر.</a:t>
            </a:r>
          </a:p>
          <a:p>
            <a:pPr marL="0" indent="0">
              <a:buNone/>
            </a:pPr>
            <a:r>
              <a:rPr lang="ar-SA" sz="4400" dirty="0" smtClean="0">
                <a:solidFill>
                  <a:schemeClr val="accent5">
                    <a:lumMod val="50000"/>
                  </a:schemeClr>
                </a:solidFill>
              </a:rPr>
              <a:t>7-التغير في التركيب الاجتماعي الاقتصادي,وزيادة تعقد الحياة الاجتماعية ونظرة الناس الى العمل.</a:t>
            </a:r>
          </a:p>
          <a:p>
            <a:pPr marL="0" indent="0">
              <a:buNone/>
            </a:pPr>
            <a:r>
              <a:rPr lang="ar-SA" sz="4400" dirty="0" smtClean="0">
                <a:solidFill>
                  <a:schemeClr val="accent5">
                    <a:lumMod val="50000"/>
                  </a:schemeClr>
                </a:solidFill>
              </a:rPr>
              <a:t>8-التغير في سلطة الرؤساء التقليدية.</a:t>
            </a:r>
          </a:p>
          <a:p>
            <a:pPr marL="0" indent="0">
              <a:buNone/>
            </a:pPr>
            <a:r>
              <a:rPr lang="ar-SA" sz="4400" dirty="0" smtClean="0">
                <a:solidFill>
                  <a:schemeClr val="accent5">
                    <a:lumMod val="50000"/>
                  </a:schemeClr>
                </a:solidFill>
              </a:rPr>
              <a:t>9-زيادة اعتماد الافراد والجماعات على بعضهم البعض.</a:t>
            </a:r>
          </a:p>
          <a:p>
            <a:pPr marL="0" indent="0">
              <a:buNone/>
            </a:pPr>
            <a:r>
              <a:rPr lang="ar-SA" sz="4400" dirty="0" smtClean="0">
                <a:solidFill>
                  <a:schemeClr val="accent5">
                    <a:lumMod val="50000"/>
                  </a:schemeClr>
                </a:solidFill>
              </a:rPr>
              <a:t>10-تغير بعض القيم الاجتماعية التقليدية.</a:t>
            </a:r>
          </a:p>
          <a:p>
            <a:pPr marL="0" indent="0">
              <a:buNone/>
            </a:pPr>
            <a:r>
              <a:rPr lang="ar-SA" sz="4400" dirty="0" smtClean="0">
                <a:solidFill>
                  <a:schemeClr val="accent5">
                    <a:lumMod val="50000"/>
                  </a:schemeClr>
                </a:solidFill>
              </a:rPr>
              <a:t>11-التنمية الشاملة في المشروعات الضخمة.</a:t>
            </a:r>
          </a:p>
          <a:p>
            <a:pPr marL="0" indent="0" algn="ctr">
              <a:buNone/>
            </a:pPr>
            <a:endParaRPr lang="ar-SA" sz="4400" dirty="0" smtClean="0">
              <a:solidFill>
                <a:schemeClr val="accent5">
                  <a:lumMod val="50000"/>
                </a:schemeClr>
              </a:solidFill>
            </a:endParaRPr>
          </a:p>
        </p:txBody>
      </p:sp>
      <p:sp>
        <p:nvSpPr>
          <p:cNvPr id="4" name="قوس كبير أيسر 3"/>
          <p:cNvSpPr/>
          <p:nvPr/>
        </p:nvSpPr>
        <p:spPr>
          <a:xfrm>
            <a:off x="395536" y="609374"/>
            <a:ext cx="144016" cy="1440160"/>
          </a:xfrm>
          <a:prstGeom prst="lef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6" name="قوس كبير أيمن 5"/>
          <p:cNvSpPr/>
          <p:nvPr/>
        </p:nvSpPr>
        <p:spPr>
          <a:xfrm>
            <a:off x="8634787" y="671375"/>
            <a:ext cx="360040" cy="1440160"/>
          </a:xfrm>
          <a:prstGeom prst="righ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Tree>
    <p:extLst>
      <p:ext uri="{BB962C8B-B14F-4D97-AF65-F5344CB8AC3E}">
        <p14:creationId xmlns="" xmlns:p14="http://schemas.microsoft.com/office/powerpoint/2010/main" val="104406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84168" y="1340768"/>
            <a:ext cx="2592288" cy="4824536"/>
          </a:xfr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pPr algn="ctr">
              <a:buFont typeface="Wingdings" pitchFamily="2" charset="2"/>
              <a:buChar char="v"/>
            </a:pPr>
            <a:r>
              <a:rPr lang="ar-SA" dirty="0" smtClean="0">
                <a:solidFill>
                  <a:srgbClr val="0070C0"/>
                </a:solidFill>
                <a:effectLst>
                  <a:outerShdw blurRad="38100" dist="38100" dir="2700000" algn="tl">
                    <a:srgbClr val="000000">
                      <a:alpha val="43137"/>
                    </a:srgbClr>
                  </a:outerShdw>
                </a:effectLst>
              </a:rPr>
              <a:t>1-النظرية النفسية في التغير </a:t>
            </a:r>
            <a:r>
              <a:rPr lang="ar-SA" dirty="0" err="1" smtClean="0">
                <a:solidFill>
                  <a:srgbClr val="0070C0"/>
                </a:solidFill>
                <a:effectLst>
                  <a:outerShdw blurRad="38100" dist="38100" dir="2700000" algn="tl">
                    <a:srgbClr val="000000">
                      <a:alpha val="43137"/>
                    </a:srgbClr>
                  </a:outerShdw>
                </a:effectLst>
              </a:rPr>
              <a:t>الاجتماعي:</a:t>
            </a:r>
            <a:endParaRPr lang="ar-SA" dirty="0" smtClean="0">
              <a:solidFill>
                <a:srgbClr val="0070C0"/>
              </a:solidFill>
              <a:effectLst>
                <a:outerShdw blurRad="38100" dist="38100" dir="2700000" algn="tl">
                  <a:srgbClr val="000000">
                    <a:alpha val="43137"/>
                  </a:srgbClr>
                </a:outerShdw>
              </a:effectLst>
            </a:endParaRPr>
          </a:p>
          <a:p>
            <a:pPr algn="ctr">
              <a:buNone/>
            </a:pPr>
            <a:r>
              <a:rPr lang="ar-SA" dirty="0" smtClean="0">
                <a:solidFill>
                  <a:schemeClr val="tx1"/>
                </a:solidFill>
                <a:effectLst>
                  <a:outerShdw blurRad="38100" dist="38100" dir="2700000" algn="tl">
                    <a:srgbClr val="000000">
                      <a:alpha val="43137"/>
                    </a:srgbClr>
                  </a:outerShdw>
                </a:effectLst>
              </a:rPr>
              <a:t>هي</a:t>
            </a:r>
            <a:r>
              <a:rPr lang="ar-SA" dirty="0" smtClean="0">
                <a:solidFill>
                  <a:srgbClr val="0070C0"/>
                </a:solidFill>
                <a:effectLst>
                  <a:outerShdw blurRad="38100" dist="38100" dir="2700000" algn="tl">
                    <a:srgbClr val="000000">
                      <a:alpha val="43137"/>
                    </a:srgbClr>
                  </a:outerShdw>
                </a:effectLst>
              </a:rPr>
              <a:t> </a:t>
            </a:r>
            <a:r>
              <a:rPr lang="ar-SA" dirty="0" smtClean="0">
                <a:effectLst>
                  <a:outerShdw blurRad="38100" dist="38100" dir="2700000" algn="tl">
                    <a:srgbClr val="000000">
                      <a:alpha val="43137"/>
                    </a:srgbClr>
                  </a:outerShdw>
                </a:effectLst>
              </a:rPr>
              <a:t>أن المجتمع يتغير ويتقدم</a:t>
            </a:r>
          </a:p>
          <a:p>
            <a:pPr algn="ctr">
              <a:buNone/>
            </a:pPr>
            <a:r>
              <a:rPr lang="ar-SA" dirty="0" smtClean="0">
                <a:effectLst>
                  <a:outerShdw blurRad="38100" dist="38100" dir="2700000" algn="tl">
                    <a:srgbClr val="000000">
                      <a:alpha val="43137"/>
                    </a:srgbClr>
                  </a:outerShdw>
                </a:effectLst>
              </a:rPr>
              <a:t>نتيجة الطاقة العقلية الكبيرة للإنسان,ولاشك أن الحاجات النفسية الاجتماعية للإنسان هي التي مكنت للمجتمع والحياة الاجتماعية أن تكون ما كانت عليه في الماضي وما هي عليه في الحاضر وما ستكون عليه في المستقبل.</a:t>
            </a:r>
          </a:p>
          <a:p>
            <a:pPr algn="ctr">
              <a:buNone/>
            </a:pPr>
            <a:endParaRPr lang="ar-SA" dirty="0" smtClean="0">
              <a:effectLst>
                <a:outerShdw blurRad="38100" dist="38100" dir="2700000" algn="tl">
                  <a:srgbClr val="000000">
                    <a:alpha val="43137"/>
                  </a:srgbClr>
                </a:outerShdw>
              </a:effectLst>
            </a:endParaRPr>
          </a:p>
          <a:p>
            <a:pPr algn="ctr">
              <a:buNone/>
            </a:pPr>
            <a:endParaRPr lang="ar-SA" dirty="0"/>
          </a:p>
        </p:txBody>
      </p:sp>
      <p:sp>
        <p:nvSpPr>
          <p:cNvPr id="4" name="مربع نص 3"/>
          <p:cNvSpPr txBox="1"/>
          <p:nvPr/>
        </p:nvSpPr>
        <p:spPr>
          <a:xfrm>
            <a:off x="2411760" y="620688"/>
            <a:ext cx="3960440" cy="584775"/>
          </a:xfrm>
          <a:prstGeom prst="rect">
            <a:avLst/>
          </a:prstGeom>
          <a:noFill/>
        </p:spPr>
        <p:txBody>
          <a:bodyPr wrap="square" rtlCol="1">
            <a:spAutoFit/>
          </a:bodyPr>
          <a:lstStyle/>
          <a:p>
            <a:pPr algn="ctr">
              <a:buFont typeface="Wingdings" pitchFamily="2" charset="2"/>
              <a:buChar char="v"/>
            </a:pPr>
            <a:r>
              <a:rPr lang="ar-SA" sz="3200" b="1" dirty="0" smtClean="0">
                <a:effectLst>
                  <a:outerShdw blurRad="38100" dist="38100" dir="2700000" algn="tl">
                    <a:srgbClr val="000000">
                      <a:alpha val="43137"/>
                    </a:srgbClr>
                  </a:outerShdw>
                </a:effectLst>
              </a:rPr>
              <a:t>نظريات التغير </a:t>
            </a:r>
            <a:r>
              <a:rPr lang="ar-SA" sz="3200" b="1" dirty="0" err="1" smtClean="0">
                <a:effectLst>
                  <a:outerShdw blurRad="38100" dist="38100" dir="2700000" algn="tl">
                    <a:srgbClr val="000000">
                      <a:alpha val="43137"/>
                    </a:srgbClr>
                  </a:outerShdw>
                </a:effectLst>
              </a:rPr>
              <a:t>الاجتماعي:</a:t>
            </a:r>
            <a:endParaRPr lang="ar-SA" sz="3200" b="1" dirty="0" smtClean="0">
              <a:effectLst>
                <a:outerShdw blurRad="38100" dist="38100" dir="2700000" algn="tl">
                  <a:srgbClr val="000000">
                    <a:alpha val="43137"/>
                  </a:srgbClr>
                </a:outerShdw>
              </a:effectLst>
            </a:endParaRPr>
          </a:p>
        </p:txBody>
      </p:sp>
      <p:sp>
        <p:nvSpPr>
          <p:cNvPr id="6" name="مربع نص 5"/>
          <p:cNvSpPr txBox="1"/>
          <p:nvPr/>
        </p:nvSpPr>
        <p:spPr>
          <a:xfrm>
            <a:off x="1428728" y="1357298"/>
            <a:ext cx="2376264"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gn="ctr"/>
            <a:r>
              <a:rPr lang="ar-SA" sz="2400" b="1" dirty="0" smtClean="0">
                <a:solidFill>
                  <a:srgbClr val="0070C0"/>
                </a:solidFill>
              </a:rPr>
              <a:t>2-نظرية التغير الاجتماعي </a:t>
            </a:r>
            <a:r>
              <a:rPr lang="ar-SA" sz="2400" b="1" dirty="0" err="1" smtClean="0">
                <a:solidFill>
                  <a:srgbClr val="0070C0"/>
                </a:solidFill>
              </a:rPr>
              <a:t>الدائري:</a:t>
            </a:r>
            <a:endParaRPr lang="ar-SA" sz="2400" b="1" dirty="0" smtClean="0">
              <a:solidFill>
                <a:srgbClr val="0070C0"/>
              </a:solidFill>
            </a:endParaRPr>
          </a:p>
          <a:p>
            <a:pPr algn="ctr"/>
            <a:r>
              <a:rPr lang="ar-SA" sz="2400" dirty="0" smtClean="0"/>
              <a:t>هي أن التغير ظاهرة تسير في دورات حتمية لا مناص منها,فالدول تنشأ وتنمو ثم تذبل وتنحل,وفي كل دور يطرأ على المجتمع تغير في نظمه وأخلاقه وعادته.ويعتبر العلامة العربي ابن خلدون رائد هذا الاتجاه.</a:t>
            </a:r>
            <a:endParaRPr lang="ar-SA" sz="2400" dirty="0"/>
          </a:p>
        </p:txBody>
      </p:sp>
    </p:spTree>
    <p:extLst>
      <p:ext uri="{BB962C8B-B14F-4D97-AF65-F5344CB8AC3E}">
        <p14:creationId xmlns="" xmlns:p14="http://schemas.microsoft.com/office/powerpoint/2010/main" val="277856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516216" y="1484784"/>
            <a:ext cx="2232248" cy="475362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2200" dirty="0" smtClean="0">
                <a:solidFill>
                  <a:srgbClr val="0070C0"/>
                </a:solidFill>
              </a:rPr>
              <a:t>6-نظرية الزعامة الجماهيرية والقيادة </a:t>
            </a:r>
            <a:r>
              <a:rPr lang="ar-SA" sz="2200" dirty="0" err="1" smtClean="0">
                <a:solidFill>
                  <a:srgbClr val="0070C0"/>
                </a:solidFill>
              </a:rPr>
              <a:t>الملهمة:</a:t>
            </a:r>
            <a:endParaRPr lang="ar-SA" sz="2200" dirty="0" smtClean="0">
              <a:solidFill>
                <a:srgbClr val="0070C0"/>
              </a:solidFill>
            </a:endParaRPr>
          </a:p>
          <a:p>
            <a:pPr algn="ctr">
              <a:buNone/>
            </a:pPr>
            <a:r>
              <a:rPr lang="ar-SA" sz="2200" dirty="0" smtClean="0"/>
              <a:t>هي أن التغير والتحول يحدث في المجتمع بفضل وجود الزعامة الجماهيرية والقيادة الملهمة,ووجود عباقرة وعلماء وأبطال,أو ظهور فئة من الحكماء وعلماء الدين.</a:t>
            </a:r>
            <a:endParaRPr lang="ar-SA" sz="2200" dirty="0">
              <a:solidFill>
                <a:schemeClr val="tx1"/>
              </a:solidFill>
            </a:endParaRPr>
          </a:p>
        </p:txBody>
      </p:sp>
      <p:sp>
        <p:nvSpPr>
          <p:cNvPr id="4" name="مربع نص 3"/>
          <p:cNvSpPr txBox="1"/>
          <p:nvPr/>
        </p:nvSpPr>
        <p:spPr>
          <a:xfrm>
            <a:off x="2195736" y="548680"/>
            <a:ext cx="4104456" cy="461665"/>
          </a:xfrm>
          <a:prstGeom prst="rect">
            <a:avLst/>
          </a:prstGeom>
          <a:noFill/>
        </p:spPr>
        <p:txBody>
          <a:bodyPr wrap="square" rtlCol="1">
            <a:spAutoFit/>
          </a:bodyPr>
          <a:lstStyle/>
          <a:p>
            <a:pPr algn="ctr"/>
            <a:r>
              <a:rPr lang="ar-SA" sz="2400" b="1" dirty="0" smtClean="0"/>
              <a:t>نظريات التغير </a:t>
            </a:r>
            <a:r>
              <a:rPr lang="ar-SA" sz="2400" b="1" dirty="0" err="1" smtClean="0"/>
              <a:t>الاجتماعي:</a:t>
            </a:r>
            <a:endParaRPr lang="ar-SA" sz="2400" b="1" dirty="0"/>
          </a:p>
        </p:txBody>
      </p:sp>
      <p:sp>
        <p:nvSpPr>
          <p:cNvPr id="5" name="مربع نص 4"/>
          <p:cNvSpPr txBox="1"/>
          <p:nvPr/>
        </p:nvSpPr>
        <p:spPr>
          <a:xfrm>
            <a:off x="4211960" y="1484785"/>
            <a:ext cx="2088232" cy="4401205"/>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ar-SA" sz="2000" dirty="0" smtClean="0">
                <a:solidFill>
                  <a:srgbClr val="0070C0"/>
                </a:solidFill>
              </a:rPr>
              <a:t>7-النظرية </a:t>
            </a:r>
            <a:r>
              <a:rPr lang="ar-SA" sz="2000" dirty="0" err="1" smtClean="0">
                <a:solidFill>
                  <a:srgbClr val="0070C0"/>
                </a:solidFill>
              </a:rPr>
              <a:t>الاقتصادية:</a:t>
            </a:r>
            <a:endParaRPr lang="ar-SA" sz="2000" dirty="0" smtClean="0">
              <a:solidFill>
                <a:srgbClr val="0070C0"/>
              </a:solidFill>
            </a:endParaRPr>
          </a:p>
          <a:p>
            <a:pPr algn="ctr"/>
            <a:r>
              <a:rPr lang="ar-SA" sz="2000" dirty="0" smtClean="0"/>
              <a:t>يرى كارل ماركس أن الحياة الاجتماعية في كل نواحيها تتحدد في ضوء العوامل الاقتصادية,وأن حركة المجتمع وتقدمه التاريخي يفسر بتقدم وحركة القوى المنتجة,والعلاقات التي تقوم عليها.ويقصد بالعوامل الاقتصادية مواد وطرق الانتاج وتوزيع.</a:t>
            </a:r>
            <a:endParaRPr lang="ar-SA" sz="2000" dirty="0"/>
          </a:p>
        </p:txBody>
      </p:sp>
      <p:sp>
        <p:nvSpPr>
          <p:cNvPr id="7" name="مربع نص 6"/>
          <p:cNvSpPr txBox="1"/>
          <p:nvPr/>
        </p:nvSpPr>
        <p:spPr>
          <a:xfrm>
            <a:off x="899592" y="1484784"/>
            <a:ext cx="2952328" cy="3477875"/>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ar-SA" sz="2000" dirty="0" smtClean="0">
                <a:solidFill>
                  <a:srgbClr val="0070C0"/>
                </a:solidFill>
              </a:rPr>
              <a:t>8-النظرية الانسانية </a:t>
            </a:r>
            <a:r>
              <a:rPr lang="ar-SA" sz="2000" dirty="0" err="1" smtClean="0">
                <a:solidFill>
                  <a:srgbClr val="0070C0"/>
                </a:solidFill>
              </a:rPr>
              <a:t>الجغرافية:</a:t>
            </a:r>
            <a:endParaRPr lang="ar-SA" sz="2000" dirty="0" smtClean="0">
              <a:solidFill>
                <a:srgbClr val="0070C0"/>
              </a:solidFill>
            </a:endParaRPr>
          </a:p>
          <a:p>
            <a:pPr algn="ctr"/>
            <a:r>
              <a:rPr lang="ar-SA" sz="2000" dirty="0" smtClean="0"/>
              <a:t>هي أن مع التطور التاريخي يؤدي عاملان أساسيان الى التغير الاجتماعي احدهما </a:t>
            </a:r>
            <a:r>
              <a:rPr lang="ar-SA" sz="2000" dirty="0" smtClean="0">
                <a:solidFill>
                  <a:srgbClr val="0070C0"/>
                </a:solidFill>
              </a:rPr>
              <a:t>داخلي(ظروف خاصة بالفرد نفسه)</a:t>
            </a:r>
            <a:r>
              <a:rPr lang="ar-SA" sz="2000" dirty="0" err="1" smtClean="0"/>
              <a:t>والاخرخارجي</a:t>
            </a:r>
            <a:r>
              <a:rPr lang="ar-SA" sz="2000" dirty="0" smtClean="0"/>
              <a:t>(الظروف الخارجية)ويقول </a:t>
            </a:r>
            <a:r>
              <a:rPr lang="ar-SA" sz="2000" dirty="0" err="1" smtClean="0"/>
              <a:t>بوكل</a:t>
            </a:r>
            <a:r>
              <a:rPr lang="ar-SA" sz="2000" dirty="0" smtClean="0"/>
              <a:t>:أن الانسان بسبب ذكائه وقدراته الخاصة واكتشافاته واختراعاته,قد استطاع ان يسيطر على كثير من نواحي الجغرافية</a:t>
            </a:r>
            <a:r>
              <a:rPr lang="ar-SA" dirty="0" smtClean="0"/>
              <a:t>.</a:t>
            </a:r>
          </a:p>
        </p:txBody>
      </p:sp>
    </p:spTree>
    <p:extLst>
      <p:ext uri="{BB962C8B-B14F-4D97-AF65-F5344CB8AC3E}">
        <p14:creationId xmlns="" xmlns:p14="http://schemas.microsoft.com/office/powerpoint/2010/main" val="123345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19672" y="1268760"/>
            <a:ext cx="6552728" cy="1877316"/>
          </a:xfrm>
        </p:spPr>
        <p:style>
          <a:lnRef idx="1">
            <a:schemeClr val="accent6"/>
          </a:lnRef>
          <a:fillRef idx="1002">
            <a:schemeClr val="lt2"/>
          </a:fillRef>
          <a:effectRef idx="2">
            <a:schemeClr val="accent6"/>
          </a:effectRef>
          <a:fontRef idx="minor">
            <a:schemeClr val="lt1"/>
          </a:fontRef>
        </p:style>
        <p:txBody>
          <a:bodyPr>
            <a:normAutofit fontScale="92500"/>
          </a:bodyPr>
          <a:lstStyle/>
          <a:p>
            <a:r>
              <a:rPr lang="ar-SA" dirty="0" smtClean="0">
                <a:solidFill>
                  <a:srgbClr val="FFC000"/>
                </a:solidFill>
              </a:rPr>
              <a:t>1-البيئة:</a:t>
            </a:r>
            <a:r>
              <a:rPr lang="ar-SA" dirty="0" smtClean="0"/>
              <a:t>وخاصة العوامل المادية التي تشمل الاحداث الطبيعية الجغرافية مثل الزلازل والبراكين.ولقد قرر ابن خلدون في مقدمته ان للبيئة الجغرافية أثرها في اختلاف البشر جسميا وعقليا نفسيا واجتماعيا وخلقيا وإدراكيا.</a:t>
            </a:r>
            <a:endParaRPr lang="ar-SA" dirty="0">
              <a:solidFill>
                <a:schemeClr val="tx1"/>
              </a:solidFill>
            </a:endParaRPr>
          </a:p>
        </p:txBody>
      </p:sp>
      <p:sp>
        <p:nvSpPr>
          <p:cNvPr id="4" name="مربع نص 3"/>
          <p:cNvSpPr txBox="1"/>
          <p:nvPr/>
        </p:nvSpPr>
        <p:spPr>
          <a:xfrm>
            <a:off x="3347864" y="548680"/>
            <a:ext cx="3600400" cy="523220"/>
          </a:xfrm>
          <a:prstGeom prst="rect">
            <a:avLst/>
          </a:prstGeom>
          <a:noFill/>
        </p:spPr>
        <p:txBody>
          <a:bodyPr wrap="square" rtlCol="1">
            <a:spAutoFit/>
          </a:bodyPr>
          <a:lstStyle/>
          <a:p>
            <a:pPr algn="ctr"/>
            <a:r>
              <a:rPr lang="ar-SA" sz="2800" b="1" dirty="0" smtClean="0">
                <a:solidFill>
                  <a:srgbClr val="FF0000"/>
                </a:solidFill>
              </a:rPr>
              <a:t>عوامل التغير الاجتماعي</a:t>
            </a:r>
            <a:endParaRPr lang="ar-SA" sz="2800" b="1" dirty="0">
              <a:solidFill>
                <a:srgbClr val="FF0000"/>
              </a:solidFill>
            </a:endParaRPr>
          </a:p>
        </p:txBody>
      </p:sp>
      <p:sp>
        <p:nvSpPr>
          <p:cNvPr id="5" name="مربع نص 4"/>
          <p:cNvSpPr txBox="1"/>
          <p:nvPr/>
        </p:nvSpPr>
        <p:spPr>
          <a:xfrm>
            <a:off x="1979712" y="3429000"/>
            <a:ext cx="5544616" cy="830997"/>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2-الافراد</a:t>
            </a:r>
            <a:r>
              <a:rPr lang="ar-SA" sz="2400" dirty="0" smtClean="0">
                <a:solidFill>
                  <a:schemeClr val="bg1">
                    <a:lumMod val="95000"/>
                  </a:schemeClr>
                </a:solidFill>
                <a:cs typeface="+mn-cs"/>
              </a:rPr>
              <a:t>:يؤدي ظهور أفراد مصلحين الى تغير اجتماعي ملحوظ مثل ظهور الانبياء والرسل.</a:t>
            </a:r>
            <a:endParaRPr lang="ar-SA" sz="2400" dirty="0">
              <a:solidFill>
                <a:schemeClr val="bg1">
                  <a:lumMod val="95000"/>
                </a:schemeClr>
              </a:solidFill>
              <a:cs typeface="+mn-cs"/>
            </a:endParaRPr>
          </a:p>
        </p:txBody>
      </p:sp>
      <p:sp>
        <p:nvSpPr>
          <p:cNvPr id="6" name="مربع نص 5"/>
          <p:cNvSpPr txBox="1"/>
          <p:nvPr/>
        </p:nvSpPr>
        <p:spPr>
          <a:xfrm>
            <a:off x="2411760" y="4725144"/>
            <a:ext cx="4680520" cy="1200329"/>
          </a:xfrm>
          <a:prstGeom prst="rect">
            <a:avLst/>
          </a:prstGeom>
        </p:spPr>
        <p:style>
          <a:lnRef idx="0">
            <a:scrgbClr r="0" g="0" b="0"/>
          </a:lnRef>
          <a:fillRef idx="1002">
            <a:schemeClr val="lt2"/>
          </a:fillRef>
          <a:effectRef idx="0">
            <a:scrgbClr r="0" g="0" b="0"/>
          </a:effectRef>
          <a:fontRef idx="major"/>
        </p:style>
        <p:txBody>
          <a:bodyPr wrap="square" rtlCol="1">
            <a:spAutoFit/>
          </a:bodyPr>
          <a:lstStyle/>
          <a:p>
            <a:pPr algn="ctr"/>
            <a:r>
              <a:rPr lang="ar-SA" sz="2400" dirty="0" smtClean="0">
                <a:solidFill>
                  <a:srgbClr val="FFC000"/>
                </a:solidFill>
                <a:cs typeface="+mn-cs"/>
              </a:rPr>
              <a:t>3-العامل البيولوجي:</a:t>
            </a:r>
            <a:r>
              <a:rPr lang="ar-SA" sz="2400" dirty="0" smtClean="0">
                <a:solidFill>
                  <a:schemeClr val="bg1"/>
                </a:solidFill>
                <a:cs typeface="+mn-cs"/>
              </a:rPr>
              <a:t>وهذا </a:t>
            </a:r>
            <a:r>
              <a:rPr lang="ar-SA" sz="2400" dirty="0" smtClean="0">
                <a:solidFill>
                  <a:schemeClr val="bg1">
                    <a:lumMod val="95000"/>
                  </a:schemeClr>
                </a:solidFill>
                <a:cs typeface="+mn-cs"/>
              </a:rPr>
              <a:t>يشير الى توالي الاجيال واختلاف بعض خصائصها جيلا بعد جيل.</a:t>
            </a:r>
            <a:endParaRPr lang="ar-SA" sz="2400" dirty="0">
              <a:solidFill>
                <a:schemeClr val="bg1">
                  <a:lumMod val="95000"/>
                </a:schemeClr>
              </a:solidFill>
              <a:cs typeface="+mn-cs"/>
            </a:endParaRPr>
          </a:p>
        </p:txBody>
      </p:sp>
    </p:spTree>
    <p:extLst>
      <p:ext uri="{BB962C8B-B14F-4D97-AF65-F5344CB8AC3E}">
        <p14:creationId xmlns="" xmlns:p14="http://schemas.microsoft.com/office/powerpoint/2010/main" val="165766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1066</TotalTime>
  <Words>1200</Words>
  <Application>Microsoft Office PowerPoint</Application>
  <PresentationFormat>On-screen Show (4:3)</PresentationFormat>
  <Paragraphs>102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حضري</vt:lpstr>
      <vt:lpstr>علم النفس الاجتماعي</vt:lpstr>
      <vt:lpstr>التغير الاجتماعي</vt:lpstr>
      <vt:lpstr>Slide 3</vt:lpstr>
      <vt:lpstr>عوامل تتوقف عليها عملية الضبط الاجتماعي</vt:lpstr>
      <vt:lpstr>Slide 5</vt:lpstr>
      <vt:lpstr>Slide 6</vt:lpstr>
      <vt:lpstr>Slide 7</vt:lpstr>
      <vt:lpstr>Slide 8</vt:lpstr>
      <vt:lpstr>Slide 9</vt:lpstr>
      <vt:lpstr>Slide 10</vt:lpstr>
      <vt:lpstr>Slide 11</vt:lpstr>
      <vt:lpstr>Slide 12</vt:lpstr>
      <vt:lpstr>مقاومة التغير الاجتماعي ومعوقاته:</vt:lpstr>
      <vt:lpstr>مقاومة التغير الاجتماعي ومعوقاته:</vt:lpstr>
      <vt:lpstr>ضمانات نجاح عملية التغير الاجتماعي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المستخدم</dc:creator>
  <cp:lastModifiedBy>User</cp:lastModifiedBy>
  <cp:revision>53</cp:revision>
  <dcterms:created xsi:type="dcterms:W3CDTF">2015-09-04T16:52:18Z</dcterms:created>
  <dcterms:modified xsi:type="dcterms:W3CDTF">2016-02-18T05:01:13Z</dcterms:modified>
</cp:coreProperties>
</file>