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65"/>
  </p:notesMasterIdLst>
  <p:sldIdLst>
    <p:sldId id="306" r:id="rId2"/>
    <p:sldId id="307" r:id="rId3"/>
    <p:sldId id="319" r:id="rId4"/>
    <p:sldId id="317" r:id="rId5"/>
    <p:sldId id="320" r:id="rId6"/>
    <p:sldId id="321" r:id="rId7"/>
    <p:sldId id="324" r:id="rId8"/>
    <p:sldId id="322" r:id="rId9"/>
    <p:sldId id="323" r:id="rId10"/>
    <p:sldId id="326" r:id="rId11"/>
    <p:sldId id="327" r:id="rId12"/>
    <p:sldId id="309" r:id="rId13"/>
    <p:sldId id="310" r:id="rId14"/>
    <p:sldId id="312" r:id="rId15"/>
    <p:sldId id="318" r:id="rId16"/>
    <p:sldId id="325" r:id="rId17"/>
    <p:sldId id="328" r:id="rId18"/>
    <p:sldId id="313" r:id="rId19"/>
    <p:sldId id="314" r:id="rId20"/>
    <p:sldId id="316" r:id="rId21"/>
    <p:sldId id="329" r:id="rId22"/>
    <p:sldId id="315" r:id="rId23"/>
    <p:sldId id="256" r:id="rId24"/>
    <p:sldId id="257" r:id="rId25"/>
    <p:sldId id="258" r:id="rId26"/>
    <p:sldId id="259" r:id="rId27"/>
    <p:sldId id="261" r:id="rId28"/>
    <p:sldId id="262" r:id="rId29"/>
    <p:sldId id="303" r:id="rId30"/>
    <p:sldId id="263" r:id="rId31"/>
    <p:sldId id="264" r:id="rId32"/>
    <p:sldId id="265" r:id="rId33"/>
    <p:sldId id="267" r:id="rId34"/>
    <p:sldId id="304" r:id="rId35"/>
    <p:sldId id="269" r:id="rId36"/>
    <p:sldId id="270" r:id="rId37"/>
    <p:sldId id="271" r:id="rId38"/>
    <p:sldId id="281" r:id="rId39"/>
    <p:sldId id="272" r:id="rId40"/>
    <p:sldId id="282" r:id="rId41"/>
    <p:sldId id="273" r:id="rId42"/>
    <p:sldId id="274" r:id="rId43"/>
    <p:sldId id="288" r:id="rId44"/>
    <p:sldId id="275" r:id="rId45"/>
    <p:sldId id="286" r:id="rId46"/>
    <p:sldId id="276" r:id="rId47"/>
    <p:sldId id="287" r:id="rId48"/>
    <p:sldId id="305" r:id="rId49"/>
    <p:sldId id="277" r:id="rId50"/>
    <p:sldId id="278" r:id="rId51"/>
    <p:sldId id="296" r:id="rId52"/>
    <p:sldId id="297" r:id="rId53"/>
    <p:sldId id="298" r:id="rId54"/>
    <p:sldId id="299" r:id="rId55"/>
    <p:sldId id="300" r:id="rId56"/>
    <p:sldId id="301" r:id="rId57"/>
    <p:sldId id="302" r:id="rId58"/>
    <p:sldId id="289" r:id="rId59"/>
    <p:sldId id="279" r:id="rId60"/>
    <p:sldId id="283" r:id="rId61"/>
    <p:sldId id="280" r:id="rId62"/>
    <p:sldId id="284" r:id="rId63"/>
    <p:sldId id="285"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486" autoAdjust="0"/>
  </p:normalViewPr>
  <p:slideViewPr>
    <p:cSldViewPr>
      <p:cViewPr varScale="1">
        <p:scale>
          <a:sx n="62" d="100"/>
          <a:sy n="62" d="100"/>
        </p:scale>
        <p:origin x="-14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AD23F7-FE07-44EF-9E1F-2B288F1C9FC8}" type="datetimeFigureOut">
              <a:rPr lang="ar-SA" smtClean="0"/>
              <a:pPr/>
              <a:t>17/12/35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9DD2308-41D8-4C87-B265-EF2A04169A49}"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9DD2308-41D8-4C87-B265-EF2A04169A49}" type="slidenum">
              <a:rPr lang="ar-SA" smtClean="0"/>
              <a:pPr/>
              <a:t>32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9DD2308-41D8-4C87-B265-EF2A04169A49}" type="slidenum">
              <a:rPr lang="ar-SA" smtClean="0"/>
              <a:pPr/>
              <a:t>36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62E44222-A2B4-499E-AB05-B87D48442934}" type="datetimeFigureOut">
              <a:rPr lang="ar-SA" smtClean="0"/>
              <a:pPr/>
              <a:t>17/12/35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9762B298-0FFF-4498-9205-841858C7389F}"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E44222-A2B4-499E-AB05-B87D48442934}" type="datetimeFigureOut">
              <a:rPr lang="ar-SA" smtClean="0"/>
              <a:pPr/>
              <a:t>17/12/35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762B298-0FFF-4498-9205-841858C7389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E44222-A2B4-499E-AB05-B87D48442934}" type="datetimeFigureOut">
              <a:rPr lang="ar-SA" smtClean="0"/>
              <a:pPr/>
              <a:t>17/12/35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762B298-0FFF-4498-9205-841858C7389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62E44222-A2B4-499E-AB05-B87D48442934}" type="datetimeFigureOut">
              <a:rPr lang="ar-SA" smtClean="0"/>
              <a:pPr/>
              <a:t>17/12/35</a:t>
            </a:fld>
            <a:endParaRPr lang="ar-SA"/>
          </a:p>
        </p:txBody>
      </p:sp>
      <p:sp>
        <p:nvSpPr>
          <p:cNvPr id="9" name="عنصر نائب لرقم الشريحة 8"/>
          <p:cNvSpPr>
            <a:spLocks noGrp="1"/>
          </p:cNvSpPr>
          <p:nvPr>
            <p:ph type="sldNum" sz="quarter" idx="15"/>
          </p:nvPr>
        </p:nvSpPr>
        <p:spPr/>
        <p:txBody>
          <a:bodyPr rtlCol="0"/>
          <a:lstStyle/>
          <a:p>
            <a:fld id="{9762B298-0FFF-4498-9205-841858C7389F}"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62E44222-A2B4-499E-AB05-B87D48442934}" type="datetimeFigureOut">
              <a:rPr lang="ar-SA" smtClean="0"/>
              <a:pPr/>
              <a:t>17/12/35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9762B298-0FFF-4498-9205-841858C7389F}"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62E44222-A2B4-499E-AB05-B87D48442934}" type="datetimeFigureOut">
              <a:rPr lang="ar-SA" smtClean="0"/>
              <a:pPr/>
              <a:t>17/12/35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762B298-0FFF-4498-9205-841858C7389F}"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62E44222-A2B4-499E-AB05-B87D48442934}" type="datetimeFigureOut">
              <a:rPr lang="ar-SA" smtClean="0"/>
              <a:pPr/>
              <a:t>17/12/35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762B298-0FFF-4498-9205-841858C7389F}"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62E44222-A2B4-499E-AB05-B87D48442934}" type="datetimeFigureOut">
              <a:rPr lang="ar-SA" smtClean="0"/>
              <a:pPr/>
              <a:t>17/12/35</a:t>
            </a:fld>
            <a:endParaRPr lang="ar-SA"/>
          </a:p>
        </p:txBody>
      </p:sp>
      <p:sp>
        <p:nvSpPr>
          <p:cNvPr id="7" name="عنصر نائب لرقم الشريحة 6"/>
          <p:cNvSpPr>
            <a:spLocks noGrp="1"/>
          </p:cNvSpPr>
          <p:nvPr>
            <p:ph type="sldNum" sz="quarter" idx="11"/>
          </p:nvPr>
        </p:nvSpPr>
        <p:spPr/>
        <p:txBody>
          <a:bodyPr rtlCol="0"/>
          <a:lstStyle/>
          <a:p>
            <a:fld id="{9762B298-0FFF-4498-9205-841858C7389F}"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E44222-A2B4-499E-AB05-B87D48442934}" type="datetimeFigureOut">
              <a:rPr lang="ar-SA" smtClean="0"/>
              <a:pPr/>
              <a:t>17/12/35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762B298-0FFF-4498-9205-841858C7389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62E44222-A2B4-499E-AB05-B87D48442934}" type="datetimeFigureOut">
              <a:rPr lang="ar-SA" smtClean="0"/>
              <a:pPr/>
              <a:t>17/12/35</a:t>
            </a:fld>
            <a:endParaRPr lang="ar-SA"/>
          </a:p>
        </p:txBody>
      </p:sp>
      <p:sp>
        <p:nvSpPr>
          <p:cNvPr id="22" name="عنصر نائب لرقم الشريحة 21"/>
          <p:cNvSpPr>
            <a:spLocks noGrp="1"/>
          </p:cNvSpPr>
          <p:nvPr>
            <p:ph type="sldNum" sz="quarter" idx="15"/>
          </p:nvPr>
        </p:nvSpPr>
        <p:spPr/>
        <p:txBody>
          <a:bodyPr rtlCol="0"/>
          <a:lstStyle/>
          <a:p>
            <a:fld id="{9762B298-0FFF-4498-9205-841858C7389F}"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62E44222-A2B4-499E-AB05-B87D48442934}" type="datetimeFigureOut">
              <a:rPr lang="ar-SA" smtClean="0"/>
              <a:pPr/>
              <a:t>17/12/35</a:t>
            </a:fld>
            <a:endParaRPr lang="ar-SA"/>
          </a:p>
        </p:txBody>
      </p:sp>
      <p:sp>
        <p:nvSpPr>
          <p:cNvPr id="18" name="عنصر نائب لرقم الشريحة 17"/>
          <p:cNvSpPr>
            <a:spLocks noGrp="1"/>
          </p:cNvSpPr>
          <p:nvPr>
            <p:ph type="sldNum" sz="quarter" idx="11"/>
          </p:nvPr>
        </p:nvSpPr>
        <p:spPr/>
        <p:txBody>
          <a:bodyPr rtlCol="0"/>
          <a:lstStyle/>
          <a:p>
            <a:fld id="{9762B298-0FFF-4498-9205-841858C7389F}"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2E44222-A2B4-499E-AB05-B87D48442934}" type="datetimeFigureOut">
              <a:rPr lang="ar-SA" smtClean="0"/>
              <a:pPr/>
              <a:t>17/12/35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762B298-0FFF-4498-9205-841858C7389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r.wikipedia.org/wiki/1099" TargetMode="External"/><Relationship Id="rId2" Type="http://schemas.openxmlformats.org/officeDocument/2006/relationships/hyperlink" Target="http://ar.wikipedia.org/wiki/1096" TargetMode="External"/><Relationship Id="rId1" Type="http://schemas.openxmlformats.org/officeDocument/2006/relationships/slideLayout" Target="../slideLayouts/slideLayout2.xml"/><Relationship Id="rId5" Type="http://schemas.openxmlformats.org/officeDocument/2006/relationships/hyperlink" Target="http://ar.wikipedia.org/wiki/1192" TargetMode="External"/><Relationship Id="rId4" Type="http://schemas.openxmlformats.org/officeDocument/2006/relationships/hyperlink" Target="http://ar.wikipedia.org/wiki/118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825" y="512763"/>
            <a:ext cx="7772400" cy="914400"/>
          </a:xfrm>
        </p:spPr>
        <p:style>
          <a:lnRef idx="0">
            <a:schemeClr val="accent2"/>
          </a:lnRef>
          <a:fillRef idx="3">
            <a:schemeClr val="accent2"/>
          </a:fillRef>
          <a:effectRef idx="3">
            <a:schemeClr val="accent2"/>
          </a:effectRef>
          <a:fontRef idx="minor">
            <a:schemeClr val="lt1"/>
          </a:fontRef>
        </p:style>
        <p:txBody>
          <a:bodyPr>
            <a:normAutofit/>
          </a:bodyPr>
          <a:lstStyle/>
          <a:p>
            <a:pPr algn="ctr" eaLnBrk="1" fontAlgn="auto" hangingPunct="1">
              <a:spcAft>
                <a:spcPts val="0"/>
              </a:spcAft>
              <a:defRPr/>
            </a:pPr>
            <a:r>
              <a:rPr lang="ar-SA" sz="4400" dirty="0" smtClean="0">
                <a:solidFill>
                  <a:srgbClr val="FFFF00"/>
                </a:solidFill>
                <a:cs typeface="DecoType Naskh Variants" pitchFamily="2" charset="-78"/>
              </a:rPr>
              <a:t>التحديات التي تواجه الثقافة  الإسلامية</a:t>
            </a:r>
            <a:endParaRPr lang="ar-SA" sz="4400" dirty="0">
              <a:solidFill>
                <a:srgbClr val="FFFF00"/>
              </a:solidFill>
              <a:cs typeface="DecoType Naskh Variants" pitchFamily="2" charset="-78"/>
            </a:endParaRPr>
          </a:p>
        </p:txBody>
      </p:sp>
      <p:sp>
        <p:nvSpPr>
          <p:cNvPr id="14339" name="عنصر نائب للنص 11"/>
          <p:cNvSpPr>
            <a:spLocks noGrp="1"/>
          </p:cNvSpPr>
          <p:nvPr>
            <p:ph type="body" idx="1"/>
          </p:nvPr>
        </p:nvSpPr>
        <p:spPr>
          <a:xfrm>
            <a:off x="457200" y="1809750"/>
            <a:ext cx="4040188" cy="639763"/>
          </a:xfrm>
        </p:spPr>
        <p:txBody>
          <a:bodyPr/>
          <a:lstStyle/>
          <a:p>
            <a:pPr marL="73025" algn="ctr"/>
            <a:r>
              <a:rPr lang="ar-SA" dirty="0" smtClean="0"/>
              <a:t>ثانيا: الغزو الفكري</a:t>
            </a:r>
          </a:p>
        </p:txBody>
      </p:sp>
      <p:sp>
        <p:nvSpPr>
          <p:cNvPr id="14340" name="عنصر نائب للنص 12"/>
          <p:cNvSpPr>
            <a:spLocks noGrp="1"/>
          </p:cNvSpPr>
          <p:nvPr>
            <p:ph type="body" sz="half" idx="3"/>
          </p:nvPr>
        </p:nvSpPr>
        <p:spPr>
          <a:xfrm>
            <a:off x="4645025" y="1809750"/>
            <a:ext cx="4041775" cy="639763"/>
          </a:xfrm>
        </p:spPr>
        <p:txBody>
          <a:bodyPr/>
          <a:lstStyle/>
          <a:p>
            <a:pPr marL="73025" algn="ctr"/>
            <a:r>
              <a:rPr lang="ar-SA" dirty="0" smtClean="0">
                <a:effectLst>
                  <a:outerShdw blurRad="38100" dist="38100" dir="2700000" algn="tl">
                    <a:srgbClr val="000000">
                      <a:alpha val="43137"/>
                    </a:srgbClr>
                  </a:outerShdw>
                </a:effectLst>
              </a:rPr>
              <a:t>أولا الغزو العسكري</a:t>
            </a:r>
          </a:p>
        </p:txBody>
      </p:sp>
      <p:pic>
        <p:nvPicPr>
          <p:cNvPr id="14341" name="عنصر نائب للمحتوى 15" descr="الغزو الفكري.jpg"/>
          <p:cNvPicPr>
            <a:picLocks noGrp="1" noChangeAspect="1"/>
          </p:cNvPicPr>
          <p:nvPr>
            <p:ph sz="quarter" idx="2"/>
          </p:nvPr>
        </p:nvPicPr>
        <p:blipFill>
          <a:blip r:embed="rId2" cstate="print"/>
          <a:srcRect/>
          <a:stretch>
            <a:fillRect/>
          </a:stretch>
        </p:blipFill>
        <p:spPr>
          <a:xfrm>
            <a:off x="457200" y="2492375"/>
            <a:ext cx="4040188" cy="4105275"/>
          </a:xfrm>
        </p:spPr>
      </p:pic>
      <p:pic>
        <p:nvPicPr>
          <p:cNvPr id="14342" name="عنصر نائب للمحتوى 9" descr="فارس عودة.jpg"/>
          <p:cNvPicPr>
            <a:picLocks noGrp="1" noChangeAspect="1"/>
          </p:cNvPicPr>
          <p:nvPr>
            <p:ph sz="quarter" idx="4"/>
          </p:nvPr>
        </p:nvPicPr>
        <p:blipFill>
          <a:blip r:embed="rId3" cstate="print"/>
          <a:srcRect/>
          <a:stretch>
            <a:fillRect/>
          </a:stretch>
        </p:blipFill>
        <p:spPr>
          <a:xfrm>
            <a:off x="4645025" y="2492375"/>
            <a:ext cx="4041775" cy="3889375"/>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r"/>
            <a:r>
              <a:rPr lang="ar-SA" dirty="0" smtClean="0">
                <a:effectLst>
                  <a:outerShdw blurRad="38100" dist="38100" dir="2700000" algn="tl">
                    <a:srgbClr val="000000">
                      <a:alpha val="43137"/>
                    </a:srgbClr>
                  </a:outerShdw>
                </a:effectLst>
                <a:latin typeface="Andalus" pitchFamily="18" charset="-78"/>
                <a:cs typeface="Andalus" pitchFamily="18" charset="-78"/>
              </a:rPr>
              <a:t>بداية الحروب الصليبية</a:t>
            </a:r>
            <a:endParaRPr lang="ar-SA"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a:bodyPr>
          <a:lstStyle/>
          <a:p>
            <a:r>
              <a:rPr lang="ar-SA" sz="4000" b="1" baseline="30000" dirty="0" smtClean="0">
                <a:latin typeface="Sakkal Majalla" pitchFamily="2" charset="-78"/>
                <a:cs typeface="Sakkal Majalla" pitchFamily="2" charset="-78"/>
              </a:rPr>
              <a:t>قامت الحروب الصليبية عندما بدأ بطرس الناسك اول تحركات الجيوش الصليبية في مستهل سنة </a:t>
            </a:r>
            <a:r>
              <a:rPr lang="ar-SA" sz="4000" b="1" baseline="30000" dirty="0" err="1" smtClean="0">
                <a:latin typeface="Sakkal Majalla" pitchFamily="2" charset="-78"/>
                <a:cs typeface="Sakkal Majalla" pitchFamily="2" charset="-78"/>
              </a:rPr>
              <a:t>1096م</a:t>
            </a:r>
            <a:r>
              <a:rPr lang="ar-SA" sz="4000" b="1" baseline="30000" dirty="0" smtClean="0">
                <a:latin typeface="Sakkal Majalla" pitchFamily="2" charset="-78"/>
                <a:cs typeface="Sakkal Majalla" pitchFamily="2" charset="-78"/>
              </a:rPr>
              <a:t> ومعه حوالي </a:t>
            </a:r>
            <a:r>
              <a:rPr lang="ar-SA" sz="4000" b="1" baseline="30000" dirty="0" err="1" smtClean="0">
                <a:latin typeface="Sakkal Majalla" pitchFamily="2" charset="-78"/>
                <a:cs typeface="Sakkal Majalla" pitchFamily="2" charset="-78"/>
              </a:rPr>
              <a:t>60الف</a:t>
            </a:r>
            <a:r>
              <a:rPr lang="ar-SA" sz="4000" b="1" baseline="30000" dirty="0" smtClean="0">
                <a:latin typeface="Sakkal Majalla" pitchFamily="2" charset="-78"/>
                <a:cs typeface="Sakkal Majalla" pitchFamily="2" charset="-78"/>
              </a:rPr>
              <a:t> شخص من سكان فرنسا </a:t>
            </a:r>
            <a:r>
              <a:rPr lang="ar-SA" sz="4000" b="1" baseline="30000" dirty="0" err="1" smtClean="0">
                <a:latin typeface="Sakkal Majalla" pitchFamily="2" charset="-78"/>
                <a:cs typeface="Sakkal Majalla" pitchFamily="2" charset="-78"/>
              </a:rPr>
              <a:t>واللورين</a:t>
            </a:r>
            <a:r>
              <a:rPr lang="ar-SA" sz="4000" b="1" baseline="30000" dirty="0" smtClean="0">
                <a:latin typeface="Sakkal Majalla" pitchFamily="2" charset="-78"/>
                <a:cs typeface="Sakkal Majalla" pitchFamily="2" charset="-78"/>
              </a:rPr>
              <a:t> خرجوا بمحض ارادتهم رغبة منهم في ان ينالوا ما وعدهم </a:t>
            </a:r>
            <a:r>
              <a:rPr lang="ar-SA" sz="4000" b="1" baseline="30000" dirty="0" err="1" smtClean="0">
                <a:latin typeface="Sakkal Majalla" pitchFamily="2" charset="-78"/>
                <a:cs typeface="Sakkal Majalla" pitchFamily="2" charset="-78"/>
              </a:rPr>
              <a:t>به</a:t>
            </a:r>
            <a:r>
              <a:rPr lang="ar-SA" sz="4000" b="1" baseline="30000" dirty="0" smtClean="0">
                <a:latin typeface="Sakkal Majalla" pitchFamily="2" charset="-78"/>
                <a:cs typeface="Sakkal Majalla" pitchFamily="2" charset="-78"/>
              </a:rPr>
              <a:t> البابا من غفران </a:t>
            </a:r>
            <a:r>
              <a:rPr lang="ar-SA" sz="4000" b="1" baseline="30000" dirty="0" err="1" smtClean="0">
                <a:latin typeface="Sakkal Majalla" pitchFamily="2" charset="-78"/>
                <a:cs typeface="Sakkal Majalla" pitchFamily="2" charset="-78"/>
              </a:rPr>
              <a:t>ذنوبهم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-خرج جيش من المانيا يقوده الراهب </a:t>
            </a:r>
            <a:r>
              <a:rPr lang="ar-SA" sz="4000" b="1" baseline="30000" dirty="0" err="1" smtClean="0">
                <a:latin typeface="Sakkal Majalla" pitchFamily="2" charset="-78"/>
                <a:cs typeface="Sakkal Majalla" pitchFamily="2" charset="-78"/>
              </a:rPr>
              <a:t>جوتشوك</a:t>
            </a:r>
            <a:r>
              <a:rPr lang="ar-SA" sz="4000" b="1" baseline="30000" dirty="0" smtClean="0">
                <a:latin typeface="Sakkal Majalla" pitchFamily="2" charset="-78"/>
                <a:cs typeface="Sakkal Majalla" pitchFamily="2" charset="-78"/>
              </a:rPr>
              <a:t> مكون من عشرين الف مقاتل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 خرج جيش اوروبي بقيادة </a:t>
            </a:r>
            <a:r>
              <a:rPr lang="ar-SA" sz="4000" b="1" baseline="30000" dirty="0" err="1" smtClean="0">
                <a:latin typeface="Sakkal Majalla" pitchFamily="2" charset="-78"/>
                <a:cs typeface="Sakkal Majalla" pitchFamily="2" charset="-78"/>
              </a:rPr>
              <a:t>والتر</a:t>
            </a:r>
            <a:r>
              <a:rPr lang="ar-SA" sz="4000" b="1" baseline="30000" dirty="0" smtClean="0">
                <a:latin typeface="Sakkal Majalla" pitchFamily="2" charset="-78"/>
                <a:cs typeface="Sakkal Majalla" pitchFamily="2" charset="-78"/>
              </a:rPr>
              <a:t> الملقب بالمفلس على رأس جيش مكون من </a:t>
            </a:r>
            <a:r>
              <a:rPr lang="ar-SA" sz="4000" b="1" baseline="30000" dirty="0" err="1" smtClean="0">
                <a:latin typeface="Sakkal Majalla" pitchFamily="2" charset="-78"/>
                <a:cs typeface="Sakkal Majalla" pitchFamily="2" charset="-78"/>
              </a:rPr>
              <a:t>15ألف</a:t>
            </a:r>
            <a:r>
              <a:rPr lang="ar-SA" sz="4000" b="1" baseline="30000" dirty="0" smtClean="0">
                <a:latin typeface="Sakkal Majalla" pitchFamily="2" charset="-78"/>
                <a:cs typeface="Sakkal Majalla" pitchFamily="2" charset="-78"/>
              </a:rPr>
              <a:t> مقاتل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-خرج </a:t>
            </a:r>
            <a:r>
              <a:rPr lang="ar-SA" sz="4000" b="1" baseline="30000" dirty="0" err="1" smtClean="0">
                <a:latin typeface="Sakkal Majalla" pitchFamily="2" charset="-78"/>
                <a:cs typeface="Sakkal Majalla" pitchFamily="2" charset="-78"/>
              </a:rPr>
              <a:t>الكونت</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إميشو</a:t>
            </a:r>
            <a:r>
              <a:rPr lang="ar-SA" sz="4000" b="1" baseline="30000" dirty="0" smtClean="0">
                <a:latin typeface="Sakkal Majalla" pitchFamily="2" charset="-78"/>
                <a:cs typeface="Sakkal Majalla" pitchFamily="2" charset="-78"/>
              </a:rPr>
              <a:t> بجيش مكون من </a:t>
            </a:r>
            <a:r>
              <a:rPr lang="ar-SA" sz="4000" b="1" baseline="30000" dirty="0" err="1" smtClean="0">
                <a:latin typeface="Sakkal Majalla" pitchFamily="2" charset="-78"/>
                <a:cs typeface="Sakkal Majalla" pitchFamily="2" charset="-78"/>
              </a:rPr>
              <a:t>200ألف</a:t>
            </a:r>
            <a:r>
              <a:rPr lang="ar-SA" sz="4000" b="1" baseline="30000" dirty="0" smtClean="0">
                <a:latin typeface="Sakkal Majalla" pitchFamily="2" charset="-78"/>
                <a:cs typeface="Sakkal Majalla" pitchFamily="2" charset="-78"/>
              </a:rPr>
              <a:t> محارب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-*وهكذا بلغ عدد هذه الجموع الصليبية ما يقرب من 300 الف محارب صليبي </a:t>
            </a:r>
            <a:endParaRPr lang="en-US" sz="4000" baseline="30000" dirty="0" smtClean="0">
              <a:latin typeface="Sakkal Majalla" pitchFamily="2" charset="-78"/>
              <a:cs typeface="Sakkal Majalla" pitchFamily="2" charset="-78"/>
            </a:endParaRPr>
          </a:p>
          <a:p>
            <a:endParaRPr lang="ar-SA" sz="4000" dirty="0">
              <a:latin typeface="Sakkal Majalla" pitchFamily="2" charset="-78"/>
              <a:cs typeface="Sakkal Majall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6000" dirty="0" smtClean="0">
                <a:solidFill>
                  <a:schemeClr val="accent2">
                    <a:lumMod val="75000"/>
                  </a:schemeClr>
                </a:solidFill>
                <a:latin typeface="Andalus" pitchFamily="18" charset="-78"/>
                <a:cs typeface="Andalus" pitchFamily="18" charset="-78"/>
              </a:rPr>
              <a:t>تواريخ </a:t>
            </a:r>
            <a:r>
              <a:rPr lang="ar-SA" sz="6000" dirty="0" err="1" smtClean="0">
                <a:solidFill>
                  <a:schemeClr val="accent2">
                    <a:lumMod val="75000"/>
                  </a:schemeClr>
                </a:solidFill>
                <a:latin typeface="Andalus" pitchFamily="18" charset="-78"/>
                <a:cs typeface="Andalus" pitchFamily="18" charset="-78"/>
              </a:rPr>
              <a:t>الحملات:</a:t>
            </a:r>
            <a:r>
              <a:rPr lang="ar-SA" sz="6000" dirty="0" smtClean="0">
                <a:solidFill>
                  <a:schemeClr val="accent2">
                    <a:lumMod val="75000"/>
                  </a:schemeClr>
                </a:solidFill>
                <a:latin typeface="Andalus" pitchFamily="18" charset="-78"/>
                <a:cs typeface="Andalus" pitchFamily="18" charset="-78"/>
              </a:rPr>
              <a:t> </a:t>
            </a:r>
            <a:endParaRPr lang="ar-SA" sz="6000" dirty="0">
              <a:solidFill>
                <a:schemeClr val="accent2">
                  <a:lumMod val="75000"/>
                </a:schemeClr>
              </a:solidFill>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a:bodyPr>
          <a:lstStyle/>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الأولى:</a:t>
            </a:r>
            <a:endParaRPr lang="ar-SA" sz="4400" b="1" dirty="0" smtClean="0">
              <a:solidFill>
                <a:schemeClr val="bg2">
                  <a:lumMod val="10000"/>
                </a:schemeClr>
              </a:solidFill>
              <a:latin typeface="Sakkal Majalla" pitchFamily="2" charset="-78"/>
              <a:cs typeface="Sakkal Majalla" pitchFamily="2" charset="-78"/>
            </a:endParaRPr>
          </a:p>
          <a:p>
            <a:pPr>
              <a:buNone/>
            </a:pPr>
            <a:r>
              <a:rPr lang="ar-SA" sz="4400" b="1" dirty="0" smtClean="0">
                <a:solidFill>
                  <a:schemeClr val="bg2">
                    <a:lumMod val="10000"/>
                  </a:schemeClr>
                </a:solidFill>
                <a:latin typeface="Sakkal Majalla" pitchFamily="2" charset="-78"/>
                <a:cs typeface="Sakkal Majalla" pitchFamily="2" charset="-78"/>
              </a:rPr>
              <a:t> </a:t>
            </a:r>
            <a:r>
              <a:rPr lang="ar-SA" sz="4400" b="1" dirty="0" smtClean="0">
                <a:solidFill>
                  <a:schemeClr val="bg2">
                    <a:lumMod val="10000"/>
                  </a:schemeClr>
                </a:solidFill>
                <a:latin typeface="Sakkal Majalla" pitchFamily="2" charset="-78"/>
                <a:cs typeface="Sakkal Majalla" pitchFamily="2" charset="-78"/>
              </a:rPr>
              <a:t>(</a:t>
            </a:r>
            <a:r>
              <a:rPr lang="ar-SA" sz="4400" b="1" dirty="0" err="1" smtClean="0">
                <a:solidFill>
                  <a:schemeClr val="bg2">
                    <a:lumMod val="10000"/>
                  </a:schemeClr>
                </a:solidFill>
                <a:latin typeface="Sakkal Majalla" pitchFamily="2" charset="-78"/>
                <a:cs typeface="Sakkal Majalla" pitchFamily="2" charset="-78"/>
                <a:hlinkClick r:id="rId2" tooltip="1096"/>
              </a:rPr>
              <a:t>1096م</a:t>
            </a:r>
            <a:r>
              <a:rPr lang="ar-SA" sz="4400" b="1" dirty="0" smtClean="0">
                <a:solidFill>
                  <a:schemeClr val="bg2">
                    <a:lumMod val="10000"/>
                  </a:schemeClr>
                </a:solidFill>
                <a:latin typeface="Sakkal Majalla" pitchFamily="2" charset="-78"/>
                <a:cs typeface="Sakkal Majalla" pitchFamily="2" charset="-78"/>
                <a:hlinkClick r:id="rId3" tooltip="1099"/>
              </a:rPr>
              <a:t>–</a:t>
            </a:r>
            <a:r>
              <a:rPr lang="ar-SA" sz="4400" b="1" dirty="0" err="1" smtClean="0">
                <a:solidFill>
                  <a:schemeClr val="bg2">
                    <a:lumMod val="10000"/>
                  </a:schemeClr>
                </a:solidFill>
                <a:latin typeface="Sakkal Majalla" pitchFamily="2" charset="-78"/>
                <a:cs typeface="Sakkal Majalla" pitchFamily="2" charset="-78"/>
                <a:hlinkClick r:id="rId3" tooltip="1099"/>
              </a:rPr>
              <a:t>1099م</a:t>
            </a:r>
            <a:r>
              <a:rPr lang="ar-SA" sz="4400" b="1" dirty="0" err="1" smtClean="0">
                <a:solidFill>
                  <a:schemeClr val="bg2">
                    <a:lumMod val="10000"/>
                  </a:schemeClr>
                </a:solidFill>
                <a:latin typeface="Sakkal Majalla" pitchFamily="2" charset="-78"/>
                <a:cs typeface="Sakkal Majalla" pitchFamily="2" charset="-78"/>
              </a:rPr>
              <a:t>)</a:t>
            </a:r>
            <a:endParaRPr lang="ar-SA" sz="4400" b="1" dirty="0" smtClean="0">
              <a:solidFill>
                <a:schemeClr val="bg2">
                  <a:lumMod val="10000"/>
                </a:schemeClr>
              </a:solidFill>
              <a:latin typeface="Sakkal Majalla" pitchFamily="2" charset="-78"/>
              <a:cs typeface="Sakkal Majalla" pitchFamily="2" charset="-78"/>
            </a:endParaRPr>
          </a:p>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الثانية:</a:t>
            </a:r>
            <a:r>
              <a:rPr lang="ar-SA" sz="4400" b="1" dirty="0" smtClean="0">
                <a:solidFill>
                  <a:schemeClr val="bg2">
                    <a:lumMod val="10000"/>
                  </a:schemeClr>
                </a:solidFill>
                <a:latin typeface="Sakkal Majalla" pitchFamily="2" charset="-78"/>
                <a:cs typeface="Sakkal Majalla" pitchFamily="2" charset="-78"/>
              </a:rPr>
              <a:t> </a:t>
            </a:r>
          </a:p>
          <a:p>
            <a:pPr>
              <a:buNone/>
            </a:pPr>
            <a:r>
              <a:rPr lang="ar-SA" sz="4400" b="1" dirty="0" smtClean="0">
                <a:solidFill>
                  <a:schemeClr val="bg2">
                    <a:lumMod val="10000"/>
                  </a:schemeClr>
                </a:solidFill>
                <a:latin typeface="Sakkal Majalla" pitchFamily="2" charset="-78"/>
                <a:cs typeface="Sakkal Majalla" pitchFamily="2" charset="-78"/>
              </a:rPr>
              <a:t>(1145-</a:t>
            </a:r>
            <a:r>
              <a:rPr lang="ar-SA" sz="4400" b="1" dirty="0" err="1" smtClean="0">
                <a:solidFill>
                  <a:schemeClr val="bg2">
                    <a:lumMod val="10000"/>
                  </a:schemeClr>
                </a:solidFill>
                <a:latin typeface="Sakkal Majalla" pitchFamily="2" charset="-78"/>
                <a:cs typeface="Sakkal Majalla" pitchFamily="2" charset="-78"/>
              </a:rPr>
              <a:t>1148م)</a:t>
            </a:r>
            <a:endParaRPr lang="ar-SA" sz="4400" b="1" dirty="0" smtClean="0">
              <a:solidFill>
                <a:schemeClr val="bg2">
                  <a:lumMod val="10000"/>
                </a:schemeClr>
              </a:solidFill>
              <a:latin typeface="Sakkal Majalla" pitchFamily="2" charset="-78"/>
              <a:cs typeface="Sakkal Majalla" pitchFamily="2" charset="-78"/>
            </a:endParaRPr>
          </a:p>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الثالثة: </a:t>
            </a:r>
            <a:r>
              <a:rPr lang="ar-SA" sz="4400" b="1" dirty="0" smtClean="0">
                <a:solidFill>
                  <a:schemeClr val="bg2">
                    <a:lumMod val="10000"/>
                  </a:schemeClr>
                </a:solidFill>
                <a:latin typeface="Sakkal Majalla" pitchFamily="2" charset="-78"/>
                <a:cs typeface="Sakkal Majalla" pitchFamily="2" charset="-78"/>
              </a:rPr>
              <a:t>(</a:t>
            </a:r>
            <a:r>
              <a:rPr lang="ar-SA" sz="4400" b="1" dirty="0" smtClean="0">
                <a:solidFill>
                  <a:schemeClr val="bg2">
                    <a:lumMod val="10000"/>
                  </a:schemeClr>
                </a:solidFill>
                <a:latin typeface="Sakkal Majalla" pitchFamily="2" charset="-78"/>
                <a:cs typeface="Sakkal Majalla" pitchFamily="2" charset="-78"/>
              </a:rPr>
              <a:t> </a:t>
            </a:r>
            <a:r>
              <a:rPr lang="ar-SA" sz="4400" b="1" dirty="0" smtClean="0">
                <a:solidFill>
                  <a:schemeClr val="bg2">
                    <a:lumMod val="10000"/>
                  </a:schemeClr>
                </a:solidFill>
                <a:latin typeface="Sakkal Majalla" pitchFamily="2" charset="-78"/>
                <a:cs typeface="Sakkal Majalla" pitchFamily="2" charset="-78"/>
                <a:hlinkClick r:id="rId4" tooltip="1189"/>
              </a:rPr>
              <a:t>1189</a:t>
            </a:r>
            <a:r>
              <a:rPr lang="ar-SA" sz="4400" b="1" dirty="0" smtClean="0">
                <a:solidFill>
                  <a:schemeClr val="bg2">
                    <a:lumMod val="10000"/>
                  </a:schemeClr>
                </a:solidFill>
                <a:latin typeface="Sakkal Majalla" pitchFamily="2" charset="-78"/>
                <a:cs typeface="Sakkal Majalla" pitchFamily="2" charset="-78"/>
              </a:rPr>
              <a:t> م </a:t>
            </a:r>
            <a:r>
              <a:rPr lang="ar-SA" sz="4400" b="1" dirty="0" err="1" smtClean="0">
                <a:solidFill>
                  <a:schemeClr val="bg2">
                    <a:lumMod val="10000"/>
                  </a:schemeClr>
                </a:solidFill>
                <a:latin typeface="Sakkal Majalla" pitchFamily="2" charset="-78"/>
                <a:cs typeface="Sakkal Majalla" pitchFamily="2" charset="-78"/>
                <a:hlinkClick r:id="rId5" tooltip="1192"/>
              </a:rPr>
              <a:t>و1192</a:t>
            </a:r>
            <a:r>
              <a:rPr lang="ar-SA" sz="4400" b="1" dirty="0" smtClean="0">
                <a:solidFill>
                  <a:schemeClr val="bg2">
                    <a:lumMod val="10000"/>
                  </a:schemeClr>
                </a:solidFill>
                <a:latin typeface="Sakkal Majalla" pitchFamily="2" charset="-78"/>
                <a:cs typeface="Sakkal Majalla" pitchFamily="2" charset="-78"/>
              </a:rPr>
              <a:t> </a:t>
            </a:r>
            <a:r>
              <a:rPr lang="ar-SA" sz="4400" b="1" dirty="0" smtClean="0">
                <a:solidFill>
                  <a:schemeClr val="bg2">
                    <a:lumMod val="10000"/>
                  </a:schemeClr>
                </a:solidFill>
                <a:latin typeface="Sakkal Majalla" pitchFamily="2" charset="-78"/>
                <a:cs typeface="Sakkal Majalla" pitchFamily="2" charset="-78"/>
              </a:rPr>
              <a:t>م</a:t>
            </a:r>
            <a:r>
              <a:rPr lang="ar-SA" sz="4400" b="1" dirty="0" err="1" smtClean="0">
                <a:solidFill>
                  <a:schemeClr val="bg2">
                    <a:lumMod val="10000"/>
                  </a:schemeClr>
                </a:solidFill>
                <a:latin typeface="Sakkal Majalla" pitchFamily="2" charset="-78"/>
                <a:cs typeface="Sakkal Majalla" pitchFamily="2" charset="-78"/>
              </a:rPr>
              <a:t>)</a:t>
            </a:r>
            <a:endParaRPr lang="ar-SA" sz="4400" b="1" dirty="0">
              <a:solidFill>
                <a:schemeClr val="bg2">
                  <a:lumMod val="10000"/>
                </a:schemeClr>
              </a:solidFill>
              <a:latin typeface="Sakkal Majalla" pitchFamily="2" charset="-78"/>
              <a:cs typeface="Sakkal Majall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763"/>
            <a:ext cx="8229600" cy="1116012"/>
          </a:xfrm>
        </p:spPr>
        <p:style>
          <a:lnRef idx="0">
            <a:schemeClr val="accent2"/>
          </a:lnRef>
          <a:fillRef idx="3">
            <a:schemeClr val="accent2"/>
          </a:fillRef>
          <a:effectRef idx="3">
            <a:schemeClr val="accent2"/>
          </a:effectRef>
          <a:fontRef idx="minor">
            <a:schemeClr val="lt1"/>
          </a:fontRef>
        </p:style>
        <p:txBody>
          <a:bodyPr>
            <a:noAutofit/>
          </a:bodyPr>
          <a:lstStyle/>
          <a:p>
            <a:pPr algn="ctr" eaLnBrk="1" fontAlgn="auto" hangingPunct="1">
              <a:spcAft>
                <a:spcPts val="0"/>
              </a:spcAft>
              <a:defRPr/>
            </a:pPr>
            <a:r>
              <a:rPr lang="ar-SA" sz="3600" dirty="0" err="1" smtClean="0">
                <a:solidFill>
                  <a:srgbClr val="FFFF00"/>
                </a:solidFill>
              </a:rPr>
              <a:t>نشاط </a:t>
            </a:r>
            <a:r>
              <a:rPr lang="ar-SA" sz="3600" dirty="0" smtClean="0">
                <a:solidFill>
                  <a:srgbClr val="FFFF00"/>
                </a:solidFill>
              </a:rPr>
              <a:t>(1</a:t>
            </a:r>
            <a:r>
              <a:rPr lang="ar-SA" sz="3600" dirty="0" err="1" smtClean="0">
                <a:solidFill>
                  <a:srgbClr val="FFFF00"/>
                </a:solidFill>
              </a:rPr>
              <a:t>)</a:t>
            </a:r>
            <a:r>
              <a:rPr lang="ar-SA" sz="3600" dirty="0" smtClean="0">
                <a:solidFill>
                  <a:srgbClr val="FFFF00"/>
                </a:solidFill>
              </a:rPr>
              <a:t/>
            </a:r>
            <a:br>
              <a:rPr lang="ar-SA" sz="3600" dirty="0" smtClean="0">
                <a:solidFill>
                  <a:srgbClr val="FFFF00"/>
                </a:solidFill>
              </a:rPr>
            </a:br>
            <a:r>
              <a:rPr lang="ar-SA" sz="3600" dirty="0" smtClean="0">
                <a:solidFill>
                  <a:schemeClr val="accent1">
                    <a:lumMod val="60000"/>
                    <a:lumOff val="40000"/>
                  </a:schemeClr>
                </a:solidFill>
                <a:cs typeface="Al-Mothnna" pitchFamily="2" charset="-78"/>
              </a:rPr>
              <a:t>كفتاة مسلمة: أجيبي  </a:t>
            </a:r>
            <a:r>
              <a:rPr lang="ar-SA" sz="3600" dirty="0" smtClean="0">
                <a:solidFill>
                  <a:schemeClr val="accent1">
                    <a:lumMod val="60000"/>
                    <a:lumOff val="40000"/>
                  </a:schemeClr>
                </a:solidFill>
                <a:cs typeface="Al-Mothnna" pitchFamily="2" charset="-78"/>
              </a:rPr>
              <a:t>عن هذه القضايا</a:t>
            </a:r>
            <a:endParaRPr lang="ar-SA" sz="3600" dirty="0">
              <a:solidFill>
                <a:schemeClr val="accent1">
                  <a:lumMod val="60000"/>
                  <a:lumOff val="40000"/>
                </a:schemeClr>
              </a:solidFill>
              <a:cs typeface="Al-Mothnna" pitchFamily="2" charset="-78"/>
            </a:endParaRPr>
          </a:p>
        </p:txBody>
      </p:sp>
      <p:pic>
        <p:nvPicPr>
          <p:cNvPr id="6" name="عنصر نائب للمحتوى 5" descr="السيف.png"/>
          <p:cNvPicPr>
            <a:picLocks noGrp="1" noChangeAspect="1"/>
          </p:cNvPicPr>
          <p:nvPr>
            <p:ph sz="half" idx="1"/>
          </p:nvPr>
        </p:nvPicPr>
        <p:blipFill>
          <a:blip r:embed="rId2" cstate="print"/>
          <a:stretch>
            <a:fillRect/>
          </a:stretch>
        </p:blipFill>
        <p:spPr>
          <a:xfrm>
            <a:off x="457200" y="2151701"/>
            <a:ext cx="3657600" cy="19253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عنصر نائب للمحتوى 4" descr="سلام.png"/>
          <p:cNvPicPr>
            <a:picLocks noGrp="1" noChangeAspect="1"/>
          </p:cNvPicPr>
          <p:nvPr>
            <p:ph sz="half" idx="2"/>
          </p:nvPr>
        </p:nvPicPr>
        <p:blipFill>
          <a:blip r:embed="rId3" cstate="print"/>
          <a:stretch>
            <a:fillRect/>
          </a:stretch>
        </p:blipFill>
        <p:spPr>
          <a:xfrm>
            <a:off x="4267200" y="2075181"/>
            <a:ext cx="3657600" cy="2001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6" name="Picture 2" descr="https://encrypted-tbn1.gstatic.com/images?q=tbn:ANd9GcQb4zl9oZqqPrIH1kkn5WBBuUkcZscsiSr0wh0Mmk-VO0SwTlkC0Q"/>
          <p:cNvPicPr>
            <a:picLocks noChangeAspect="1" noChangeArrowheads="1"/>
          </p:cNvPicPr>
          <p:nvPr/>
        </p:nvPicPr>
        <p:blipFill>
          <a:blip r:embed="rId4" cstate="print"/>
          <a:srcRect/>
          <a:stretch>
            <a:fillRect/>
          </a:stretch>
        </p:blipFill>
        <p:spPr bwMode="auto">
          <a:xfrm>
            <a:off x="0" y="4293096"/>
            <a:ext cx="8820472" cy="256490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50" y="115888"/>
            <a:ext cx="8785225" cy="685800"/>
          </a:xfrm>
        </p:spPr>
        <p:style>
          <a:lnRef idx="0">
            <a:schemeClr val="accent3"/>
          </a:lnRef>
          <a:fillRef idx="3">
            <a:schemeClr val="accent3"/>
          </a:fillRef>
          <a:effectRef idx="3">
            <a:schemeClr val="accent3"/>
          </a:effectRef>
          <a:fontRef idx="minor">
            <a:schemeClr val="lt1"/>
          </a:fontRef>
        </p:style>
        <p:txBody>
          <a:bodyPr>
            <a:normAutofit/>
          </a:bodyPr>
          <a:lstStyle/>
          <a:p>
            <a:pPr algn="ctr">
              <a:defRPr/>
            </a:pPr>
            <a:r>
              <a:rPr lang="ar-SA" sz="3200" b="1" dirty="0" smtClean="0">
                <a:solidFill>
                  <a:schemeClr val="bg1"/>
                </a:solidFill>
                <a:effectLst>
                  <a:outerShdw blurRad="38100" dist="38100" dir="2700000" algn="tl">
                    <a:srgbClr val="000000">
                      <a:alpha val="43137"/>
                    </a:srgbClr>
                  </a:outerShdw>
                </a:effectLst>
              </a:rPr>
              <a:t>شهادات: ماذا صنع المسلمون والصليبيون عند دخول </a:t>
            </a:r>
            <a:r>
              <a:rPr lang="ar-SA" sz="3200" b="1" dirty="0" err="1" smtClean="0">
                <a:solidFill>
                  <a:schemeClr val="bg1"/>
                </a:solidFill>
                <a:effectLst>
                  <a:outerShdw blurRad="38100" dist="38100" dir="2700000" algn="tl">
                    <a:srgbClr val="000000">
                      <a:alpha val="43137"/>
                    </a:srgbClr>
                  </a:outerShdw>
                </a:effectLst>
              </a:rPr>
              <a:t>القدس؟</a:t>
            </a:r>
            <a:endParaRPr lang="ar-SA" sz="3200" b="1" dirty="0">
              <a:solidFill>
                <a:schemeClr val="bg1"/>
              </a:solidFill>
              <a:effectLst>
                <a:outerShdw blurRad="38100" dist="38100" dir="2700000" algn="tl">
                  <a:srgbClr val="000000">
                    <a:alpha val="43137"/>
                  </a:srgbClr>
                </a:outerShdw>
              </a:effectLst>
            </a:endParaRPr>
          </a:p>
        </p:txBody>
      </p:sp>
      <p:pic>
        <p:nvPicPr>
          <p:cNvPr id="8" name="عنصر نائب للمحتوى 7" descr="قصة الحضارة1.jpg"/>
          <p:cNvPicPr>
            <a:picLocks noGrp="1" noChangeAspect="1"/>
          </p:cNvPicPr>
          <p:nvPr>
            <p:ph sz="quarter" idx="2"/>
          </p:nvPr>
        </p:nvPicPr>
        <p:blipFill>
          <a:blip r:embed="rId2" cstate="print"/>
          <a:stretch>
            <a:fillRect/>
          </a:stretch>
        </p:blipFill>
        <p:spPr>
          <a:xfrm>
            <a:off x="251520" y="1052736"/>
            <a:ext cx="2592288" cy="547260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8" name="عنصر نائب للمحتوى 17" descr="قصة الحضارة2.jpg"/>
          <p:cNvPicPr>
            <a:picLocks noGrp="1" noChangeAspect="1"/>
          </p:cNvPicPr>
          <p:nvPr>
            <p:ph sz="quarter" idx="4"/>
          </p:nvPr>
        </p:nvPicPr>
        <p:blipFill>
          <a:blip r:embed="rId3" cstate="print"/>
          <a:stretch>
            <a:fillRect/>
          </a:stretch>
        </p:blipFill>
        <p:spPr>
          <a:xfrm>
            <a:off x="3049488" y="908720"/>
            <a:ext cx="5770984" cy="5688632"/>
          </a:xfrm>
          <a:effectLst>
            <a:softEdge rad="1125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عنصر نائب للمحتوى 5"/>
          <p:cNvSpPr>
            <a:spLocks noGrp="1"/>
          </p:cNvSpPr>
          <p:nvPr>
            <p:ph idx="1"/>
          </p:nvPr>
        </p:nvSpPr>
        <p:spPr>
          <a:xfrm>
            <a:off x="914400" y="1700213"/>
            <a:ext cx="7772400" cy="4656137"/>
          </a:xfrm>
        </p:spPr>
        <p:txBody>
          <a:bodyPr>
            <a:noAutofit/>
          </a:bodyPr>
          <a:lstStyle/>
          <a:p>
            <a:pPr algn="ctr">
              <a:buFont typeface="Wingdings" pitchFamily="2" charset="2"/>
              <a:buNone/>
            </a:pPr>
            <a:r>
              <a:rPr lang="ar-SA" sz="4800" dirty="0"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rPr>
              <a:t> (إذا كان الإسلام دين الله حقا، فما سبب وقوع تلك المصائب </a:t>
            </a:r>
            <a:r>
              <a:rPr lang="ar-SA" sz="4800" dirty="0" err="1"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rPr>
              <a:t>عليهم؟)</a:t>
            </a:r>
            <a:endParaRPr lang="ar-SA" sz="4800" dirty="0"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endParaRP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عقوبة للمعرضين</a:t>
            </a: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رفعة للدرجات وتكفير السيئات</a:t>
            </a: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تنقية للصف الإسلامي من </a:t>
            </a: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المنافقين</a:t>
            </a:r>
            <a:endPar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عنوان 3"/>
          <p:cNvSpPr>
            <a:spLocks noGrp="1"/>
          </p:cNvSpPr>
          <p:nvPr>
            <p:ph type="title"/>
          </p:nvPr>
        </p:nvSpPr>
        <p:spPr/>
        <p:txBody>
          <a:bodyPr/>
          <a:lstStyle/>
          <a:p>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0"/>
            <a:ext cx="7467600" cy="1143000"/>
          </a:xfrm>
        </p:spPr>
        <p:txBody>
          <a:bodyPr>
            <a:normAutofit/>
          </a:bodyPr>
          <a:lstStyle/>
          <a:p>
            <a:pPr algn="ctr"/>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الغزو </a:t>
            </a:r>
            <a:r>
              <a:rPr lang="ar-SA" sz="5400" dirty="0" err="1" smtClean="0">
                <a:effectLst>
                  <a:outerShdw blurRad="38100" dist="38100" dir="2700000" algn="tl">
                    <a:srgbClr val="000000">
                      <a:alpha val="43137"/>
                    </a:srgbClr>
                  </a:outerShdw>
                </a:effectLst>
                <a:latin typeface="Sakkal Majalla" pitchFamily="2" charset="-78"/>
                <a:cs typeface="Sakkal Majalla" pitchFamily="2" charset="-78"/>
              </a:rPr>
              <a:t>المغوي</a:t>
            </a:r>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 (</a:t>
            </a:r>
            <a:r>
              <a:rPr lang="ar-SA" sz="5400" dirty="0" err="1" smtClean="0">
                <a:effectLst>
                  <a:outerShdw blurRad="38100" dist="38100" dir="2700000" algn="tl">
                    <a:srgbClr val="000000">
                      <a:alpha val="43137"/>
                    </a:srgbClr>
                  </a:outerShdw>
                </a:effectLst>
                <a:latin typeface="Sakkal Majalla" pitchFamily="2" charset="-78"/>
                <a:cs typeface="Sakkal Majalla" pitchFamily="2" charset="-78"/>
              </a:rPr>
              <a:t>التتار)</a:t>
            </a:r>
            <a:endParaRPr lang="ar-SA" sz="5400"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عنصر نائب للمحتوى 2"/>
          <p:cNvSpPr>
            <a:spLocks noGrp="1"/>
          </p:cNvSpPr>
          <p:nvPr>
            <p:ph sz="quarter" idx="1"/>
          </p:nvPr>
        </p:nvSpPr>
        <p:spPr/>
        <p:txBody>
          <a:bodyPr/>
          <a:lstStyle/>
          <a:p>
            <a:endParaRPr lang="ar-SA" dirty="0"/>
          </a:p>
        </p:txBody>
      </p:sp>
      <p:pic>
        <p:nvPicPr>
          <p:cNvPr id="70658" name="Picture 2" descr="http://www.palqa.com/uploads/old_history/pics_old_history/300_alhujoom%20al%20maghooli.jpg"/>
          <p:cNvPicPr>
            <a:picLocks noChangeAspect="1" noChangeArrowheads="1"/>
          </p:cNvPicPr>
          <p:nvPr/>
        </p:nvPicPr>
        <p:blipFill>
          <a:blip r:embed="rId2" cstate="print"/>
          <a:srcRect/>
          <a:stretch>
            <a:fillRect/>
          </a:stretch>
        </p:blipFill>
        <p:spPr bwMode="auto">
          <a:xfrm>
            <a:off x="0" y="1228724"/>
            <a:ext cx="8820472" cy="56292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Low"/>
            <a:r>
              <a:rPr lang="ar-SA" sz="5400"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من هم </a:t>
            </a:r>
            <a:r>
              <a:rPr lang="ar-SA" sz="5400" dirty="0" err="1"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التتار؟</a:t>
            </a:r>
            <a:r>
              <a:rPr lang="ar-SA" sz="5400"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 </a:t>
            </a:r>
            <a:endParaRPr lang="ar-SA" sz="5400"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4000" b="1" baseline="30000" dirty="0" smtClean="0">
                <a:latin typeface="Sakkal Majalla" pitchFamily="2" charset="-78"/>
                <a:cs typeface="Sakkal Majalla" pitchFamily="2" charset="-78"/>
              </a:rPr>
              <a:t>ظهرت قوة </a:t>
            </a:r>
            <a:r>
              <a:rPr lang="ar-SA" sz="4000" b="1" baseline="30000" dirty="0" err="1" smtClean="0">
                <a:latin typeface="Sakkal Majalla" pitchFamily="2" charset="-78"/>
                <a:cs typeface="Sakkal Majalla" pitchFamily="2" charset="-78"/>
              </a:rPr>
              <a:t>التتار</a:t>
            </a:r>
            <a:r>
              <a:rPr lang="ar-SA" sz="4000" b="1" baseline="30000" dirty="0" smtClean="0">
                <a:latin typeface="Sakkal Majalla" pitchFamily="2" charset="-78"/>
                <a:cs typeface="Sakkal Majalla" pitchFamily="2" charset="-78"/>
              </a:rPr>
              <a:t> في عام </a:t>
            </a:r>
            <a:r>
              <a:rPr lang="ar-SA" sz="4000" b="1" baseline="30000" dirty="0" err="1" smtClean="0">
                <a:latin typeface="Sakkal Majalla" pitchFamily="2" charset="-78"/>
                <a:cs typeface="Sakkal Majalla" pitchFamily="2" charset="-78"/>
              </a:rPr>
              <a:t>603ه</a:t>
            </a:r>
            <a:r>
              <a:rPr lang="ar-SA" sz="4000" b="1" baseline="30000" dirty="0" smtClean="0">
                <a:latin typeface="Sakkal Majalla" pitchFamily="2" charset="-78"/>
                <a:cs typeface="Sakkal Majalla" pitchFamily="2" charset="-78"/>
              </a:rPr>
              <a:t> – </a:t>
            </a:r>
            <a:r>
              <a:rPr lang="ar-SA" sz="4000" b="1" baseline="30000" dirty="0" err="1" smtClean="0">
                <a:latin typeface="Sakkal Majalla" pitchFamily="2" charset="-78"/>
                <a:cs typeface="Sakkal Majalla" pitchFamily="2" charset="-78"/>
              </a:rPr>
              <a:t>وكانظهور</a:t>
            </a:r>
            <a:r>
              <a:rPr lang="ar-SA" sz="4000" b="1" baseline="30000" dirty="0" smtClean="0">
                <a:latin typeface="Sakkal Majalla" pitchFamily="2" charset="-78"/>
                <a:cs typeface="Sakkal Majalla" pitchFamily="2" charset="-78"/>
              </a:rPr>
              <a:t> هذه الدولة أول ما ظهرت </a:t>
            </a:r>
            <a:r>
              <a:rPr lang="ar-SA" sz="4000" b="1" baseline="30000" dirty="0" err="1" smtClean="0">
                <a:latin typeface="Sakkal Majalla" pitchFamily="2" charset="-78"/>
                <a:cs typeface="Sakkal Majalla" pitchFamily="2" charset="-78"/>
              </a:rPr>
              <a:t>في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منغوليا </a:t>
            </a:r>
            <a:r>
              <a:rPr lang="ar-SA" sz="4000" b="1" baseline="30000" dirty="0" smtClean="0">
                <a:latin typeface="Sakkal Majalla" pitchFamily="2" charset="-78"/>
                <a:cs typeface="Sakkal Majalla" pitchFamily="2" charset="-78"/>
              </a:rPr>
              <a:t>" بشمال الصين وكان أول </a:t>
            </a:r>
            <a:r>
              <a:rPr lang="ar-SA" sz="4000" b="1" baseline="30000" dirty="0" err="1" smtClean="0">
                <a:latin typeface="Sakkal Majalla" pitchFamily="2" charset="-78"/>
                <a:cs typeface="Sakkal Majalla" pitchFamily="2" charset="-78"/>
              </a:rPr>
              <a:t>زعمائهاهو</a:t>
            </a:r>
            <a:r>
              <a:rPr lang="ar-SA" sz="4000" b="1" baseline="30000" dirty="0" smtClean="0">
                <a:latin typeface="Sakkal Majalla" pitchFamily="2" charset="-78"/>
                <a:cs typeface="Sakkal Majalla" pitchFamily="2" charset="-78"/>
              </a:rPr>
              <a:t> " جنكيز </a:t>
            </a:r>
            <a:r>
              <a:rPr lang="ar-SA" sz="4000" b="1" baseline="30000" dirty="0" err="1" smtClean="0">
                <a:latin typeface="Sakkal Majalla" pitchFamily="2" charset="-78"/>
                <a:cs typeface="Sakkal Majalla" pitchFamily="2" charset="-78"/>
              </a:rPr>
              <a:t>خان </a:t>
            </a:r>
            <a:r>
              <a:rPr lang="ar-SA" sz="4000" b="1" baseline="30000" dirty="0" smtClean="0">
                <a:latin typeface="Sakkal Majalla" pitchFamily="2" charset="-78"/>
                <a:cs typeface="Sakkal Majalla" pitchFamily="2" charset="-78"/>
              </a:rPr>
              <a:t>" وهو ليس الاسم </a:t>
            </a:r>
            <a:r>
              <a:rPr lang="ar-SA" sz="4000" b="1" baseline="30000" dirty="0" err="1" smtClean="0">
                <a:latin typeface="Sakkal Majalla" pitchFamily="2" charset="-78"/>
                <a:cs typeface="Sakkal Majalla" pitchFamily="2" charset="-78"/>
              </a:rPr>
              <a:t>الحقيقي</a:t>
            </a:r>
            <a:r>
              <a:rPr lang="ar-SA" sz="4000" b="1" baseline="30000" dirty="0" smtClean="0">
                <a:latin typeface="Sakkal Majalla" pitchFamily="2" charset="-78"/>
                <a:cs typeface="Sakkal Majalla" pitchFamily="2" charset="-78"/>
              </a:rPr>
              <a:t> لذلك القائد وإنما هي كلمة </a:t>
            </a:r>
            <a:r>
              <a:rPr lang="ar-SA" sz="4000" b="1" baseline="30000" dirty="0" err="1" smtClean="0">
                <a:latin typeface="Sakkal Majalla" pitchFamily="2" charset="-78"/>
                <a:cs typeface="Sakkal Majalla" pitchFamily="2" charset="-78"/>
              </a:rPr>
              <a:t>تعنيباللغة</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المنغولية </a:t>
            </a:r>
            <a:r>
              <a:rPr lang="ar-SA" sz="4000" b="1" baseline="30000" dirty="0" smtClean="0">
                <a:latin typeface="Sakkal Majalla" pitchFamily="2" charset="-78"/>
                <a:cs typeface="Sakkal Majalla" pitchFamily="2" charset="-78"/>
              </a:rPr>
              <a:t>" قاهر </a:t>
            </a:r>
            <a:r>
              <a:rPr lang="ar-SA" sz="4000" b="1" baseline="30000" dirty="0" err="1" smtClean="0">
                <a:latin typeface="Sakkal Majalla" pitchFamily="2" charset="-78"/>
                <a:cs typeface="Sakkal Majalla" pitchFamily="2" charset="-78"/>
              </a:rPr>
              <a:t>العالم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أو </a:t>
            </a:r>
            <a:r>
              <a:rPr lang="ar-SA" sz="4000" b="1" baseline="30000" dirty="0" smtClean="0">
                <a:latin typeface="Sakkal Majalla" pitchFamily="2" charset="-78"/>
                <a:cs typeface="Sakkal Majalla" pitchFamily="2" charset="-78"/>
              </a:rPr>
              <a:t>" ملك ملوك </a:t>
            </a:r>
            <a:r>
              <a:rPr lang="ar-SA" sz="4000" b="1" baseline="30000" dirty="0" err="1" smtClean="0">
                <a:latin typeface="Sakkal Majalla" pitchFamily="2" charset="-78"/>
                <a:cs typeface="Sakkal Majalla" pitchFamily="2" charset="-78"/>
              </a:rPr>
              <a:t>العالم </a:t>
            </a:r>
            <a:r>
              <a:rPr lang="ar-SA" sz="4000" b="1" baseline="30000" dirty="0" smtClean="0">
                <a:latin typeface="Sakkal Majalla" pitchFamily="2" charset="-78"/>
                <a:cs typeface="Sakkal Majalla" pitchFamily="2" charset="-78"/>
              </a:rPr>
              <a:t>" وأسمه </a:t>
            </a:r>
            <a:r>
              <a:rPr lang="ar-SA" sz="4000" b="1" baseline="30000" dirty="0" err="1" smtClean="0">
                <a:latin typeface="Sakkal Majalla" pitchFamily="2" charset="-78"/>
                <a:cs typeface="Sakkal Majalla" pitchFamily="2" charset="-78"/>
              </a:rPr>
              <a:t>الحقيقي</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هو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تيموجين</a:t>
            </a:r>
            <a:r>
              <a:rPr lang="ar-SA" sz="4000" b="1" baseline="30000" dirty="0" smtClean="0">
                <a:latin typeface="Sakkal Majalla" pitchFamily="2" charset="-78"/>
                <a:cs typeface="Sakkal Majalla" pitchFamily="2" charset="-78"/>
              </a:rPr>
              <a:t> " وكان ذلك الرجل سفاحا وسفاكا للدماء وكان قائدا </a:t>
            </a:r>
            <a:r>
              <a:rPr lang="ar-SA" sz="4000" b="1" baseline="30000" dirty="0" err="1" smtClean="0">
                <a:latin typeface="Sakkal Majalla" pitchFamily="2" charset="-78"/>
                <a:cs typeface="Sakkal Majalla" pitchFamily="2" charset="-78"/>
              </a:rPr>
              <a:t>عسكرياشديد</a:t>
            </a:r>
            <a:r>
              <a:rPr lang="ar-SA" sz="4000" b="1" baseline="30000" dirty="0" smtClean="0">
                <a:latin typeface="Sakkal Majalla" pitchFamily="2" charset="-78"/>
                <a:cs typeface="Sakkal Majalla" pitchFamily="2" charset="-78"/>
              </a:rPr>
              <a:t> البأس وكانت له القدرة علي تجميع الناس حوله وبدأ في التوسع </a:t>
            </a:r>
            <a:r>
              <a:rPr lang="ar-SA" sz="4000" b="1" baseline="30000" dirty="0" err="1" smtClean="0">
                <a:latin typeface="Sakkal Majalla" pitchFamily="2" charset="-78"/>
                <a:cs typeface="Sakkal Majalla" pitchFamily="2" charset="-78"/>
              </a:rPr>
              <a:t>تدريجيافي</a:t>
            </a:r>
            <a:r>
              <a:rPr lang="ar-SA" sz="4000" b="1" baseline="30000" dirty="0" smtClean="0">
                <a:latin typeface="Sakkal Majalla" pitchFamily="2" charset="-78"/>
                <a:cs typeface="Sakkal Majalla" pitchFamily="2" charset="-78"/>
              </a:rPr>
              <a:t> المناطق المحيطة </a:t>
            </a:r>
            <a:r>
              <a:rPr lang="ar-SA" sz="4000" b="1" baseline="30000" dirty="0" err="1" smtClean="0">
                <a:latin typeface="Sakkal Majalla" pitchFamily="2" charset="-78"/>
                <a:cs typeface="Sakkal Majalla" pitchFamily="2" charset="-78"/>
              </a:rPr>
              <a:t>به</a:t>
            </a:r>
            <a:r>
              <a:rPr lang="ar-SA" sz="4000" b="1" baseline="30000" dirty="0" smtClean="0">
                <a:latin typeface="Sakkal Majalla" pitchFamily="2" charset="-78"/>
                <a:cs typeface="Sakkal Majalla" pitchFamily="2" charset="-78"/>
              </a:rPr>
              <a:t> وسرعان </a:t>
            </a:r>
            <a:r>
              <a:rPr lang="ar-SA" sz="4000" b="1" baseline="30000" dirty="0" err="1" smtClean="0">
                <a:latin typeface="Sakkal Majalla" pitchFamily="2" charset="-78"/>
                <a:cs typeface="Sakkal Majalla" pitchFamily="2" charset="-78"/>
              </a:rPr>
              <a:t>ماأتسعت</a:t>
            </a:r>
            <a:r>
              <a:rPr lang="ar-SA" sz="4000" b="1" baseline="30000" dirty="0" smtClean="0">
                <a:latin typeface="Sakkal Majalla" pitchFamily="2" charset="-78"/>
                <a:cs typeface="Sakkal Majalla" pitchFamily="2" charset="-78"/>
              </a:rPr>
              <a:t> مملكته حتى بلغت حدودها من </a:t>
            </a:r>
            <a:r>
              <a:rPr lang="ar-SA" sz="4000" b="1" baseline="30000" dirty="0" err="1" smtClean="0">
                <a:latin typeface="Sakkal Majalla" pitchFamily="2" charset="-78"/>
                <a:cs typeface="Sakkal Majalla" pitchFamily="2" charset="-78"/>
              </a:rPr>
              <a:t>كورياشرقا</a:t>
            </a:r>
            <a:r>
              <a:rPr lang="ar-SA" sz="4000" b="1" baseline="30000" dirty="0" smtClean="0">
                <a:latin typeface="Sakkal Majalla" pitchFamily="2" charset="-78"/>
                <a:cs typeface="Sakkal Majalla" pitchFamily="2" charset="-78"/>
              </a:rPr>
              <a:t> إلى حدود الدولة الخوارزمية الإسلامية غربا ومن سهول سيبريا </a:t>
            </a:r>
            <a:r>
              <a:rPr lang="ar-SA" sz="4000" b="1" baseline="30000" dirty="0" err="1" smtClean="0">
                <a:latin typeface="Sakkal Majalla" pitchFamily="2" charset="-78"/>
                <a:cs typeface="Sakkal Majalla" pitchFamily="2" charset="-78"/>
              </a:rPr>
              <a:t>شمالاإلي</a:t>
            </a:r>
            <a:r>
              <a:rPr lang="ar-SA" sz="4000" b="1" baseline="30000" dirty="0" smtClean="0">
                <a:latin typeface="Sakkal Majalla" pitchFamily="2" charset="-78"/>
                <a:cs typeface="Sakkal Majalla" pitchFamily="2" charset="-78"/>
              </a:rPr>
              <a:t> بحر الصين جنوبا وفي سنوات قليلة أصبح يضم في طياته دولة </a:t>
            </a:r>
            <a:r>
              <a:rPr lang="ar-SA" sz="4000" b="1" baseline="30000" dirty="0" err="1" smtClean="0">
                <a:latin typeface="Sakkal Majalla" pitchFamily="2" charset="-78"/>
                <a:cs typeface="Sakkal Majalla" pitchFamily="2" charset="-78"/>
              </a:rPr>
              <a:t>الصينبكاملها</a:t>
            </a:r>
            <a:r>
              <a:rPr lang="ar-SA" sz="4000" b="1" baseline="30000" dirty="0" smtClean="0">
                <a:latin typeface="Sakkal Majalla" pitchFamily="2" charset="-78"/>
                <a:cs typeface="Sakkal Majalla" pitchFamily="2" charset="-78"/>
              </a:rPr>
              <a:t> ( </a:t>
            </a:r>
            <a:r>
              <a:rPr lang="ar-SA" sz="4000" b="1" baseline="30000" dirty="0" err="1" smtClean="0">
                <a:latin typeface="Sakkal Majalla" pitchFamily="2" charset="-78"/>
                <a:cs typeface="Sakkal Majalla" pitchFamily="2" charset="-78"/>
              </a:rPr>
              <a:t>9مليون</a:t>
            </a:r>
            <a:r>
              <a:rPr lang="ar-SA" sz="4000" b="1" baseline="30000" dirty="0" smtClean="0">
                <a:latin typeface="Sakkal Majalla" pitchFamily="2" charset="-78"/>
                <a:cs typeface="Sakkal Majalla" pitchFamily="2" charset="-78"/>
              </a:rPr>
              <a:t> كيلومتر </a:t>
            </a:r>
            <a:r>
              <a:rPr lang="ar-SA" sz="4000" b="1" baseline="30000" dirty="0" err="1" smtClean="0">
                <a:latin typeface="Sakkal Majalla" pitchFamily="2" charset="-78"/>
                <a:cs typeface="Sakkal Majalla" pitchFamily="2" charset="-78"/>
              </a:rPr>
              <a:t>مربع ) -منغوليا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فيتنام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كوريا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كمبوديا –تايلاند </a:t>
            </a:r>
            <a:r>
              <a:rPr lang="ar-SA" sz="4000" b="1" baseline="30000" dirty="0" smtClean="0">
                <a:latin typeface="Sakkal Majalla" pitchFamily="2" charset="-78"/>
                <a:cs typeface="Sakkal Majalla" pitchFamily="2" charset="-78"/>
              </a:rPr>
              <a:t>– أجزاء من </a:t>
            </a:r>
            <a:r>
              <a:rPr lang="ar-SA" sz="4000" b="1" baseline="30000" dirty="0" err="1" smtClean="0">
                <a:latin typeface="Sakkal Majalla" pitchFamily="2" charset="-78"/>
                <a:cs typeface="Sakkal Majalla" pitchFamily="2" charset="-78"/>
              </a:rPr>
              <a:t>سيبريا .</a:t>
            </a:r>
            <a:r>
              <a:rPr lang="ar-SA" sz="4000" b="1" baseline="30000" dirty="0" smtClean="0">
                <a:latin typeface="Sakkal Majalla" pitchFamily="2" charset="-78"/>
                <a:cs typeface="Sakkal Majalla" pitchFamily="2" charset="-78"/>
              </a:rPr>
              <a:t> </a:t>
            </a:r>
            <a:endParaRPr lang="en-US" sz="4000" baseline="30000" dirty="0" smtClean="0">
              <a:latin typeface="Sakkal Majalla" pitchFamily="2" charset="-78"/>
              <a:cs typeface="Sakkal Majalla" pitchFamily="2" charset="-78"/>
            </a:endParaRPr>
          </a:p>
          <a:p>
            <a:pPr algn="justLow"/>
            <a:r>
              <a:rPr lang="ar-SA" sz="4000" b="1" baseline="30000" dirty="0" smtClean="0">
                <a:latin typeface="Sakkal Majalla" pitchFamily="2" charset="-78"/>
                <a:cs typeface="Sakkal Majalla" pitchFamily="2" charset="-78"/>
              </a:rPr>
              <a:t> </a:t>
            </a:r>
            <a:endParaRPr lang="en-US" sz="4000" baseline="30000" dirty="0" smtClean="0">
              <a:latin typeface="Sakkal Majalla" pitchFamily="2" charset="-78"/>
              <a:cs typeface="Sakkal Majalla" pitchFamily="2" charset="-78"/>
            </a:endParaRPr>
          </a:p>
          <a:p>
            <a:pPr algn="justLow"/>
            <a:endParaRPr lang="ar-SA" sz="4000" dirty="0">
              <a:latin typeface="Sakkal Majalla" pitchFamily="2" charset="-78"/>
              <a:cs typeface="Sakkal Majall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836712"/>
            <a:ext cx="7467600" cy="1143000"/>
          </a:xfrm>
        </p:spPr>
        <p:txBody>
          <a:bodyPr>
            <a:noAutofit/>
          </a:bodyPr>
          <a:lstStyle/>
          <a:p>
            <a:r>
              <a:rPr lang="ar-SA" sz="4400" b="1" baseline="30000" dirty="0" smtClean="0">
                <a:solidFill>
                  <a:schemeClr val="accent1">
                    <a:lumMod val="50000"/>
                  </a:schemeClr>
                </a:solidFill>
                <a:latin typeface="Andalus" pitchFamily="18" charset="-78"/>
                <a:cs typeface="Andalus" pitchFamily="18" charset="-78"/>
              </a:rPr>
              <a:t>الحقد الصليبي للمسلمين </a:t>
            </a:r>
            <a:r>
              <a:rPr lang="en-US" sz="4400" baseline="30000" dirty="0" smtClean="0">
                <a:solidFill>
                  <a:schemeClr val="accent1">
                    <a:lumMod val="50000"/>
                  </a:schemeClr>
                </a:solidFill>
                <a:latin typeface="Andalus" pitchFamily="18" charset="-78"/>
                <a:cs typeface="Andalus" pitchFamily="18" charset="-78"/>
              </a:rPr>
              <a:t/>
            </a:r>
            <a:br>
              <a:rPr lang="en-US" sz="4400" baseline="30000" dirty="0" smtClean="0">
                <a:solidFill>
                  <a:schemeClr val="accent1">
                    <a:lumMod val="50000"/>
                  </a:schemeClr>
                </a:solidFill>
                <a:latin typeface="Andalus" pitchFamily="18" charset="-78"/>
                <a:cs typeface="Andalus" pitchFamily="18" charset="-78"/>
              </a:rPr>
            </a:br>
            <a:endParaRPr lang="ar-SA" sz="4400" dirty="0">
              <a:solidFill>
                <a:schemeClr val="accent1">
                  <a:lumMod val="50000"/>
                </a:schemeClr>
              </a:solidFill>
              <a:latin typeface="Andalus" pitchFamily="18" charset="-78"/>
              <a:cs typeface="Andalus" pitchFamily="18" charset="-78"/>
            </a:endParaRPr>
          </a:p>
        </p:txBody>
      </p:sp>
      <p:sp>
        <p:nvSpPr>
          <p:cNvPr id="3" name="عنصر نائب للمحتوى 2"/>
          <p:cNvSpPr>
            <a:spLocks noGrp="1"/>
          </p:cNvSpPr>
          <p:nvPr>
            <p:ph sz="quarter" idx="1"/>
          </p:nvPr>
        </p:nvSpPr>
        <p:spPr>
          <a:xfrm>
            <a:off x="395536" y="1484784"/>
            <a:ext cx="7467600" cy="4873752"/>
          </a:xfrm>
        </p:spPr>
        <p:txBody>
          <a:bodyPr>
            <a:noAutofit/>
          </a:bodyPr>
          <a:lstStyle/>
          <a:p>
            <a:pPr algn="justLow"/>
            <a:r>
              <a:rPr lang="ar-SA" sz="2800" b="1" baseline="30000" dirty="0" smtClean="0">
                <a:latin typeface="Sakkal Majalla" pitchFamily="2" charset="-78"/>
                <a:cs typeface="Sakkal Majalla" pitchFamily="2" charset="-78"/>
              </a:rPr>
              <a:t> </a:t>
            </a:r>
            <a:endParaRPr lang="en-US" sz="2800" baseline="30000" dirty="0" smtClean="0">
              <a:latin typeface="Sakkal Majalla" pitchFamily="2" charset="-78"/>
              <a:cs typeface="Sakkal Majalla" pitchFamily="2" charset="-78"/>
            </a:endParaRPr>
          </a:p>
          <a:p>
            <a:pPr algn="justLow"/>
            <a:r>
              <a:rPr lang="ar-SA" sz="2800" b="1" dirty="0" smtClean="0">
                <a:latin typeface="Sakkal Majalla" pitchFamily="2" charset="-78"/>
                <a:cs typeface="Sakkal Majalla" pitchFamily="2" charset="-78"/>
              </a:rPr>
              <a:t>أرسل الصليبيين وفدا رفيع المستوى </a:t>
            </a:r>
            <a:r>
              <a:rPr lang="ar-SA" sz="2800" b="1" dirty="0" err="1" smtClean="0">
                <a:latin typeface="Sakkal Majalla" pitchFamily="2" charset="-78"/>
                <a:cs typeface="Sakkal Majalla" pitchFamily="2" charset="-78"/>
              </a:rPr>
              <a:t>منأوروبا</a:t>
            </a:r>
            <a:r>
              <a:rPr lang="ar-SA" sz="2800" b="1" dirty="0" smtClean="0">
                <a:latin typeface="Sakkal Majalla" pitchFamily="2" charset="-78"/>
                <a:cs typeface="Sakkal Majalla" pitchFamily="2" charset="-78"/>
              </a:rPr>
              <a:t> إلي </a:t>
            </a:r>
            <a:r>
              <a:rPr lang="ar-SA" sz="2800" b="1" dirty="0" err="1" smtClean="0">
                <a:latin typeface="Sakkal Majalla" pitchFamily="2" charset="-78"/>
                <a:cs typeface="Sakkal Majalla" pitchFamily="2" charset="-78"/>
              </a:rPr>
              <a:t>منغوليا </a:t>
            </a:r>
            <a:r>
              <a:rPr lang="ar-SA" sz="2800" b="1" dirty="0" smtClean="0">
                <a:latin typeface="Sakkal Majalla" pitchFamily="2" charset="-78"/>
                <a:cs typeface="Sakkal Majalla" pitchFamily="2" charset="-78"/>
              </a:rPr>
              <a:t>؛ مسافة تزيد </a:t>
            </a:r>
            <a:r>
              <a:rPr lang="ar-SA" sz="2800" b="1" dirty="0" err="1" smtClean="0">
                <a:latin typeface="Sakkal Majalla" pitchFamily="2" charset="-78"/>
                <a:cs typeface="Sakkal Majalla" pitchFamily="2" charset="-78"/>
              </a:rPr>
              <a:t>علي </a:t>
            </a:r>
            <a:r>
              <a:rPr lang="ar-SA" sz="2800" b="1" dirty="0" smtClean="0">
                <a:latin typeface="Sakkal Majalla" pitchFamily="2" charset="-78"/>
                <a:cs typeface="Sakkal Majalla" pitchFamily="2" charset="-78"/>
              </a:rPr>
              <a:t>( 12 ألف كم) ذهابا </a:t>
            </a:r>
            <a:r>
              <a:rPr lang="ar-SA" sz="2800" b="1" dirty="0" err="1" smtClean="0">
                <a:latin typeface="Sakkal Majalla" pitchFamily="2" charset="-78"/>
                <a:cs typeface="Sakkal Majalla" pitchFamily="2" charset="-78"/>
              </a:rPr>
              <a:t>فقط </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ليحفزواالتتار</a:t>
            </a:r>
            <a:r>
              <a:rPr lang="ar-SA" sz="2800" b="1" dirty="0" smtClean="0">
                <a:latin typeface="Sakkal Majalla" pitchFamily="2" charset="-78"/>
                <a:cs typeface="Sakkal Majalla" pitchFamily="2" charset="-78"/>
              </a:rPr>
              <a:t> على غزو البلاد الإسلامية وإسقاط الخلافة العباسية وعلى </a:t>
            </a:r>
            <a:r>
              <a:rPr lang="ar-SA" sz="2800" b="1" dirty="0" err="1" smtClean="0">
                <a:latin typeface="Sakkal Majalla" pitchFamily="2" charset="-78"/>
                <a:cs typeface="Sakkal Majalla" pitchFamily="2" charset="-78"/>
              </a:rPr>
              <a:t>اقتحامبغداد</a:t>
            </a:r>
            <a:r>
              <a:rPr lang="ar-SA" sz="2800" b="1" dirty="0" smtClean="0">
                <a:latin typeface="Sakkal Majalla" pitchFamily="2" charset="-78"/>
                <a:cs typeface="Sakkal Majalla" pitchFamily="2" charset="-78"/>
              </a:rPr>
              <a:t> درة العالم الإسلامي في ذلك </a:t>
            </a:r>
            <a:r>
              <a:rPr lang="ar-SA" sz="2800" b="1" dirty="0" err="1" smtClean="0">
                <a:latin typeface="Sakkal Majalla" pitchFamily="2" charset="-78"/>
                <a:cs typeface="Sakkal Majalla" pitchFamily="2" charset="-78"/>
              </a:rPr>
              <a:t>الوقت </a:t>
            </a:r>
            <a:r>
              <a:rPr lang="ar-SA" sz="2800" b="1" dirty="0" smtClean="0">
                <a:latin typeface="Sakkal Majalla" pitchFamily="2" charset="-78"/>
                <a:cs typeface="Sakkal Majalla" pitchFamily="2" charset="-78"/>
              </a:rPr>
              <a:t>؛ وأنهم سيساعدونهم على </a:t>
            </a:r>
            <a:r>
              <a:rPr lang="ar-SA" sz="2800" b="1" dirty="0" err="1" smtClean="0">
                <a:latin typeface="Sakkal Majalla" pitchFamily="2" charset="-78"/>
                <a:cs typeface="Sakkal Majalla" pitchFamily="2" charset="-78"/>
              </a:rPr>
              <a:t>حربالمسلمين</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وسيكونوا</a:t>
            </a:r>
            <a:r>
              <a:rPr lang="ar-SA" sz="2800" b="1" dirty="0" smtClean="0">
                <a:latin typeface="Sakkal Majalla" pitchFamily="2" charset="-78"/>
                <a:cs typeface="Sakkal Majalla" pitchFamily="2" charset="-78"/>
              </a:rPr>
              <a:t> بمثابة أعينهم في هذه </a:t>
            </a:r>
            <a:r>
              <a:rPr lang="ar-SA" sz="2800" b="1" dirty="0" err="1" smtClean="0">
                <a:latin typeface="Sakkal Majalla" pitchFamily="2" charset="-78"/>
                <a:cs typeface="Sakkal Majalla" pitchFamily="2" charset="-78"/>
              </a:rPr>
              <a:t>المناطق </a:t>
            </a:r>
            <a:r>
              <a:rPr lang="ar-SA" sz="2800" b="1" dirty="0" smtClean="0">
                <a:latin typeface="Sakkal Majalla" pitchFamily="2" charset="-78"/>
                <a:cs typeface="Sakkal Majalla" pitchFamily="2" charset="-78"/>
              </a:rPr>
              <a:t>؛ وبذلك تم إغراء </a:t>
            </a:r>
            <a:r>
              <a:rPr lang="ar-SA" sz="2800" b="1" dirty="0" err="1" smtClean="0">
                <a:latin typeface="Sakkal Majalla" pitchFamily="2" charset="-78"/>
                <a:cs typeface="Sakkal Majalla" pitchFamily="2" charset="-78"/>
              </a:rPr>
              <a:t>التتارإغراء</a:t>
            </a:r>
            <a:r>
              <a:rPr lang="ar-SA" sz="2800" b="1" dirty="0" smtClean="0">
                <a:latin typeface="Sakkal Majalla" pitchFamily="2" charset="-78"/>
                <a:cs typeface="Sakkal Majalla" pitchFamily="2" charset="-78"/>
              </a:rPr>
              <a:t> كاملا وحدث </a:t>
            </a:r>
            <a:r>
              <a:rPr lang="ar-SA" sz="2800" b="1" dirty="0" err="1" smtClean="0">
                <a:latin typeface="Sakkal Majalla" pitchFamily="2" charset="-78"/>
                <a:cs typeface="Sakkal Majalla" pitchFamily="2" charset="-78"/>
              </a:rPr>
              <a:t>ماتوقعة</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الصليبيين </a:t>
            </a:r>
            <a:r>
              <a:rPr lang="ar-SA" sz="2800" b="1" dirty="0" smtClean="0">
                <a:latin typeface="Sakkal Majalla" pitchFamily="2" charset="-78"/>
                <a:cs typeface="Sakkal Majalla" pitchFamily="2" charset="-78"/>
              </a:rPr>
              <a:t>؛ فقد سال لعاب </a:t>
            </a:r>
            <a:r>
              <a:rPr lang="ar-SA" sz="2800" b="1" dirty="0" err="1" smtClean="0">
                <a:latin typeface="Sakkal Majalla" pitchFamily="2" charset="-78"/>
                <a:cs typeface="Sakkal Majalla" pitchFamily="2" charset="-78"/>
              </a:rPr>
              <a:t>التتار</a:t>
            </a:r>
            <a:r>
              <a:rPr lang="ar-SA" sz="2800" b="1" dirty="0" smtClean="0">
                <a:latin typeface="Sakkal Majalla" pitchFamily="2" charset="-78"/>
                <a:cs typeface="Sakkal Majalla" pitchFamily="2" charset="-78"/>
              </a:rPr>
              <a:t> على </a:t>
            </a:r>
            <a:r>
              <a:rPr lang="ar-SA" sz="2800" b="1" dirty="0" err="1" smtClean="0">
                <a:latin typeface="Sakkal Majalla" pitchFamily="2" charset="-78"/>
                <a:cs typeface="Sakkal Majalla" pitchFamily="2" charset="-78"/>
              </a:rPr>
              <a:t>أملاكالخلافة</a:t>
            </a:r>
            <a:r>
              <a:rPr lang="ar-SA" sz="2800" b="1" dirty="0" smtClean="0">
                <a:latin typeface="Sakkal Majalla" pitchFamily="2" charset="-78"/>
                <a:cs typeface="Sakkal Majalla" pitchFamily="2" charset="-78"/>
              </a:rPr>
              <a:t> العباسية وقرروا فعلا غزو هذه البلاد الواسعة الغنية </a:t>
            </a:r>
            <a:r>
              <a:rPr lang="ar-SA" sz="2800" b="1" dirty="0" err="1" smtClean="0">
                <a:latin typeface="Sakkal Majalla" pitchFamily="2" charset="-78"/>
                <a:cs typeface="Sakkal Majalla" pitchFamily="2" charset="-78"/>
              </a:rPr>
              <a:t>بالثرواتوالمليئة</a:t>
            </a:r>
            <a:r>
              <a:rPr lang="ar-SA" sz="2800" b="1" dirty="0" smtClean="0">
                <a:latin typeface="Sakkal Majalla" pitchFamily="2" charset="-78"/>
                <a:cs typeface="Sakkal Majalla" pitchFamily="2" charset="-78"/>
              </a:rPr>
              <a:t> بالخيرات وبدأ </a:t>
            </a:r>
            <a:r>
              <a:rPr lang="ar-SA" sz="2800" b="1" dirty="0" err="1" smtClean="0">
                <a:latin typeface="Sakkal Majalla" pitchFamily="2" charset="-78"/>
                <a:cs typeface="Sakkal Majalla" pitchFamily="2" charset="-78"/>
              </a:rPr>
              <a:t>التتار</a:t>
            </a:r>
            <a:r>
              <a:rPr lang="ar-SA" sz="2800" b="1" dirty="0" smtClean="0">
                <a:latin typeface="Sakkal Majalla" pitchFamily="2" charset="-78"/>
                <a:cs typeface="Sakkal Majalla" pitchFamily="2" charset="-78"/>
              </a:rPr>
              <a:t> يفكرون جديا في غزو العالم الإسلامي </a:t>
            </a:r>
            <a:r>
              <a:rPr lang="ar-SA" sz="2800" b="1" dirty="0" err="1" smtClean="0">
                <a:latin typeface="Sakkal Majalla" pitchFamily="2" charset="-78"/>
                <a:cs typeface="Sakkal Majalla" pitchFamily="2" charset="-78"/>
              </a:rPr>
              <a:t>وبدأوايخططون</a:t>
            </a:r>
            <a:r>
              <a:rPr lang="ar-SA" sz="2800" b="1" dirty="0" smtClean="0">
                <a:latin typeface="Sakkal Majalla" pitchFamily="2" charset="-78"/>
                <a:cs typeface="Sakkal Majalla" pitchFamily="2" charset="-78"/>
              </a:rPr>
              <a:t> بحماسة شديدة لإسقاط الخلافة العباسية ودخول بغداد عاصمة </a:t>
            </a:r>
            <a:r>
              <a:rPr lang="ar-SA" sz="2800" b="1" dirty="0" err="1" smtClean="0">
                <a:latin typeface="Sakkal Majalla" pitchFamily="2" charset="-78"/>
                <a:cs typeface="Sakkal Majalla" pitchFamily="2" charset="-78"/>
              </a:rPr>
              <a:t>الخلافةالإسلامية</a:t>
            </a:r>
            <a:r>
              <a:rPr lang="ar-SA" sz="2800" b="1" dirty="0" smtClean="0">
                <a:latin typeface="Sakkal Majalla" pitchFamily="2" charset="-78"/>
                <a:cs typeface="Sakkal Majalla" pitchFamily="2" charset="-78"/>
              </a:rPr>
              <a:t> </a:t>
            </a:r>
            <a:endParaRPr lang="ar-SA" sz="2800" dirty="0">
              <a:latin typeface="Sakkal Majalla" pitchFamily="2" charset="-78"/>
              <a:cs typeface="Sakkal Majalla"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825" y="512763"/>
            <a:ext cx="7772400" cy="914400"/>
          </a:xfrm>
        </p:spPr>
        <p:txBody>
          <a:bodyPr/>
          <a:lstStyle/>
          <a:p>
            <a:pPr algn="ctr">
              <a:defRPr/>
            </a:pPr>
            <a:r>
              <a:rPr lang="ar-SA" dirty="0" err="1" smtClean="0"/>
              <a:t>نشاط </a:t>
            </a:r>
            <a:r>
              <a:rPr lang="ar-SA" dirty="0" smtClean="0"/>
              <a:t>(2</a:t>
            </a:r>
            <a:r>
              <a:rPr lang="ar-SA" dirty="0" err="1" smtClean="0"/>
              <a:t>)</a:t>
            </a:r>
            <a:endParaRPr lang="ar-SA" dirty="0"/>
          </a:p>
        </p:txBody>
      </p:sp>
      <p:sp>
        <p:nvSpPr>
          <p:cNvPr id="4" name="عنصر نائب للنص 3"/>
          <p:cNvSpPr>
            <a:spLocks noGrp="1"/>
          </p:cNvSpPr>
          <p:nvPr>
            <p:ph type="body" idx="1"/>
          </p:nvPr>
        </p:nvSpPr>
        <p:spPr>
          <a:xfrm>
            <a:off x="684213" y="2708275"/>
            <a:ext cx="8218487" cy="3889375"/>
          </a:xfrm>
        </p:spPr>
        <p:txBody>
          <a:bodyPr/>
          <a:lstStyle/>
          <a:p>
            <a:pPr algn="ctr">
              <a:defRPr/>
            </a:pPr>
            <a:r>
              <a:rPr lang="ar-SA" sz="4400" dirty="0" smtClean="0">
                <a:solidFill>
                  <a:schemeClr val="tx1"/>
                </a:solidFill>
                <a:cs typeface="AL-Hor" pitchFamily="2" charset="-78"/>
              </a:rPr>
              <a:t>لقد تم غزو البلاد الإسلامية عدة مرات، فلم يتحول المسلمون عن دينهم رغم ما واجههم من </a:t>
            </a:r>
            <a:r>
              <a:rPr lang="ar-SA" sz="4400" dirty="0" err="1" smtClean="0">
                <a:solidFill>
                  <a:schemeClr val="tx1"/>
                </a:solidFill>
                <a:cs typeface="AL-Hor" pitchFamily="2" charset="-78"/>
              </a:rPr>
              <a:t>مذابح.</a:t>
            </a:r>
            <a:r>
              <a:rPr lang="ar-SA" sz="4400" dirty="0" smtClean="0">
                <a:solidFill>
                  <a:schemeClr val="tx1"/>
                </a:solidFill>
                <a:cs typeface="AL-Hor" pitchFamily="2" charset="-78"/>
              </a:rPr>
              <a:t> </a:t>
            </a:r>
          </a:p>
          <a:p>
            <a:pPr algn="ctr">
              <a:defRPr/>
            </a:pPr>
            <a:r>
              <a:rPr lang="ar-SA" sz="4400" dirty="0" smtClean="0">
                <a:solidFill>
                  <a:schemeClr val="tx1"/>
                </a:solidFill>
                <a:cs typeface="AL-Hor" pitchFamily="2" charset="-78"/>
              </a:rPr>
              <a:t>بينما عندما يغزوا المسلمون بلادا آخرى، تتحول تلك الشعوب للإسلام بلا مذابح</a:t>
            </a:r>
          </a:p>
          <a:p>
            <a:pPr algn="ctr">
              <a:defRPr/>
            </a:pPr>
            <a:r>
              <a:rPr lang="ar-SA" sz="4800" dirty="0" smtClean="0">
                <a:solidFill>
                  <a:schemeClr val="accent3">
                    <a:lumMod val="60000"/>
                    <a:lumOff val="40000"/>
                  </a:schemeClr>
                </a:solidFill>
              </a:rPr>
              <a:t>أوجد أهم الأسباب</a:t>
            </a:r>
          </a:p>
          <a:p>
            <a:pPr algn="ctr">
              <a:defRPr/>
            </a:pPr>
            <a:endParaRPr lang="ar-SA" sz="3600" dirty="0"/>
          </a:p>
        </p:txBody>
      </p:sp>
      <p:pic>
        <p:nvPicPr>
          <p:cNvPr id="30722" name="Picture 2" descr="C:\Users\Khaled\Pictures\الهلال والصليب1.jpg"/>
          <p:cNvPicPr>
            <a:picLocks noChangeAspect="1" noChangeArrowheads="1"/>
          </p:cNvPicPr>
          <p:nvPr/>
        </p:nvPicPr>
        <p:blipFill>
          <a:blip r:embed="rId2" cstate="print"/>
          <a:srcRect/>
          <a:stretch>
            <a:fillRect/>
          </a:stretch>
        </p:blipFill>
        <p:spPr bwMode="auto">
          <a:xfrm>
            <a:off x="0" y="0"/>
            <a:ext cx="2608684" cy="2514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0" name="AutoShape 2" descr="data:image/jpeg;base64,/9j/4AAQSkZJRgABAQAAAQABAAD/2wCEAAkGBxMTEhUTExQVFhUXGBwaGBcYGB8dIRscHh4aGyAgHyAgICggHSAnHR8eIjEiJSorLi4uHB8zODMsNygtLisBCgoKDg0OGhAQGiwcHCQsLCwsLCwsLCwsLCwsLCwsLCwsLCwsLCwsLCwsLCwsLCwsLDcsLCwsNyw3NywrKyssK//AABEIAMgA/AMBIgACEQEDEQH/xAAbAAACAwEBAQAAAAAAAAAAAAAFBgMEBwIBAP/EAD8QAAIBAgQDBgQEBgECBgMAAAECEQMhAAQSMQVBUQYTImFxgTKRobFCwdHwBxQjUuHxYhVyFjNDgpKyJFPC/8QAGAEAAwEBAAAAAAAAAAAAAAAAAQIDAAT/xAAgEQEBAAICAwEBAQEAAAAAAAAAAQIRITEDEkFREzIi/9oADAMBAAIRAxEAPwAbTZTYCfIDpixoc+FVkwTMYhyS6WkbDc9LYuJxRTa46H36cjiFyvw23uVy+v4mkAXAF8GsrQAZTJIBFvTqOnrijkz49tMidpk/Lf0wXocNrMpinUPnGBd0BCgiktBG8xA5jribLcMapYAKI3I36R1wHymTqrUWnUV0DEDaxi/ptODfaLjTUKDvTiUjw72sAOmNhhu8muTun2Ppi7VGYzNgBJ95xWz/AAP/APUbi0EC/Ox2nA7sr2rqZpqi1Rp0gFQLWMg7b4J5VAWao8SGJUkmw+eK5eKdFlBqGTXWqG9iSSNsWamRVVOkb2OCIak1RmRgzQAQOW9+l8ed2zLtNzYDHPcbOFJQtsmIMDpy9ziLitJQJgDwzJGx6WwVbIVInu2HsfnijxDKM7Ki8+X64ad6LkGVcuSitpXbYbn2/PEf/TarKv8ATc7mQh8vLD/kKOXo+AMneQATIkeXli3Qz+rVciDYRy88Wk0XtlOeDUxGkr6iPviF8sSFJI8WwxpuZ4irErUpjQf7lke/TADiXZYFlqZdSyn8HIdInl9sFtFyrQ00T/dMYoCmt5Ex9cOj9m6sXRusWxQ/6eFLalj2wvtrttbCMlRVlGmd4NthvgnXy8IFEbE/PbF98qNMARJABHPHPEKREaFvtP0tieWWxkD8qFAuLnlAxKHXyxWLENj0Kd4G9sTuBlmqRpNgfLA3OVgNJ0iPt0xf0nQSRyOKeZQAjwyCJJ9MaY65pKC9sH/pUwIkkyR6fpi12cAXLIIF5N7m5OKPaZQQmqIhiCL3gRt8pwc7J8LqV6VJUiy+JjsBO5/TFLL6SRnrVl6C21sSUBztHTf64fMj2byyCWAqHq23y2++CIydACBSpx0CL+mBPFb3WZnEnlHTENeoBePaBh54twFKp8Cim3ltPmPzGFfK8HZ6hpMviB9v9RgXCyiAM+omwC9Yx9VCiB5Y0zKcFy9AagKbEbsw1QfsMC8/xVtcL3UC17cz0BxX0geuyz2e4GMwzM0rTWASDz3ge33w98OyNCkAKdNR/wAjck+pvgHwWroy6LESJPqZOK3EuJVaatWWP6YsCNwBfbDSaE21/jUgC294P2x7U4kFkEgxt8pxnXCO1r5iuEOpAVJBgbi/U74Ppm1FR3Y2AUSdyegw2tBB9s2SwBAIPv8AlhA7aZ8U2r0qlSmoZdWm+p1i0cgTEe2Gw52jTUd4QlVlLKlRtK72GqDBiOXPATP5IZod7WXLCqLJ3Ta2CDeXPziBzwdcbDu6ZzwLj6ioPBUpIQQWUjUdiBfYTgpne0VGmVbu6jCb66oO/Mi4PywRTgSkVGFUDR8KkiWM+Kb2EWERe+IOI8NppRLmWFj4o/3gW7U/nYZewXHFz004FNgATpH4RF5gX5R540amyJ4VCj1P7nGf/wALeEnL5dmIAd4JjeefyEDB9s3c3g9YE+v7GB9IZTWtynC9xXiiqNTqCRMaVMwDBPPccvPCTxjt3UpValEBvC0T1EA7gj6C2Lvafi9RKYFKm1RagKs5czT1WETJvOGsYsVc6xdatVnAeopYGYEmfkOmG7/xBl+TrB3/ANfpjP8AJ1M2jLUrEVERjI+EzcSLb4N1O0KML0Cf+0r9RMfTGys20xsaTwHuineyLmFk+lxO+C6cTQwF1N5hTHzMDGW8C7Q1csO6qrCm5DL4lJvz2BxczHbbMM+mgBEC5Hhg9BEn6Y1mg7adUrdBflJ/TAPjau6mFXUBKkE7i5BsJkedsZvV4hmXdkqVXmJsYHPbHNDJMQHNR4v+I41m+x3o08N45Rrju1MVAJ0mJAP3x1mAQTPwjYYTuy/DjVzdNyp/ohmNXaZBUK3UzceQaeWNBq5YlWggTscR8mE3wbHkH0CZZdhfET0lPiI26HBBMkWU3AtucRVMulOASXPMAYnjKKBkBpsRPTHDEFII5R7Yt1KA7poBAg288S0qKhFJNyJjBynAfWfdtDDqosopi3S52xpHYJFpZGiAfE662ne+Mu7Tuamd0E21Ig85I/I41Ogpp0qSmB4BbFp1CzsXTMorcsU+I9o6dK5JvYGDFhO/pgLmMwBcCPSPv+m+AvbE97l7iSpBH2wcTUx8O7RLmtekiEN1mZB2Mj02x7x+pWVVq5cD+2paSF3BF+sD3xnXZmq1GsthDgppB3Juv1w0cQ4y1NRINQuTS0U76dUWP/K4jzIw9mqTYHlM/matUAtpDEyFA57m84p5/i+YR9OtTHkPywHytKtl2OnToVjLaSb8jcxJjHWbrVNUtUYkgEwoETyhRAwLYOrGl5ui6ACkYEDwvfptzwJz1SuabKUSCp2aIsRhX7XZKpmA1VDDyIXURAgC19+c+eKXB+APVorU7xhIut7HnhNjMbXvDuKUxVXRUhpjURYSIuOmDmZ43lqBNR6tSvUBmUsB6chHXA/hnZcs5Uid4Ex8/wB3xdzPA6X8tXHPS3qConblthrdmnjrt8yOI0lBBNWm0oovqRx1PmBJxQ7HZA0K9RKhfWrOFINhEBlPWQwMHz6HHvY8GlXYymlUiEJLAC9xAtA3xHlAKld60EszHcwo8RYQd9Vzt1ODYWZScjnEDmO8AC5PSI0hj4o87XxQ7W50CktLZmaTF4AufniHtRx2uoQ0QwUypspOoAEwYnnG2KvZzslns6zVHKCD+NwSJjksnpvGBo+fl3NQ8cL4vRyvDqJquwLvUKsviK+I7joBGKL9pUqeKnmcu0HYkoZ8wcWcz2T7ihFRw+ohFQAwASOhknzwm8J4AgfMQus06rrHl5TzkHfGvHZMZ7KnHOKUu+csysTE6GkbAYLDtHTFJTVrO1lIRUgCCDDE77b49pdnqJVnfSlWVNNWN4E2t/dMfLEWbyKd0CyAaWGlTcsR4iOW6gwOZjBuWz/zs5N3Ha9MooVWlmJHgsffHnDMuDVpIFElhPhHriPtdmKdJ1DmqpZFZYLKIYTAEG4MjrgBne11OlD0m/qLddXM+8YWyq+2Pq0HtTw1K4JbQKgHgYEBve1xhBy47htLOqsLeMQCJJEHbAPNceq59tTnS5BjRIA+Vz69cRZJq5rdw9YupEoTBsNxtjbqHrsf7ScSUKzJUQ1WXQoRpid2nlAwP4Hxlu67uuXhfxLefUnHlTgepwKh+oFva2O+M8KpplagAAIgCOfiA3xpT/y/Tj2H7S5GklXvYCsUKkjVqHik2HXDqnH8kxpgKYchVPdtEmwuLD3xluf7L5irpNNqJprcAGGKsNgu9unli7wRTQRKFiFdSpnYAiR85Pvikx2hbppmbq5ZCVamwi1gfy5YpirkySStQR5MbfLADt9VenmEqITDoDva1tvljvhXGKbOFUySPrg+k0X2otxfJCpT1Zc6xpnRzjqvX0wIpVPCq7W64IZkGnUDU+YLMosSRF15Bo9jscSVlpZpZlUrgag2y1BME+R5Ebg+WJ5+Ljg2Of6yrMhW4gLz/WkjrBGNE4lxBadHvHPgCg2METG3nhF7H8OOY4lTR/h1tUYSfwyTtyNhjcM3wrLsv9SmmlVIuLARB+mNYbbCsz25oh7JXbVYXA+k49zfG2qKwFGJG7EmPbrhaz9fLl9eXJZadSwYX06vrYTh7otTZAxjaRbfC26WwwlJfD+HuzggPZo7yfxRIEAiDh37K5WnQzKLWaAUBa0yVqU6ik87Okf+7HuXrrTRkZD47k2Cg7zOAvEc+VrK6sNS020nqeVryDgzLls8JMTB2vy2lyvdMQWmVZQDa1iZJjFOpkLKTTjUsiV9R+WGHsLUCoHzDGrUKzLD4THLlMzeOmI+0dUPWlgSYHPlc/njaL/TgvZtVF+8AEbnrv72HLAvgHF6dOjq1wjsxQkRFzKnoZk+hGPs3XalRZ6ip/XRVVyG1KtTZFT/ANOAJZt2kbCMCuyOVmhVoVAD4yR8gPrY4OUknBfFlqj1fjdI/DUAPNu9ifZQZxUz/F5pBFKS506kmwJ8zMx1wqZ2kablUAgcjiThGUDP4hdgbgxAG4A/PAmjZea9C38yaZRndlfSyklhqYEjducgRHrg92b4M2ecUQg7tJYsJGhSIFxeT5bwemA/DKiIxKXGpiCfU/nOPONCq9I90xWIOlCymReTBhheI3G4xWzU2gZO0nH14PmEy9LK0KqikHD1VJYMSQQDPhFuQ+eGvi/HcyuVWuyojkANTUWGoDa/Lz5YwD/q9XUNeospAhiTYHa8x6Y1ftD2gPcU3pkHWdUG4Khf1OFvwyz2S4h3ndtV1Va4LMWYk9YtsoHQCLYG8R4mcvmTWekyU8x8QYCVdbcrEEXws5PtDmKT66JVHXUAAoI0VIP4hEgqYN98DM3xTNV3mvUd0YgMGuFvYqAI+WBYOOWjjnuM02IIrNHK8H/6ah7HFDOcQNd1NJiRQZWMzcyLEm5tI98L1DIB2ZL+FipIJ5dI3w85N6OUyy1G/wDLSGjcswuFHUloHzwOFcvJbNJ/4q8UZ6GXv/VVS2mJIQqtz7xPqOcxmhRXRGjxMDq584EesTjRKWVfMLXeqyjMVwvehQP6VMwVQR5X9Z64FZXswtmaoCuwUbzsABvjdJQK7OZM1HKbKUIPUzFh0OJc5rGYOhJqUXJHmkQB8gRPmMMR4PVyyPUbwMlNnC852GrltNvLEOfyWplzCGCVu24ZTeDHMHnGBf02Pa1Sz9KuoZTTjmGjUD0gkRGBvaDiaFFoq2sswkKAQsbX9eWAefySmoT4Y5mZn2F/fH2XAglYsLQPt54EVy8nGjK+drPTRMswLC5ncI0wQTsR188FuH8KzLspWmzBYuL4WeA8TZIWou34h9sOfDHbMSlGrocXDmSB0sI54pMtOW88GvtdwGvmVoCkFlVh9RiLD88UMj/D5wyu1VQRfwgn9MCqfFuJ5WoKebqkoZ0VgAVJ3AJAkTtDD54N5btTWJUEzPkv5DDS29DvXBhXs+sqWdvDOwiZEX3xT432foLQrPDHSrOFLELqCm8DraesDEuX4s7uqzY7wBMYH9v8wwyZp03Oqs6UgTH4mE8uk412E0Rf4YZV1zH8z+BRo1GLs0SB6C/y64c+03F6j5GvpIBem2mOSnb3jAwVkp5dadNYWnSqKsGZaIk+cyffEPGqM06dIOyqKV9J+JrAT5CGMeeJ72e9MVFJKbSZ0uYPlPP2MHDbks73YFCpYiytyYeXn5YGcb4RFR6Y8QRoN4nwgm3qSI8sXKOWetTRSbixny54Xycq+PITagkanBZTzeoNIHp08sBK+ZFWrrpSQh0zECDGx6bn5YGvwGrVJNEE013frciw53G+wwwcKyIy9Bmq1AApEq28HmDz8wcPjPoZ+T24G+G54ogY1NGn4hMKwPUnnyGPc5xao5DUqOlYsHBJ/wBYA8Myb5zMqv8A6KkNpOxH5+uNXqqw0iOXKPPywcrPiUlZJxGg7GgXZ2Mlmn+8QCflA9AMGcpTUEtphiLkCJ9bfXA41SaNNjPhebf2mR+nzxZDhhCLM/u56YRpVP8A6bTuQ3iPJrn6Y6ThqKFZpkzsdhtceeL9NIUzEn8Kj9ycSZegGVnb4VG3WP8APTpzxgl50WxUI2AI5XIjfGpdgaoXJ0ywvLmN/wARg/4xkoN2kqNNvuPljTewtVTlKRHORvzDEE+lsPn00QfxR7N083lXzNOlpr0BqkLDVE/ECBcwDIm4jzxlfD8+z0lQ30gqPSZ/fpjc2rvTqgjxamkyRtzBG5Ebb4zTtx2dXKZnXSEUay61B/CT8Sj0PyB8sLjdms0E11UNLqdMXYmAsDyBLEz8IvjrM0106lEIV8N5k856HynFB6bM5Z2LEToG0W2A2IPPHHD+JaWNOqvgezA7A+X64p68EtMeWqrRorURAxLQ17gHnFvvi12L7Prm6lWub5fLghNX46xHxdIUGfWMDuO5XTlqJViCzNJ6qJIt6YP8D44MvlqeSVG8VEMXEFZN2mCSpPngZTQypeIVHA0p4Q0AFbsxACj1MCMNnZrs7/LIK9Zw9cjw3kITztuftcTitwrh47gZkKWemrm5sSDAt5CffFriXEh/LNUDC0gAbSdh9cTp9F+rm6lbWGOpYbe5IkgEnqegthHos4QhS0A+ECPCbhpnkbR74esmiUqa02de8YgQNzYn1H+MKLRTrtTIEsSVkct98Nf88hOKB52lXqIQS0yAAzRa3zwR4Vw6Cqapbn0t94xJm6hR5+IH8URPkDzx9lq+iCQAW2Xp6nAk44C8i+byQ1KB0+2GDsVkIRqpdllrAGLD/OAGVpWDltTGdtlEG354Yuz1eMqJtBf7nAvTY97N9aqNLIYanA1argzt9el8Da3C1TxJUUJ/c7AaeWm+LtVFakFOx/LEVLJBqdWjUYVAwuIjTa1uvP5YON1TWbQ5etoIZaq2tKt9sEM/kmqCjVqOSEcFFOxY21H0Ex5nAfsdwAis1OodSU4ifxGbAc454NdrVrs9NU0hE8RabzBAt0xssrQmJEzfEApbTLISVgDaWAmPKPri1xt3UlholoF5MAbCJjmScDGyr5arNepSOqW0oSWFoPhA9Oe+PeMVZomqs6CdKyRMkxMTPngTca/ga3eVTIQOLklpkk3JJAxSrcHzKyKbKgMyCZ/zgu2YakoUGQBeOZxE3Fl50iR0J3PU9cHTYgvDczmcmwYwyydSJAEdQPXrjo0amddqtYaac+Gku3v1OPeJMzzUciJgKBAnkAPzOCQrlKRppAIF46kA4N3oON7Fez/ANBlHKnSGheQJMAGbWj549dq7FvHUgEhSGsQOd/8AlOC/84tCkFsHZRYESPDafPFWrViABYAD5f5wikK1KqvhTaLGfl+WLmXo928Xgi3Qf5wL7QVUFWKZJYjU6lSIMDY9T08vPBPJcSFWgKkSQQG8jHP1w9xsqCR0mEHPziegwJ4tnoymhbM9ielpAxbHGUWqCVIIDRYGDpP3wKU03pkiTFmmdxgjJ9KnEwynxR+EiNiGEz98a52Co6MpRk6E0ayeZ1HUfa/1xluY4a9ZRTWC1Kn/APJZaB7D8sa3ws0FpqjGdCjWqKTJA2J6DkMDOmxg7S4koVqvd+E2BNix2CqNyPPEHH8ma+TqhgGqwaqTsCuwHQEWxQp8Qaqe97iqVSyJpso6nz9MF8pxPvPChAYqdR/s6D154SGsYzneI0CRTKaXVDqE7v0m+F45rV4YjmZ5c/YDBbNVtbEVE1ODckGZ9YkmcFOE5ehUUJWAQ7cix+f546McU697UoRlMio3YA/PbDQuf/k8pTy+VKnNVfieJgk6Z/5EtYDbnyxQ42+WD0Keplq040CZDSQL2NwDPS2GL+HVGlWztbMVNIFMJRpKfxOouwnzJE9ThPIOJr4YjUqCUnOohdLNEajzNrXacIXbDjBQU6YAIL6bGL2APyJ9xjRs8yyUtAt6YzXtLkwuYE0zUjxKqrJBBFx09eWJw9KtfL1DWqotrkgzGxN7XJxWy/Eg0M4/qKpS5mCDAPywzcVYkLUFCohDHUxAiDvMHeb4VuK5cU6hZYIJuOV/2fcYrOYT6NZcuxVAQS2wY29p2Ppj7uQjshUahIPPb8sUcjmFJUTA5Enb0wdo06G5bUx3Mkz9MJvRkeWzBS/KCR6WG3Lmcc0s29SEAAUk2nkdJj99cc8QzSWVQbzNuQt1wAp1G7lqwcglvDBHwDb63xtbLOGx5XikjUQABqtPIGMdcKrHRqO7sScKqZk9xSAMmot48yWP3w5ZOnCUqfP9nEzumzGv+mKVWF/9RR+LnzBjlbpgBxTjdSgSXqNUEHQp5v8ACBcTuZ9sNK8OkQCWJJj8RY8zvpVBhT7b8GKvRd0CIhkkAaWgg3M7gxuOWC1I2X1fzVStUqaiWCtJ28vbEnEK6U9atT1Mp1Bw5WVOwIgi3Wb4EZXPS9XwiDLC97czi/2oUmktUAkFQCY2uDfFpf8AlP6NdmA9RS5ZFCgElmgx5Ddj9sGc2g0/EWgTqiCR0F9sJvZevLOrQBoJHtg1n+IVSyEOgpuNVoJAJjxdD/x88JkbUVeKZJA4l5IAJWIiefytgVxCu/eNpIGsW8hzn7f7xc44G1hgSpbe/wCEbfTAutnqewJbUIHUA/mOpODOW6Gez2YNaut5gFm8yFCj64bn8MAm8Xj/AHfCd2FAWrVIfV4Rfpe/5YcTRJuZv5HCU8LmVpataESQmoMb2Bi/pO/pgDw/ipoirSeVQGPCJLE7FfOOV/Tngxw/KjMIqsxWbW33i/kTG+OeO8L7ltMHSQIn6H7f/LHSioVqzISjo1xKuSDKnnI6z9MCsxn6UMacpcBiBE3+Rw1ZmqlagoXSoY2OoeBzvtyY7+cHrikufbu+7BQBbaVgybyTa5nniWXFNop188FZoY6jGhwIJiQLb41H+HXFe9psFTVUGkERAEzIPpAvznCTluGyXq1IOqCCRtbB3sdw8mtpCkq/iYAsvQX07mORxPKy0cWt02rqn4SxEKiAQPNj0wtnLPk2qQEc1WDEAwR1t+WIK1amlZaKZkU9/wAMLPQnfV5Yn4hmhGh6lNqgIjSbnnt+eAe1gfFahTM1geVR7R/yOH/srmu7ylB6lNqgLVnUWEvKqDJ3gE/Lywkdq1//ACqx6ux+uLnZziz0YNKiarXEux8OoQQoFhzPXF8Mkq8z/Hm75DUJKU6hZADcQTYT+7Y2DsXw0LklSHAqf1mf+wsdSg9QBAPvjJcvmjUzdKkKdOHK0tTKGIHwMR05n1xr1CkMyWU1KjUqYAUBgiA8lsBqMA7npiflpsUvEmqIhuG8wQPoTOFWvWqajUYsqiA19wTMWO0A28sE/wDw7/MlqakIF3g6l8tRIkt/2iB54HJ2Kr0xUKKWpMpDTA8QkKQC0xcjrfCQ1VuJZ/SHpNz1D2vfC5nKeump5r4G9enngjxvLZhVAq050oASm8AX5/EcBsjWNQ1VYaTUBYDmCNsUw6T+o+H1RSqKTDBfl+/LDu+ZLprJUMQLAwAPLGfplNI8RPijTbnizTzOlTTcEsvw35XkRzm0HGuOzS6F+0md8IYkHwFQRe4/3GF3julKVNQLqoWfqcXe0FcotNFgkAkixuY+gGAOZrNUgEgsfkPTGk4ZqXY7K6lpNUsqoCfNjePth2etLnRLHTFiLSNyDf5YReyHGUOk1VJKqFUCLHmVUAza8nDf/J0/jp13Q7nWl/ewOJH2buEV7sLBRCrbeLXws9pe3aCo9EIHQeEmRcj4oBEQNp5nHWU4457yQGWmvhZBvAuT5k3vynGKUM2alU3m5PqDcew+8Yph2WjnEMkhqPVoL/TIIKC0FrzfePK2LGX1vkKtBF1XEyBNto339tsQ0MwU8Q3j6dMV6XEHqElfiWQUJOk2ABiYkC2KyQoZw+s9NwaikWtIIvO+LvE+MoKwlTpABAW4nr6/bE+fyDvTFXwkRsJJ3jaPLaeeB1Tg2aZhpU+/3xLKcm7dVcya0MZ5zq9Rirm6K078vvgrU7OZrSS5RRBtqII87LHLC4+VqOTdmVQTzNsbEaMdl+IBawMgap9tsac1WQpLqJG0+uMe4HWNOsuk2mGMTCnffnjVhw+nUAdWUggfFuPLyjAyGFjhdLufx6yAYPkbwBy3+nlg1x/MJWoEqo1Ux4rxJi8Tv18rYzapnmuGcFbiRvHmMFex+fSGokfGfiPxL0C9Os74vtEHZcyQoZaiozEhbxykxzve+CQqixIUEnxFp9/f9cFqdA1A1Ij+pTYst9r3v5iG9xi1wai1VhRMqgsTNwsmVHnM33xPOfRl+LPD+F1M0yhWRKVNhrbSTPPSBzjqSN8P1Hu0VaSwpX4bQD1vzOIcpRWmvdUNKALYHy3359cVq1dogrM7/vl64lVJNIeJVGpt41V1NpbePXnGA2YzFON7qfCD8Q8vMeeJ8/xJqSw4XSfwk39rThR49naj027tIEQOom2M1J3GawerUYEEEkg+pJxY4dlXcikrlATM8p9esYq5vJuoBZG5yTyI69DjRuyFFP5GmRSDu7NFgTO33GKY80l4JNKm1DNUGdpHeKZkf3QT9cbKtD/y6KmUTxMAfiI+Lbf9MZt/ElFL0VVQJXYcrnphl7IdoaVLLmnUkZhLKBeUOxHmBY+2N5JyONOXBm0qU+GIZupZzPyGw9MTdpeIRSVUMBTsMKb9pRq1HVqKhfCpv7Hc4pZ7i4cFHBiAdMwfIkcsTh65z1ZGK09Rlnlm3YADp1mw6Ym4nksvT7tiEEGQ5BLEbGepvzwiUM81OtJBamrEE9IJEgjcfrhk4rm9aBAbxqW/yOHlSs074jlaJcuuv/iGgDzsBbrhZ4xQGifFKn4hvHTDDksozUg5h2YNpljINvi8/LC+M+hJQzI5HkZj74bKc8DAvPutipJLC884t785jHHDaB1FmkQsieZnEvFE192QJ+IW8iMFezHDTWzAVmhVWSQOhELe0nz6HGyGNH/htlV/lSWEGo2qxErFt9x1jzxLxCjQRi4r1dXUMWPz54t0BS+JBoYCG8P/ANk5jFYNkSGd0dep1NHsMSUVM52lc5TMZekp7ypCippAOljpcmOenY+eEjIcGgyumVJETchR1+3tjXuxeTo1Q9WlTGkHSC3oCxM+RA9zhD7UU8vSrMtCqtUvqUBVO8iFmSCYkWwZKS0n53OOKq0ypUavn+5xLlKq0ajlpK2aF5zKmZ9MS8cfumK1EbvFVCRbmoOOOD5tWq07Xa3oDYziuN2Ghbh+amnFIhHVx3aMCxYMPFbpzvGCvAs2Pjdio30RckSD6bbYG1CaWbUKfCZGuIuP8zyxVq5gUqzIpBDGxBmCZPL3xspuNj2IZritSpWLme7Eju/L9cBKwK06hWQG8P8A7bkjB6jSRRq1DbfAqugzD90sXaW08lETicNpc7EcCLLTzDL4FbwjqB+KOd+XlhqzeUrOQ6OArCR4ALXxJW4bX7hBSrd0ukAqAIPK1tvLEajMIAouAIEf6wtptMTrA6iLTJ2EYscIq6KgBkEkR6z+/nhu7ScCpKNYGksRJGB79n9yryN5jDe5LiMXputTxMGBJkjcD5kkX9hiZHqUaqeHQbOL3dHXc+9/Y4opVU0xTqtpYwAQuqN9h8x1uMQGvmKmaQvUvBCqykQlxEgR1scVt3CTgc4j2mQR4jrm1+flgPme2lV2Ka4JG8gbCY1EwD6DAY8HqU3qKY8UqWWHhSblTIBMW5b4j7OcOo1MyyMrPT0mATpM2g+E+uJXE8u03De0YNYGqIp3ljLMTHMm/th2yTLVph0kq2wIIJ9sfcP4dkaNxllkcyS5n/3X+UYMjOqV8EKehEEYG4OtF/LoKVYU2A01QbbwRtv12wdoUqeg0UVSVBdgVsAZEDluDhc4jVLE1BJgzq2AC7epnE/GOPVECd3RVlamKhfUbKDeY2IYkROG8d5LlA/tqpFcB9JaSykCIWSAo6WIJwqUslVzWZ0Up1bk/wBoG56/sYtdpeNnM5k1A0yAqzsOu4H2wydiuGpQy2ZzrOGhWCkbkASQJM3YATbD5UMYW6bZkt3FWtWSGIksb+8+W2DyPl1WkqKKtRpDDpvzNpPXlGCXEMkrKjDcwfnf88L+YyDhi4k6L2H0tyviW4a9JkHeOPCopqfhUQCdpA/tHL54G5sGlXXxGAYMf2np0ODFCqLkGdW49MUOPUiSAoJEC/WQDgNF7LZgIHHelNJBpkTJM328jucUuPBaCsDTQtUaTU/ED8QgzYHn1xVylRvGrHxxE9Be3TrjquBmSqKGB21ttPl1xb24LpV4Xl3qimlNdT62HkAbyegxsnZzgVLLUNFyzeJ3PNvTp0GMx4FlzlqkKZYzPLaNp3sPfDo3adCAltTCx2mNwehwuRp2n41mdAYlvEB4WXr5jAWtxQFVmJIjQeZPQYgzud73VYQu8HBrsPQAcVig1hhEiYExbE4c60uz1dOHLlqTJT70E16jtHdlgJ0AC+xWJHri32R7OZahltFJxVBckVfCTq+E6Svw7RYz54zf+MPEnbMhdR0Kg8IJiTqMkbbEfLGi9mCKeQoU1tppKfcjUfrht6iemR9suztc5mq9Ru8Gow6jSCuwGmSVCgQN9sVhlqdOlpsNIkHz5+5xp3Gcupp6W/Fb3xmeZy7Cqy1Ay06Q1OdJvyAHXl9cHGi6zuitRnUJ3g+m5+uFWnl3pnSV0lRcj8Q5X5+uGLL8RRX10wHVagPiFgGsZBkNB5HBTiGWTuXLISLrqUXHQ/I4rrcLuSl3K5xaqLTpGa7Gw95PlYYeuzXB8tlVJeorVGux5fPCDwil/L1BUp1mR5iREg+Yggg/XGi5nONmKYWoVBi5CbnmYm2I58KYiJzmXaRTbTtI/CfMHl64ADPI8lapiSBLRz6TgVmuy5Mha5HkU6+jXxS/6DWW3eIcJKbRg7QojoArCDpBM9SN8S0aFKlTCa1tbfHvE+F62CBh8PisLfK0xifh3BVUWp6v+4/uMBg2vQpPOnxHqE1f4xDSy/8ATVySKZkMSfEXFiCeQI8UDed4wyOJ8MBfIX+2IqNEMzUgZkSo5d4ASBHUiVn0w8vwl/S9VqUhzEDC72czgTONUpr4dQv0H+TOGmo4aRoIgXJsPrvha7HZBDnAjgsupoAPOCQfPB+BWlZ7KJUIIA1xus2Prt88Ds1w51BNR0IH4rg/PYnBKtxWklOQRttznCvxE18yei8gdvfCCXe1vFtSGnSIVV+uLlDJVf5FVpEkkCV5MGIJHzxzxLgZWmwbSXaY9gTAw1dla6tQp2hoAjzAkx7DBxakbsjwSlWqOKySopbTBnVuDaMOnabh2jhrUaaqiESAlza8EnltO++L3COGZfLUUdwmoqJci5JvA368secWzQem/wDUkFYA0sABI6rjW7rSKv8ALf00AFxYewxLwulCOdMywH6z5XwMz/H2ppIUvG8kjfDD2Zzo7mahCu51QRAgxAEk4Bixxvs2VlqRABuRyHp0wAqZOuyaChIn4vTl6Y1ni1INTNuhn0xRKL7nkBg6Zm68I0IXYw5I+K8jnbpjmk7FSQAApv57EkRaMFzximc6VIDKrhCItpsG+pJ9sDzRFHMVKDEEBjpgTKySpkbeG3tiuPSWXavxGqW0FIJExPUx+mK1Ph0vrY89vtiwyFT/ANpETuf3v74vgAeJiAP388LlRxjrI0ZsOk/6w4cBpgWM3HywnJnWDTTUWEAt572wayGTqNS7+rnKqXP9OmqgQPUHCKA3ao97nWSWl6gUE+oXGxMndqS0hRpUSZiSFH1IxjPCc+KmdoNd4qLJI57AsfXpjRO2PHFGWq0i41sh2kgQQQZ5GRY9cbKcyBOhrN0DrkAWFj088L/aSsEosSDyBJvYkA7+WI+yvaTv6emr4aqxqPJhFiek447a55TlKoGkmVAg7HUIweqzOlpAVHSE8YJlfhJG0Dlymww00aqtoZjaNtUDmLXiRI88J2W4LmlqiqU1UwZ1AiI/f2xZqrUVW0VGCq7AafFMwTyt03xbHKJ2A/E8rUXMaQDMjxAbQflynD1k8+Y5AbTFz5nC/l8xrUu5EkkE+a/qcFqS2i8RiPk5qmIkOJGbR5+ePv8AqB6DA5SP8dMel/f6YnDu87xOoKgensltP9wsTOD2T47RqrLGovIqFkzvEjC9w7xhpIgMRIG+CXCAlOi9SwAqNHeEAEkL15AYJRinmwyMwpGnSFgxMMx/TFZK23doVAuGjmOY/U4AZntNUqO0FGVTCjdRHpudsVhxiu4bUwAuCAIFj+/nhtfSWxN2yqanUp8DjVG4Vt2B9DOKHY3OLTqs5I0aCAd7nTYeeIKWeeoe4ksieMCB8Ru24v744bMN+EKqkxYYfLRYakqZVqpq1K8T+AIbfSMWuI8YCqf5RA4/vJ//AJ5e+FThXEyjIpioAxUyJnl9Di7nqxYkiqVaLKPD8oAsMIfYeuaasWZ9akc9JMHzjlhk7O0yYqa1Pd0KhAHNmpuCZ9MLQ7QVaZCK1NiB42KTJ8jIO2LWV7T/ABiqg1FWA0HSDqAGxmSOnOd8HGBaeOH5jLEamM6Aq62JAmNh0xW4iqvT1AF2YGCJIXpvfCfQrFwLnTbSvn1jrgnT4k9F+7UF23KC/wDrA0O1cggBT1G/LDBkaU00DRBU+duWA3EayDxMGVmvoiYPMegwx8FdRSQgz4OQO09N8AYpVDWpWpuQv9jXB9uWIMz2tqU0bVl1ZosQ1p8wR+eDOcg7A38rYD5nJhgRv6A42xI3CS5Oo3YsS/KbyfngrmstVamuY0AKp0h5jbYef+sUc+4y5a/iJg+Xrj3K8ZnLNlzG+rSSI1dR7chiuFJUvFmJAZIGob3M7fl9se5LM0wxJkm3iPi5A/LH3DMsatN0diGW63hSJAI67mOmB1SztAMT4YHQAWxswhxyqhwCNBmfQ+U8jizWdWyjuJChWkQN7C/p09MAeB1WB8QgNaOh5N7YM57Llcrm9ihamARtLH/Bwn0/wK7EZQPmAUvB29BN/QmcQfxAJDAuGHeDUk7wvhv0J3jpGLf8O1Q5tV1lLNuDdgBA87CfbBP+JvCalRUq7BHKyejkXjlf74adtegTggq0FGYIgVvEAbgpAAB9vlghUrUqxBBgb6CdvTqMFuC5mjVyNOgdTeEQQI0xYb32E7c8K/GeAVacsnjG9pMe249RjXVDowMz0qTimAwiwblhOylRLsE0VBJJXlvZR8jjo9rKgpmlUWR/cIn0LdPacUeC8VArIGWA0qfOcaSytdWGWvkGe7KiAkEqqi5/zgxR4cNIFiYEY8dppqJEgQR5i2CHDiCg67el8Du8iF5nIEAff6YprkReAQP3+eG4UA6lST5YGvlzynC3FvYN4expk0yAQRqQwPQjAHj9RmAQyYawHUnphl4xVUssQukQI3aYn0E88Ac08VqdWxRWUki5EETtgNVtOxLKgc1RTLkEoFkrvzmJiLRbrjjiXBEp0mVdeq7aybcojzw28V4tRAOplUiBM7m0W5z+eAHaji6GkFp32k7AX6n2weS8KPAMktKkebspJJwLyVRQonYEn64YKdONROyqAD5AR9sKRqFQFKgk+f8AjA+hLwkyKhgW1FRqcgjedRwI4rWcOB3mqDv0/LBjhRpjXTdAwXUfFEG8287nA3iATvB3ahRaw2/TFcei2qVCsi1ZiVBuMFc1WpMQQq/U4XCYJxcymZg4aVj41ZyVrGmFLDZIChgAJN/CNjf+4xOB9LPPSJAhTqklZuR574l4QysoRyQCJmd9BB9OYxX4uni8JDGJt+7+2ExvI3YnwzONmaopkbkln5hVBJ3/AHMYauG0IZ1UrZVEK06Re20DGX8Nzjo5ZZB0n5GBjQ+xVPQSSZL0lbz3O/0wPJPpsb8EP5gEldJHQtz9hinmmcWMkdAI+gxb4hw3vCGVoHTzwPzGRqQQ1RwTzWAfc/6xNQpdocprdQBJeLbRiHJ8HprZ5cqRJ2C3t5ti5m8madVG1VHJNyxm354jz5eAsxqOpuukH/GHm06jzOSVqsh4JMWsOnyxXq1NLKCdyyn5frg+uWYd4y09aAamY/hBNr8rnArtDSUrrAsVDD1G/wBcN8C8rNNzETJ9YxYq5wjKV1DTNSlYn/v/AMYG5Ol3gUwuuIJJiPOeVsT8QXRRaYNxtsY88L9blU7MUKrFnSf6bBpUfDzmdgIGNg4plO/ovSYmGG9rQZm/nhU/g1kO8y+aLAQzKjAkXGi4j0OHpUVANRMKsFielpbkOuEyy5Oy/PcCrZVQFllUDxqP2R9sUD2gqKIa46kbe4/TGkcVyxNV5qOoEFQGgbfI4XOI5Oi58Zpt5xpb5r+eHl/W0Q+JcZo1Z7ynJP4gRI97HAbJ1EWsjqGJVl0iw5j6zhw4h2YoOfA5G83DfcYH9nOz1I5ymjEusk9IZRqBtykXw24Gj7wqiWqMr/hgkHk3wn6g4ILl11RERtBifXrijTzDDNL/AGkk6otD3HK9xz64LG7idzb9+WNQQihJA25748zFFZ/H8/8AGLLGDAi15xFXkmR9/XAYutTZF1uEBbYfEx8zyAHpher8PUyyEqecbH2x5j7CGDKPCsxVbu0UmfFqYxdSLyTe4we41wWtTRfCGLi4U/ARynn64+x9hqTQKOM5umjU3oarEBtjBEe+Btas7hXKxtb6D02OPsfYOMloV7WEAxuTioELMFAMkgY+x9g9BoX7QdjatOkuaWDTdipX8Sna/UGD8sLa0CJkMD0i2PsfYSU9M/D6bQTIg0yALWmCQPl9sCXyUg6ZBHIfu2PsfYYJ2t8GpMwqiozRpABMczJO3IDGh9mKFFACkJUYGUG0cpJuTzM9ceY+w8nDXimMOALlZ9sDOI5vSpAeZ5QPvyGPMfYgpSVxDMkPTAO56cpE4mYg96z20DSAee5j5nH2PsPCV5UeaIgEsQVj02LCbj16YqVqU5fQ+o1JJVibQRBER1x7j7DTsAZKjhEZbNsT6coxd4rXLalg6RED5++PsfYSdmPX8IdBy9ZS2lhUDEExaAAT1Eg28sOufSgVmo6MotqBG89L48x9jZSbaF/tXngmlEAemF8RV4IE7D5YXctncu+qGNMAfjEnzgice4+xp0MvatmqVAKW74bbAGTjj+HB1ZqWZZCSqtYmZBvsIAOPsfYGhaLmadMG4XVESSCYkW69em2KNQy0W8rjH2PsNj0W9u2K3jSel+eIqgnmPY4+x9h4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52" name="AutoShape 4" descr="data:image/jpeg;base64,/9j/4AAQSkZJRgABAQAAAQABAAD/2wCEAAkGBxMTEhUTExQVFhUXGBwaGBcYGB8dIRscHh4aGyAgHyAgICggHSAnHR8eIjEiJSorLi4uHB8zODMsNygtLisBCgoKDg0OGhAQGiwcHCQsLCwsLCwsLCwsLCwsLCwsLCwsLCwsLCwsLCwsLCwsLCwsLDcsLCwsNyw3NywrKyssK//AABEIAMgA/AMBIgACEQEDEQH/xAAbAAACAwEBAQAAAAAAAAAAAAAFBgMEBwIBAP/EAD8QAAIBAgQDBgQEBgECBgMAAAECEQMhAAQSMQVBUQYTImFxgTKRobFCwdHwBxQjUuHxYhVyFjNDgpKyJFPC/8QAGAEAAwEBAAAAAAAAAAAAAAAAAQIDAAT/xAAgEQEBAAICAwEBAQEAAAAAAAAAAQIRITEDEkFREzIi/9oADAMBAAIRAxEAPwAbTZTYCfIDpixoc+FVkwTMYhyS6WkbDc9LYuJxRTa46H36cjiFyvw23uVy+v4mkAXAF8GsrQAZTJIBFvTqOnrijkz49tMidpk/Lf0wXocNrMpinUPnGBd0BCgiktBG8xA5jribLcMapYAKI3I36R1wHymTqrUWnUV0DEDaxi/ptODfaLjTUKDvTiUjw72sAOmNhhu8muTun2Ppi7VGYzNgBJ95xWz/AAP/APUbi0EC/Ox2nA7sr2rqZpqi1Rp0gFQLWMg7b4J5VAWao8SGJUkmw+eK5eKdFlBqGTXWqG9iSSNsWamRVVOkb2OCIak1RmRgzQAQOW9+l8ed2zLtNzYDHPcbOFJQtsmIMDpy9ziLitJQJgDwzJGx6WwVbIVInu2HsfnijxDKM7Ki8+X64ad6LkGVcuSitpXbYbn2/PEf/TarKv8ATc7mQh8vLD/kKOXo+AMneQATIkeXli3Qz+rVciDYRy88Wk0XtlOeDUxGkr6iPviF8sSFJI8WwxpuZ4irErUpjQf7lke/TADiXZYFlqZdSyn8HIdInl9sFtFyrQ00T/dMYoCmt5Ex9cOj9m6sXRusWxQ/6eFLalj2wvtrttbCMlRVlGmd4NthvgnXy8IFEbE/PbF98qNMARJABHPHPEKREaFvtP0tieWWxkD8qFAuLnlAxKHXyxWLENj0Kd4G9sTuBlmqRpNgfLA3OVgNJ0iPt0xf0nQSRyOKeZQAjwyCJJ9MaY65pKC9sH/pUwIkkyR6fpi12cAXLIIF5N7m5OKPaZQQmqIhiCL3gRt8pwc7J8LqV6VJUiy+JjsBO5/TFLL6SRnrVl6C21sSUBztHTf64fMj2byyCWAqHq23y2++CIydACBSpx0CL+mBPFb3WZnEnlHTENeoBePaBh54twFKp8Cim3ltPmPzGFfK8HZ6hpMviB9v9RgXCyiAM+omwC9Yx9VCiB5Y0zKcFy9AagKbEbsw1QfsMC8/xVtcL3UC17cz0BxX0geuyz2e4GMwzM0rTWASDz3ge33w98OyNCkAKdNR/wAjck+pvgHwWroy6LESJPqZOK3EuJVaatWWP6YsCNwBfbDSaE21/jUgC294P2x7U4kFkEgxt8pxnXCO1r5iuEOpAVJBgbi/U74Ppm1FR3Y2AUSdyegw2tBB9s2SwBAIPv8AlhA7aZ8U2r0qlSmoZdWm+p1i0cgTEe2Gw52jTUd4QlVlLKlRtK72GqDBiOXPATP5IZod7WXLCqLJ3Ta2CDeXPziBzwdcbDu6ZzwLj6ioPBUpIQQWUjUdiBfYTgpne0VGmVbu6jCb66oO/Mi4PywRTgSkVGFUDR8KkiWM+Kb2EWERe+IOI8NppRLmWFj4o/3gW7U/nYZewXHFz004FNgATpH4RF5gX5R540amyJ4VCj1P7nGf/wALeEnL5dmIAd4JjeefyEDB9s3c3g9YE+v7GB9IZTWtynC9xXiiqNTqCRMaVMwDBPPccvPCTxjt3UpValEBvC0T1EA7gj6C2Lvafi9RKYFKm1RagKs5czT1WETJvOGsYsVc6xdatVnAeopYGYEmfkOmG7/xBl+TrB3/ANfpjP8AJ1M2jLUrEVERjI+EzcSLb4N1O0KML0Cf+0r9RMfTGys20xsaTwHuineyLmFk+lxO+C6cTQwF1N5hTHzMDGW8C7Q1csO6qrCm5DL4lJvz2BxczHbbMM+mgBEC5Hhg9BEn6Y1mg7adUrdBflJ/TAPjau6mFXUBKkE7i5BsJkedsZvV4hmXdkqVXmJsYHPbHNDJMQHNR4v+I41m+x3o08N45Rrju1MVAJ0mJAP3x1mAQTPwjYYTuy/DjVzdNyp/ohmNXaZBUK3UzceQaeWNBq5YlWggTscR8mE3wbHkH0CZZdhfET0lPiI26HBBMkWU3AtucRVMulOASXPMAYnjKKBkBpsRPTHDEFII5R7Yt1KA7poBAg288S0qKhFJNyJjBynAfWfdtDDqosopi3S52xpHYJFpZGiAfE662ne+Mu7Tuamd0E21Ig85I/I41Ogpp0qSmB4BbFp1CzsXTMorcsU+I9o6dK5JvYGDFhO/pgLmMwBcCPSPv+m+AvbE97l7iSpBH2wcTUx8O7RLmtekiEN1mZB2Mj02x7x+pWVVq5cD+2paSF3BF+sD3xnXZmq1GsthDgppB3Juv1w0cQ4y1NRINQuTS0U76dUWP/K4jzIw9mqTYHlM/matUAtpDEyFA57m84p5/i+YR9OtTHkPywHytKtl2OnToVjLaSb8jcxJjHWbrVNUtUYkgEwoETyhRAwLYOrGl5ui6ACkYEDwvfptzwJz1SuabKUSCp2aIsRhX7XZKpmA1VDDyIXURAgC19+c+eKXB+APVorU7xhIut7HnhNjMbXvDuKUxVXRUhpjURYSIuOmDmZ43lqBNR6tSvUBmUsB6chHXA/hnZcs5Uid4Ex8/wB3xdzPA6X8tXHPS3qConblthrdmnjrt8yOI0lBBNWm0oovqRx1PmBJxQ7HZA0K9RKhfWrOFINhEBlPWQwMHz6HHvY8GlXYymlUiEJLAC9xAtA3xHlAKld60EszHcwo8RYQd9Vzt1ODYWZScjnEDmO8AC5PSI0hj4o87XxQ7W50CktLZmaTF4AufniHtRx2uoQ0QwUypspOoAEwYnnG2KvZzslns6zVHKCD+NwSJjksnpvGBo+fl3NQ8cL4vRyvDqJquwLvUKsviK+I7joBGKL9pUqeKnmcu0HYkoZ8wcWcz2T7ihFRw+ohFQAwASOhknzwm8J4AgfMQus06rrHl5TzkHfGvHZMZ7KnHOKUu+csysTE6GkbAYLDtHTFJTVrO1lIRUgCCDDE77b49pdnqJVnfSlWVNNWN4E2t/dMfLEWbyKd0CyAaWGlTcsR4iOW6gwOZjBuWz/zs5N3Ha9MooVWlmJHgsffHnDMuDVpIFElhPhHriPtdmKdJ1DmqpZFZYLKIYTAEG4MjrgBne11OlD0m/qLddXM+8YWyq+2Pq0HtTw1K4JbQKgHgYEBve1xhBy47htLOqsLeMQCJJEHbAPNceq59tTnS5BjRIA+Vz69cRZJq5rdw9YupEoTBsNxtjbqHrsf7ScSUKzJUQ1WXQoRpid2nlAwP4Hxlu67uuXhfxLefUnHlTgepwKh+oFva2O+M8KpplagAAIgCOfiA3xpT/y/Tj2H7S5GklXvYCsUKkjVqHik2HXDqnH8kxpgKYchVPdtEmwuLD3xluf7L5irpNNqJprcAGGKsNgu9unli7wRTQRKFiFdSpnYAiR85Pvikx2hbppmbq5ZCVamwi1gfy5YpirkySStQR5MbfLADt9VenmEqITDoDva1tvljvhXGKbOFUySPrg+k0X2otxfJCpT1Zc6xpnRzjqvX0wIpVPCq7W64IZkGnUDU+YLMosSRF15Bo9jscSVlpZpZlUrgag2y1BME+R5Ebg+WJ5+Ljg2Of6yrMhW4gLz/WkjrBGNE4lxBadHvHPgCg2METG3nhF7H8OOY4lTR/h1tUYSfwyTtyNhjcM3wrLsv9SmmlVIuLARB+mNYbbCsz25oh7JXbVYXA+k49zfG2qKwFGJG7EmPbrhaz9fLl9eXJZadSwYX06vrYTh7otTZAxjaRbfC26WwwlJfD+HuzggPZo7yfxRIEAiDh37K5WnQzKLWaAUBa0yVqU6ik87Okf+7HuXrrTRkZD47k2Cg7zOAvEc+VrK6sNS020nqeVryDgzLls8JMTB2vy2lyvdMQWmVZQDa1iZJjFOpkLKTTjUsiV9R+WGHsLUCoHzDGrUKzLD4THLlMzeOmI+0dUPWlgSYHPlc/njaL/TgvZtVF+8AEbnrv72HLAvgHF6dOjq1wjsxQkRFzKnoZk+hGPs3XalRZ6ip/XRVVyG1KtTZFT/ANOAJZt2kbCMCuyOVmhVoVAD4yR8gPrY4OUknBfFlqj1fjdI/DUAPNu9ifZQZxUz/F5pBFKS506kmwJ8zMx1wqZ2kablUAgcjiThGUDP4hdgbgxAG4A/PAmjZea9C38yaZRndlfSyklhqYEjducgRHrg92b4M2ecUQg7tJYsJGhSIFxeT5bwemA/DKiIxKXGpiCfU/nOPONCq9I90xWIOlCymReTBhheI3G4xWzU2gZO0nH14PmEy9LK0KqikHD1VJYMSQQDPhFuQ+eGvi/HcyuVWuyojkANTUWGoDa/Lz5YwD/q9XUNeospAhiTYHa8x6Y1ftD2gPcU3pkHWdUG4Khf1OFvwyz2S4h3ndtV1Va4LMWYk9YtsoHQCLYG8R4mcvmTWekyU8x8QYCVdbcrEEXws5PtDmKT66JVHXUAAoI0VIP4hEgqYN98DM3xTNV3mvUd0YgMGuFvYqAI+WBYOOWjjnuM02IIrNHK8H/6ah7HFDOcQNd1NJiRQZWMzcyLEm5tI98L1DIB2ZL+FipIJ5dI3w85N6OUyy1G/wDLSGjcswuFHUloHzwOFcvJbNJ/4q8UZ6GXv/VVS2mJIQqtz7xPqOcxmhRXRGjxMDq584EesTjRKWVfMLXeqyjMVwvehQP6VMwVQR5X9Z64FZXswtmaoCuwUbzsABvjdJQK7OZM1HKbKUIPUzFh0OJc5rGYOhJqUXJHmkQB8gRPmMMR4PVyyPUbwMlNnC852GrltNvLEOfyWplzCGCVu24ZTeDHMHnGBf02Pa1Sz9KuoZTTjmGjUD0gkRGBvaDiaFFoq2sswkKAQsbX9eWAefySmoT4Y5mZn2F/fH2XAglYsLQPt54EVy8nGjK+drPTRMswLC5ncI0wQTsR188FuH8KzLspWmzBYuL4WeA8TZIWou34h9sOfDHbMSlGrocXDmSB0sI54pMtOW88GvtdwGvmVoCkFlVh9RiLD88UMj/D5wyu1VQRfwgn9MCqfFuJ5WoKebqkoZ0VgAVJ3AJAkTtDD54N5btTWJUEzPkv5DDS29DvXBhXs+sqWdvDOwiZEX3xT432foLQrPDHSrOFLELqCm8DraesDEuX4s7uqzY7wBMYH9v8wwyZp03Oqs6UgTH4mE8uk412E0Rf4YZV1zH8z+BRo1GLs0SB6C/y64c+03F6j5GvpIBem2mOSnb3jAwVkp5dadNYWnSqKsGZaIk+cyffEPGqM06dIOyqKV9J+JrAT5CGMeeJ72e9MVFJKbSZ0uYPlPP2MHDbks73YFCpYiytyYeXn5YGcb4RFR6Y8QRoN4nwgm3qSI8sXKOWetTRSbixny54Xycq+PITagkanBZTzeoNIHp08sBK+ZFWrrpSQh0zECDGx6bn5YGvwGrVJNEE013frciw53G+wwwcKyIy9Bmq1AApEq28HmDz8wcPjPoZ+T24G+G54ogY1NGn4hMKwPUnnyGPc5xao5DUqOlYsHBJ/wBYA8Myb5zMqv8A6KkNpOxH5+uNXqqw0iOXKPPywcrPiUlZJxGg7GgXZ2Mlmn+8QCflA9AMGcpTUEtphiLkCJ9bfXA41SaNNjPhebf2mR+nzxZDhhCLM/u56YRpVP8A6bTuQ3iPJrn6Y6ThqKFZpkzsdhtceeL9NIUzEn8Kj9ycSZegGVnb4VG3WP8APTpzxgl50WxUI2AI5XIjfGpdgaoXJ0ywvLmN/wARg/4xkoN2kqNNvuPljTewtVTlKRHORvzDEE+lsPn00QfxR7N083lXzNOlpr0BqkLDVE/ECBcwDIm4jzxlfD8+z0lQ30gqPSZ/fpjc2rvTqgjxamkyRtzBG5Ebb4zTtx2dXKZnXSEUay61B/CT8Sj0PyB8sLjdms0E11UNLqdMXYmAsDyBLEz8IvjrM0106lEIV8N5k856HynFB6bM5Z2LEToG0W2A2IPPHHD+JaWNOqvgezA7A+X64p68EtMeWqrRorURAxLQ17gHnFvvi12L7Prm6lWub5fLghNX46xHxdIUGfWMDuO5XTlqJViCzNJ6qJIt6YP8D44MvlqeSVG8VEMXEFZN2mCSpPngZTQypeIVHA0p4Q0AFbsxACj1MCMNnZrs7/LIK9Zw9cjw3kITztuftcTitwrh47gZkKWemrm5sSDAt5CffFriXEh/LNUDC0gAbSdh9cTp9F+rm6lbWGOpYbe5IkgEnqegthHos4QhS0A+ECPCbhpnkbR74esmiUqa02de8YgQNzYn1H+MKLRTrtTIEsSVkct98Nf88hOKB52lXqIQS0yAAzRa3zwR4Vw6Cqapbn0t94xJm6hR5+IH8URPkDzx9lq+iCQAW2Xp6nAk44C8i+byQ1KB0+2GDsVkIRqpdllrAGLD/OAGVpWDltTGdtlEG354Yuz1eMqJtBf7nAvTY97N9aqNLIYanA1argzt9el8Da3C1TxJUUJ/c7AaeWm+LtVFakFOx/LEVLJBqdWjUYVAwuIjTa1uvP5YON1TWbQ5etoIZaq2tKt9sEM/kmqCjVqOSEcFFOxY21H0Ex5nAfsdwAis1OodSU4ifxGbAc454NdrVrs9NU0hE8RabzBAt0xssrQmJEzfEApbTLISVgDaWAmPKPri1xt3UlholoF5MAbCJjmScDGyr5arNepSOqW0oSWFoPhA9Oe+PeMVZomqs6CdKyRMkxMTPngTca/ga3eVTIQOLklpkk3JJAxSrcHzKyKbKgMyCZ/zgu2YakoUGQBeOZxE3Fl50iR0J3PU9cHTYgvDczmcmwYwyydSJAEdQPXrjo0amddqtYaac+Gku3v1OPeJMzzUciJgKBAnkAPzOCQrlKRppAIF46kA4N3oON7Fez/ANBlHKnSGheQJMAGbWj549dq7FvHUgEhSGsQOd/8AlOC/84tCkFsHZRYESPDafPFWrViABYAD5f5wikK1KqvhTaLGfl+WLmXo928Xgi3Qf5wL7QVUFWKZJYjU6lSIMDY9T08vPBPJcSFWgKkSQQG8jHP1w9xsqCR0mEHPziegwJ4tnoymhbM9ielpAxbHGUWqCVIIDRYGDpP3wKU03pkiTFmmdxgjJ9KnEwynxR+EiNiGEz98a52Co6MpRk6E0ayeZ1HUfa/1xluY4a9ZRTWC1Kn/APJZaB7D8sa3ws0FpqjGdCjWqKTJA2J6DkMDOmxg7S4koVqvd+E2BNix2CqNyPPEHH8ma+TqhgGqwaqTsCuwHQEWxQp8Qaqe97iqVSyJpso6nz9MF8pxPvPChAYqdR/s6D154SGsYzneI0CRTKaXVDqE7v0m+F45rV4YjmZ5c/YDBbNVtbEVE1ODckGZ9YkmcFOE5ehUUJWAQ7cix+f546McU697UoRlMio3YA/PbDQuf/k8pTy+VKnNVfieJgk6Z/5EtYDbnyxQ42+WD0Keplq040CZDSQL2NwDPS2GL+HVGlWztbMVNIFMJRpKfxOouwnzJE9ThPIOJr4YjUqCUnOohdLNEajzNrXacIXbDjBQU6YAIL6bGL2APyJ9xjRs8yyUtAt6YzXtLkwuYE0zUjxKqrJBBFx09eWJw9KtfL1DWqotrkgzGxN7XJxWy/Eg0M4/qKpS5mCDAPywzcVYkLUFCohDHUxAiDvMHeb4VuK5cU6hZYIJuOV/2fcYrOYT6NZcuxVAQS2wY29p2Ppj7uQjshUahIPPb8sUcjmFJUTA5Enb0wdo06G5bUx3Mkz9MJvRkeWzBS/KCR6WG3Lmcc0s29SEAAUk2nkdJj99cc8QzSWVQbzNuQt1wAp1G7lqwcglvDBHwDb63xtbLOGx5XikjUQABqtPIGMdcKrHRqO7sScKqZk9xSAMmot48yWP3w5ZOnCUqfP9nEzumzGv+mKVWF/9RR+LnzBjlbpgBxTjdSgSXqNUEHQp5v8ACBcTuZ9sNK8OkQCWJJj8RY8zvpVBhT7b8GKvRd0CIhkkAaWgg3M7gxuOWC1I2X1fzVStUqaiWCtJ28vbEnEK6U9atT1Mp1Bw5WVOwIgi3Wb4EZXPS9XwiDLC97czi/2oUmktUAkFQCY2uDfFpf8AlP6NdmA9RS5ZFCgElmgx5Ddj9sGc2g0/EWgTqiCR0F9sJvZevLOrQBoJHtg1n+IVSyEOgpuNVoJAJjxdD/x88JkbUVeKZJA4l5IAJWIiefytgVxCu/eNpIGsW8hzn7f7xc44G1hgSpbe/wCEbfTAutnqewJbUIHUA/mOpODOW6Gez2YNaut5gFm8yFCj64bn8MAm8Xj/AHfCd2FAWrVIfV4Rfpe/5YcTRJuZv5HCU8LmVpataESQmoMb2Bi/pO/pgDw/ipoirSeVQGPCJLE7FfOOV/Tngxw/KjMIqsxWbW33i/kTG+OeO8L7ltMHSQIn6H7f/LHSioVqzISjo1xKuSDKnnI6z9MCsxn6UMacpcBiBE3+Rw1ZmqlagoXSoY2OoeBzvtyY7+cHrikufbu+7BQBbaVgybyTa5nniWXFNop188FZoY6jGhwIJiQLb41H+HXFe9psFTVUGkERAEzIPpAvznCTluGyXq1IOqCCRtbB3sdw8mtpCkq/iYAsvQX07mORxPKy0cWt02rqn4SxEKiAQPNj0wtnLPk2qQEc1WDEAwR1t+WIK1amlZaKZkU9/wAMLPQnfV5Yn4hmhGh6lNqgIjSbnnt+eAe1gfFahTM1geVR7R/yOH/srmu7ylB6lNqgLVnUWEvKqDJ3gE/Lywkdq1//ACqx6ux+uLnZziz0YNKiarXEux8OoQQoFhzPXF8Mkq8z/Hm75DUJKU6hZADcQTYT+7Y2DsXw0LklSHAqf1mf+wsdSg9QBAPvjJcvmjUzdKkKdOHK0tTKGIHwMR05n1xr1CkMyWU1KjUqYAUBgiA8lsBqMA7npiflpsUvEmqIhuG8wQPoTOFWvWqajUYsqiA19wTMWO0A28sE/wDw7/MlqakIF3g6l8tRIkt/2iB54HJ2Kr0xUKKWpMpDTA8QkKQC0xcjrfCQ1VuJZ/SHpNz1D2vfC5nKeump5r4G9enngjxvLZhVAq050oASm8AX5/EcBsjWNQ1VYaTUBYDmCNsUw6T+o+H1RSqKTDBfl+/LDu+ZLprJUMQLAwAPLGfplNI8RPijTbnizTzOlTTcEsvw35XkRzm0HGuOzS6F+0md8IYkHwFQRe4/3GF3julKVNQLqoWfqcXe0FcotNFgkAkixuY+gGAOZrNUgEgsfkPTGk4ZqXY7K6lpNUsqoCfNjePth2etLnRLHTFiLSNyDf5YReyHGUOk1VJKqFUCLHmVUAza8nDf/J0/jp13Q7nWl/ewOJH2buEV7sLBRCrbeLXws9pe3aCo9EIHQeEmRcj4oBEQNp5nHWU4457yQGWmvhZBvAuT5k3vynGKUM2alU3m5PqDcew+8Yph2WjnEMkhqPVoL/TIIKC0FrzfePK2LGX1vkKtBF1XEyBNto339tsQ0MwU8Q3j6dMV6XEHqElfiWQUJOk2ABiYkC2KyQoZw+s9NwaikWtIIvO+LvE+MoKwlTpABAW4nr6/bE+fyDvTFXwkRsJJ3jaPLaeeB1Tg2aZhpU+/3xLKcm7dVcya0MZ5zq9Rirm6K078vvgrU7OZrSS5RRBtqII87LHLC4+VqOTdmVQTzNsbEaMdl+IBawMgap9tsac1WQpLqJG0+uMe4HWNOsuk2mGMTCnffnjVhw+nUAdWUggfFuPLyjAyGFjhdLufx6yAYPkbwBy3+nlg1x/MJWoEqo1Ux4rxJi8Tv18rYzapnmuGcFbiRvHmMFex+fSGokfGfiPxL0C9Os74vtEHZcyQoZaiozEhbxykxzve+CQqixIUEnxFp9/f9cFqdA1A1Ij+pTYst9r3v5iG9xi1wai1VhRMqgsTNwsmVHnM33xPOfRl+LPD+F1M0yhWRKVNhrbSTPPSBzjqSN8P1Hu0VaSwpX4bQD1vzOIcpRWmvdUNKALYHy3359cVq1dogrM7/vl64lVJNIeJVGpt41V1NpbePXnGA2YzFON7qfCD8Q8vMeeJ8/xJqSw4XSfwk39rThR49naj027tIEQOom2M1J3GawerUYEEEkg+pJxY4dlXcikrlATM8p9esYq5vJuoBZG5yTyI69DjRuyFFP5GmRSDu7NFgTO33GKY80l4JNKm1DNUGdpHeKZkf3QT9cbKtD/y6KmUTxMAfiI+Lbf9MZt/ElFL0VVQJXYcrnphl7IdoaVLLmnUkZhLKBeUOxHmBY+2N5JyONOXBm0qU+GIZupZzPyGw9MTdpeIRSVUMBTsMKb9pRq1HVqKhfCpv7Hc4pZ7i4cFHBiAdMwfIkcsTh65z1ZGK09Rlnlm3YADp1mw6Ym4nksvT7tiEEGQ5BLEbGepvzwiUM81OtJBamrEE9IJEgjcfrhk4rm9aBAbxqW/yOHlSs074jlaJcuuv/iGgDzsBbrhZ4xQGifFKn4hvHTDDksozUg5h2YNpljINvi8/LC+M+hJQzI5HkZj74bKc8DAvPutipJLC884t785jHHDaB1FmkQsieZnEvFE192QJ+IW8iMFezHDTWzAVmhVWSQOhELe0nz6HGyGNH/htlV/lSWEGo2qxErFt9x1jzxLxCjQRi4r1dXUMWPz54t0BS+JBoYCG8P/ANk5jFYNkSGd0dep1NHsMSUVM52lc5TMZekp7ypCippAOljpcmOenY+eEjIcGgyumVJETchR1+3tjXuxeTo1Q9WlTGkHSC3oCxM+RA9zhD7UU8vSrMtCqtUvqUBVO8iFmSCYkWwZKS0n53OOKq0ypUavn+5xLlKq0ajlpK2aF5zKmZ9MS8cfumK1EbvFVCRbmoOOOD5tWq07Xa3oDYziuN2Ghbh+amnFIhHVx3aMCxYMPFbpzvGCvAs2Pjdio30RckSD6bbYG1CaWbUKfCZGuIuP8zyxVq5gUqzIpBDGxBmCZPL3xspuNj2IZritSpWLme7Eju/L9cBKwK06hWQG8P8A7bkjB6jSRRq1DbfAqugzD90sXaW08lETicNpc7EcCLLTzDL4FbwjqB+KOd+XlhqzeUrOQ6OArCR4ALXxJW4bX7hBSrd0ukAqAIPK1tvLEajMIAouAIEf6wtptMTrA6iLTJ2EYscIq6KgBkEkR6z+/nhu7ScCpKNYGksRJGB79n9yryN5jDe5LiMXputTxMGBJkjcD5kkX9hiZHqUaqeHQbOL3dHXc+9/Y4opVU0xTqtpYwAQuqN9h8x1uMQGvmKmaQvUvBCqykQlxEgR1scVt3CTgc4j2mQR4jrm1+flgPme2lV2Ka4JG8gbCY1EwD6DAY8HqU3qKY8UqWWHhSblTIBMW5b4j7OcOo1MyyMrPT0mATpM2g+E+uJXE8u03De0YNYGqIp3ljLMTHMm/th2yTLVph0kq2wIIJ9sfcP4dkaNxllkcyS5n/3X+UYMjOqV8EKehEEYG4OtF/LoKVYU2A01QbbwRtv12wdoUqeg0UVSVBdgVsAZEDluDhc4jVLE1BJgzq2AC7epnE/GOPVECd3RVlamKhfUbKDeY2IYkROG8d5LlA/tqpFcB9JaSykCIWSAo6WIJwqUslVzWZ0Up1bk/wBoG56/sYtdpeNnM5k1A0yAqzsOu4H2wydiuGpQy2ZzrOGhWCkbkASQJM3YATbD5UMYW6bZkt3FWtWSGIksb+8+W2DyPl1WkqKKtRpDDpvzNpPXlGCXEMkrKjDcwfnf88L+YyDhi4k6L2H0tyviW4a9JkHeOPCopqfhUQCdpA/tHL54G5sGlXXxGAYMf2np0ODFCqLkGdW49MUOPUiSAoJEC/WQDgNF7LZgIHHelNJBpkTJM328jucUuPBaCsDTQtUaTU/ED8QgzYHn1xVylRvGrHxxE9Be3TrjquBmSqKGB21ttPl1xb24LpV4Xl3qimlNdT62HkAbyegxsnZzgVLLUNFyzeJ3PNvTp0GMx4FlzlqkKZYzPLaNp3sPfDo3adCAltTCx2mNwehwuRp2n41mdAYlvEB4WXr5jAWtxQFVmJIjQeZPQYgzud73VYQu8HBrsPQAcVig1hhEiYExbE4c60uz1dOHLlqTJT70E16jtHdlgJ0AC+xWJHri32R7OZahltFJxVBckVfCTq+E6Svw7RYz54zf+MPEnbMhdR0Kg8IJiTqMkbbEfLGi9mCKeQoU1tppKfcjUfrht6iemR9suztc5mq9Ru8Gow6jSCuwGmSVCgQN9sVhlqdOlpsNIkHz5+5xp3Gcupp6W/Fb3xmeZy7Cqy1Ay06Q1OdJvyAHXl9cHGi6zuitRnUJ3g+m5+uFWnl3pnSV0lRcj8Q5X5+uGLL8RRX10wHVagPiFgGsZBkNB5HBTiGWTuXLISLrqUXHQ/I4rrcLuSl3K5xaqLTpGa7Gw95PlYYeuzXB8tlVJeorVGux5fPCDwil/L1BUp1mR5iREg+Yggg/XGi5nONmKYWoVBi5CbnmYm2I58KYiJzmXaRTbTtI/CfMHl64ADPI8lapiSBLRz6TgVmuy5Mha5HkU6+jXxS/6DWW3eIcJKbRg7QojoArCDpBM9SN8S0aFKlTCa1tbfHvE+F62CBh8PisLfK0xifh3BVUWp6v+4/uMBg2vQpPOnxHqE1f4xDSy/8ATVySKZkMSfEXFiCeQI8UDed4wyOJ8MBfIX+2IqNEMzUgZkSo5d4ASBHUiVn0w8vwl/S9VqUhzEDC72czgTONUpr4dQv0H+TOGmo4aRoIgXJsPrvha7HZBDnAjgsupoAPOCQfPB+BWlZ7KJUIIA1xus2Prt88Ds1w51BNR0IH4rg/PYnBKtxWklOQRttznCvxE18yei8gdvfCCXe1vFtSGnSIVV+uLlDJVf5FVpEkkCV5MGIJHzxzxLgZWmwbSXaY9gTAw1dla6tQp2hoAjzAkx7DBxakbsjwSlWqOKySopbTBnVuDaMOnabh2jhrUaaqiESAlza8EnltO++L3COGZfLUUdwmoqJci5JvA368secWzQem/wDUkFYA0sABI6rjW7rSKv8ALf00AFxYewxLwulCOdMywH6z5XwMz/H2ppIUvG8kjfDD2Zzo7mahCu51QRAgxAEk4Bixxvs2VlqRABuRyHp0wAqZOuyaChIn4vTl6Y1ni1INTNuhn0xRKL7nkBg6Zm68I0IXYw5I+K8jnbpjmk7FSQAApv57EkRaMFzximc6VIDKrhCItpsG+pJ9sDzRFHMVKDEEBjpgTKySpkbeG3tiuPSWXavxGqW0FIJExPUx+mK1Ph0vrY89vtiwyFT/ANpETuf3v74vgAeJiAP388LlRxjrI0ZsOk/6w4cBpgWM3HywnJnWDTTUWEAt572wayGTqNS7+rnKqXP9OmqgQPUHCKA3ao97nWSWl6gUE+oXGxMndqS0hRpUSZiSFH1IxjPCc+KmdoNd4qLJI57AsfXpjRO2PHFGWq0i41sh2kgQQQZ5GRY9cbKcyBOhrN0DrkAWFj088L/aSsEosSDyBJvYkA7+WI+yvaTv6emr4aqxqPJhFiek447a55TlKoGkmVAg7HUIweqzOlpAVHSE8YJlfhJG0Dlymww00aqtoZjaNtUDmLXiRI88J2W4LmlqiqU1UwZ1AiI/f2xZqrUVW0VGCq7AafFMwTyt03xbHKJ2A/E8rUXMaQDMjxAbQflynD1k8+Y5AbTFz5nC/l8xrUu5EkkE+a/qcFqS2i8RiPk5qmIkOJGbR5+ePv8AqB6DA5SP8dMel/f6YnDu87xOoKgensltP9wsTOD2T47RqrLGovIqFkzvEjC9w7xhpIgMRIG+CXCAlOi9SwAqNHeEAEkL15AYJRinmwyMwpGnSFgxMMx/TFZK23doVAuGjmOY/U4AZntNUqO0FGVTCjdRHpudsVhxiu4bUwAuCAIFj+/nhtfSWxN2yqanUp8DjVG4Vt2B9DOKHY3OLTqs5I0aCAd7nTYeeIKWeeoe4ksieMCB8Ru24v744bMN+EKqkxYYfLRYakqZVqpq1K8T+AIbfSMWuI8YCqf5RA4/vJ//AJ5e+FThXEyjIpioAxUyJnl9Di7nqxYkiqVaLKPD8oAsMIfYeuaasWZ9akc9JMHzjlhk7O0yYqa1Pd0KhAHNmpuCZ9MLQ7QVaZCK1NiB42KTJ8jIO2LWV7T/ABiqg1FWA0HSDqAGxmSOnOd8HGBaeOH5jLEamM6Aq62JAmNh0xW4iqvT1AF2YGCJIXpvfCfQrFwLnTbSvn1jrgnT4k9F+7UF23KC/wDrA0O1cggBT1G/LDBkaU00DRBU+duWA3EayDxMGVmvoiYPMegwx8FdRSQgz4OQO09N8AYpVDWpWpuQv9jXB9uWIMz2tqU0bVl1ZosQ1p8wR+eDOcg7A38rYD5nJhgRv6A42xI3CS5Oo3YsS/KbyfngrmstVamuY0AKp0h5jbYef+sUc+4y5a/iJg+Xrj3K8ZnLNlzG+rSSI1dR7chiuFJUvFmJAZIGob3M7fl9se5LM0wxJkm3iPi5A/LH3DMsatN0diGW63hSJAI67mOmB1SztAMT4YHQAWxswhxyqhwCNBmfQ+U8jizWdWyjuJChWkQN7C/p09MAeB1WB8QgNaOh5N7YM57Llcrm9ihamARtLH/Bwn0/wK7EZQPmAUvB29BN/QmcQfxAJDAuGHeDUk7wvhv0J3jpGLf8O1Q5tV1lLNuDdgBA87CfbBP+JvCalRUq7BHKyejkXjlf74adtegTggq0FGYIgVvEAbgpAAB9vlghUrUqxBBgb6CdvTqMFuC5mjVyNOgdTeEQQI0xYb32E7c8K/GeAVacsnjG9pMe249RjXVDowMz0qTimAwiwblhOylRLsE0VBJJXlvZR8jjo9rKgpmlUWR/cIn0LdPacUeC8VArIGWA0qfOcaSytdWGWvkGe7KiAkEqqi5/zgxR4cNIFiYEY8dppqJEgQR5i2CHDiCg67el8Du8iF5nIEAff6YprkReAQP3+eG4UA6lST5YGvlzynC3FvYN4expk0yAQRqQwPQjAHj9RmAQyYawHUnphl4xVUssQukQI3aYn0E88Ac08VqdWxRWUki5EETtgNVtOxLKgc1RTLkEoFkrvzmJiLRbrjjiXBEp0mVdeq7aybcojzw28V4tRAOplUiBM7m0W5z+eAHaji6GkFp32k7AX6n2weS8KPAMktKkebspJJwLyVRQonYEn64YKdONROyqAD5AR9sKRqFQFKgk+f8AjA+hLwkyKhgW1FRqcgjedRwI4rWcOB3mqDv0/LBjhRpjXTdAwXUfFEG8287nA3iATvB3ahRaw2/TFcei2qVCsi1ZiVBuMFc1WpMQQq/U4XCYJxcymZg4aVj41ZyVrGmFLDZIChgAJN/CNjf+4xOB9LPPSJAhTqklZuR574l4QysoRyQCJmd9BB9OYxX4uni8JDGJt+7+2ExvI3YnwzONmaopkbkln5hVBJ3/AHMYauG0IZ1UrZVEK06Re20DGX8Nzjo5ZZB0n5GBjQ+xVPQSSZL0lbz3O/0wPJPpsb8EP5gEldJHQtz9hinmmcWMkdAI+gxb4hw3vCGVoHTzwPzGRqQQ1RwTzWAfc/6xNQpdocprdQBJeLbRiHJ8HprZ5cqRJ2C3t5ti5m8madVG1VHJNyxm354jz5eAsxqOpuukH/GHm06jzOSVqsh4JMWsOnyxXq1NLKCdyyn5frg+uWYd4y09aAamY/hBNr8rnArtDSUrrAsVDD1G/wBcN8C8rNNzETJ9YxYq5wjKV1DTNSlYn/v/AMYG5Ol3gUwuuIJJiPOeVsT8QXRRaYNxtsY88L9blU7MUKrFnSf6bBpUfDzmdgIGNg4plO/ovSYmGG9rQZm/nhU/g1kO8y+aLAQzKjAkXGi4j0OHpUVANRMKsFielpbkOuEyy5Oy/PcCrZVQFllUDxqP2R9sUD2gqKIa46kbe4/TGkcVyxNV5qOoEFQGgbfI4XOI5Oi58Zpt5xpb5r+eHl/W0Q+JcZo1Z7ynJP4gRI97HAbJ1EWsjqGJVl0iw5j6zhw4h2YoOfA5G83DfcYH9nOz1I5ymjEusk9IZRqBtykXw24Gj7wqiWqMr/hgkHk3wn6g4ILl11RERtBifXrijTzDDNL/AGkk6otD3HK9xz64LG7idzb9+WNQQihJA25748zFFZ/H8/8AGLLGDAi15xFXkmR9/XAYutTZF1uEBbYfEx8zyAHpher8PUyyEqecbH2x5j7CGDKPCsxVbu0UmfFqYxdSLyTe4we41wWtTRfCGLi4U/ARynn64+x9hqTQKOM5umjU3oarEBtjBEe+Btas7hXKxtb6D02OPsfYOMloV7WEAxuTioELMFAMkgY+x9g9BoX7QdjatOkuaWDTdipX8Sna/UGD8sLa0CJkMD0i2PsfYSU9M/D6bQTIg0yALWmCQPl9sCXyUg6ZBHIfu2PsfYYJ2t8GpMwqiozRpABMczJO3IDGh9mKFFACkJUYGUG0cpJuTzM9ceY+w8nDXimMOALlZ9sDOI5vSpAeZ5QPvyGPMfYgpSVxDMkPTAO56cpE4mYg96z20DSAee5j5nH2PsPCV5UeaIgEsQVj02LCbj16YqVqU5fQ+o1JJVibQRBER1x7j7DTsAZKjhEZbNsT6coxd4rXLalg6RED5++PsfYSdmPX8IdBy9ZS2lhUDEExaAAT1Eg28sOufSgVmo6MotqBG89L48x9jZSbaF/tXngmlEAemF8RV4IE7D5YXctncu+qGNMAfjEnzgice4+xp0MvatmqVAKW74bbAGTjj+HB1ZqWZZCSqtYmZBvsIAOPsfYGhaLmadMG4XVESSCYkW69em2KNQy0W8rjH2PsNj0W9u2K3jSel+eIqgnmPY4+x9h4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54" name="Picture 6" descr="http://www.alalam.ma/info%5C19226201312201PM1.jpg"/>
          <p:cNvPicPr>
            <a:picLocks noChangeAspect="1" noChangeArrowheads="1"/>
          </p:cNvPicPr>
          <p:nvPr/>
        </p:nvPicPr>
        <p:blipFill>
          <a:blip r:embed="rId3" cstate="print"/>
          <a:srcRect/>
          <a:stretch>
            <a:fillRect/>
          </a:stretch>
        </p:blipFill>
        <p:spPr bwMode="auto">
          <a:xfrm>
            <a:off x="5652120" y="0"/>
            <a:ext cx="3210694" cy="255209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6"/>
          <p:cNvSpPr txBox="1"/>
          <p:nvPr/>
        </p:nvSpPr>
        <p:spPr>
          <a:xfrm>
            <a:off x="1763688" y="332656"/>
            <a:ext cx="5328592" cy="1754326"/>
          </a:xfrm>
          <a:prstGeom prst="rect">
            <a:avLst/>
          </a:prstGeom>
        </p:spPr>
        <p:style>
          <a:lnRef idx="0">
            <a:schemeClr val="accent4"/>
          </a:lnRef>
          <a:fillRef idx="1003">
            <a:schemeClr val="lt2"/>
          </a:fillRef>
          <a:effectRef idx="3">
            <a:schemeClr val="accent4"/>
          </a:effectRef>
          <a:fontRef idx="minor">
            <a:schemeClr val="lt1"/>
          </a:fontRef>
        </p:style>
        <p:txBody>
          <a:bodyPr rtlCol="1">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غزى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التتار</a:t>
            </a: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 بلاد المسلمين ودمروا وقتلوا</a:t>
            </a:r>
          </a:p>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بعد سنوات دخل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التتار</a:t>
            </a: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 في الإسلام</a:t>
            </a:r>
          </a:p>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فما وجه الغرابة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هنا؟</a:t>
            </a:r>
            <a:endPar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endParaRPr>
          </a:p>
        </p:txBody>
      </p:sp>
      <p:sp>
        <p:nvSpPr>
          <p:cNvPr id="3" name="مربع نص 6"/>
          <p:cNvSpPr txBox="1"/>
          <p:nvPr/>
        </p:nvSpPr>
        <p:spPr>
          <a:xfrm>
            <a:off x="1908175" y="3357563"/>
            <a:ext cx="5327650" cy="2899708"/>
          </a:xfrm>
          <a:prstGeom prst="ellipse">
            <a:avLst/>
          </a:prstGeom>
        </p:spPr>
        <p:style>
          <a:lnRef idx="2">
            <a:schemeClr val="accent6"/>
          </a:lnRef>
          <a:fillRef idx="1">
            <a:schemeClr val="lt1"/>
          </a:fillRef>
          <a:effectRef idx="0">
            <a:schemeClr val="accent6"/>
          </a:effectRef>
          <a:fontRef idx="minor">
            <a:schemeClr val="dk1"/>
          </a:fontRef>
        </p:style>
        <p:txBody>
          <a:bodyPr rtlCol="1">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buFont typeface="Wingdings" pitchFamily="2" charset="2"/>
              <a:buNone/>
              <a:defRPr/>
            </a:pP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الجواب</a:t>
            </a:r>
          </a:p>
          <a:p>
            <a:pPr algn="ctr">
              <a:buFont typeface="Wingdings" pitchFamily="2" charset="2"/>
              <a:buNone/>
              <a:defRPr/>
            </a:pP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العادة أن الغالب هو من ينشر دينه وثقافته، لكن لقوة الثقافة الإسلامية أُعجب بها </a:t>
            </a:r>
            <a:r>
              <a:rPr lang="ar-SA" sz="3200" dirty="0" err="1" smtClean="0">
                <a:solidFill>
                  <a:schemeClr val="bg2">
                    <a:lumMod val="10000"/>
                  </a:schemeClr>
                </a:solidFill>
                <a:effectLst>
                  <a:outerShdw blurRad="38100" dist="38100" dir="2700000" algn="tl">
                    <a:srgbClr val="000000">
                      <a:alpha val="43137"/>
                    </a:srgbClr>
                  </a:outerShdw>
                </a:effectLst>
                <a:cs typeface="AL-Battar" pitchFamily="2" charset="-78"/>
              </a:rPr>
              <a:t>التتار</a:t>
            </a: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 ودخلوا في الإسلام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7772400" cy="755650"/>
          </a:xfrm>
        </p:spPr>
        <p:style>
          <a:lnRef idx="1">
            <a:schemeClr val="accent4"/>
          </a:lnRef>
          <a:fillRef idx="3">
            <a:schemeClr val="accent4"/>
          </a:fillRef>
          <a:effectRef idx="2">
            <a:schemeClr val="accent4"/>
          </a:effectRef>
          <a:fontRef idx="minor">
            <a:schemeClr val="lt1"/>
          </a:fontRef>
        </p:style>
        <p:txBody>
          <a:bodyPr>
            <a:noAutofit/>
          </a:bodyPr>
          <a:lstStyle/>
          <a:p>
            <a:pPr algn="ctr">
              <a:defRPr/>
            </a:pPr>
            <a:r>
              <a:rPr lang="ar-SA" sz="44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أولا الغزو العسكري	</a:t>
            </a:r>
            <a:endParaRPr lang="ar-SA" sz="4400" dirty="0">
              <a:solidFill>
                <a:schemeClr val="accent1">
                  <a:lumMod val="50000"/>
                </a:schemeClr>
              </a:solidFill>
              <a:effectLst>
                <a:outerShdw blurRad="38100" dist="38100" dir="2700000" algn="tl">
                  <a:srgbClr val="000000">
                    <a:alpha val="43137"/>
                  </a:srgbClr>
                </a:outerShdw>
              </a:effectLst>
              <a:cs typeface="DecoType Naskh Variants" pitchFamily="2" charset="-78"/>
            </a:endParaRPr>
          </a:p>
        </p:txBody>
      </p:sp>
      <p:sp>
        <p:nvSpPr>
          <p:cNvPr id="9219" name="عنصر نائب للمحتوى 3"/>
          <p:cNvSpPr>
            <a:spLocks noGrp="1"/>
          </p:cNvSpPr>
          <p:nvPr>
            <p:ph idx="1"/>
          </p:nvPr>
        </p:nvSpPr>
        <p:spPr>
          <a:xfrm>
            <a:off x="457200" y="1600200"/>
            <a:ext cx="8219256" cy="4873752"/>
          </a:xfrm>
        </p:spPr>
        <p:txBody>
          <a:bodyPr>
            <a:normAutofit lnSpcReduction="10000"/>
          </a:bodyPr>
          <a:lstStyle/>
          <a:p>
            <a:pPr>
              <a:buFont typeface="Wingdings" pitchFamily="2" charset="2"/>
              <a:buNone/>
            </a:pPr>
            <a:endParaRPr lang="ar-SA" b="1" dirty="0" smtClean="0">
              <a:latin typeface="Sakkal Majalla" pitchFamily="2" charset="-78"/>
              <a:cs typeface="Sakkal Majalla" pitchFamily="2" charset="-78"/>
            </a:endParaRPr>
          </a:p>
          <a:p>
            <a:pPr algn="justLow">
              <a:buFont typeface="Wingdings" pitchFamily="2" charset="2"/>
              <a:buNone/>
            </a:pPr>
            <a:r>
              <a:rPr lang="ar-SA" b="1" dirty="0" smtClean="0">
                <a:latin typeface="Sakkal Majalla" pitchFamily="2" charset="-78"/>
                <a:cs typeface="Sakkal Majalla" pitchFamily="2" charset="-78"/>
              </a:rPr>
              <a:t>1- الحروب </a:t>
            </a:r>
            <a:r>
              <a:rPr lang="ar-SA" b="1" dirty="0" err="1" smtClean="0">
                <a:latin typeface="Sakkal Majalla" pitchFamily="2" charset="-78"/>
                <a:cs typeface="Sakkal Majalla" pitchFamily="2" charset="-78"/>
              </a:rPr>
              <a:t>الصليبية </a:t>
            </a:r>
            <a:r>
              <a:rPr lang="ar-SA" b="1" dirty="0" smtClean="0">
                <a:latin typeface="Sakkal Majalla" pitchFamily="2" charset="-78"/>
                <a:cs typeface="Sakkal Majalla" pitchFamily="2" charset="-78"/>
              </a:rPr>
              <a:t>(في القرنين 5+6</a:t>
            </a:r>
            <a:r>
              <a:rPr lang="ar-SA" b="1" dirty="0" smtClean="0">
                <a:latin typeface="Sakkal Majalla" pitchFamily="2" charset="-78"/>
                <a:cs typeface="Sakkal Majalla" pitchFamily="2" charset="-78"/>
              </a:rPr>
              <a:t>) منذ </a:t>
            </a:r>
            <a:r>
              <a:rPr lang="ar-SA" b="1" dirty="0" err="1" smtClean="0">
                <a:latin typeface="Sakkal Majalla" pitchFamily="2" charset="-78"/>
                <a:cs typeface="Sakkal Majalla" pitchFamily="2" charset="-78"/>
              </a:rPr>
              <a:t>عام </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490ه</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691ه</a:t>
            </a:r>
            <a:r>
              <a:rPr lang="ar-SA" b="1" dirty="0" smtClean="0">
                <a:latin typeface="Sakkal Majalla" pitchFamily="2" charset="-78"/>
                <a:cs typeface="Sakkal Majalla" pitchFamily="2" charset="-78"/>
              </a:rPr>
              <a:t>) التي استهدفت الشام ومصر، عبر ثلاث حملات، وسقط فيها القدس، واستعادة صلاح </a:t>
            </a:r>
            <a:r>
              <a:rPr lang="ar-SA" b="1" dirty="0" err="1" smtClean="0">
                <a:latin typeface="Sakkal Majalla" pitchFamily="2" charset="-78"/>
                <a:cs typeface="Sakkal Majalla" pitchFamily="2" charset="-78"/>
              </a:rPr>
              <a:t>الدين.</a:t>
            </a:r>
            <a:r>
              <a:rPr lang="ar-SA" b="1" dirty="0" smtClean="0">
                <a:latin typeface="Sakkal Majalla" pitchFamily="2" charset="-78"/>
                <a:cs typeface="Sakkal Majalla" pitchFamily="2" charset="-78"/>
              </a:rPr>
              <a:t> وقد رجف قائد المستعمر </a:t>
            </a:r>
            <a:r>
              <a:rPr lang="ar-SA" b="1" dirty="0" err="1" smtClean="0">
                <a:latin typeface="Sakkal Majalla" pitchFamily="2" charset="-78"/>
                <a:cs typeface="Sakkal Majalla" pitchFamily="2" charset="-78"/>
              </a:rPr>
              <a:t>الفرنسي </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غورو</a:t>
            </a:r>
            <a:r>
              <a:rPr lang="ar-SA" b="1" dirty="0" smtClean="0">
                <a:latin typeface="Sakkal Majalla" pitchFamily="2" charset="-78"/>
                <a:cs typeface="Sakkal Majalla" pitchFamily="2" charset="-78"/>
              </a:rPr>
              <a:t>) قبره </a:t>
            </a:r>
            <a:r>
              <a:rPr lang="ar-SA" b="1" dirty="0" err="1" smtClean="0">
                <a:latin typeface="Sakkal Majalla" pitchFamily="2" charset="-78"/>
                <a:cs typeface="Sakkal Majalla" pitchFamily="2" charset="-78"/>
              </a:rPr>
              <a:t>وقال: </a:t>
            </a:r>
            <a:r>
              <a:rPr lang="ar-SA" b="1" dirty="0" smtClean="0">
                <a:latin typeface="Sakkal Majalla" pitchFamily="2" charset="-78"/>
                <a:cs typeface="Sakkal Majalla" pitchFamily="2" charset="-78"/>
              </a:rPr>
              <a:t>”هانحن عدنا يا صلاح </a:t>
            </a:r>
            <a:r>
              <a:rPr lang="ar-SA" b="1" dirty="0" err="1" smtClean="0">
                <a:latin typeface="Sakkal Majalla" pitchFamily="2" charset="-78"/>
                <a:cs typeface="Sakkal Majalla" pitchFamily="2" charset="-78"/>
              </a:rPr>
              <a:t>الدين“.</a:t>
            </a:r>
            <a:r>
              <a:rPr lang="ar-SA" b="1" dirty="0" smtClean="0">
                <a:latin typeface="Sakkal Majalla" pitchFamily="2" charset="-78"/>
                <a:cs typeface="Sakkal Majalla" pitchFamily="2" charset="-78"/>
              </a:rPr>
              <a:t>  في واحدة من أشهر فلتات اللسان التي وقع فيها زعيم غربي في العصر الحديث, ربما لا يوازيها إلا فلتة لسان بوش عندما وصف حربه بأنها </a:t>
            </a:r>
            <a:r>
              <a:rPr lang="ar-SA" b="1" dirty="0" err="1" smtClean="0">
                <a:latin typeface="Sakkal Majalla" pitchFamily="2" charset="-78"/>
                <a:cs typeface="Sakkal Majalla" pitchFamily="2" charset="-78"/>
              </a:rPr>
              <a:t>صليبية!.</a:t>
            </a:r>
            <a:endParaRPr lang="ar-SA" b="1" dirty="0" smtClean="0">
              <a:latin typeface="Sakkal Majalla" pitchFamily="2" charset="-78"/>
              <a:cs typeface="Sakkal Majalla" pitchFamily="2" charset="-78"/>
            </a:endParaRPr>
          </a:p>
          <a:p>
            <a:r>
              <a:rPr lang="ar-SA" b="1" dirty="0" smtClean="0">
                <a:latin typeface="Sakkal Majalla" pitchFamily="2" charset="-78"/>
                <a:cs typeface="Sakkal Majalla" pitchFamily="2" charset="-78"/>
              </a:rPr>
              <a:t>ما المقصود بالحروب </a:t>
            </a:r>
            <a:r>
              <a:rPr lang="ar-SA" b="1" dirty="0" err="1" smtClean="0">
                <a:latin typeface="Sakkal Majalla" pitchFamily="2" charset="-78"/>
                <a:cs typeface="Sakkal Majalla" pitchFamily="2" charset="-78"/>
              </a:rPr>
              <a:t>الصليبية؟</a:t>
            </a:r>
            <a:endParaRPr lang="ar-SA" b="1" dirty="0" smtClean="0">
              <a:latin typeface="Sakkal Majalla" pitchFamily="2" charset="-78"/>
              <a:cs typeface="Sakkal Majalla" pitchFamily="2" charset="-78"/>
            </a:endParaRPr>
          </a:p>
          <a:p>
            <a:pPr algn="ctr"/>
            <a:r>
              <a:rPr lang="ar-SA" b="1" dirty="0" smtClean="0">
                <a:solidFill>
                  <a:schemeClr val="accent1">
                    <a:lumMod val="50000"/>
                  </a:schemeClr>
                </a:solidFill>
                <a:latin typeface="Sakkal Majalla" pitchFamily="2" charset="-78"/>
                <a:cs typeface="Sakkal Majalla" pitchFamily="2" charset="-78"/>
              </a:rPr>
              <a:t>يمكن الرجوع إلى أفلام وثائقية في </a:t>
            </a:r>
            <a:r>
              <a:rPr lang="ar-SA" b="1" dirty="0" err="1" smtClean="0">
                <a:solidFill>
                  <a:schemeClr val="accent1">
                    <a:lumMod val="50000"/>
                  </a:schemeClr>
                </a:solidFill>
                <a:latin typeface="Sakkal Majalla" pitchFamily="2" charset="-78"/>
                <a:cs typeface="Sakkal Majalla" pitchFamily="2" charset="-78"/>
              </a:rPr>
              <a:t>يوتيوب</a:t>
            </a:r>
            <a:r>
              <a:rPr lang="ar-SA" b="1" dirty="0" smtClean="0">
                <a:solidFill>
                  <a:schemeClr val="accent1">
                    <a:lumMod val="50000"/>
                  </a:schemeClr>
                </a:solidFill>
                <a:latin typeface="Sakkal Majalla" pitchFamily="2" charset="-78"/>
                <a:cs typeface="Sakkal Majalla" pitchFamily="2" charset="-78"/>
              </a:rPr>
              <a:t> تحت </a:t>
            </a:r>
            <a:r>
              <a:rPr lang="ar-SA" b="1" dirty="0" err="1" smtClean="0">
                <a:solidFill>
                  <a:schemeClr val="accent1">
                    <a:lumMod val="50000"/>
                  </a:schemeClr>
                </a:solidFill>
                <a:latin typeface="Sakkal Majalla" pitchFamily="2" charset="-78"/>
                <a:cs typeface="Sakkal Majalla" pitchFamily="2" charset="-78"/>
              </a:rPr>
              <a:t>عنوان:</a:t>
            </a:r>
            <a:endParaRPr lang="ar-SA" b="1" dirty="0" smtClean="0">
              <a:solidFill>
                <a:schemeClr val="accent1">
                  <a:lumMod val="50000"/>
                </a:schemeClr>
              </a:solidFill>
              <a:latin typeface="Sakkal Majalla" pitchFamily="2" charset="-78"/>
              <a:cs typeface="Sakkal Majalla" pitchFamily="2" charset="-78"/>
            </a:endParaRPr>
          </a:p>
          <a:p>
            <a:pPr algn="ctr">
              <a:buFont typeface="Wingdings" pitchFamily="2" charset="2"/>
              <a:buNone/>
            </a:pPr>
            <a:r>
              <a:rPr lang="ar-SA" b="1" dirty="0" err="1" smtClean="0">
                <a:solidFill>
                  <a:schemeClr val="accent1">
                    <a:lumMod val="50000"/>
                  </a:schemeClr>
                </a:solidFill>
                <a:latin typeface="Sakkal Majalla" pitchFamily="2" charset="-78"/>
                <a:cs typeface="Sakkal Majalla" pitchFamily="2" charset="-78"/>
              </a:rPr>
              <a:t>1/ </a:t>
            </a:r>
            <a:r>
              <a:rPr lang="ar-SA" b="1" dirty="0" smtClean="0">
                <a:solidFill>
                  <a:schemeClr val="accent1">
                    <a:lumMod val="50000"/>
                  </a:schemeClr>
                </a:solidFill>
                <a:latin typeface="Sakkal Majalla" pitchFamily="2" charset="-78"/>
                <a:cs typeface="Sakkal Majalla" pitchFamily="2" charset="-78"/>
              </a:rPr>
              <a:t>(الحروب الصليبيه, الطريق الى القدس</a:t>
            </a:r>
            <a:r>
              <a:rPr lang="ar-SA" b="1" dirty="0" err="1" smtClean="0">
                <a:solidFill>
                  <a:schemeClr val="accent1">
                    <a:lumMod val="50000"/>
                  </a:schemeClr>
                </a:solidFill>
                <a:latin typeface="Sakkal Majalla" pitchFamily="2" charset="-78"/>
                <a:cs typeface="Sakkal Majalla" pitchFamily="2" charset="-78"/>
              </a:rPr>
              <a:t>)</a:t>
            </a:r>
            <a:endParaRPr lang="ar-SA" b="1" dirty="0" smtClean="0">
              <a:solidFill>
                <a:schemeClr val="accent1">
                  <a:lumMod val="50000"/>
                </a:schemeClr>
              </a:solidFill>
              <a:latin typeface="Sakkal Majalla" pitchFamily="2" charset="-78"/>
              <a:cs typeface="Sakkal Majalla" pitchFamily="2" charset="-78"/>
            </a:endParaRPr>
          </a:p>
          <a:p>
            <a:pPr algn="ctr">
              <a:buFont typeface="Wingdings" pitchFamily="2" charset="2"/>
              <a:buNone/>
            </a:pPr>
            <a:r>
              <a:rPr lang="ar-SA" b="1" dirty="0" err="1" smtClean="0">
                <a:solidFill>
                  <a:schemeClr val="accent1">
                    <a:lumMod val="50000"/>
                  </a:schemeClr>
                </a:solidFill>
                <a:latin typeface="Sakkal Majalla" pitchFamily="2" charset="-78"/>
                <a:cs typeface="Sakkal Majalla" pitchFamily="2" charset="-78"/>
              </a:rPr>
              <a:t>2/ </a:t>
            </a:r>
            <a:r>
              <a:rPr lang="ar-SA" b="1" dirty="0" smtClean="0">
                <a:solidFill>
                  <a:schemeClr val="accent1">
                    <a:lumMod val="50000"/>
                  </a:schemeClr>
                </a:solidFill>
                <a:latin typeface="Sakkal Majalla" pitchFamily="2" charset="-78"/>
                <a:cs typeface="Sakkal Majalla" pitchFamily="2" charset="-78"/>
              </a:rPr>
              <a:t>(الصليبيون يفقدون الحصون</a:t>
            </a:r>
            <a:r>
              <a:rPr lang="ar-SA" b="1" dirty="0" err="1" smtClean="0">
                <a:solidFill>
                  <a:schemeClr val="accent1">
                    <a:lumMod val="50000"/>
                  </a:schemeClr>
                </a:solidFill>
                <a:latin typeface="Sakkal Majalla" pitchFamily="2" charset="-78"/>
                <a:cs typeface="Sakkal Majalla" pitchFamily="2" charset="-78"/>
              </a:rPr>
              <a:t>)</a:t>
            </a:r>
            <a:endParaRPr lang="ar-SA" b="1" dirty="0" smtClean="0">
              <a:solidFill>
                <a:schemeClr val="accent1">
                  <a:lumMod val="50000"/>
                </a:schemeClr>
              </a:solidFill>
              <a:latin typeface="Sakkal Majalla" pitchFamily="2" charset="-78"/>
              <a:cs typeface="Sakkal Majalla" pitchFamily="2" charset="-78"/>
            </a:endParaRPr>
          </a:p>
          <a:p>
            <a:pPr>
              <a:buFont typeface="Wingdings" pitchFamily="2" charset="2"/>
              <a:buNone/>
            </a:pPr>
            <a:r>
              <a:rPr lang="ar-SA" b="1" dirty="0" smtClean="0">
                <a:latin typeface="Sakkal Majalla" pitchFamily="2" charset="-78"/>
                <a:cs typeface="Sakkal Majalla" pitchFamily="2" charset="-78"/>
              </a:rPr>
              <a:t>2- غزو </a:t>
            </a:r>
            <a:r>
              <a:rPr lang="ar-SA" b="1" dirty="0" err="1" smtClean="0">
                <a:latin typeface="Sakkal Majalla" pitchFamily="2" charset="-78"/>
                <a:cs typeface="Sakkal Majalla" pitchFamily="2" charset="-78"/>
              </a:rPr>
              <a:t>التتار</a:t>
            </a:r>
            <a:r>
              <a:rPr lang="ar-SA" b="1" dirty="0" smtClean="0">
                <a:latin typeface="Sakkal Majalla" pitchFamily="2" charset="-78"/>
                <a:cs typeface="Sakkal Majalla" pitchFamily="2" charset="-78"/>
              </a:rPr>
              <a:t> (المغول</a:t>
            </a:r>
            <a:r>
              <a:rPr lang="ar-SA" b="1" dirty="0" err="1" smtClean="0">
                <a:latin typeface="Sakkal Majalla" pitchFamily="2" charset="-78"/>
                <a:cs typeface="Sakkal Majalla" pitchFamily="2" charset="-78"/>
              </a:rPr>
              <a:t>) </a:t>
            </a:r>
            <a:r>
              <a:rPr lang="ar-SA" b="1" dirty="0" smtClean="0">
                <a:latin typeface="Sakkal Majalla" pitchFamily="2" charset="-78"/>
                <a:cs typeface="Sakkal Majalla" pitchFamily="2" charset="-78"/>
              </a:rPr>
              <a:t>(ق: </a:t>
            </a:r>
            <a:r>
              <a:rPr lang="ar-SA" b="1" dirty="0" err="1" smtClean="0">
                <a:latin typeface="Sakkal Majalla" pitchFamily="2" charset="-78"/>
                <a:cs typeface="Sakkal Majalla" pitchFamily="2" charset="-78"/>
              </a:rPr>
              <a:t>ق7)</a:t>
            </a:r>
            <a:endParaRPr lang="ar-SA" b="1" dirty="0" smtClean="0">
              <a:latin typeface="Sakkal Majalla" pitchFamily="2" charset="-78"/>
              <a:cs typeface="Sakkal Majalla" pitchFamily="2" charset="-78"/>
            </a:endParaRPr>
          </a:p>
          <a:p>
            <a:pPr>
              <a:buFont typeface="Wingdings" pitchFamily="2" charset="2"/>
              <a:buNone/>
            </a:pPr>
            <a:r>
              <a:rPr lang="ar-SA" b="1" dirty="0" smtClean="0">
                <a:latin typeface="Sakkal Majalla" pitchFamily="2" charset="-78"/>
                <a:cs typeface="Sakkal Majalla" pitchFamily="2" charset="-78"/>
              </a:rPr>
              <a:t>3- الاستعمار للدول الإسلامية من الدول الغربية</a:t>
            </a:r>
          </a:p>
        </p:txBody>
      </p:sp>
      <p:sp>
        <p:nvSpPr>
          <p:cNvPr id="4" name="عنوان 1"/>
          <p:cNvSpPr txBox="1">
            <a:spLocks/>
          </p:cNvSpPr>
          <p:nvPr/>
        </p:nvSpPr>
        <p:spPr>
          <a:xfrm>
            <a:off x="755576" y="1124744"/>
            <a:ext cx="7488832" cy="576064"/>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ar-SA" sz="3200" b="1" spc="-100" dirty="0">
                <a:solidFill>
                  <a:srgbClr val="FFFF00"/>
                </a:solidFill>
                <a:latin typeface="Traditional Arabic" pitchFamily="18" charset="-78"/>
                <a:ea typeface="+mj-ea"/>
                <a:cs typeface="Traditional Arabic" pitchFamily="18" charset="-78"/>
              </a:rPr>
              <a:t>ما هي أبرز التحديات العسكرية للمسلمين</a:t>
            </a:r>
            <a:r>
              <a:rPr lang="ar-SA" sz="3200" spc="-100" dirty="0">
                <a:solidFill>
                  <a:srgbClr val="FFFF00"/>
                </a:solidFill>
                <a:latin typeface="+mj-lt"/>
                <a:ea typeface="+mj-ea"/>
                <a:cs typeface="+mj-cs"/>
              </a:rPr>
              <a:t>؟</a:t>
            </a:r>
          </a:p>
        </p:txBody>
      </p:sp>
      <p:pic>
        <p:nvPicPr>
          <p:cNvPr id="5" name="Picture 4" descr="http://www.templaricavalieri.it/images/mongoli_17.gif"/>
          <p:cNvPicPr>
            <a:picLocks noChangeAspect="1" noChangeArrowheads="1"/>
          </p:cNvPicPr>
          <p:nvPr/>
        </p:nvPicPr>
        <p:blipFill>
          <a:blip r:embed="rId2" cstate="print"/>
          <a:srcRect/>
          <a:stretch>
            <a:fillRect/>
          </a:stretch>
        </p:blipFill>
        <p:spPr bwMode="auto">
          <a:xfrm>
            <a:off x="0" y="5373216"/>
            <a:ext cx="9144000" cy="1484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 calcmode="lin" valueType="num">
                                      <p:cBhvr additive="base">
                                        <p:cTn id="3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 calcmode="lin" valueType="num">
                                      <p:cBhvr additive="base">
                                        <p:cTn id="4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 calcmode="lin" valueType="num">
                                      <p:cBhvr additive="base">
                                        <p:cTn id="4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encrypted-tbn0.gstatic.com/images?q=tbn:ANd9GcTEhCIvGBJijIh9-70mwt8GBdASMCM29-LAyHQdfgUBGxuEHOtA"/>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 name="مربع نص 3"/>
          <p:cNvSpPr txBox="1"/>
          <p:nvPr/>
        </p:nvSpPr>
        <p:spPr>
          <a:xfrm>
            <a:off x="395536" y="0"/>
            <a:ext cx="7272808" cy="1477328"/>
          </a:xfrm>
          <a:prstGeom prst="rect">
            <a:avLst/>
          </a:prstGeom>
          <a:noFill/>
        </p:spPr>
        <p:txBody>
          <a:bodyPr wrap="square" rtlCol="1">
            <a:spAutoFit/>
          </a:bodyPr>
          <a:lstStyle/>
          <a:p>
            <a:r>
              <a:rPr lang="ar-SA" sz="3600" dirty="0" smtClean="0">
                <a:cs typeface="DecoType Naskh Variants" pitchFamily="2" charset="-78"/>
              </a:rPr>
              <a:t>الغزو العسكري </a:t>
            </a:r>
            <a:r>
              <a:rPr lang="ar-SA" sz="3600" dirty="0" err="1" smtClean="0">
                <a:cs typeface="DecoType Naskh Variants" pitchFamily="2" charset="-78"/>
              </a:rPr>
              <a:t>الحاضر</a:t>
            </a:r>
            <a:r>
              <a:rPr lang="ar-SA" sz="3600" dirty="0" err="1" smtClean="0"/>
              <a:t>:</a:t>
            </a:r>
            <a:r>
              <a:rPr lang="ar-SA" sz="3600" dirty="0" smtClean="0"/>
              <a:t> </a:t>
            </a:r>
          </a:p>
          <a:p>
            <a:endParaRPr lang="ar-SA" dirty="0" smtClean="0"/>
          </a:p>
          <a:p>
            <a:endParaRPr lang="ar-SA" dirty="0" smtClean="0"/>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55576" y="836712"/>
            <a:ext cx="7416824" cy="5016758"/>
          </a:xfrm>
          <a:prstGeom prst="rect">
            <a:avLst/>
          </a:prstGeom>
          <a:noFill/>
        </p:spPr>
        <p:txBody>
          <a:bodyPr wrap="square" rtlCol="1">
            <a:spAutoFit/>
          </a:bodyPr>
          <a:lstStyle/>
          <a:p>
            <a:endParaRPr lang="ar-SA" sz="3200" dirty="0" smtClean="0">
              <a:latin typeface="Sakkal Majalla" pitchFamily="2" charset="-78"/>
              <a:cs typeface="Sakkal Majalla" pitchFamily="2" charset="-78"/>
            </a:endParaRPr>
          </a:p>
          <a:p>
            <a:endParaRPr lang="ar-SA" sz="3200" dirty="0" smtClean="0">
              <a:latin typeface="Sakkal Majalla" pitchFamily="2" charset="-78"/>
              <a:cs typeface="Sakkal Majalla" pitchFamily="2" charset="-78"/>
            </a:endParaRPr>
          </a:p>
          <a:p>
            <a:endParaRPr lang="ar-SA" sz="3200" dirty="0" smtClean="0">
              <a:latin typeface="Sakkal Majalla" pitchFamily="2" charset="-78"/>
              <a:cs typeface="Sakkal Majalla" pitchFamily="2" charset="-78"/>
            </a:endParaRPr>
          </a:p>
          <a:p>
            <a:r>
              <a:rPr lang="ar-SA" sz="3200" b="1" dirty="0" smtClean="0">
                <a:latin typeface="Sakkal Majalla" pitchFamily="2" charset="-78"/>
                <a:cs typeface="DecoType Naskh Variants" pitchFamily="2" charset="-78"/>
              </a:rPr>
              <a:t>”هُوَ </a:t>
            </a:r>
            <a:r>
              <a:rPr lang="ar-SA" sz="3200" b="1" dirty="0" smtClean="0">
                <a:latin typeface="Sakkal Majalla" pitchFamily="2" charset="-78"/>
                <a:cs typeface="DecoType Naskh Variants" pitchFamily="2" charset="-78"/>
              </a:rPr>
              <a:t>الَّذِي أَرْسَلَ رَسُولَهُ بِالْهُدَى وَدِينِ الْحَقِّ لِيُظْهِرَهُ عَلَى الدِّينِ كُلِّهِ وَلَوْ كَرِهَ </a:t>
            </a:r>
            <a:r>
              <a:rPr lang="ar-SA" sz="3200" b="1" dirty="0" err="1" smtClean="0">
                <a:latin typeface="Sakkal Majalla" pitchFamily="2" charset="-78"/>
                <a:cs typeface="DecoType Naskh Variants" pitchFamily="2" charset="-78"/>
              </a:rPr>
              <a:t>الْمُشْرِكُونَ“</a:t>
            </a:r>
            <a:endParaRPr lang="ar-SA" sz="3200" b="1" dirty="0" smtClean="0">
              <a:latin typeface="Sakkal Majalla" pitchFamily="2" charset="-78"/>
              <a:cs typeface="DecoType Naskh Variants" pitchFamily="2" charset="-78"/>
            </a:endParaRPr>
          </a:p>
          <a:p>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وقال عليه الصلاة </a:t>
            </a:r>
            <a:r>
              <a:rPr lang="ar-SA" sz="3200" b="1" dirty="0" err="1" smtClean="0">
                <a:latin typeface="Sakkal Majalla" pitchFamily="2" charset="-78"/>
                <a:cs typeface="Sakkal Majalla" pitchFamily="2" charset="-78"/>
              </a:rPr>
              <a:t>والسلام:</a:t>
            </a:r>
            <a:r>
              <a:rPr lang="ar-SA" sz="3200" b="1" dirty="0" err="1" smtClean="0">
                <a:latin typeface="Sakkal Majalla" pitchFamily="2" charset="-78"/>
                <a:cs typeface="Sakkal Majalla" pitchFamily="2" charset="-78"/>
              </a:rPr>
              <a:t> </a:t>
            </a:r>
            <a:r>
              <a:rPr lang="ar-SA" sz="3200" b="1" dirty="0" smtClean="0">
                <a:latin typeface="Sakkal Majalla" pitchFamily="2" charset="-78"/>
                <a:cs typeface="Sakkal Majalla" pitchFamily="2" charset="-78"/>
              </a:rPr>
              <a:t>” لا تزال طائفة من أمتي ظاهرين على الحق لا يضرهم من خذلهم، حتى يأتي أمر الله وهم </a:t>
            </a:r>
            <a:r>
              <a:rPr lang="ar-SA" sz="3200" b="1" dirty="0" err="1" smtClean="0">
                <a:latin typeface="Sakkal Majalla" pitchFamily="2" charset="-78"/>
                <a:cs typeface="Sakkal Majalla" pitchFamily="2" charset="-78"/>
              </a:rPr>
              <a:t>كذلك“.</a:t>
            </a:r>
            <a:endParaRPr lang="ar-SA" sz="3200" b="1" dirty="0" smtClean="0">
              <a:latin typeface="Sakkal Majalla" pitchFamily="2" charset="-78"/>
              <a:cs typeface="Sakkal Majalla" pitchFamily="2" charset="-78"/>
            </a:endParaRPr>
          </a:p>
          <a:p>
            <a:endParaRPr lang="ar-SA" sz="3200" dirty="0">
              <a:latin typeface="Sakkal Majalla" pitchFamily="2" charset="-78"/>
              <a:cs typeface="Sakkal Majalla"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up.alhilalclub.com/uploads/public/2010/05/141027_p39.jpg"/>
          <p:cNvPicPr>
            <a:picLocks noChangeAspect="1" noChangeArrowheads="1"/>
          </p:cNvPicPr>
          <p:nvPr/>
        </p:nvPicPr>
        <p:blipFill>
          <a:blip r:embed="rId2" cstate="print"/>
          <a:srcRect/>
          <a:stretch>
            <a:fillRect/>
          </a:stretch>
        </p:blipFill>
        <p:spPr bwMode="auto">
          <a:xfrm>
            <a:off x="179512" y="8064"/>
            <a:ext cx="8496944" cy="68712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5918" y="0"/>
            <a:ext cx="7358082" cy="1142984"/>
          </a:xfrm>
          <a:solidFill>
            <a:schemeClr val="bg1"/>
          </a:solidFill>
          <a:ln>
            <a:noFill/>
          </a:ln>
        </p:spPr>
        <p:txBody>
          <a:bodyPr>
            <a:normAutofit/>
          </a:bodyPr>
          <a:lstStyle/>
          <a:p>
            <a:pPr algn="r"/>
            <a:r>
              <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الغزو الفكري:</a:t>
            </a:r>
            <a:r>
              <a:rPr lang="en-US" dirty="0" smtClean="0">
                <a:solidFill>
                  <a:schemeClr val="accent3">
                    <a:lumMod val="40000"/>
                    <a:lumOff val="60000"/>
                  </a:schemeClr>
                </a:solidFill>
              </a:rPr>
              <a:t/>
            </a:r>
            <a:br>
              <a:rPr lang="en-US" dirty="0" smtClean="0">
                <a:solidFill>
                  <a:schemeClr val="accent3">
                    <a:lumMod val="40000"/>
                    <a:lumOff val="60000"/>
                  </a:schemeClr>
                </a:solidFill>
              </a:rPr>
            </a:br>
            <a:endParaRPr lang="ar-SA" dirty="0">
              <a:solidFill>
                <a:schemeClr val="accent3">
                  <a:lumMod val="40000"/>
                  <a:lumOff val="60000"/>
                </a:schemeClr>
              </a:solidFill>
            </a:endParaRPr>
          </a:p>
        </p:txBody>
      </p:sp>
      <p:sp>
        <p:nvSpPr>
          <p:cNvPr id="3" name="عنوان فرعي 2"/>
          <p:cNvSpPr>
            <a:spLocks noGrp="1"/>
          </p:cNvSpPr>
          <p:nvPr>
            <p:ph type="subTitle" idx="1"/>
          </p:nvPr>
        </p:nvSpPr>
        <p:spPr>
          <a:xfrm>
            <a:off x="1785918" y="785794"/>
            <a:ext cx="7358082" cy="6072206"/>
          </a:xfrm>
          <a:solidFill>
            <a:schemeClr val="bg1"/>
          </a:solidFill>
        </p:spPr>
        <p:txBody>
          <a:bodyPr>
            <a:normAutofit/>
          </a:bodyPr>
          <a:lstStyle/>
          <a:p>
            <a:pPr algn="r"/>
            <a:r>
              <a:rPr lang="ar-SA" sz="3400" dirty="0" smtClean="0">
                <a:solidFill>
                  <a:schemeClr val="accent1">
                    <a:lumMod val="75000"/>
                  </a:schemeClr>
                </a:solidFill>
                <a:latin typeface="Arial Unicode MS" pitchFamily="34" charset="-128"/>
                <a:ea typeface="Arial Unicode MS" pitchFamily="34" charset="-128"/>
                <a:cs typeface="Arial Unicode MS" pitchFamily="34" charset="-128"/>
              </a:rPr>
              <a:t>تعريفه: إغارة الأعداء على أمة من الأمم بأسلحة معينة، وأساليب مخـتلفة، لتدمير قواها الداخلية، وعزائمها ومقوماتها وانتهاب كل ما تملك.</a:t>
            </a:r>
            <a:endParaRPr lang="en-US" sz="3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34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الفرق بينه وبين الغزو العسكري</a:t>
            </a:r>
            <a:r>
              <a:rPr lang="ar-SA" sz="3400" dirty="0" smtClean="0">
                <a:solidFill>
                  <a:schemeClr val="bg1"/>
                </a:solidFill>
                <a:latin typeface="Arial Unicode MS" pitchFamily="34" charset="-128"/>
                <a:ea typeface="Arial Unicode MS" pitchFamily="34" charset="-128"/>
                <a:cs typeface="Arial Unicode MS" pitchFamily="34" charset="-128"/>
              </a:rPr>
              <a:t>:</a:t>
            </a:r>
            <a:endParaRPr lang="en-US" sz="3400" dirty="0" smtClean="0">
              <a:solidFill>
                <a:schemeClr val="bg1"/>
              </a:solidFill>
              <a:latin typeface="Arial Unicode MS" pitchFamily="34" charset="-128"/>
              <a:ea typeface="Arial Unicode MS" pitchFamily="34" charset="-128"/>
              <a:cs typeface="Arial Unicode MS" pitchFamily="34" charset="-128"/>
            </a:endParaRPr>
          </a:p>
          <a:p>
            <a:pPr algn="r"/>
            <a:r>
              <a:rPr lang="ar-SA" sz="3400" dirty="0" smtClean="0">
                <a:solidFill>
                  <a:schemeClr val="accent1">
                    <a:lumMod val="75000"/>
                  </a:schemeClr>
                </a:solidFill>
                <a:latin typeface="Arial Unicode MS" pitchFamily="34" charset="-128"/>
                <a:ea typeface="Arial Unicode MS" pitchFamily="34" charset="-128"/>
                <a:cs typeface="Arial Unicode MS" pitchFamily="34" charset="-128"/>
              </a:rPr>
              <a:t>_ الغزو </a:t>
            </a:r>
            <a:r>
              <a:rPr lang="ar-SA" sz="34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العسكري</a:t>
            </a:r>
            <a:r>
              <a:rPr lang="ar-SA" sz="3400" dirty="0" smtClean="0">
                <a:solidFill>
                  <a:schemeClr val="accent3">
                    <a:lumMod val="60000"/>
                    <a:lumOff val="40000"/>
                  </a:schemeClr>
                </a:solidFill>
                <a:latin typeface="Arial Unicode MS" pitchFamily="34" charset="-128"/>
                <a:ea typeface="Arial Unicode MS" pitchFamily="34" charset="-128"/>
                <a:cs typeface="Arial Unicode MS" pitchFamily="34" charset="-128"/>
              </a:rPr>
              <a:t> </a:t>
            </a:r>
            <a:r>
              <a:rPr lang="ar-SA" sz="3400" dirty="0" smtClean="0">
                <a:solidFill>
                  <a:schemeClr val="accent1">
                    <a:lumMod val="75000"/>
                  </a:schemeClr>
                </a:solidFill>
                <a:latin typeface="Arial Unicode MS" pitchFamily="34" charset="-128"/>
                <a:ea typeface="Arial Unicode MS" pitchFamily="34" charset="-128"/>
                <a:cs typeface="Arial Unicode MS" pitchFamily="34" charset="-128"/>
              </a:rPr>
              <a:t>يأتي للقهر وتحقيق أهداف استعماريه دون رغبة الشعوب </a:t>
            </a:r>
            <a:r>
              <a:rPr lang="ar-SA" sz="3400" dirty="0" err="1" smtClean="0">
                <a:solidFill>
                  <a:schemeClr val="accent1">
                    <a:lumMod val="75000"/>
                  </a:schemeClr>
                </a:solidFill>
                <a:latin typeface="Arial Unicode MS" pitchFamily="34" charset="-128"/>
                <a:ea typeface="Arial Unicode MS" pitchFamily="34" charset="-128"/>
                <a:cs typeface="Arial Unicode MS" pitchFamily="34" charset="-128"/>
              </a:rPr>
              <a:t>المستعمره</a:t>
            </a:r>
            <a:r>
              <a:rPr lang="ar-SA" sz="3400" dirty="0" smtClean="0">
                <a:solidFill>
                  <a:schemeClr val="accent1">
                    <a:lumMod val="75000"/>
                  </a:schemeClr>
                </a:solidFill>
                <a:latin typeface="Arial Unicode MS" pitchFamily="34" charset="-128"/>
                <a:ea typeface="Arial Unicode MS" pitchFamily="34" charset="-128"/>
                <a:cs typeface="Arial Unicode MS" pitchFamily="34" charset="-128"/>
              </a:rPr>
              <a:t>.</a:t>
            </a:r>
            <a:endParaRPr lang="en-US" sz="3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3400" dirty="0" smtClean="0">
                <a:solidFill>
                  <a:schemeClr val="accent1">
                    <a:lumMod val="50000"/>
                  </a:schemeClr>
                </a:solidFill>
                <a:latin typeface="Arial Unicode MS" pitchFamily="34" charset="-128"/>
                <a:ea typeface="Arial Unicode MS" pitchFamily="34" charset="-128"/>
                <a:cs typeface="Arial Unicode MS" pitchFamily="34" charset="-128"/>
              </a:rPr>
              <a:t>_ أما الغزو </a:t>
            </a:r>
            <a:r>
              <a:rPr lang="ar-SA" sz="34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الفكري</a:t>
            </a:r>
            <a:r>
              <a:rPr lang="ar-SA" sz="3400" dirty="0" smtClean="0">
                <a:solidFill>
                  <a:schemeClr val="accent3">
                    <a:lumMod val="60000"/>
                    <a:lumOff val="40000"/>
                  </a:schemeClr>
                </a:solidFill>
                <a:latin typeface="Arial Unicode MS" pitchFamily="34" charset="-128"/>
                <a:ea typeface="Arial Unicode MS" pitchFamily="34" charset="-128"/>
                <a:cs typeface="Arial Unicode MS" pitchFamily="34" charset="-128"/>
              </a:rPr>
              <a:t> </a:t>
            </a:r>
            <a:r>
              <a:rPr lang="ar-SA" sz="3400" dirty="0" smtClean="0">
                <a:solidFill>
                  <a:schemeClr val="accent1">
                    <a:lumMod val="50000"/>
                  </a:schemeClr>
                </a:solidFill>
                <a:latin typeface="Arial Unicode MS" pitchFamily="34" charset="-128"/>
                <a:ea typeface="Arial Unicode MS" pitchFamily="34" charset="-128"/>
                <a:cs typeface="Arial Unicode MS" pitchFamily="34" charset="-128"/>
              </a:rPr>
              <a:t>فهو لتصفية العقول </a:t>
            </a:r>
            <a:r>
              <a:rPr lang="ar-SA" sz="3400" dirty="0" err="1" smtClean="0">
                <a:solidFill>
                  <a:schemeClr val="accent1">
                    <a:lumMod val="50000"/>
                  </a:schemeClr>
                </a:solidFill>
                <a:latin typeface="Arial Unicode MS" pitchFamily="34" charset="-128"/>
                <a:ea typeface="Arial Unicode MS" pitchFamily="34" charset="-128"/>
                <a:cs typeface="Arial Unicode MS" pitchFamily="34" charset="-128"/>
              </a:rPr>
              <a:t>والأفهام</a:t>
            </a:r>
            <a:r>
              <a:rPr lang="ar-SA" sz="3400" dirty="0" smtClean="0">
                <a:solidFill>
                  <a:schemeClr val="accent1">
                    <a:lumMod val="50000"/>
                  </a:schemeClr>
                </a:solidFill>
                <a:latin typeface="Arial Unicode MS" pitchFamily="34" charset="-128"/>
                <a:ea typeface="Arial Unicode MS" pitchFamily="34" charset="-128"/>
                <a:cs typeface="Arial Unicode MS" pitchFamily="34" charset="-128"/>
              </a:rPr>
              <a:t> لتكون تابعه للغازي</a:t>
            </a:r>
            <a:r>
              <a:rPr lang="ar-SA" sz="2900" dirty="0" smtClean="0">
                <a:solidFill>
                  <a:schemeClr val="accent1">
                    <a:lumMod val="50000"/>
                  </a:schemeClr>
                </a:solidFill>
                <a:latin typeface="Arial Unicode MS" pitchFamily="34" charset="-128"/>
                <a:ea typeface="Arial Unicode MS" pitchFamily="34" charset="-128"/>
                <a:cs typeface="Arial Unicode MS" pitchFamily="34" charset="-128"/>
              </a:rPr>
              <a:t>.</a:t>
            </a:r>
            <a:endParaRPr lang="en-US" sz="2900"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dirty="0" smtClean="0">
                <a:solidFill>
                  <a:schemeClr val="accent3">
                    <a:lumMod val="60000"/>
                    <a:lumOff val="40000"/>
                  </a:schemeClr>
                </a:solidFill>
              </a:rPr>
              <a:t> </a:t>
            </a:r>
            <a:endParaRPr lang="en-US" dirty="0" smtClean="0">
              <a:solidFill>
                <a:schemeClr val="accent3">
                  <a:lumMod val="60000"/>
                  <a:lumOff val="40000"/>
                </a:schemeClr>
              </a:solidFill>
            </a:endParaRPr>
          </a:p>
          <a:p>
            <a:endParaRPr lang="ar-SA" dirty="0"/>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572560" cy="1417638"/>
          </a:xfrm>
          <a:solidFill>
            <a:schemeClr val="accent3">
              <a:lumMod val="20000"/>
              <a:lumOff val="80000"/>
            </a:schemeClr>
          </a:solidFill>
        </p:spPr>
        <p:txBody>
          <a:bodyPr>
            <a:normAutofit/>
          </a:bodyPr>
          <a:lstStyle/>
          <a:p>
            <a:pPr algn="r"/>
            <a:r>
              <a:rPr lang="ar-SA" sz="3200" b="1" dirty="0" smtClean="0">
                <a:solidFill>
                  <a:schemeClr val="bg1"/>
                </a:solidFill>
                <a:latin typeface="Arial Unicode MS" pitchFamily="34" charset="-128"/>
                <a:ea typeface="Arial Unicode MS" pitchFamily="34" charset="-128"/>
                <a:cs typeface="Arial Unicode MS" pitchFamily="34" charset="-128"/>
              </a:rPr>
              <a:t>نبذه عن بداية الغزو الفكري:</a:t>
            </a:r>
            <a:r>
              <a:rPr lang="en-US" sz="32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
            </a:r>
            <a:br>
              <a:rPr lang="en-US" sz="32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br>
            <a:endParaRPr lang="ar-SA" sz="3200" dirty="0"/>
          </a:p>
        </p:txBody>
      </p:sp>
      <p:sp>
        <p:nvSpPr>
          <p:cNvPr id="3" name="عنصر نائب للمحتوى 2"/>
          <p:cNvSpPr>
            <a:spLocks noGrp="1"/>
          </p:cNvSpPr>
          <p:nvPr>
            <p:ph sz="quarter" idx="1"/>
          </p:nvPr>
        </p:nvSpPr>
        <p:spPr>
          <a:xfrm>
            <a:off x="142844" y="1142984"/>
            <a:ext cx="8572560" cy="5715016"/>
          </a:xfrm>
          <a:solidFill>
            <a:schemeClr val="accent3">
              <a:lumMod val="20000"/>
              <a:lumOff val="80000"/>
            </a:schemeClr>
          </a:solidFill>
        </p:spPr>
        <p:txBody>
          <a:bodyPr>
            <a:noAutofit/>
          </a:bodyPr>
          <a:lstStyle/>
          <a:p>
            <a:r>
              <a:rPr lang="ar-SA" sz="2800" dirty="0" smtClean="0">
                <a:solidFill>
                  <a:schemeClr val="accent1">
                    <a:lumMod val="50000"/>
                  </a:schemeClr>
                </a:solidFill>
                <a:latin typeface="Arial Unicode MS" pitchFamily="34" charset="-128"/>
                <a:ea typeface="Arial Unicode MS" pitchFamily="34" charset="-128"/>
                <a:cs typeface="Arial Unicode MS" pitchFamily="34" charset="-128"/>
              </a:rPr>
              <a:t>شنت</a:t>
            </a:r>
            <a:r>
              <a:rPr lang="ar-SA" sz="2800" dirty="0" smtClean="0">
                <a:solidFill>
                  <a:schemeClr val="accent3">
                    <a:lumMod val="60000"/>
                    <a:lumOff val="40000"/>
                  </a:schemeClr>
                </a:solidFill>
                <a:latin typeface="Arial Unicode MS" pitchFamily="34" charset="-128"/>
                <a:ea typeface="Arial Unicode MS" pitchFamily="34" charset="-128"/>
                <a:cs typeface="Arial Unicode MS" pitchFamily="34" charset="-128"/>
              </a:rPr>
              <a:t> </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أوربا النصرانية الحروب ضد شمال أوروبا (الهمج </a:t>
            </a:r>
            <a:r>
              <a:rPr lang="ar-SA" sz="2800" dirty="0" err="1" smtClean="0">
                <a:solidFill>
                  <a:schemeClr val="accent1">
                    <a:lumMod val="75000"/>
                  </a:schemeClr>
                </a:solidFill>
                <a:latin typeface="Arial Unicode MS" pitchFamily="34" charset="-128"/>
                <a:ea typeface="Arial Unicode MS" pitchFamily="34" charset="-128"/>
                <a:cs typeface="Arial Unicode MS" pitchFamily="34" charset="-128"/>
              </a:rPr>
              <a:t>البربرة</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 في نظرهم) لإدخالهم في النصرانية.. وكان من نتيجة هذه الحروب الدينية أن انقسمت أوربا إلى (كاثوليك_ </a:t>
            </a:r>
            <a:r>
              <a:rPr lang="ar-SA" sz="2800" dirty="0" err="1" smtClean="0">
                <a:solidFill>
                  <a:schemeClr val="accent1">
                    <a:lumMod val="75000"/>
                  </a:schemeClr>
                </a:solidFill>
                <a:latin typeface="Arial Unicode MS" pitchFamily="34" charset="-128"/>
                <a:ea typeface="Arial Unicode MS" pitchFamily="34" charset="-128"/>
                <a:cs typeface="Arial Unicode MS" pitchFamily="34" charset="-128"/>
              </a:rPr>
              <a:t>وبروستانت</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 هذا فيما بين الأوربيين أنفسهم.</a:t>
            </a:r>
          </a:p>
          <a:p>
            <a:endParaRPr lang="en-US" sz="2800"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ثم بدأت هجمة ( الرجل الأبيض) على الشعوب، </a:t>
            </a:r>
            <a:r>
              <a:rPr lang="ar-SA" sz="2800" dirty="0" smtClean="0">
                <a:solidFill>
                  <a:schemeClr val="accent1">
                    <a:lumMod val="50000"/>
                  </a:schemeClr>
                </a:solidFill>
                <a:latin typeface="Arial Unicode MS" pitchFamily="34" charset="-128"/>
                <a:ea typeface="Arial Unicode MS" pitchFamily="34" charset="-128"/>
                <a:cs typeface="Arial Unicode MS" pitchFamily="34" charset="-128"/>
              </a:rPr>
              <a:t>وكانت العملية مدروسة دراسة دقيقة</a:t>
            </a:r>
            <a:r>
              <a:rPr lang="ar-SA" sz="2800" dirty="0" smtClean="0">
                <a:solidFill>
                  <a:schemeClr val="accent3">
                    <a:lumMod val="60000"/>
                    <a:lumOff val="40000"/>
                  </a:schemeClr>
                </a:solidFill>
                <a:latin typeface="Arial Unicode MS" pitchFamily="34" charset="-128"/>
                <a:ea typeface="Arial Unicode MS" pitchFamily="34" charset="-128"/>
                <a:cs typeface="Arial Unicode MS" pitchFamily="34" charset="-128"/>
              </a:rPr>
              <a:t>،</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 بحيث لم تترك مجالاً للصدف أن يكون لها دور..فالغرب يعرف ما يريده من الشعوب الأخرى..ويعرف الشعوب الأخرى معرفة دقيقة..ولو جئنا نحصي ما أخرجته المطابع الأوربية من دراسات، وما تخرجه الآن، لكان ذلك يفوق حتى الدراسات التي تنتجها الشعوب عن نفسها.</a:t>
            </a:r>
            <a:endParaRPr lang="ar-SA" sz="28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572560" cy="928670"/>
          </a:xfrm>
          <a:solidFill>
            <a:schemeClr val="accent3">
              <a:lumMod val="20000"/>
              <a:lumOff val="80000"/>
            </a:schemeClr>
          </a:solidFill>
        </p:spPr>
        <p:txBody>
          <a:bodyPr>
            <a:normAutofit/>
          </a:bodyPr>
          <a:lstStyle/>
          <a:p>
            <a:pPr algn="r"/>
            <a:r>
              <a:rPr lang="ar-SA" sz="3600" b="1" dirty="0" smtClean="0">
                <a:solidFill>
                  <a:schemeClr val="bg1"/>
                </a:solidFill>
                <a:latin typeface="Arial Unicode MS" pitchFamily="34" charset="-128"/>
                <a:ea typeface="Arial Unicode MS" pitchFamily="34" charset="-128"/>
                <a:cs typeface="Arial Unicode MS" pitchFamily="34" charset="-128"/>
              </a:rPr>
              <a:t>مثال ذلك:</a:t>
            </a:r>
            <a:endParaRPr lang="ar-SA" sz="3600" dirty="0">
              <a:solidFill>
                <a:schemeClr val="bg1"/>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142844" y="928670"/>
            <a:ext cx="8572560" cy="5929330"/>
          </a:xfrm>
          <a:solidFill>
            <a:schemeClr val="accent3">
              <a:lumMod val="20000"/>
              <a:lumOff val="80000"/>
            </a:schemeClr>
          </a:solidFill>
        </p:spPr>
        <p:txBody>
          <a:bodyPr>
            <a:noAutofit/>
          </a:bodyPr>
          <a:lstStyle/>
          <a:p>
            <a:endParaRPr lang="ar-SA" sz="2000" b="1"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sz="2000" b="1" dirty="0" smtClean="0">
                <a:solidFill>
                  <a:schemeClr val="accent1">
                    <a:lumMod val="75000"/>
                  </a:schemeClr>
                </a:solidFill>
                <a:latin typeface="Arial Unicode MS" pitchFamily="34" charset="-128"/>
                <a:ea typeface="Arial Unicode MS" pitchFamily="34" charset="-128"/>
                <a:cs typeface="Arial Unicode MS" pitchFamily="34" charset="-128"/>
              </a:rPr>
              <a:t>_</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sz="2000" dirty="0" smtClean="0">
                <a:solidFill>
                  <a:schemeClr val="accent1">
                    <a:lumMod val="50000"/>
                  </a:schemeClr>
                </a:solidFill>
                <a:latin typeface="Arial Unicode MS" pitchFamily="34" charset="-128"/>
                <a:ea typeface="Arial Unicode MS" pitchFamily="34" charset="-128"/>
                <a:cs typeface="Arial Unicode MS" pitchFamily="34" charset="-128"/>
              </a:rPr>
              <a:t>دليل </a:t>
            </a:r>
            <a:r>
              <a:rPr lang="ar-SA" sz="2000" dirty="0" err="1" smtClean="0">
                <a:solidFill>
                  <a:schemeClr val="accent1">
                    <a:lumMod val="50000"/>
                  </a:schemeClr>
                </a:solidFill>
                <a:latin typeface="Arial Unicode MS" pitchFamily="34" charset="-128"/>
                <a:ea typeface="Arial Unicode MS" pitchFamily="34" charset="-128"/>
                <a:cs typeface="Arial Unicode MS" pitchFamily="34" charset="-128"/>
              </a:rPr>
              <a:t>لويمر</a:t>
            </a:r>
            <a:r>
              <a:rPr lang="ar-SA" sz="2000" dirty="0" smtClean="0">
                <a:solidFill>
                  <a:schemeClr val="accent1">
                    <a:lumMod val="50000"/>
                  </a:schemeClr>
                </a:solidFill>
                <a:latin typeface="Arial Unicode MS" pitchFamily="34" charset="-128"/>
                <a:ea typeface="Arial Unicode MS" pitchFamily="34" charset="-128"/>
                <a:cs typeface="Arial Unicode MS" pitchFamily="34" charset="-128"/>
              </a:rPr>
              <a:t> المؤلف من 14 مجلداً</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مقسماً إلى قسمين: التاريخي، والجغرافي..ولا يكاد يترك صغيرة ولا كبيرة في منطقة الخليج إلا أشبعها بحثاً ودراسة.</a:t>
            </a:r>
          </a:p>
          <a:p>
            <a:endParaRPr lang="en-US" sz="2000"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sz="2000" b="1" dirty="0" smtClean="0">
                <a:solidFill>
                  <a:schemeClr val="accent1">
                    <a:lumMod val="75000"/>
                  </a:schemeClr>
                </a:solidFill>
                <a:latin typeface="Arial Unicode MS" pitchFamily="34" charset="-128"/>
                <a:ea typeface="Arial Unicode MS" pitchFamily="34" charset="-128"/>
                <a:cs typeface="Arial Unicode MS" pitchFamily="34" charset="-128"/>
              </a:rPr>
              <a:t>_</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sz="2000" dirty="0" smtClean="0">
                <a:solidFill>
                  <a:schemeClr val="accent1">
                    <a:lumMod val="50000"/>
                  </a:schemeClr>
                </a:solidFill>
                <a:latin typeface="Arial Unicode MS" pitchFamily="34" charset="-128"/>
                <a:ea typeface="Arial Unicode MS" pitchFamily="34" charset="-128"/>
                <a:cs typeface="Arial Unicode MS" pitchFamily="34" charset="-128"/>
              </a:rPr>
              <a:t>عندما هجم نابليون </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في حملته المشهورة وأحضر معه مئات من العلماء والباحثين والفنانين، كان يعرف أن العالم الإسلامي مقبل على نهضة مباركة.وعندما اضطر للمغادرة وترك نائباً، أرسل إلى هذا النائب يأمره أن يختار خمسمائة شخصية من شيوخ القبائل والأعيان، ويرسلهم إلى فرنسا، ليعيشوا فيها بعض الوقت، وعندما يعودون إلى بلادهم يكونوا أنصاراً لفرنسا.</a:t>
            </a:r>
          </a:p>
          <a:p>
            <a:endParaRPr lang="en-US" sz="2000"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ولما لم يتحقق هذا لخليفة نابليون </a:t>
            </a:r>
            <a:r>
              <a:rPr lang="ar-SA" sz="2000" dirty="0" smtClean="0">
                <a:solidFill>
                  <a:schemeClr val="accent1">
                    <a:lumMod val="50000"/>
                  </a:schemeClr>
                </a:solidFill>
                <a:latin typeface="Arial Unicode MS" pitchFamily="34" charset="-128"/>
                <a:ea typeface="Arial Unicode MS" pitchFamily="34" charset="-128"/>
                <a:cs typeface="Arial Unicode MS" pitchFamily="34" charset="-128"/>
              </a:rPr>
              <a:t>جاء (محمد علي) إلى حكم مصر والقناصل الأوربيون</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sz="2000" dirty="0" err="1" smtClean="0">
                <a:solidFill>
                  <a:schemeClr val="accent1">
                    <a:lumMod val="75000"/>
                  </a:schemeClr>
                </a:solidFill>
                <a:latin typeface="Arial Unicode MS" pitchFamily="34" charset="-128"/>
                <a:ea typeface="Arial Unicode MS" pitchFamily="34" charset="-128"/>
                <a:cs typeface="Arial Unicode MS" pitchFamily="34" charset="-128"/>
              </a:rPr>
              <a:t>لايتركونه</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يتصرف دون أن يكون لهم كلمة، وبدلاً من خمسمائة من الشيوخ وكبار السن، حصلت فرنسا على مئات من أنبغ أبناء مصر وأذكاهم، ليعيشوا في فرنسا يعود منهم من يعود بغير الفكر والرأي الذي ذهب </a:t>
            </a:r>
            <a:r>
              <a:rPr lang="ar-SA" sz="2000" dirty="0" err="1" smtClean="0">
                <a:solidFill>
                  <a:schemeClr val="accent1">
                    <a:lumMod val="75000"/>
                  </a:schemeClr>
                </a:solidFill>
                <a:latin typeface="Arial Unicode MS" pitchFamily="34" charset="-128"/>
                <a:ea typeface="Arial Unicode MS" pitchFamily="34" charset="-128"/>
                <a:cs typeface="Arial Unicode MS" pitchFamily="34" charset="-128"/>
              </a:rPr>
              <a:t>به</a:t>
            </a:r>
            <a:r>
              <a:rPr lang="ar-SA" sz="2000" dirty="0" smtClean="0">
                <a:solidFill>
                  <a:schemeClr val="accent1">
                    <a:lumMod val="75000"/>
                  </a:schemeClr>
                </a:solidFill>
                <a:latin typeface="Arial Unicode MS" pitchFamily="34" charset="-128"/>
                <a:ea typeface="Arial Unicode MS" pitchFamily="34" charset="-128"/>
                <a:cs typeface="Arial Unicode MS" pitchFamily="34" charset="-128"/>
              </a:rPr>
              <a:t>، واستمرت البعثات حتى كان (</a:t>
            </a:r>
            <a:r>
              <a:rPr lang="ar-SA" sz="2000" b="1" dirty="0" smtClean="0">
                <a:latin typeface="Arial Unicode MS" pitchFamily="34" charset="-128"/>
                <a:ea typeface="Arial Unicode MS" pitchFamily="34" charset="-128"/>
                <a:cs typeface="Arial Unicode MS" pitchFamily="34" charset="-128"/>
              </a:rPr>
              <a:t>طه حسين) عميداً للأدب العربي.</a:t>
            </a:r>
            <a:endParaRPr lang="en-US" sz="2000" b="1" dirty="0" smtClean="0">
              <a:latin typeface="Arial Unicode MS" pitchFamily="34" charset="-128"/>
              <a:ea typeface="Arial Unicode MS" pitchFamily="34" charset="-128"/>
              <a:cs typeface="Arial Unicode MS" pitchFamily="34" charset="-128"/>
            </a:endParaRPr>
          </a:p>
          <a:p>
            <a:endParaRPr lang="ar-SA" sz="20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572560" cy="1417638"/>
          </a:xfrm>
          <a:solidFill>
            <a:schemeClr val="accent3">
              <a:lumMod val="20000"/>
              <a:lumOff val="80000"/>
            </a:schemeClr>
          </a:solidFill>
        </p:spPr>
        <p:txBody>
          <a:bodyPr>
            <a:normAutofit/>
          </a:bodyPr>
          <a:lstStyle/>
          <a:p>
            <a:pPr algn="r"/>
            <a:r>
              <a:rPr lang="ar-SA" sz="3200" b="1" dirty="0" smtClean="0">
                <a:solidFill>
                  <a:schemeClr val="bg1"/>
                </a:solidFill>
                <a:latin typeface="Arial Unicode MS" pitchFamily="34" charset="-128"/>
                <a:ea typeface="Arial Unicode MS" pitchFamily="34" charset="-128"/>
                <a:cs typeface="Arial Unicode MS" pitchFamily="34" charset="-128"/>
              </a:rPr>
              <a:t>نماذج من أقوالهم:</a:t>
            </a:r>
            <a:r>
              <a:rPr lang="en-US" sz="3200" dirty="0" smtClean="0">
                <a:solidFill>
                  <a:schemeClr val="bg1"/>
                </a:solidFill>
                <a:latin typeface="Arial Unicode MS" pitchFamily="34" charset="-128"/>
                <a:ea typeface="Arial Unicode MS" pitchFamily="34" charset="-128"/>
                <a:cs typeface="Arial Unicode MS" pitchFamily="34" charset="-128"/>
              </a:rPr>
              <a:t/>
            </a:r>
            <a:br>
              <a:rPr lang="en-US" sz="3200" dirty="0" smtClean="0">
                <a:solidFill>
                  <a:schemeClr val="bg1"/>
                </a:solidFill>
                <a:latin typeface="Arial Unicode MS" pitchFamily="34" charset="-128"/>
                <a:ea typeface="Arial Unicode MS" pitchFamily="34" charset="-128"/>
                <a:cs typeface="Arial Unicode MS" pitchFamily="34" charset="-128"/>
              </a:rPr>
            </a:br>
            <a:endParaRPr lang="ar-SA" sz="3200" dirty="0">
              <a:solidFill>
                <a:schemeClr val="bg1"/>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142844" y="1357298"/>
            <a:ext cx="8572560" cy="5500702"/>
          </a:xfrm>
          <a:solidFill>
            <a:schemeClr val="accent3">
              <a:lumMod val="20000"/>
              <a:lumOff val="80000"/>
            </a:schemeClr>
          </a:solidFill>
        </p:spPr>
        <p:txBody>
          <a:bodyPr>
            <a:noAutofit/>
          </a:bodyPr>
          <a:lstStyle/>
          <a:p>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((ولكن </a:t>
            </a:r>
            <a:r>
              <a:rPr lang="ar-SA" sz="2800" b="1" dirty="0" smtClean="0">
                <a:solidFill>
                  <a:schemeClr val="accent1">
                    <a:lumMod val="50000"/>
                  </a:schemeClr>
                </a:solidFill>
                <a:latin typeface="Arial Unicode MS" pitchFamily="34" charset="-128"/>
                <a:ea typeface="Arial Unicode MS" pitchFamily="34" charset="-128"/>
                <a:cs typeface="Arial Unicode MS" pitchFamily="34" charset="-128"/>
              </a:rPr>
              <a:t>مهمة التبشير </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التي ندبتكم الدول المسيحية للقيام </a:t>
            </a:r>
            <a:r>
              <a:rPr lang="ar-SA" sz="2800" dirty="0" err="1" smtClean="0">
                <a:solidFill>
                  <a:schemeClr val="accent1">
                    <a:lumMod val="75000"/>
                  </a:schemeClr>
                </a:solidFill>
                <a:latin typeface="Arial Unicode MS" pitchFamily="34" charset="-128"/>
                <a:ea typeface="Arial Unicode MS" pitchFamily="34" charset="-128"/>
                <a:cs typeface="Arial Unicode MS" pitchFamily="34" charset="-128"/>
              </a:rPr>
              <a:t>بها</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 في البلاد المحمدية، ليست في إدخال المسلمين في المسيحية فإن هذه هداية وتكريماً لهم، مهمتكم أن تخرجوا المسلم من الإسلام ليصبح مخلوقاً لا صلة له بالله</a:t>
            </a:r>
            <a:r>
              <a:rPr lang="ar-SA" sz="2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sz="2800" b="1" dirty="0" smtClean="0">
                <a:solidFill>
                  <a:schemeClr val="accent1">
                    <a:lumMod val="50000"/>
                  </a:schemeClr>
                </a:solidFill>
                <a:latin typeface="Arial Unicode MS" pitchFamily="34" charset="-128"/>
                <a:ea typeface="Arial Unicode MS" pitchFamily="34" charset="-128"/>
                <a:cs typeface="Arial Unicode MS" pitchFamily="34" charset="-128"/>
              </a:rPr>
              <a:t>إنكم أعددتم نشئاً في ديار المسلمين </a:t>
            </a:r>
            <a:r>
              <a:rPr lang="ar-SA" sz="2800" b="1" dirty="0" err="1" smtClean="0">
                <a:solidFill>
                  <a:schemeClr val="accent1">
                    <a:lumMod val="50000"/>
                  </a:schemeClr>
                </a:solidFill>
                <a:latin typeface="Arial Unicode MS" pitchFamily="34" charset="-128"/>
                <a:ea typeface="Arial Unicode MS" pitchFamily="34" charset="-128"/>
                <a:cs typeface="Arial Unicode MS" pitchFamily="34" charset="-128"/>
              </a:rPr>
              <a:t>لايعرف</a:t>
            </a:r>
            <a:r>
              <a:rPr lang="ar-SA" sz="2800" b="1" dirty="0" smtClean="0">
                <a:solidFill>
                  <a:schemeClr val="accent1">
                    <a:lumMod val="50000"/>
                  </a:schemeClr>
                </a:solidFill>
                <a:latin typeface="Arial Unicode MS" pitchFamily="34" charset="-128"/>
                <a:ea typeface="Arial Unicode MS" pitchFamily="34" charset="-128"/>
                <a:cs typeface="Arial Unicode MS" pitchFamily="34" charset="-128"/>
              </a:rPr>
              <a:t> الصلة بالله، ولا يريد أن يعرفها</a:t>
            </a:r>
            <a:r>
              <a:rPr lang="ar-SA" sz="2800"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وأخرجتم المسلم من الإسلام ولم تدخلوه في المسيحية وبالتالي جاء النشء الإسلامي طبقاً لما أراده الاستعمار المسيحي، لا يهتم بالعظام، ويحب الراحة والكسل، </a:t>
            </a:r>
            <a:r>
              <a:rPr lang="ar-SA" sz="2800" b="1" dirty="0" smtClean="0">
                <a:solidFill>
                  <a:schemeClr val="accent1">
                    <a:lumMod val="50000"/>
                  </a:schemeClr>
                </a:solidFill>
                <a:latin typeface="Arial Unicode MS" pitchFamily="34" charset="-128"/>
                <a:ea typeface="Arial Unicode MS" pitchFamily="34" charset="-128"/>
                <a:cs typeface="Arial Unicode MS" pitchFamily="34" charset="-128"/>
              </a:rPr>
              <a:t>همه في دنياه الشهوات فقط))</a:t>
            </a:r>
            <a:endParaRPr lang="ar-SA" sz="2800" b="1"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1406215">
            <a:off x="138093" y="353619"/>
            <a:ext cx="8455057" cy="1171967"/>
          </a:xfrm>
          <a:solidFill>
            <a:schemeClr val="accent3">
              <a:lumMod val="20000"/>
              <a:lumOff val="80000"/>
            </a:schemeClr>
          </a:solidFill>
        </p:spPr>
        <p:txBody>
          <a:bodyPr>
            <a:noAutofit/>
          </a:bodyPr>
          <a:lstStyle/>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2_((إن </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أهدافنا الرئيسية </a:t>
            </a: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تفتيت الوحدة الإسلامية، ودحر الإمبراطورية العثمانية وتدميرها)).                                </a:t>
            </a:r>
            <a:r>
              <a:rPr lang="ar-SA" sz="24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لورانس </a:t>
            </a:r>
            <a:r>
              <a:rPr lang="en-US" sz="2400"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sz="2400" dirty="0" smtClean="0">
                <a:solidFill>
                  <a:schemeClr val="accent1">
                    <a:lumMod val="75000"/>
                  </a:schemeClr>
                </a:solidFill>
                <a:latin typeface="Arial Unicode MS" pitchFamily="34" charset="-128"/>
                <a:ea typeface="Arial Unicode MS" pitchFamily="34" charset="-128"/>
                <a:cs typeface="Arial Unicode MS" pitchFamily="34" charset="-128"/>
              </a:rPr>
            </a:br>
            <a:endParaRPr lang="ar-SA" sz="24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rot="21399392">
            <a:off x="220678" y="1914084"/>
            <a:ext cx="8528315" cy="4159667"/>
          </a:xfrm>
          <a:solidFill>
            <a:schemeClr val="accent3">
              <a:lumMod val="20000"/>
              <a:lumOff val="80000"/>
            </a:schemeClr>
          </a:solidFill>
        </p:spPr>
        <p:txBody>
          <a:bodyPr>
            <a:normAutofit/>
          </a:bodyPr>
          <a:lstStyle/>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 (( إن على أوروبا أن تظل </a:t>
            </a: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خائفة من الإسلام</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ذلك الدين الذي ظهر في مكة، ولم يضعف من الناحية العددية، بل هو في ازدياد واتساع)).</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شيعا </a:t>
            </a:r>
            <a:r>
              <a:rPr lang="ar-SA" dirty="0" err="1" smtClean="0">
                <a:solidFill>
                  <a:schemeClr val="accent3">
                    <a:lumMod val="40000"/>
                    <a:lumOff val="60000"/>
                  </a:schemeClr>
                </a:solidFill>
                <a:latin typeface="Arial Unicode MS" pitchFamily="34" charset="-128"/>
                <a:ea typeface="Arial Unicode MS" pitchFamily="34" charset="-128"/>
                <a:cs typeface="Arial Unicode MS" pitchFamily="34" charset="-128"/>
              </a:rPr>
              <a:t>بومان</a:t>
            </a:r>
            <a:endPar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endParaRPr>
          </a:p>
          <a:p>
            <a:endParaRPr lang="ar-SA"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 إن للتبشير بالنسبة للحضارة الغربية </a:t>
            </a:r>
            <a:r>
              <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rPr>
              <a:t>مزيتين: </a:t>
            </a: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مزية هدم</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ومزية بناء</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أما الهدم فنعني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به</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انتزاع المسلم من دينه، ولو بدفعه إلى الإلحاد، وأما البناء فنعني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به</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تنصير المسلم إن أمكن ليقف مع الحضارة الغربية ضد قومه)).                                                                      </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rPr>
              <a:t>صوئيمل زويمر</a:t>
            </a:r>
            <a:endParaRPr lang="en-US" dirty="0" smtClean="0">
              <a:solidFill>
                <a:schemeClr val="accent3">
                  <a:lumMod val="40000"/>
                  <a:lumOff val="60000"/>
                </a:schemeClr>
              </a:solidFill>
              <a:latin typeface="Arial Unicode MS" pitchFamily="34" charset="-128"/>
              <a:ea typeface="Arial Unicode MS" pitchFamily="34" charset="-128"/>
              <a:cs typeface="Arial Unicode MS" pitchFamily="34" charset="-128"/>
            </a:endParaRPr>
          </a:p>
          <a:p>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ar-SA"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1399573">
            <a:off x="166144" y="428522"/>
            <a:ext cx="8572560" cy="1501811"/>
          </a:xfrm>
          <a:solidFill>
            <a:schemeClr val="accent3">
              <a:lumMod val="20000"/>
              <a:lumOff val="80000"/>
            </a:schemeClr>
          </a:solidFill>
        </p:spPr>
        <p:txBody>
          <a:bodyPr>
            <a:normAutofit/>
          </a:bodyPr>
          <a:lstStyle/>
          <a:p>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_(( يجب أن نؤكد الأهمية بالغة للعمل بين الصغار وللصغار قبل أن تتشكل عقليتهم وأخلاقهم تشكلاً إسلامياً)).</a:t>
            </a:r>
            <a:b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3">
                    <a:lumMod val="40000"/>
                    <a:lumOff val="60000"/>
                  </a:schemeClr>
                </a:solidFill>
                <a:latin typeface="Arial Unicode MS" pitchFamily="34" charset="-128"/>
                <a:ea typeface="Arial Unicode MS" pitchFamily="34" charset="-128"/>
                <a:cs typeface="Arial Unicode MS" pitchFamily="34" charset="-128"/>
              </a:rPr>
              <a:t>مدينة القدس </a:t>
            </a:r>
            <a:endParaRPr lang="ar-SA" dirty="0">
              <a:solidFill>
                <a:schemeClr val="accent3">
                  <a:lumMod val="40000"/>
                  <a:lumOff val="6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rot="21412451">
            <a:off x="282561" y="3075576"/>
            <a:ext cx="8501122" cy="2207389"/>
          </a:xfrm>
          <a:solidFill>
            <a:schemeClr val="accent3">
              <a:lumMod val="20000"/>
              <a:lumOff val="80000"/>
            </a:schemeClr>
          </a:solidFill>
        </p:spPr>
        <p:txBody>
          <a:bodyPr>
            <a:normAutofit fontScale="25000" lnSpcReduction="20000"/>
          </a:bodyPr>
          <a:lstStyle/>
          <a:p>
            <a:endParaRPr lang="ar-SA" sz="8600"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sz="9600" dirty="0" smtClean="0">
                <a:solidFill>
                  <a:schemeClr val="accent1">
                    <a:lumMod val="75000"/>
                  </a:schemeClr>
                </a:solidFill>
                <a:latin typeface="Arial Unicode MS" pitchFamily="34" charset="-128"/>
                <a:ea typeface="Arial Unicode MS" pitchFamily="34" charset="-128"/>
                <a:cs typeface="Arial Unicode MS" pitchFamily="34" charset="-128"/>
              </a:rPr>
              <a:t>_((وبما أن الأثر الذي تحدثه الأم في أطفالها ذكوراً وإناثاً حتى سن العاشرة من عمرهم بالغ الأهمية، وبما أن النساء هن العنصر المحافظ في الدفاع عن العقيدة، فإننا نعتقد أن الهيئات التبشيرية يجب أن تؤكد جانب العمل الاجتماعي بين النساء المسلمات على أنه وسيلة مهمة في التعجيل بتنصير البلاد الإسلامية)).</a:t>
            </a:r>
          </a:p>
          <a:p>
            <a:r>
              <a:rPr lang="ar-SA" sz="96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sz="9600" dirty="0" smtClean="0">
                <a:latin typeface="Arial Unicode MS" pitchFamily="34" charset="-128"/>
                <a:ea typeface="Arial Unicode MS" pitchFamily="34" charset="-128"/>
                <a:cs typeface="Arial Unicode MS" pitchFamily="34" charset="-128"/>
              </a:rPr>
              <a:t> </a:t>
            </a:r>
          </a:p>
          <a:p>
            <a:r>
              <a:rPr lang="ar-SA" sz="5900" dirty="0" smtClean="0">
                <a:solidFill>
                  <a:schemeClr val="accent3">
                    <a:lumMod val="40000"/>
                    <a:lumOff val="60000"/>
                  </a:schemeClr>
                </a:solidFill>
                <a:latin typeface="Arial Unicode MS" pitchFamily="34" charset="-128"/>
                <a:ea typeface="Arial Unicode MS" pitchFamily="34" charset="-128"/>
                <a:cs typeface="Arial Unicode MS" pitchFamily="34" charset="-128"/>
              </a:rPr>
              <a:t>                            قرار مجموعة من المبشرين المهتمين بالمرأة</a:t>
            </a:r>
            <a:endParaRPr lang="en-US" sz="5900" dirty="0" smtClean="0">
              <a:solidFill>
                <a:schemeClr val="accent3">
                  <a:lumMod val="40000"/>
                  <a:lumOff val="60000"/>
                </a:schemeClr>
              </a:solidFill>
              <a:latin typeface="Arial Unicode MS" pitchFamily="34" charset="-128"/>
              <a:ea typeface="Arial Unicode MS" pitchFamily="34" charset="-128"/>
              <a:cs typeface="Arial Unicode MS" pitchFamily="34" charset="-128"/>
            </a:endParaRPr>
          </a:p>
          <a:p>
            <a:r>
              <a:rPr lang="ar-SA" dirty="0" smtClean="0"/>
              <a:t> </a:t>
            </a:r>
            <a:endParaRPr lang="ar-SA" dirty="0"/>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smtClean="0"/>
          </a:p>
          <a:p>
            <a:endParaRPr lang="ar-SA" dirty="0" smtClean="0"/>
          </a:p>
          <a:p>
            <a:endParaRPr lang="ar-SA" dirty="0" smtClean="0"/>
          </a:p>
          <a:p>
            <a:endParaRPr lang="ar-SA" dirty="0" smtClean="0"/>
          </a:p>
          <a:p>
            <a:pPr algn="ctr"/>
            <a:r>
              <a:rPr lang="ar-SA" sz="4000" b="1" dirty="0" smtClean="0">
                <a:solidFill>
                  <a:srgbClr val="C00000"/>
                </a:solidFill>
                <a:latin typeface="Arial Unicode MS" pitchFamily="34" charset="-128"/>
                <a:ea typeface="Arial Unicode MS" pitchFamily="34" charset="-128"/>
                <a:cs typeface="Arial Unicode MS" pitchFamily="34" charset="-128"/>
              </a:rPr>
              <a:t>أهداف الغزو الفكـــــري</a:t>
            </a:r>
            <a:endParaRPr lang="ar-SA" sz="4000" b="1" dirty="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71682" name="Picture 2" descr="http://1.bp.blogspot.com/-DywT19p8eJs/TyQzUJfRBvI/AAAAAAAAKHQ/m8Vm1WGzUo4/s640/11-1.jpg"/>
          <p:cNvPicPr>
            <a:picLocks noChangeAspect="1" noChangeArrowheads="1"/>
          </p:cNvPicPr>
          <p:nvPr/>
        </p:nvPicPr>
        <p:blipFill>
          <a:blip r:embed="rId2" cstate="print"/>
          <a:srcRect/>
          <a:stretch>
            <a:fillRect/>
          </a:stretch>
        </p:blipFill>
        <p:spPr bwMode="auto">
          <a:xfrm>
            <a:off x="0" y="-107921"/>
            <a:ext cx="9144000" cy="703111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572560" cy="1417638"/>
          </a:xfrm>
          <a:solidFill>
            <a:schemeClr val="accent3">
              <a:lumMod val="20000"/>
              <a:lumOff val="80000"/>
            </a:schemeClr>
          </a:solidFill>
        </p:spPr>
        <p:txBody>
          <a:bodyPr/>
          <a:lstStyle/>
          <a:p>
            <a:pPr algn="r"/>
            <a:r>
              <a:rPr lang="ar-SA" b="1" dirty="0" smtClean="0">
                <a:solidFill>
                  <a:schemeClr val="bg1"/>
                </a:solidFill>
                <a:latin typeface="Arial Unicode MS" pitchFamily="34" charset="-128"/>
                <a:ea typeface="Arial Unicode MS" pitchFamily="34" charset="-128"/>
                <a:cs typeface="Arial Unicode MS" pitchFamily="34" charset="-128"/>
              </a:rPr>
              <a:t>أهداف الغزو الفكري:</a:t>
            </a:r>
            <a:r>
              <a:rPr lang="en-US" dirty="0" smtClean="0"/>
              <a:t/>
            </a:r>
            <a:br>
              <a:rPr lang="en-US" dirty="0" smtClean="0"/>
            </a:br>
            <a:endParaRPr lang="ar-SA" dirty="0"/>
          </a:p>
        </p:txBody>
      </p:sp>
      <p:sp>
        <p:nvSpPr>
          <p:cNvPr id="3" name="عنصر نائب للمحتوى 2"/>
          <p:cNvSpPr>
            <a:spLocks noGrp="1"/>
          </p:cNvSpPr>
          <p:nvPr>
            <p:ph sz="quarter" idx="1"/>
          </p:nvPr>
        </p:nvSpPr>
        <p:spPr>
          <a:xfrm>
            <a:off x="142844" y="1357298"/>
            <a:ext cx="8572560" cy="5500702"/>
          </a:xfrm>
          <a:solidFill>
            <a:schemeClr val="accent3">
              <a:lumMod val="20000"/>
              <a:lumOff val="80000"/>
            </a:schemeClr>
          </a:solidFill>
        </p:spPr>
        <p:txBody>
          <a:bodyPr/>
          <a:lstStyle/>
          <a:p>
            <a:pPr>
              <a:buNone/>
            </a:pPr>
            <a:r>
              <a:rPr lang="ar-SA" b="1" dirty="0" smtClean="0">
                <a:solidFill>
                  <a:schemeClr val="bg1"/>
                </a:solidFill>
                <a:latin typeface="Arial Unicode MS" pitchFamily="34" charset="-128"/>
                <a:ea typeface="Arial Unicode MS" pitchFamily="34" charset="-128"/>
                <a:cs typeface="Arial Unicode MS" pitchFamily="34" charset="-128"/>
              </a:rPr>
              <a:t>أهم أهدافهم:</a:t>
            </a:r>
            <a:endParaRPr lang="en-US" dirty="0" smtClean="0">
              <a:solidFill>
                <a:schemeClr val="bg1"/>
              </a:solidFill>
              <a:latin typeface="Arial Unicode MS" pitchFamily="34" charset="-128"/>
              <a:ea typeface="Arial Unicode MS" pitchFamily="34" charset="-128"/>
              <a:cs typeface="Arial Unicode MS" pitchFamily="34" charset="-128"/>
            </a:endParaRPr>
          </a:p>
          <a:p>
            <a:r>
              <a:rPr lang="ar-SA" b="1" dirty="0" smtClean="0">
                <a:solidFill>
                  <a:schemeClr val="bg1"/>
                </a:solidFill>
                <a:latin typeface="Arial Unicode MS" pitchFamily="34" charset="-128"/>
                <a:ea typeface="Arial Unicode MS" pitchFamily="34" charset="-128"/>
                <a:cs typeface="Arial Unicode MS" pitchFamily="34" charset="-128"/>
              </a:rPr>
              <a:t>1_ </a:t>
            </a: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تفتيت وحدة المسلمين.</a:t>
            </a:r>
            <a:endParaRPr lang="en-US" b="1"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يقول لورانس:( إذا اتحد المسلمون في إمبراطورية عربية، أمكن أن يصبحوا لعنة على العالم وخطراً...ويقول أيضاً: الخطر الحقيقي كامن في نظام الإسلام، وفي قدرته على التوسع والإخضاع، وفي حيويته، إنه الجبار الوحيد في وجه الاستعمار الأوربي).</a:t>
            </a:r>
          </a:p>
          <a:p>
            <a:endParaRPr lang="ar-SA"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b="1" dirty="0" smtClean="0"/>
              <a:t>_ </a:t>
            </a: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التنفس عن الصليبين، وعن </a:t>
            </a:r>
            <a:r>
              <a:rPr lang="ar-SA" b="1" dirty="0" err="1" smtClean="0">
                <a:solidFill>
                  <a:schemeClr val="accent1">
                    <a:lumMod val="50000"/>
                  </a:schemeClr>
                </a:solidFill>
                <a:latin typeface="Arial Unicode MS" pitchFamily="34" charset="-128"/>
                <a:ea typeface="Arial Unicode MS" pitchFamily="34" charset="-128"/>
                <a:cs typeface="Arial Unicode MS" pitchFamily="34" charset="-128"/>
              </a:rPr>
              <a:t>الانهزامات</a:t>
            </a: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 التي مني فيها الصليبيون طوال قرنين من الزمان.</a:t>
            </a:r>
            <a:endParaRPr lang="en-US"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يقول اليسوعيون:(ألم نكن نحن ورثة الصليبين؟ أوَلم نرجع تحت راية الصليب، لنستأنف التسرب التبشيري والتمدين المسيحي).</a:t>
            </a:r>
            <a:endParaRPr lang="en-US"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rot="21413302">
            <a:off x="245596" y="2280332"/>
            <a:ext cx="8365313" cy="2793609"/>
          </a:xfrm>
          <a:solidFill>
            <a:schemeClr val="accent3">
              <a:lumMod val="20000"/>
              <a:lumOff val="80000"/>
            </a:schemeClr>
          </a:solidFill>
        </p:spPr>
        <p:txBody>
          <a:bodyPr>
            <a:normAutofit lnSpcReduction="10000"/>
          </a:bodyPr>
          <a:lstStyle/>
          <a:p>
            <a:endParaRPr lang="ar-SA"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يقول </a:t>
            </a: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المستشرق</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محمد أحمد خلف الله:( أن القصة القرآنية هي من باب التمثيل، وهو ضرب من فنون البيان العربي).</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ويقول </a:t>
            </a: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المستشرق</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جيب:( أن القرآن عمل إنسان معين هو محمد، عاش في حياة خاصة هي حياة المكيين).</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a:t>
            </a:r>
          </a:p>
          <a:p>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 name="عنوان 3"/>
          <p:cNvSpPr>
            <a:spLocks noGrp="1"/>
          </p:cNvSpPr>
          <p:nvPr>
            <p:ph type="title"/>
          </p:nvPr>
        </p:nvSpPr>
        <p:spPr>
          <a:xfrm rot="21434756">
            <a:off x="225912" y="567884"/>
            <a:ext cx="8440542" cy="1145119"/>
          </a:xfrm>
          <a:solidFill>
            <a:schemeClr val="accent3">
              <a:lumMod val="20000"/>
              <a:lumOff val="80000"/>
            </a:schemeClr>
          </a:solidFill>
        </p:spPr>
        <p:txBody>
          <a:bodyPr>
            <a:normAutofit/>
          </a:bodyPr>
          <a:lstStyle/>
          <a:p>
            <a:pPr algn="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3_ تشكيك المسلمين في القرآن والسنة ..</a:t>
            </a:r>
            <a:br>
              <a:rPr lang="ar-SA" b="1"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8572560" cy="1285860"/>
          </a:xfrm>
          <a:solidFill>
            <a:schemeClr val="accent3">
              <a:lumMod val="20000"/>
              <a:lumOff val="80000"/>
            </a:schemeClr>
          </a:solidFill>
        </p:spPr>
        <p:txBody>
          <a:bodyPr>
            <a:normAutofit/>
          </a:bodyPr>
          <a:lstStyle/>
          <a:p>
            <a:pPr algn="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أما الدكتور طه حسين:</a:t>
            </a:r>
            <a:br>
              <a:rPr lang="ar-SA" b="1"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142844" y="1000108"/>
            <a:ext cx="8572560" cy="5857892"/>
          </a:xfrm>
          <a:solidFill>
            <a:schemeClr val="accent3">
              <a:lumMod val="20000"/>
              <a:lumOff val="80000"/>
            </a:schemeClr>
          </a:solidFill>
        </p:spPr>
        <p:txBody>
          <a:bodyPr>
            <a:normAutofit/>
          </a:bodyPr>
          <a:lstStyle/>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فقد كان له قصب السبق في هذه الردة..قال وهو يملي على طلابه في كلية الآداب:(إن في القرآن أسلوبين مختلفين كل الاختلاف، أحدهما جاف مستمد من البيئة المكية، ففيه تهديد ووعيد وزجر وعنف، وغضب وسباب، فلما هاجر النبي إلى مكة، تغير الأسلوب بحكم البيئة أيضاً، فقد كان هنالك اليهود، وبينهم التوراة، فأصبح الأسلوب ليناً وديعاً، مسالماً تلوح عليه أمارات الثقافة).</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t>,,,</a:t>
            </a:r>
          </a:p>
          <a:p>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وطعنوا في رواة الحديث من أصحاب رسول الله صلى الله عليه وسلم:</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فقد شككوا في الصحابي الجليل </a:t>
            </a:r>
            <a:r>
              <a:rPr lang="ar-SA" b="1" dirty="0" smtClean="0">
                <a:solidFill>
                  <a:schemeClr val="accent1">
                    <a:lumMod val="75000"/>
                  </a:schemeClr>
                </a:solidFill>
                <a:latin typeface="Arial Unicode MS" pitchFamily="34" charset="-128"/>
                <a:ea typeface="Arial Unicode MS" pitchFamily="34" charset="-128"/>
                <a:cs typeface="Arial Unicode MS" pitchFamily="34" charset="-128"/>
              </a:rPr>
              <a:t>أبي هريرة رضي الله،</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لكثرة روايته عن رسول الله، واتهموا كذلك حفظه رضي الله عنه، قال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جولدزيهر</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وقد شجعه ملازمته للنبي صلى الله عليه وسلم أن يروي بعد وفاته من الأحاديث أكثر مما رواه غيره من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الصحابه</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وتقدر الأحاديث التي تضاف إليه بخمسمائة وثلاثة آلاف حديث..)</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1403677">
            <a:off x="236859" y="575572"/>
            <a:ext cx="8270035" cy="1002579"/>
          </a:xfrm>
          <a:solidFill>
            <a:schemeClr val="accent3">
              <a:lumMod val="20000"/>
              <a:lumOff val="80000"/>
            </a:schemeClr>
          </a:solidFill>
        </p:spPr>
        <p:txBody>
          <a:bodyPr>
            <a:normAutofit fontScale="90000"/>
          </a:bodyPr>
          <a:lstStyle/>
          <a:p>
            <a:pPr algn="ct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هذا ما قاله </a:t>
            </a:r>
            <a:r>
              <a:rPr lang="ar-SA" b="1" dirty="0" err="1" smtClean="0">
                <a:solidFill>
                  <a:schemeClr val="accent1">
                    <a:lumMod val="50000"/>
                  </a:schemeClr>
                </a:solidFill>
                <a:latin typeface="Arial Unicode MS" pitchFamily="34" charset="-128"/>
                <a:ea typeface="Arial Unicode MS" pitchFamily="34" charset="-128"/>
                <a:cs typeface="Arial Unicode MS" pitchFamily="34" charset="-128"/>
              </a:rPr>
              <a:t>جولدزيهر</a:t>
            </a: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 فماذا قال أعلام السنة:</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p>
        </p:txBody>
      </p:sp>
      <p:sp>
        <p:nvSpPr>
          <p:cNvPr id="3" name="عنصر نائب للمحتوى 2"/>
          <p:cNvSpPr>
            <a:spLocks noGrp="1"/>
          </p:cNvSpPr>
          <p:nvPr>
            <p:ph sz="quarter" idx="1"/>
          </p:nvPr>
        </p:nvSpPr>
        <p:spPr>
          <a:xfrm>
            <a:off x="428700" y="2214554"/>
            <a:ext cx="3657600" cy="1714512"/>
          </a:xfrm>
          <a:solidFill>
            <a:schemeClr val="accent3">
              <a:lumMod val="20000"/>
              <a:lumOff val="80000"/>
            </a:schemeClr>
          </a:solidFill>
        </p:spPr>
        <p:txBody>
          <a:bodyPr>
            <a:normAutofit lnSpcReduction="10000"/>
          </a:bodyPr>
          <a:lstStyle/>
          <a:p>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وقال الشافعي:”</a:t>
            </a:r>
          </a:p>
          <a:p>
            <a:r>
              <a:rPr lang="ar-SA"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أبو هريرة أحفظ من روى الحديث في دهره".</a:t>
            </a:r>
            <a:endParaRPr lang="ar-SA"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 name="عنصر نائب للمحتوى 3"/>
          <p:cNvSpPr>
            <a:spLocks noGrp="1"/>
          </p:cNvSpPr>
          <p:nvPr>
            <p:ph sz="quarter" idx="2"/>
          </p:nvPr>
        </p:nvSpPr>
        <p:spPr>
          <a:xfrm>
            <a:off x="4429124" y="2071678"/>
            <a:ext cx="3770822" cy="2357454"/>
          </a:xfrm>
          <a:solidFill>
            <a:schemeClr val="accent3">
              <a:lumMod val="20000"/>
              <a:lumOff val="80000"/>
            </a:schemeClr>
          </a:solidFill>
        </p:spPr>
        <p:txBody>
          <a:bodyPr>
            <a:normAutofit lnSpcReduction="10000"/>
          </a:bodyPr>
          <a:lstStyle/>
          <a:p>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قال الذهبي:" </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الإمام الفقيه المجتهد الحافظ، صاحب رسول الله صلى الله عليه وسلم، أبو هريرة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الدوسي</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اليماني، سيد الحفاظ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الأثبات</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a:t>
            </a:r>
            <a:endParaRPr lang="en-US"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6" name="عنصر نائب للمحتوى 5"/>
          <p:cNvSpPr>
            <a:spLocks noGrp="1"/>
          </p:cNvSpPr>
          <p:nvPr>
            <p:ph sz="quarter" idx="1"/>
          </p:nvPr>
        </p:nvSpPr>
        <p:spPr/>
        <p:txBody>
          <a:bodyPr>
            <a:normAutofit/>
          </a:bodyPr>
          <a:lstStyle/>
          <a:p>
            <a:endParaRPr lang="ar-SA" sz="4400" b="1"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sz="4400" b="1" dirty="0" smtClean="0">
                <a:solidFill>
                  <a:srgbClr val="C00000"/>
                </a:solidFill>
                <a:latin typeface="Arial Unicode MS" pitchFamily="34" charset="-128"/>
                <a:ea typeface="Arial Unicode MS" pitchFamily="34" charset="-128"/>
                <a:cs typeface="Arial Unicode MS" pitchFamily="34" charset="-128"/>
              </a:rPr>
              <a:t>ما هي الأساليب التي يتبعها الغرب في غزو الشعوب</a:t>
            </a:r>
            <a:r>
              <a:rPr lang="en-US" sz="4400" b="1" dirty="0" smtClean="0">
                <a:solidFill>
                  <a:srgbClr val="C00000"/>
                </a:solidFill>
                <a:latin typeface="Arial Unicode MS" pitchFamily="34" charset="-128"/>
                <a:ea typeface="Arial Unicode MS" pitchFamily="34" charset="-128"/>
                <a:cs typeface="Arial Unicode MS" pitchFamily="34" charset="-128"/>
              </a:rPr>
              <a:t>…</a:t>
            </a:r>
            <a:r>
              <a:rPr lang="en-US" sz="4400" dirty="0" smtClean="0">
                <a:solidFill>
                  <a:srgbClr val="C00000"/>
                </a:solidFill>
                <a:latin typeface="Arial Unicode MS" pitchFamily="34" charset="-128"/>
                <a:ea typeface="Arial Unicode MS" pitchFamily="34" charset="-128"/>
                <a:cs typeface="Arial Unicode MS" pitchFamily="34" charset="-128"/>
              </a:rPr>
              <a:t/>
            </a:r>
            <a:br>
              <a:rPr lang="en-US" sz="4400" dirty="0" smtClean="0">
                <a:solidFill>
                  <a:srgbClr val="C00000"/>
                </a:solidFill>
                <a:latin typeface="Arial Unicode MS" pitchFamily="34" charset="-128"/>
                <a:ea typeface="Arial Unicode MS" pitchFamily="34" charset="-128"/>
                <a:cs typeface="Arial Unicode MS" pitchFamily="34" charset="-128"/>
              </a:rPr>
            </a:br>
            <a:endParaRPr lang="ar-SA" sz="44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296974"/>
          </a:xfrm>
          <a:solidFill>
            <a:schemeClr val="accent3">
              <a:lumMod val="20000"/>
              <a:lumOff val="80000"/>
            </a:schemeClr>
          </a:solidFill>
        </p:spPr>
        <p:txBody>
          <a:bodyPr>
            <a:normAutofit/>
          </a:bodyPr>
          <a:lstStyle/>
          <a:p>
            <a:pPr algn="ct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أهم الأساليب التي يتبعها الغرب في غزو الشعوب:</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457200" y="2000240"/>
            <a:ext cx="3657600" cy="2928958"/>
          </a:xfrm>
          <a:solidFill>
            <a:schemeClr val="accent3">
              <a:lumMod val="20000"/>
              <a:lumOff val="80000"/>
            </a:schemeClr>
          </a:solidFill>
        </p:spPr>
        <p:txBody>
          <a:bodyPr>
            <a:normAutofit fontScale="85000" lnSpcReduction="10000"/>
          </a:bodyPr>
          <a:lstStyle/>
          <a:p>
            <a:endParaRPr lang="ar-SA" sz="3300" b="1"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sz="3300" b="1" dirty="0" smtClean="0">
                <a:solidFill>
                  <a:schemeClr val="accent1">
                    <a:lumMod val="50000"/>
                  </a:schemeClr>
                </a:solidFill>
                <a:latin typeface="Arial Unicode MS" pitchFamily="34" charset="-128"/>
                <a:ea typeface="Arial Unicode MS" pitchFamily="34" charset="-128"/>
                <a:cs typeface="Arial Unicode MS" pitchFamily="34" charset="-128"/>
              </a:rPr>
              <a:t>_ والاستشراق ..</a:t>
            </a:r>
          </a:p>
          <a:p>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دراسة الغربيين للشرق وعلومه وأديانه، وخاصة الإسلام لأهداف مختلفة، ومن أهمها تشويه الإسلام وإضعاف المسلمين.</a:t>
            </a:r>
            <a:endParaRPr lang="en-US" sz="2800"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
        <p:nvSpPr>
          <p:cNvPr id="4" name="عنصر نائب للمحتوى 3"/>
          <p:cNvSpPr>
            <a:spLocks noGrp="1"/>
          </p:cNvSpPr>
          <p:nvPr>
            <p:ph sz="quarter" idx="2"/>
          </p:nvPr>
        </p:nvSpPr>
        <p:spPr>
          <a:xfrm>
            <a:off x="4643438" y="2000240"/>
            <a:ext cx="3714776" cy="3000396"/>
          </a:xfrm>
          <a:solidFill>
            <a:schemeClr val="accent3">
              <a:lumMod val="20000"/>
              <a:lumOff val="80000"/>
            </a:schemeClr>
          </a:solidFill>
        </p:spPr>
        <p:txBody>
          <a:bodyPr>
            <a:normAutofit fontScale="85000" lnSpcReduction="10000"/>
          </a:bodyPr>
          <a:lstStyle/>
          <a:p>
            <a:endParaRPr lang="ar-SA" b="1"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sz="2800" b="1" dirty="0" smtClean="0">
                <a:solidFill>
                  <a:schemeClr val="accent1">
                    <a:lumMod val="50000"/>
                  </a:schemeClr>
                </a:solidFill>
                <a:latin typeface="Arial Unicode MS" pitchFamily="34" charset="-128"/>
                <a:ea typeface="Arial Unicode MS" pitchFamily="34" charset="-128"/>
                <a:cs typeface="Arial Unicode MS" pitchFamily="34" charset="-128"/>
              </a:rPr>
              <a:t>1_التنصير ..</a:t>
            </a:r>
          </a:p>
          <a:p>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الدعوة إلى اعتناق النصرانية، وهي حركة دينية سياسية نصرانية بدأت في الظهور إثر فشل الحروب الصليبية، بغية نشر النصرانية بين الأمم المختلفة.</a:t>
            </a:r>
          </a:p>
          <a:p>
            <a:endParaRPr lang="ar-SA"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8715404" cy="685800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سلك التنصير والاستشراق في عدائهم ومخططهم الأساليب نفسها:</a:t>
            </a:r>
            <a:endParaRPr kumimoji="0" lang="en-US"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sng"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إلا أن التنصير</a:t>
            </a: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قد سلك طرق التعليم المدرسي في: دور </a:t>
            </a:r>
            <a:r>
              <a:rPr kumimoji="0" lang="ar-SA" sz="2400" b="0" i="0" u="none" strike="noStrike" cap="none" normalizeH="0" baseline="0" dirty="0" err="1"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الحضانه</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والمراحل الابتدائية، والثانوية، كما سلك سبيل العمل الخيري الظاهري في المستشفيات والملاجئ ودور الأيتام.</a:t>
            </a:r>
            <a:endPar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sng"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أما </a:t>
            </a:r>
            <a:r>
              <a:rPr kumimoji="0" lang="ar-SA" sz="2400" b="0" i="0" u="sng" strike="noStrike" cap="none" normalizeH="0" baseline="0" dirty="0" err="1"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الاستشراق</a:t>
            </a:r>
            <a:r>
              <a:rPr kumimoji="0" lang="ar-SA" sz="2400" b="0" i="0" u="sng"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فقد أخذ صورة  (البحث) وادعى لبحثه ( الطابع العلمي).</a:t>
            </a:r>
            <a:endPar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فكانت مؤسسة </a:t>
            </a:r>
            <a:r>
              <a:rPr kumimoji="0" lang="ar-SA" sz="2400" b="0" i="0" u="none" strike="noStrike" cap="none" normalizeH="0" baseline="0" dirty="0" err="1"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الاستشراق</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هي المصنع الذي يضع الشبهات والأكاذيب، وكانت مؤسسة التبشير هي التي تحمل ذلك إلى عقل الشباب وقلبه عن طريق المناهج الدراسية.</a:t>
            </a:r>
            <a:endPar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وأهم نتاج المستشرقين في القرن العشرين: </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((دائرة المعارف الإسلامية)):</a:t>
            </a:r>
            <a:endPar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_صدرت بثلاث لغات </a:t>
            </a:r>
            <a:r>
              <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انجليزي، وفرنسي، وألماني</a:t>
            </a:r>
            <a:r>
              <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a:t>
            </a:r>
            <a:endParaRPr kumimoji="0" lang="en-US"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_صدرت في عدة طبعات، وأشترك في تأليفها أكثر من (400) مستشرق، وبلغت أكثر من (3000) مادة، في أكثر من (10,000) صفحة. </a:t>
            </a:r>
          </a:p>
          <a:p>
            <a:pPr marL="0" marR="0" lvl="0" indent="0" algn="r" defTabSz="914400" rtl="1" eaLnBrk="0" fontAlgn="base" latinLnBrk="0" hangingPunct="0">
              <a:lnSpc>
                <a:spcPct val="100000"/>
              </a:lnSpc>
              <a:spcBef>
                <a:spcPct val="0"/>
              </a:spcBef>
              <a:spcAft>
                <a:spcPct val="0"/>
              </a:spcAft>
              <a:buClrTx/>
              <a:buSzTx/>
              <a:buFontTx/>
              <a:buNone/>
              <a:tabLst/>
            </a:pPr>
            <a:endParaRPr lang="ar-SA" sz="2400" dirty="0">
              <a:solidFill>
                <a:schemeClr val="accent1">
                  <a:lumMod val="75000"/>
                </a:schemeClr>
              </a:solidFill>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400" dirty="0">
              <a:solidFill>
                <a:schemeClr val="accent1">
                  <a:lumMod val="75000"/>
                </a:schemeClr>
              </a:solidFill>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rot="21359605">
            <a:off x="1500166" y="1500174"/>
            <a:ext cx="6143668" cy="3046988"/>
          </a:xfrm>
          <a:prstGeom prst="rect">
            <a:avLst/>
          </a:prstGeom>
          <a:solidFill>
            <a:schemeClr val="accent3">
              <a:lumMod val="20000"/>
              <a:lumOff val="80000"/>
            </a:schemeClr>
          </a:solidFill>
          <a:ln>
            <a:noFill/>
          </a:ln>
        </p:spPr>
        <p:txBody>
          <a:bodyPr wrap="square">
            <a:spAutoFit/>
          </a:bodyPr>
          <a:lstStyle/>
          <a:p>
            <a:pPr algn="ctr"/>
            <a:r>
              <a:rPr lang="ar-SA" sz="3200" dirty="0">
                <a:solidFill>
                  <a:schemeClr val="accent1">
                    <a:lumMod val="50000"/>
                  </a:schemeClr>
                </a:solidFill>
                <a:latin typeface="Arial Unicode MS" pitchFamily="34" charset="-128"/>
                <a:ea typeface="Arial Unicode MS" pitchFamily="34" charset="-128"/>
                <a:cs typeface="Arial Unicode MS" pitchFamily="34" charset="-128"/>
              </a:rPr>
              <a:t>احتوت على:معلومات مهمة عن الشرق والإسلام بالذات، كما أنها اشتملت على شبه ومطاعن متفرقة حول القرآن والعقيدة والشريعة الإسلامية وأعلام المسلمين، بلغت أكثر من (300) وطعن وانتقاص للعقيدة الإسلامية</a:t>
            </a:r>
          </a:p>
        </p:txBody>
      </p:sp>
    </p:spTree>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1142984"/>
            <a:ext cx="6215106" cy="369332"/>
          </a:xfrm>
          <a:prstGeom prst="rect">
            <a:avLst/>
          </a:prstGeom>
        </p:spPr>
        <p:txBody>
          <a:bodyPr wrap="square">
            <a:spAutoFit/>
          </a:bodyPr>
          <a:lstStyle/>
          <a:p>
            <a:r>
              <a:rPr lang="en-US" dirty="0" smtClean="0"/>
              <a:t> </a:t>
            </a:r>
            <a:endParaRPr lang="ar-SA" dirty="0"/>
          </a:p>
        </p:txBody>
      </p:sp>
      <p:sp>
        <p:nvSpPr>
          <p:cNvPr id="3" name="عنوان 2"/>
          <p:cNvSpPr>
            <a:spLocks noGrp="1"/>
          </p:cNvSpPr>
          <p:nvPr>
            <p:ph type="ctrTitle"/>
          </p:nvPr>
        </p:nvSpPr>
        <p:spPr>
          <a:xfrm>
            <a:off x="2286000" y="1500174"/>
            <a:ext cx="6172200" cy="3518388"/>
          </a:xfrm>
        </p:spPr>
        <p:txBody>
          <a:bodyPr>
            <a:normAutofit/>
          </a:bodyPr>
          <a:lstStyle/>
          <a:p>
            <a:r>
              <a:rPr lang="ar-SA" dirty="0" smtClean="0">
                <a:solidFill>
                  <a:schemeClr val="accent1">
                    <a:lumMod val="50000"/>
                  </a:schemeClr>
                </a:solidFill>
              </a:rPr>
              <a:t>عرض مقطع: قسيس يحاول تنصير طفلين..</a:t>
            </a:r>
            <a:br>
              <a:rPr lang="ar-SA" dirty="0" smtClean="0">
                <a:solidFill>
                  <a:schemeClr val="accent1">
                    <a:lumMod val="50000"/>
                  </a:schemeClr>
                </a:solidFill>
              </a:rPr>
            </a:br>
            <a:r>
              <a:rPr lang="ar-SA" dirty="0" smtClean="0">
                <a:solidFill>
                  <a:schemeClr val="accent1">
                    <a:lumMod val="50000"/>
                  </a:schemeClr>
                </a:solidFill>
              </a:rPr>
              <a:t/>
            </a:r>
            <a:br>
              <a:rPr lang="ar-SA" dirty="0" smtClean="0">
                <a:solidFill>
                  <a:schemeClr val="accent1">
                    <a:lumMod val="50000"/>
                  </a:schemeClr>
                </a:solidFill>
              </a:rPr>
            </a:br>
            <a:r>
              <a:rPr lang="ar-SA" dirty="0" smtClean="0">
                <a:solidFill>
                  <a:schemeClr val="accent1">
                    <a:lumMod val="50000"/>
                  </a:schemeClr>
                </a:solidFill>
              </a:rPr>
              <a:t/>
            </a:r>
            <a:br>
              <a:rPr lang="ar-SA" dirty="0" smtClean="0">
                <a:solidFill>
                  <a:schemeClr val="accent1">
                    <a:lumMod val="50000"/>
                  </a:schemeClr>
                </a:solidFill>
              </a:rPr>
            </a:br>
            <a:r>
              <a:rPr lang="ar-SA" dirty="0" smtClean="0">
                <a:solidFill>
                  <a:schemeClr val="accent1">
                    <a:lumMod val="50000"/>
                  </a:schemeClr>
                </a:solidFill>
              </a:rPr>
              <a:t/>
            </a:r>
            <a:br>
              <a:rPr lang="ar-SA" dirty="0" smtClean="0">
                <a:solidFill>
                  <a:schemeClr val="accent1">
                    <a:lumMod val="50000"/>
                  </a:schemeClr>
                </a:solidFill>
              </a:rPr>
            </a:br>
            <a:endParaRPr lang="ar-SA" dirty="0">
              <a:solidFill>
                <a:schemeClr val="accent1">
                  <a:lumMod val="50000"/>
                </a:schemeClr>
              </a:solidFill>
            </a:endParaRPr>
          </a:p>
        </p:txBody>
      </p:sp>
      <p:sp>
        <p:nvSpPr>
          <p:cNvPr id="4" name="عنوان فرعي 3"/>
          <p:cNvSpPr>
            <a:spLocks noGrp="1"/>
          </p:cNvSpPr>
          <p:nvPr>
            <p:ph type="subTitle" idx="1"/>
          </p:nvPr>
        </p:nvSpPr>
        <p:spPr>
          <a:xfrm flipV="1">
            <a:off x="2286000" y="6374922"/>
            <a:ext cx="6172200" cy="483078"/>
          </a:xfrm>
        </p:spPr>
        <p:txBody>
          <a:bodyPr/>
          <a:lstStyle/>
          <a:p>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715404" cy="685800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ar-SA" sz="36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ثانياً: الإعلام:</a:t>
            </a:r>
            <a:endParaRPr kumimoji="0" lang="ar-SA" sz="36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استغل الغربيون وسائل الإعلام المختلفة لحرب الإسلام، ونظرة سريعة إلى بعض وسائل الإعلام ترينا مدى البلاء الذي تصبه ليل نهار، لتشويه صورة الإسلام والمسلمين، والإساءة إلى معتقداتنا وشعائرنا وسلفنا وعلمائنا، سيل من الشبهات التي تشكك في الدين وأحكامه، وسيل آخر من الأفلام والتمثيليات والمسرحيات التي تتهكم بالإسلام،  تقوم بعرض نماذج من ألأنماط الحياة تضاد الإسلام في كل شيء، تمجد الجريمة وتدعوا إلى </a:t>
            </a:r>
            <a:endParaRPr kumimoji="0" lang="en-US" sz="36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والفجور.</a:t>
            </a:r>
            <a:r>
              <a:rPr kumimoji="0" lang="en-US" sz="36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a:t>
            </a: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19256" cy="1143000"/>
          </a:xfrm>
        </p:spPr>
        <p:txBody>
          <a:bodyPr/>
          <a:lstStyle/>
          <a:p>
            <a:endParaRPr lang="ar-SA" dirty="0"/>
          </a:p>
        </p:txBody>
      </p:sp>
      <p:sp>
        <p:nvSpPr>
          <p:cNvPr id="3" name="عنصر نائب للمحتوى 2"/>
          <p:cNvSpPr>
            <a:spLocks noGrp="1"/>
          </p:cNvSpPr>
          <p:nvPr>
            <p:ph sz="quarter" idx="1"/>
          </p:nvPr>
        </p:nvSpPr>
        <p:spPr/>
        <p:txBody>
          <a:bodyPr/>
          <a:lstStyle/>
          <a:p>
            <a:endParaRPr lang="ar-SA" dirty="0"/>
          </a:p>
        </p:txBody>
      </p:sp>
      <p:pic>
        <p:nvPicPr>
          <p:cNvPr id="69634" name="Picture 2" descr="http://moslimonline.com/pics/news/4020.jpg"/>
          <p:cNvPicPr>
            <a:picLocks noChangeAspect="1" noChangeArrowheads="1"/>
          </p:cNvPicPr>
          <p:nvPr/>
        </p:nvPicPr>
        <p:blipFill>
          <a:blip r:embed="rId2" cstate="print"/>
          <a:srcRect/>
          <a:stretch>
            <a:fillRect/>
          </a:stretch>
        </p:blipFill>
        <p:spPr bwMode="auto">
          <a:xfrm>
            <a:off x="467544" y="1484784"/>
            <a:ext cx="8280920" cy="5020024"/>
          </a:xfrm>
          <a:prstGeom prst="rect">
            <a:avLst/>
          </a:prstGeom>
          <a:noFill/>
        </p:spPr>
      </p:pic>
      <p:pic>
        <p:nvPicPr>
          <p:cNvPr id="69636" name="Picture 4" descr="https://encrypted-tbn0.gstatic.com/images?q=tbn:ANd9GcTFIZoHkt0fBgnvSdfEauV6Cb4dLQBaJnyXB2FQJw7DNQuVAP2mGA"/>
          <p:cNvPicPr>
            <a:picLocks noChangeAspect="1" noChangeArrowheads="1"/>
          </p:cNvPicPr>
          <p:nvPr/>
        </p:nvPicPr>
        <p:blipFill>
          <a:blip r:embed="rId3" cstate="print"/>
          <a:srcRect/>
          <a:stretch>
            <a:fillRect/>
          </a:stretch>
        </p:blipFill>
        <p:spPr bwMode="auto">
          <a:xfrm>
            <a:off x="467544" y="332656"/>
            <a:ext cx="8208912" cy="11247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1">
                    <a:lumMod val="50000"/>
                  </a:schemeClr>
                </a:solidFill>
              </a:rPr>
              <a:t> </a:t>
            </a:r>
            <a:endParaRPr lang="ar-SA" b="1" dirty="0">
              <a:solidFill>
                <a:schemeClr val="accent1">
                  <a:lumMod val="50000"/>
                </a:schemeClr>
              </a:solidFill>
            </a:endParaRPr>
          </a:p>
        </p:txBody>
      </p:sp>
      <p:sp>
        <p:nvSpPr>
          <p:cNvPr id="3" name="مستطيل 2"/>
          <p:cNvSpPr/>
          <p:nvPr/>
        </p:nvSpPr>
        <p:spPr>
          <a:xfrm>
            <a:off x="2286000" y="2690336"/>
            <a:ext cx="4572000" cy="3046988"/>
          </a:xfrm>
          <a:prstGeom prst="rect">
            <a:avLst/>
          </a:prstGeom>
        </p:spPr>
        <p:txBody>
          <a:bodyPr>
            <a:spAutoFit/>
          </a:bodyPr>
          <a:lstStyle/>
          <a:p>
            <a:r>
              <a:rPr lang="ar-SA" sz="3200" dirty="0" smtClean="0">
                <a:solidFill>
                  <a:schemeClr val="accent1">
                    <a:lumMod val="50000"/>
                  </a:schemeClr>
                </a:solidFill>
              </a:rPr>
              <a:t>عرض مقطع: الفضائيات العربية </a:t>
            </a:r>
            <a:r>
              <a:rPr lang="ar-SA" sz="3200" dirty="0" err="1" smtClean="0">
                <a:solidFill>
                  <a:schemeClr val="accent1">
                    <a:lumMod val="50000"/>
                  </a:schemeClr>
                </a:solidFill>
              </a:rPr>
              <a:t>التنصيرية</a:t>
            </a:r>
            <a:r>
              <a:rPr lang="ar-SA" sz="3200" dirty="0" smtClean="0">
                <a:solidFill>
                  <a:schemeClr val="accent1">
                    <a:lumMod val="50000"/>
                  </a:schemeClr>
                </a:solidFill>
              </a:rPr>
              <a:t/>
            </a:r>
            <a:br>
              <a:rPr lang="ar-SA" sz="3200" dirty="0" smtClean="0">
                <a:solidFill>
                  <a:schemeClr val="accent1">
                    <a:lumMod val="50000"/>
                  </a:schemeClr>
                </a:solidFill>
              </a:rPr>
            </a:br>
            <a:r>
              <a:rPr lang="ar-SA" sz="3200" dirty="0" smtClean="0">
                <a:solidFill>
                  <a:schemeClr val="accent1">
                    <a:lumMod val="50000"/>
                  </a:schemeClr>
                </a:solidFill>
              </a:rPr>
              <a:t/>
            </a:r>
            <a:br>
              <a:rPr lang="ar-SA" sz="3200" dirty="0" smtClean="0">
                <a:solidFill>
                  <a:schemeClr val="accent1">
                    <a:lumMod val="50000"/>
                  </a:schemeClr>
                </a:solidFill>
              </a:rPr>
            </a:br>
            <a:r>
              <a:rPr lang="ar-SA" sz="3200" dirty="0" smtClean="0">
                <a:solidFill>
                  <a:schemeClr val="accent1">
                    <a:lumMod val="50000"/>
                  </a:schemeClr>
                </a:solidFill>
              </a:rPr>
              <a:t/>
            </a:r>
            <a:br>
              <a:rPr lang="ar-SA" sz="3200" dirty="0" smtClean="0">
                <a:solidFill>
                  <a:schemeClr val="accent1">
                    <a:lumMod val="50000"/>
                  </a:schemeClr>
                </a:solidFill>
              </a:rPr>
            </a:br>
            <a:r>
              <a:rPr lang="ar-SA" sz="3200" dirty="0" smtClean="0">
                <a:solidFill>
                  <a:schemeClr val="accent1">
                    <a:lumMod val="50000"/>
                  </a:schemeClr>
                </a:solidFill>
              </a:rPr>
              <a:t/>
            </a:r>
            <a:br>
              <a:rPr lang="ar-SA" sz="3200" dirty="0" smtClean="0">
                <a:solidFill>
                  <a:schemeClr val="accent1">
                    <a:lumMod val="50000"/>
                  </a:schemeClr>
                </a:solidFill>
              </a:rPr>
            </a:br>
            <a:endParaRPr lang="ar-SA"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42844" y="214291"/>
            <a:ext cx="8572560" cy="655564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ثالثاً: التغريب والعولمة:</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فرض الثقافة الغربية عن طريق </a:t>
            </a:r>
            <a:r>
              <a:rPr kumimoji="0" lang="ar-SA" sz="2800" b="0" i="0" u="none" strike="noStrike" cap="none" normalizeH="0" baseline="0" dirty="0" err="1"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النظمات</a:t>
            </a:r>
            <a:r>
              <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والمؤتمرات الدولية ووسائل الإعلام المختلفة.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_ مرحلة إقامة المؤتمرات:</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في منتصف القرن العشرين تم العمل على إقامة المؤتمرات وتوقيع الاتفاقيات.</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_أهم تلك المؤتمرات:</a:t>
            </a:r>
            <a:endParaRPr kumimoji="0" lang="en-US" sz="28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في عام (1946م): أنشئت لجنة مركزية للمرأة تهدف إلى عمل مسودات وتقارير خاصة بالمرأة في كل بقاع الأرض.</a:t>
            </a:r>
            <a:r>
              <a:rPr lang="ar-SA" sz="2800" dirty="0" smtClean="0"/>
              <a:t> </a:t>
            </a:r>
          </a:p>
          <a:p>
            <a:pPr lvl="0" eaLnBrk="0" fontAlgn="base" hangingPunct="0">
              <a:spcBef>
                <a:spcPct val="0"/>
              </a:spcBef>
              <a:spcAft>
                <a:spcPct val="0"/>
              </a:spcAft>
            </a:pP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وفي عام (1948م): </a:t>
            </a:r>
            <a:r>
              <a:rPr lang="ar-SA" sz="2800" dirty="0" err="1" smtClean="0">
                <a:solidFill>
                  <a:schemeClr val="accent1">
                    <a:lumMod val="75000"/>
                  </a:schemeClr>
                </a:solidFill>
                <a:latin typeface="Arial Unicode MS" pitchFamily="34" charset="-128"/>
                <a:ea typeface="Arial Unicode MS" pitchFamily="34" charset="-128"/>
                <a:cs typeface="Arial Unicode MS" pitchFamily="34" charset="-128"/>
              </a:rPr>
              <a:t>ينص</a:t>
            </a:r>
            <a:r>
              <a:rPr lang="ar-SA" sz="2800" dirty="0" smtClean="0">
                <a:solidFill>
                  <a:schemeClr val="accent1">
                    <a:lumMod val="75000"/>
                  </a:schemeClr>
                </a:solidFill>
                <a:latin typeface="Arial Unicode MS" pitchFamily="34" charset="-128"/>
                <a:ea typeface="Arial Unicode MS" pitchFamily="34" charset="-128"/>
                <a:cs typeface="Arial Unicode MS" pitchFamily="34" charset="-128"/>
              </a:rPr>
              <a:t> على أن لكل إنسان حق التمتع بجميع الحقوق والحريات</a:t>
            </a:r>
            <a:endPar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rot="21441104">
            <a:off x="2428860" y="428604"/>
            <a:ext cx="5643602" cy="571504"/>
          </a:xfrm>
          <a:solidFill>
            <a:schemeClr val="accent3">
              <a:lumMod val="20000"/>
              <a:lumOff val="80000"/>
            </a:schemeClr>
          </a:solidFill>
        </p:spPr>
        <p:txBody>
          <a:bodyPr/>
          <a:lstStyle/>
          <a:p>
            <a:pPr algn="ct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وفي عـام 2000</a:t>
            </a: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وان فرعي 2"/>
          <p:cNvSpPr>
            <a:spLocks noGrp="1"/>
          </p:cNvSpPr>
          <p:nvPr>
            <p:ph type="subTitle" idx="1"/>
          </p:nvPr>
        </p:nvSpPr>
        <p:spPr>
          <a:xfrm rot="21428555">
            <a:off x="2285984" y="1428736"/>
            <a:ext cx="6357982" cy="5000660"/>
          </a:xfrm>
          <a:solidFill>
            <a:schemeClr val="accent3">
              <a:lumMod val="20000"/>
              <a:lumOff val="80000"/>
            </a:schemeClr>
          </a:solidFill>
        </p:spPr>
        <p:txBody>
          <a:bodyPr>
            <a:noAutofit/>
          </a:bodyPr>
          <a:lstStyle/>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عقد مؤتمر في نيويورك تحت (</a:t>
            </a:r>
            <a:r>
              <a:rPr lang="ar-SA" sz="2400" dirty="0" err="1" smtClean="0">
                <a:solidFill>
                  <a:schemeClr val="accent1">
                    <a:lumMod val="75000"/>
                  </a:schemeClr>
                </a:solidFill>
                <a:latin typeface="Arial Unicode MS" pitchFamily="34" charset="-128"/>
                <a:ea typeface="Arial Unicode MS" pitchFamily="34" charset="-128"/>
                <a:cs typeface="Arial Unicode MS" pitchFamily="34" charset="-128"/>
              </a:rPr>
              <a:t>المساوة</a:t>
            </a: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والتنمية والسلم للقرن الواحد والعشرين).</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ومن ضمن المواد:</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_ الدعوة إلى الحرية الجنسية والإباحية للمراهقين والمراهقات، والتبكير </a:t>
            </a:r>
            <a:r>
              <a:rPr lang="ar-SA" sz="2400" dirty="0" err="1" smtClean="0">
                <a:solidFill>
                  <a:schemeClr val="accent1">
                    <a:lumMod val="75000"/>
                  </a:schemeClr>
                </a:solidFill>
                <a:latin typeface="Arial Unicode MS" pitchFamily="34" charset="-128"/>
                <a:ea typeface="Arial Unicode MS" pitchFamily="34" charset="-128"/>
                <a:cs typeface="Arial Unicode MS" pitchFamily="34" charset="-128"/>
              </a:rPr>
              <a:t>بها</a:t>
            </a: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مع تأخر سن الزواج.</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_ إباحية الإجهاض.</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_تكريس المفهوم الغربي للأسرة، وأنها تتكون من شخصين، يمكن أن يكون من أي نوع</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 رجل+</a:t>
            </a:r>
            <a:r>
              <a:rPr lang="ar-SA" sz="2400" dirty="0" err="1" smtClean="0">
                <a:solidFill>
                  <a:schemeClr val="accent1">
                    <a:lumMod val="75000"/>
                  </a:schemeClr>
                </a:solidFill>
                <a:latin typeface="Arial Unicode MS" pitchFamily="34" charset="-128"/>
                <a:ea typeface="Arial Unicode MS" pitchFamily="34" charset="-128"/>
                <a:cs typeface="Arial Unicode MS" pitchFamily="34" charset="-128"/>
              </a:rPr>
              <a:t>رجل</a:t>
            </a: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أو (امرأة+ امرأة).</a:t>
            </a:r>
            <a:endParaRPr lang="en-US" sz="24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r"/>
            <a:r>
              <a:rPr lang="ar-SA" sz="2400" dirty="0" smtClean="0">
                <a:solidFill>
                  <a:schemeClr val="accent1">
                    <a:lumMod val="75000"/>
                  </a:schemeClr>
                </a:solidFill>
                <a:latin typeface="Arial Unicode MS" pitchFamily="34" charset="-128"/>
                <a:ea typeface="Arial Unicode MS" pitchFamily="34" charset="-128"/>
                <a:cs typeface="Arial Unicode MS" pitchFamily="34" charset="-128"/>
              </a:rPr>
              <a:t> _تشجيع المرأة على رفض الأعمال المنزلية، بحجة أنها أعمال ليست ذات أجر.</a:t>
            </a:r>
            <a:endParaRPr lang="en-US" sz="24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3200" b="1" dirty="0" smtClean="0">
                <a:solidFill>
                  <a:schemeClr val="accent1">
                    <a:lumMod val="75000"/>
                  </a:schemeClr>
                </a:solidFill>
              </a:rPr>
              <a:t>ورقة عمل...(1)</a:t>
            </a:r>
            <a:endParaRPr lang="ar-SA" sz="3200" b="1" dirty="0">
              <a:solidFill>
                <a:schemeClr val="accent1">
                  <a:lumMod val="75000"/>
                </a:schemeClr>
              </a:solidFill>
            </a:endParaRPr>
          </a:p>
        </p:txBody>
      </p:sp>
      <p:sp>
        <p:nvSpPr>
          <p:cNvPr id="3" name="عنصر نائب للمحتوى 2"/>
          <p:cNvSpPr>
            <a:spLocks noGrp="1"/>
          </p:cNvSpPr>
          <p:nvPr>
            <p:ph sz="quarter" idx="1"/>
          </p:nvPr>
        </p:nvSpPr>
        <p:spPr/>
        <p:txBody>
          <a:bodyPr/>
          <a:lstStyle/>
          <a:p>
            <a:r>
              <a:rPr lang="ar-SA" sz="3200" b="1" dirty="0" smtClean="0">
                <a:solidFill>
                  <a:schemeClr val="accent1">
                    <a:lumMod val="50000"/>
                  </a:schemeClr>
                </a:solidFill>
              </a:rPr>
              <a:t>ونحن نعيش في متغيرات العصر...نلمس أساليب </a:t>
            </a:r>
            <a:r>
              <a:rPr lang="ar-SA" sz="3200" b="1" dirty="0" err="1" smtClean="0">
                <a:solidFill>
                  <a:schemeClr val="accent1">
                    <a:lumMod val="50000"/>
                  </a:schemeClr>
                </a:solidFill>
              </a:rPr>
              <a:t>ماكره</a:t>
            </a:r>
            <a:r>
              <a:rPr lang="ar-SA" sz="3200" b="1" dirty="0" smtClean="0">
                <a:solidFill>
                  <a:schemeClr val="accent1">
                    <a:lumMod val="50000"/>
                  </a:schemeClr>
                </a:solidFill>
              </a:rPr>
              <a:t> من عدو حاقد على دين الإسلام....</a:t>
            </a:r>
          </a:p>
          <a:p>
            <a:pPr>
              <a:buNone/>
            </a:pPr>
            <a:endParaRPr lang="ar-SA" dirty="0" smtClean="0"/>
          </a:p>
          <a:p>
            <a:pPr>
              <a:buNone/>
            </a:pPr>
            <a:r>
              <a:rPr lang="ar-SA" sz="3200" dirty="0" smtClean="0">
                <a:solidFill>
                  <a:schemeClr val="accent1">
                    <a:lumMod val="75000"/>
                  </a:schemeClr>
                </a:solidFill>
              </a:rPr>
              <a:t>سطري ما ترينه  أسلوب من أساليب الغزو الفكري على الإسلام والمسلمين...</a:t>
            </a:r>
            <a:endParaRPr lang="ar-SA" sz="3200" dirty="0">
              <a:solidFill>
                <a:schemeClr val="accent1">
                  <a:lumMod val="75000"/>
                </a:schemeClr>
              </a:solidFill>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1438882">
            <a:off x="1643042" y="357166"/>
            <a:ext cx="5643602" cy="1000132"/>
          </a:xfrm>
          <a:solidFill>
            <a:schemeClr val="accent3">
              <a:lumMod val="20000"/>
              <a:lumOff val="80000"/>
            </a:schemeClr>
          </a:solidFill>
        </p:spPr>
        <p:txBody>
          <a:bodyPr>
            <a:normAutofit fontScale="90000"/>
          </a:bodyPr>
          <a:lstStyle/>
          <a:p>
            <a:pPr algn="ct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ومن أساليب الغزو الأخرى:</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rot="21440650">
            <a:off x="500034" y="1714488"/>
            <a:ext cx="7572428" cy="4759464"/>
          </a:xfrm>
          <a:solidFill>
            <a:schemeClr val="accent3">
              <a:lumMod val="20000"/>
              <a:lumOff val="80000"/>
            </a:schemeClr>
          </a:solidFill>
        </p:spPr>
        <p:txBody>
          <a:bodyPr>
            <a:normAutofit/>
          </a:bodyPr>
          <a:lstStyle/>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1_بث الشبهات حول مصادر الإسلام من القرآن والسنة .والإجماع ، والقياس ، والاجتهاد ، والاستحسان ، والمصالح المرسلة</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p>
          <a:p>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2 - إيجاد روح التخاذل والذل النفسي كنتيجة لتلك الشبهات بين المسلمين ، وإيحائهم أن تراث الإسلام غير قادر على مسايرة الحضارة والتثقيف الحديث ، وأن تخلف المسلمين لم يأت إلا كنتيجة لتمسكهم بمبادئ لا تنسجم مع متطلبات العصر</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ar-SA"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4" name="عنصر نائب للمحتوى 2"/>
          <p:cNvSpPr>
            <a:spLocks noGrp="1"/>
          </p:cNvSpPr>
          <p:nvPr>
            <p:ph sz="quarter" idx="1"/>
          </p:nvPr>
        </p:nvSpPr>
        <p:spPr>
          <a:xfrm rot="21383610">
            <a:off x="457200" y="1600200"/>
            <a:ext cx="7467600" cy="4873752"/>
          </a:xfrm>
          <a:solidFill>
            <a:schemeClr val="accent3">
              <a:lumMod val="20000"/>
              <a:lumOff val="80000"/>
            </a:schemeClr>
          </a:solidFill>
        </p:spPr>
        <p:txBody>
          <a:bodyPr>
            <a:normAutofit/>
          </a:bodyPr>
          <a:lstStyle/>
          <a:p>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3 - تقديم دراسات مشوهة عن الحياة الإسلامية العملية , تُنَفر النفس البشرية من الإسلام ، مع تقديم البديل الغربي في أبهى حُلَّة وأجمل صورة ، وقادة هذا الميدان هم المستشرقون ودراساتهم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الإستشراقية</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p>
          <a:p>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4- ترجمة الدراسات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الإستشراقية</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إلى أغلب اللغات التي تتكلم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بها</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الشعوب المسلمة، وتوظيف الكثير من الكتّاب والمؤلفين ليكتبوا ما يشوه صورة الإسلام، بأسلوب خبيث وذكي، وليتسرب بذلك السم إلى عقول المسلمين.</a:t>
            </a:r>
            <a:endParaRPr lang="ar-SA"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85918" y="274638"/>
            <a:ext cx="5214974" cy="511156"/>
          </a:xfrm>
          <a:solidFill>
            <a:schemeClr val="accent3">
              <a:lumMod val="20000"/>
              <a:lumOff val="80000"/>
            </a:schemeClr>
          </a:solidFill>
        </p:spPr>
        <p:txBody>
          <a:bodyPr>
            <a:normAutofit fontScale="90000"/>
          </a:bodyPr>
          <a:lstStyle/>
          <a:p>
            <a:pPr algn="ctr"/>
            <a:r>
              <a:rPr lang="ar-SA" dirty="0" smtClean="0">
                <a:solidFill>
                  <a:schemeClr val="accent1">
                    <a:lumMod val="50000"/>
                  </a:schemeClr>
                </a:solidFill>
                <a:latin typeface="Arial Unicode MS" pitchFamily="34" charset="-128"/>
                <a:ea typeface="Arial Unicode MS" pitchFamily="34" charset="-128"/>
                <a:cs typeface="Arial Unicode MS" pitchFamily="34" charset="-128"/>
              </a:rPr>
              <a:t>وبما أن العالم الإسلامي ..</a:t>
            </a: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457200" y="928670"/>
            <a:ext cx="7467600" cy="5545282"/>
          </a:xfrm>
          <a:solidFill>
            <a:schemeClr val="accent3">
              <a:lumMod val="20000"/>
              <a:lumOff val="80000"/>
            </a:schemeClr>
          </a:solidFill>
        </p:spPr>
        <p:txBody>
          <a:bodyPr>
            <a:normAutofit/>
          </a:bodyPr>
          <a:lstStyle/>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5 – بما أن العالم الإسلامي مغلوب في ميادين المعرفة والاختراع الماديين ، </a:t>
            </a:r>
            <a:r>
              <a:rPr lang="ar-SA" dirty="0" smtClean="0">
                <a:latin typeface="Arial Unicode MS" pitchFamily="34" charset="-128"/>
                <a:ea typeface="Arial Unicode MS" pitchFamily="34" charset="-128"/>
                <a:cs typeface="Arial Unicode MS" pitchFamily="34" charset="-128"/>
              </a:rPr>
              <a:t>يرسل أفضل أدمغته إلى الغرب لاكتساب التقنية ، فيقوم الغرب بغسيل أدمغة هؤلاء من الإسلام في الأعم الأغلب ،</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ar-SA" b="1" dirty="0" smtClean="0">
                <a:solidFill>
                  <a:schemeClr val="tx2"/>
                </a:solidFill>
                <a:latin typeface="Arial Unicode MS" pitchFamily="34" charset="-128"/>
                <a:ea typeface="Arial Unicode MS" pitchFamily="34" charset="-128"/>
                <a:cs typeface="Arial Unicode MS" pitchFamily="34" charset="-128"/>
              </a:rPr>
              <a:t>ورفاعة الطهطاوي </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إمام البعثة المصرية إلى فرنسا خير مثال لهذا الألم</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فلا يعودون إلى بلدانهم إلا متشبعين بالثقافة الغربية تمجيداً واستحساناً ، ينظرون إلى حضارة الإسلام ومبادئها بمنظار النقد والهدم ، ويزداد الأمر سوءاً حين تُوكَلُ إلي هؤلاء المناصب القيادية من التخطيط ووضع الأسس للرقي والتقدم</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ومدرسة الإمام محمد عبده في مصر ومدرسة سر سيد أحمد خان في شبه القارة الهندية خير تمثيل لهذا الواقع المؤلم</a:t>
            </a:r>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محتوى 2"/>
          <p:cNvSpPr>
            <a:spLocks noGrp="1"/>
          </p:cNvSpPr>
          <p:nvPr>
            <p:ph sz="quarter" idx="1"/>
          </p:nvPr>
        </p:nvSpPr>
        <p:spPr>
          <a:solidFill>
            <a:schemeClr val="accent3">
              <a:lumMod val="20000"/>
              <a:lumOff val="80000"/>
            </a:schemeClr>
          </a:solidFill>
        </p:spPr>
        <p:txBody>
          <a:bodyPr>
            <a:normAutofit lnSpcReduction="10000"/>
          </a:bodyPr>
          <a:lstStyle/>
          <a:p>
            <a:r>
              <a:rPr lang="en-US"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en-US" dirty="0" smtClean="0">
                <a:solidFill>
                  <a:schemeClr val="accent1">
                    <a:lumMod val="75000"/>
                  </a:schemeClr>
                </a:solidFill>
                <a:latin typeface="Arial Unicode MS" pitchFamily="34" charset="-128"/>
                <a:ea typeface="Arial Unicode MS" pitchFamily="34" charset="-128"/>
                <a:cs typeface="Arial Unicode MS" pitchFamily="34" charset="-128"/>
              </a:rPr>
            </a:b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6 - استعمار العالم الإسلامي بقوة السلاح ، وفرض عقيدة التنصير على الشعوب المسلمة ، تحت وطأة الحاجة ولقمة العيش</a:t>
            </a:r>
            <a:r>
              <a:rPr lang="en-US" b="1"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7_ توظيف السينما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والتلفزة</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فثمة مئات من الأفلام الغربية التي تحاول تشويه صورة الإسلام والمسلمين، وتبث الخلل في عقائد المسلمين.</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8_ محاربة الدعوة الإسلامية: </a:t>
            </a:r>
            <a:r>
              <a:rPr lang="ar-SA" b="1" dirty="0" smtClean="0">
                <a:latin typeface="Arial Unicode MS" pitchFamily="34" charset="-128"/>
                <a:ea typeface="Arial Unicode MS" pitchFamily="34" charset="-128"/>
                <a:cs typeface="Arial Unicode MS" pitchFamily="34" charset="-128"/>
              </a:rPr>
              <a:t>حيث استغل الأعداء أحداث الاعتداء على نيويورك</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لمحاربة الدعوة الإسلامية لاسيّما الجمعيات الخيرية، وتضييق الخناق على نشر الكتاب الإسلامي، مع إفساح المجال للكتب الضالة التي تشكك في العقيدة والشريعة.</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normAutofit/>
          </a:bodyPr>
          <a:lstStyle/>
          <a:p>
            <a:endParaRPr lang="ar-SA" sz="4000" b="1" dirty="0" smtClean="0">
              <a:solidFill>
                <a:schemeClr val="accent1">
                  <a:lumMod val="50000"/>
                </a:schemeClr>
              </a:solidFill>
              <a:latin typeface="Arial Unicode MS" pitchFamily="34" charset="-128"/>
              <a:ea typeface="Arial Unicode MS" pitchFamily="34" charset="-128"/>
              <a:cs typeface="Arial Unicode MS" pitchFamily="34" charset="-128"/>
            </a:endParaRPr>
          </a:p>
          <a:p>
            <a:endParaRPr lang="ar-SA" sz="4000" b="1" dirty="0" smtClean="0">
              <a:solidFill>
                <a:schemeClr val="accent1">
                  <a:lumMod val="50000"/>
                </a:schemeClr>
              </a:solidFill>
              <a:latin typeface="Arial Unicode MS" pitchFamily="34" charset="-128"/>
              <a:ea typeface="Arial Unicode MS" pitchFamily="34" charset="-128"/>
              <a:cs typeface="Arial Unicode MS" pitchFamily="34" charset="-128"/>
            </a:endParaRPr>
          </a:p>
          <a:p>
            <a:r>
              <a:rPr lang="ar-SA" sz="4000" b="1" dirty="0" smtClean="0">
                <a:solidFill>
                  <a:schemeClr val="accent1">
                    <a:lumMod val="50000"/>
                  </a:schemeClr>
                </a:solidFill>
                <a:latin typeface="Arial Unicode MS" pitchFamily="34" charset="-128"/>
                <a:ea typeface="Arial Unicode MS" pitchFamily="34" charset="-128"/>
                <a:cs typeface="Arial Unicode MS" pitchFamily="34" charset="-128"/>
              </a:rPr>
              <a:t>أذكري مظهر من مظاهر الغزو الثقافي:</a:t>
            </a:r>
            <a:r>
              <a:rPr lang="en-US" sz="4000"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sz="4000"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sz="4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285728"/>
            <a:ext cx="6143668" cy="928694"/>
          </a:xfrm>
          <a:solidFill>
            <a:schemeClr val="accent3">
              <a:lumMod val="20000"/>
              <a:lumOff val="80000"/>
            </a:schemeClr>
          </a:solidFill>
        </p:spPr>
        <p:txBody>
          <a:bodyPr>
            <a:normAutofit fontScale="90000"/>
          </a:bodyPr>
          <a:lstStyle/>
          <a:p>
            <a:pPr algn="ct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من مظاهر الغزو الثقافي:</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457200" y="1500174"/>
            <a:ext cx="7467600" cy="4071966"/>
          </a:xfrm>
          <a:solidFill>
            <a:schemeClr val="accent3">
              <a:lumMod val="20000"/>
              <a:lumOff val="80000"/>
            </a:schemeClr>
          </a:solidFill>
        </p:spPr>
        <p:txBody>
          <a:bodyPr/>
          <a:lstStyle/>
          <a:p>
            <a:r>
              <a:rPr lang="ar-SA" b="1" dirty="0" smtClean="0">
                <a:solidFill>
                  <a:schemeClr val="accent1">
                    <a:lumMod val="75000"/>
                  </a:schemeClr>
                </a:solidFill>
                <a:latin typeface="Arial Unicode MS" pitchFamily="34" charset="-128"/>
                <a:ea typeface="Arial Unicode MS" pitchFamily="34" charset="-128"/>
                <a:cs typeface="Arial Unicode MS" pitchFamily="34" charset="-128"/>
              </a:rPr>
              <a:t>أولاً: الجانب العقدي:</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_انتشرت في العالم الإسلامي الطرق الصوفية، وابتعد المسلمون عن التمسك بالعقيدة الإسلامية.</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وصف أحد العرب الذين كانوا في الجيش الروماني في أثناء فتوح الشام حيث قال:" جئت من عند قوم رهبان بالليل فرسان بالنهار"، وهذا مصداق قوله صلى الله عليه وسلم:( توشك أن تداعى عليكم الأمم كتداعي الأكلة إلى قصعتها).</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 جعل العلاقة بين المسلمين وغيرهم مسألة مصالح وصراع اقتصادي، وليست مسألة إيمان وكفر.</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algn="ctr"/>
            <a:r>
              <a:rPr lang="ar-SA" sz="5400" dirty="0" smtClean="0">
                <a:latin typeface="Andalus" pitchFamily="18" charset="-78"/>
                <a:cs typeface="Andalus" pitchFamily="18" charset="-78"/>
              </a:rPr>
              <a:t>الحروب </a:t>
            </a:r>
            <a:r>
              <a:rPr lang="ar-SA" sz="5400" dirty="0" err="1" smtClean="0">
                <a:latin typeface="Andalus" pitchFamily="18" charset="-78"/>
                <a:cs typeface="Andalus" pitchFamily="18" charset="-78"/>
              </a:rPr>
              <a:t>الصليبية :</a:t>
            </a:r>
            <a:endParaRPr lang="ar-SA" sz="5400" dirty="0">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2800" b="1" dirty="0" smtClean="0">
                <a:latin typeface="Sakkal Majalla" pitchFamily="2" charset="-78"/>
                <a:cs typeface="Sakkal Majalla" pitchFamily="2" charset="-78"/>
              </a:rPr>
              <a:t>هي </a:t>
            </a:r>
            <a:r>
              <a:rPr lang="ar-SA" sz="2800" b="1" dirty="0" smtClean="0">
                <a:latin typeface="Sakkal Majalla" pitchFamily="2" charset="-78"/>
                <a:cs typeface="Sakkal Majalla" pitchFamily="2" charset="-78"/>
              </a:rPr>
              <a:t>سلسلة من الحملات العسكرية التي شنها الأوربيون على ديار </a:t>
            </a:r>
            <a:r>
              <a:rPr lang="ar-SA" sz="2800" b="1" dirty="0" err="1" smtClean="0">
                <a:latin typeface="Sakkal Majalla" pitchFamily="2" charset="-78"/>
                <a:cs typeface="Sakkal Majalla" pitchFamily="2" charset="-78"/>
              </a:rPr>
              <a:t>الاسلام </a:t>
            </a:r>
            <a:r>
              <a:rPr lang="ar-SA" sz="2800" b="1" dirty="0" smtClean="0">
                <a:latin typeface="Sakkal Majalla" pitchFamily="2" charset="-78"/>
                <a:cs typeface="Sakkal Majalla" pitchFamily="2" charset="-78"/>
              </a:rPr>
              <a:t>،وعرفت تلك الحملات بالحروب الصليبية نسبة الى شعارها الذي رفعته وهو الصليب،وجدير بالذكر ان هذه الحملات ذات دوافع دينية سياسية اقتصادية </a:t>
            </a:r>
            <a:r>
              <a:rPr lang="ar-SA" sz="2800" b="1" dirty="0" err="1" smtClean="0">
                <a:latin typeface="Sakkal Majalla" pitchFamily="2" charset="-78"/>
                <a:cs typeface="Sakkal Majalla" pitchFamily="2" charset="-78"/>
              </a:rPr>
              <a:t>اجتماعية </a:t>
            </a:r>
            <a:r>
              <a:rPr lang="ar-SA" sz="2800" b="1" dirty="0" smtClean="0">
                <a:latin typeface="Sakkal Majalla" pitchFamily="2" charset="-78"/>
                <a:cs typeface="Sakkal Majalla" pitchFamily="2" charset="-78"/>
              </a:rPr>
              <a:t>،حيث ارادت الدول الاوروبية حل مشاكلها الاقتصادية عن طريق تلك الحروب بالسيطرة على مقدرات العالم </a:t>
            </a:r>
            <a:r>
              <a:rPr lang="ar-SA" sz="2800" b="1" dirty="0" err="1" smtClean="0">
                <a:latin typeface="Sakkal Majalla" pitchFamily="2" charset="-78"/>
                <a:cs typeface="Sakkal Majalla" pitchFamily="2" charset="-78"/>
              </a:rPr>
              <a:t>الاسلامي </a:t>
            </a:r>
            <a:r>
              <a:rPr lang="ar-SA" sz="2800" b="1" dirty="0" smtClean="0">
                <a:latin typeface="Sakkal Majalla" pitchFamily="2" charset="-78"/>
                <a:cs typeface="Sakkal Majalla" pitchFamily="2" charset="-78"/>
              </a:rPr>
              <a:t>،اما كونها دينية فقد قامت هذه الحروب قد قامت عن طريق الكنيسة حيث دعا اليها البابا </a:t>
            </a:r>
            <a:r>
              <a:rPr lang="ar-SA" sz="2800" b="1" dirty="0" err="1" smtClean="0">
                <a:latin typeface="Sakkal Majalla" pitchFamily="2" charset="-78"/>
                <a:cs typeface="Sakkal Majalla" pitchFamily="2" charset="-78"/>
              </a:rPr>
              <a:t>اوربان</a:t>
            </a:r>
            <a:r>
              <a:rPr lang="ar-SA" sz="2800" b="1" dirty="0" smtClean="0">
                <a:latin typeface="Sakkal Majalla" pitchFamily="2" charset="-78"/>
                <a:cs typeface="Sakkal Majalla" pitchFamily="2" charset="-78"/>
              </a:rPr>
              <a:t> سنة </a:t>
            </a:r>
            <a:r>
              <a:rPr lang="ar-SA" sz="2800" b="1" dirty="0" err="1" smtClean="0">
                <a:latin typeface="Sakkal Majalla" pitchFamily="2" charset="-78"/>
                <a:cs typeface="Sakkal Majalla" pitchFamily="2" charset="-78"/>
              </a:rPr>
              <a:t>1095م</a:t>
            </a:r>
            <a:r>
              <a:rPr lang="ar-SA" sz="2800" b="1" dirty="0" smtClean="0">
                <a:latin typeface="Sakkal Majalla" pitchFamily="2" charset="-78"/>
                <a:cs typeface="Sakkal Majalla" pitchFamily="2" charset="-78"/>
              </a:rPr>
              <a:t> عندما خاطب البابا جموع من الغوغاء </a:t>
            </a:r>
            <a:r>
              <a:rPr lang="ar-SA" sz="2800" b="1" dirty="0" err="1" smtClean="0">
                <a:latin typeface="Sakkal Majalla" pitchFamily="2" charset="-78"/>
                <a:cs typeface="Sakkal Majalla" pitchFamily="2" charset="-78"/>
              </a:rPr>
              <a:t>والاوباش</a:t>
            </a:r>
            <a:r>
              <a:rPr lang="ar-SA" sz="2800" b="1" dirty="0" smtClean="0">
                <a:latin typeface="Sakkal Majalla" pitchFamily="2" charset="-78"/>
                <a:cs typeface="Sakkal Majalla" pitchFamily="2" charset="-78"/>
              </a:rPr>
              <a:t> في مدن </a:t>
            </a:r>
            <a:r>
              <a:rPr lang="ar-SA" sz="2800" b="1" dirty="0" err="1" smtClean="0">
                <a:latin typeface="Sakkal Majalla" pitchFamily="2" charset="-78"/>
                <a:cs typeface="Sakkal Majalla" pitchFamily="2" charset="-78"/>
              </a:rPr>
              <a:t>بلاشنتيا</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وكليرمنت</a:t>
            </a:r>
            <a:r>
              <a:rPr lang="ar-SA" sz="2800" b="1" dirty="0" smtClean="0">
                <a:latin typeface="Sakkal Majalla" pitchFamily="2" charset="-78"/>
                <a:cs typeface="Sakkal Majalla" pitchFamily="2" charset="-78"/>
              </a:rPr>
              <a:t> بالقول:“تقلدوا سيوفكم وتقدموا الى الامام والله معكم“</a:t>
            </a:r>
            <a:r>
              <a:rPr lang="ar-SA" sz="2800" b="1" dirty="0" err="1" smtClean="0">
                <a:latin typeface="Sakkal Majalla" pitchFamily="2" charset="-78"/>
                <a:cs typeface="Sakkal Majalla" pitchFamily="2" charset="-78"/>
              </a:rPr>
              <a:t>واعطى</a:t>
            </a:r>
            <a:r>
              <a:rPr lang="ar-SA" sz="2800" b="1" dirty="0" smtClean="0">
                <a:latin typeface="Sakkal Majalla" pitchFamily="2" charset="-78"/>
                <a:cs typeface="Sakkal Majalla" pitchFamily="2" charset="-78"/>
              </a:rPr>
              <a:t> البابا صكوك الغفران لكل من يحمل السيف ويشارك في قتل المسلمين في </a:t>
            </a:r>
            <a:r>
              <a:rPr lang="ar-SA" sz="2800" b="1" dirty="0" smtClean="0">
                <a:latin typeface="Sakkal Majalla" pitchFamily="2" charset="-78"/>
                <a:cs typeface="Sakkal Majalla" pitchFamily="2" charset="-78"/>
              </a:rPr>
              <a:t>هذه الحروب الصليبية.</a:t>
            </a:r>
            <a:endParaRPr lang="ar-SA" sz="2800" b="1" dirty="0" smtClean="0">
              <a:latin typeface="Sakkal Majalla" pitchFamily="2" charset="-78"/>
              <a:cs typeface="Sakkal Majalla" pitchFamily="2" charset="-78"/>
            </a:endParaRPr>
          </a:p>
          <a:p>
            <a:pPr algn="justLow"/>
            <a:endParaRPr lang="ar-SA" sz="2800" b="1" dirty="0" smtClean="0">
              <a:latin typeface="Sakkal Majalla" pitchFamily="2" charset="-78"/>
              <a:cs typeface="Sakkal Majalla" pitchFamily="2" charset="-78"/>
            </a:endParaRPr>
          </a:p>
          <a:p>
            <a:pPr algn="justLow">
              <a:buNone/>
            </a:pPr>
            <a:endParaRPr lang="ar-SA" sz="2800" b="1" dirty="0">
              <a:latin typeface="Sakkal Majalla" pitchFamily="2" charset="-78"/>
              <a:cs typeface="Sakkal Majalla"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57290" y="285728"/>
            <a:ext cx="6072230" cy="1000132"/>
          </a:xfrm>
          <a:solidFill>
            <a:schemeClr val="accent3">
              <a:lumMod val="20000"/>
              <a:lumOff val="80000"/>
            </a:schemeClr>
          </a:solidFill>
        </p:spPr>
        <p:txBody>
          <a:bodyPr>
            <a:normAutofit fontScale="90000"/>
          </a:bodyPr>
          <a:lstStyle/>
          <a:p>
            <a:pPr algn="ctr"/>
            <a:r>
              <a:rPr lang="ar-SA" b="1" dirty="0" smtClean="0">
                <a:solidFill>
                  <a:schemeClr val="accent1">
                    <a:lumMod val="50000"/>
                  </a:schemeClr>
                </a:solidFill>
                <a:latin typeface="Arial Unicode MS" pitchFamily="34" charset="-128"/>
                <a:ea typeface="Arial Unicode MS" pitchFamily="34" charset="-128"/>
                <a:cs typeface="Arial Unicode MS" pitchFamily="34" charset="-128"/>
              </a:rPr>
              <a:t>ثانياً: الجانب اللغوي:</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r>
            <a:br>
              <a:rPr lang="en-US" dirty="0" smtClean="0">
                <a:solidFill>
                  <a:schemeClr val="accent1">
                    <a:lumMod val="50000"/>
                  </a:schemeClr>
                </a:solidFill>
                <a:latin typeface="Arial Unicode MS" pitchFamily="34" charset="-128"/>
                <a:ea typeface="Arial Unicode MS" pitchFamily="34" charset="-128"/>
                <a:cs typeface="Arial Unicode MS" pitchFamily="34" charset="-128"/>
              </a:rPr>
            </a:br>
            <a:endParaRPr lang="ar-SA"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sz="quarter" idx="1"/>
          </p:nvPr>
        </p:nvSpPr>
        <p:spPr>
          <a:xfrm>
            <a:off x="457200" y="1714488"/>
            <a:ext cx="7467600" cy="3286148"/>
          </a:xfrm>
          <a:solidFill>
            <a:schemeClr val="accent3">
              <a:lumMod val="20000"/>
              <a:lumOff val="80000"/>
            </a:schemeClr>
          </a:solidFill>
        </p:spPr>
        <p:txBody>
          <a:bodyPr/>
          <a:lstStyle/>
          <a:p>
            <a:pPr algn="ct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 ظهور دعوات في العالم الإسلامي تنادي بتبني المذاهب الأدبية الغربية في الكتابة وفي النقد.</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حتى غفلنا أن لنا تاريخاً عظيماً ولغة من أعظم اللغات في العالم.</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_ معظم جامعاتنا العربية والإسلامية مازالت تدرس العلوم والطب باللغات الأوربية..فهل عجزنا أو عجزت اللغة العربية أن تكتب </a:t>
            </a:r>
            <a:r>
              <a:rPr lang="ar-SA" dirty="0" err="1" smtClean="0">
                <a:solidFill>
                  <a:schemeClr val="accent1">
                    <a:lumMod val="75000"/>
                  </a:schemeClr>
                </a:solidFill>
                <a:latin typeface="Arial Unicode MS" pitchFamily="34" charset="-128"/>
                <a:ea typeface="Arial Unicode MS" pitchFamily="34" charset="-128"/>
                <a:cs typeface="Arial Unicode MS" pitchFamily="34" charset="-128"/>
              </a:rPr>
              <a:t>بها</a:t>
            </a:r>
            <a:r>
              <a:rPr lang="ar-SA" dirty="0" smtClean="0">
                <a:solidFill>
                  <a:schemeClr val="accent1">
                    <a:lumMod val="75000"/>
                  </a:schemeClr>
                </a:solidFill>
                <a:latin typeface="Arial Unicode MS" pitchFamily="34" charset="-128"/>
                <a:ea typeface="Arial Unicode MS" pitchFamily="34" charset="-128"/>
                <a:cs typeface="Arial Unicode MS" pitchFamily="34" charset="-128"/>
              </a:rPr>
              <a:t> بهذه العلوم.</a:t>
            </a:r>
            <a:endParaRPr lang="en-US" dirty="0" smtClean="0">
              <a:solidFill>
                <a:schemeClr val="accent1">
                  <a:lumMod val="75000"/>
                </a:schemeClr>
              </a:solidFill>
              <a:latin typeface="Arial Unicode MS" pitchFamily="34" charset="-128"/>
              <a:ea typeface="Arial Unicode MS" pitchFamily="34" charset="-128"/>
              <a:cs typeface="Arial Unicode MS" pitchFamily="34" charset="-128"/>
            </a:endParaRPr>
          </a:p>
          <a:p>
            <a:endParaRPr lang="ar-SA" dirty="0"/>
          </a:p>
        </p:txBody>
      </p:sp>
    </p:spTree>
  </p:cSld>
  <p:clrMapOvr>
    <a:masterClrMapping/>
  </p:clrMapOvr>
  <p:transition>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تأثر الشباب الإسلامي بالتقاليد الغربية</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259632" y="2348880"/>
            <a:ext cx="7371750" cy="1776264"/>
          </a:xfrm>
        </p:spPr>
        <p:txBody>
          <a:bodyPr>
            <a:noAutofit/>
          </a:bodyPr>
          <a:lstStyle/>
          <a:p>
            <a:pPr>
              <a:buNone/>
            </a:pPr>
            <a:r>
              <a:rPr lang="ar-SA" sz="3200" dirty="0" smtClean="0">
                <a:cs typeface="DecoType Naskh" pitchFamily="2" charset="-78"/>
              </a:rPr>
              <a:t>عن أبي سعيد </a:t>
            </a:r>
            <a:r>
              <a:rPr lang="ar-SA" sz="3200" dirty="0" err="1" smtClean="0">
                <a:cs typeface="DecoType Naskh" pitchFamily="2" charset="-78"/>
              </a:rPr>
              <a:t>الخدري</a:t>
            </a:r>
            <a:r>
              <a:rPr lang="ar-SA" sz="3200" dirty="0" smtClean="0">
                <a:cs typeface="DecoType Naskh" pitchFamily="2" charset="-78"/>
              </a:rPr>
              <a:t>، رضي الله عنه، أن النبي – صلى الله عليه وسلم – قال</a:t>
            </a:r>
            <a:r>
              <a:rPr lang="ar-SA" sz="3200" u="sng" dirty="0" smtClean="0">
                <a:cs typeface="DecoType Naskh" pitchFamily="2" charset="-78"/>
              </a:rPr>
              <a:t>: لتتبعن سنن من كان قبلكم، شبرا بشبر وذراعا بذراع، حتى لو سلكوا جحر ضب لسلكتموه. قلنا: يا رسول الله! اليهود والنصارى؟ قال: فمن؟!! </a:t>
            </a:r>
            <a:r>
              <a:rPr lang="ar-SA" sz="3200" dirty="0" smtClean="0">
                <a:cs typeface="DecoType Naskh" pitchFamily="2" charset="-78"/>
              </a:rPr>
              <a:t> </a:t>
            </a:r>
            <a:endParaRPr lang="en-US" sz="3200" dirty="0" smtClean="0">
              <a:cs typeface="DecoType Naskh" pitchFamily="2" charset="-78"/>
            </a:endParaRPr>
          </a:p>
          <a:p>
            <a:endParaRPr lang="en-US" sz="3200" dirty="0">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390576" cy="3888432"/>
          </a:xfrm>
        </p:spPr>
        <p:txBody>
          <a:bodyPr>
            <a:noAutofit/>
          </a:bodyPr>
          <a:lstStyle/>
          <a:p>
            <a:pPr algn="r"/>
            <a:r>
              <a:rPr lang="ar-SA" sz="2800" dirty="0" smtClean="0">
                <a:solidFill>
                  <a:schemeClr val="tx2"/>
                </a:solidFill>
                <a:cs typeface="DecoType Naskh" pitchFamily="2" charset="-78"/>
              </a:rPr>
              <a:t>إعطاء أسماء أجنبية للمحالات التجارية: </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تصدم المتجول بالشارع، وتجعله يشعر بأنه في بيئة غربية غير البيئة العربية التي يحيا فيها</a:t>
            </a:r>
            <a:r>
              <a:rPr lang="en-US" sz="2800" b="0" dirty="0" smtClean="0">
                <a:cs typeface="DecoType Naskh" pitchFamily="2" charset="-78"/>
              </a:rPr>
              <a:t>!!!</a:t>
            </a:r>
          </a:p>
          <a:p>
            <a:pPr algn="r"/>
            <a:r>
              <a:rPr lang="ar-SA" sz="2800" dirty="0" smtClean="0">
                <a:solidFill>
                  <a:schemeClr val="tx2"/>
                </a:solidFill>
                <a:cs typeface="DecoType Naskh" pitchFamily="2" charset="-78"/>
              </a:rPr>
              <a:t>لباس المرأة العربية المحاكي للغرب:</a:t>
            </a:r>
          </a:p>
          <a:p>
            <a:pPr algn="r"/>
            <a:r>
              <a:rPr lang="ar-SA" sz="2800" dirty="0" smtClean="0">
                <a:solidFill>
                  <a:schemeClr val="tx2"/>
                </a:solidFill>
                <a:cs typeface="DecoType Naskh" pitchFamily="2" charset="-78"/>
              </a:rPr>
              <a:t>أثناء الحوار:</a:t>
            </a:r>
          </a:p>
          <a:p>
            <a:pPr algn="r">
              <a:buNone/>
            </a:pPr>
            <a:r>
              <a:rPr lang="ar-SA" sz="2800" b="0" dirty="0" smtClean="0">
                <a:cs typeface="DecoType Naskh" pitchFamily="2" charset="-78"/>
              </a:rPr>
              <a:t>يحاولون إقحام كلمة باللغة الإنجليزية أثناء الحديث </a:t>
            </a:r>
          </a:p>
          <a:p>
            <a:pPr algn="r"/>
            <a:r>
              <a:rPr lang="ar-SA" sz="2800" dirty="0" smtClean="0">
                <a:solidFill>
                  <a:schemeClr val="tx2"/>
                </a:solidFill>
                <a:cs typeface="DecoType Naskh" pitchFamily="2" charset="-78"/>
              </a:rPr>
              <a:t>وفي التفكير والسلوك:</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   عدم  الاهتمام بالمعاملات لارتباطها بالربا أم لا</a:t>
            </a:r>
          </a:p>
          <a:p>
            <a:pPr algn="r">
              <a:buFont typeface="Arial" pitchFamily="34" charset="0"/>
              <a:buChar char="•"/>
            </a:pPr>
            <a:r>
              <a:rPr lang="ar-SA" sz="2800" dirty="0" smtClean="0">
                <a:solidFill>
                  <a:schemeClr val="tx2"/>
                </a:solidFill>
                <a:cs typeface="DecoType Naskh" pitchFamily="2" charset="-78"/>
              </a:rPr>
              <a:t>في المأكل والمشرب:</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    انتشرت في شوارعنا ثقافة محلات تقديم الوجبات السريعة والسندوتشات والتي يمشي الناس يأكلونها في الشارع. أو يجلسون في تلك المحال فيأكلون على أنغام الموسيقى الصاخبة والأغاني الهابطة</a:t>
            </a:r>
            <a:r>
              <a:rPr lang="en-US" sz="2800" b="0" dirty="0" smtClean="0">
                <a:cs typeface="DecoType Naskh" pitchFamily="2" charset="-78"/>
              </a:rPr>
              <a:t>. </a:t>
            </a:r>
            <a:br>
              <a:rPr lang="en-US" sz="2800" b="0" dirty="0" smtClean="0">
                <a:cs typeface="DecoType Naskh" pitchFamily="2" charset="-78"/>
              </a:rPr>
            </a:br>
            <a:endParaRPr lang="en-US" sz="2800" b="0" dirty="0">
              <a:cs typeface="DecoType Naskh" pitchFamily="2" charset="-78"/>
            </a:endParaRPr>
          </a:p>
        </p:txBody>
      </p:sp>
      <p:pic>
        <p:nvPicPr>
          <p:cNvPr id="4" name="صورة 3" descr="mylanguage.jpg"/>
          <p:cNvPicPr>
            <a:picLocks noChangeAspect="1"/>
          </p:cNvPicPr>
          <p:nvPr/>
        </p:nvPicPr>
        <p:blipFill>
          <a:blip r:embed="rId2" cstate="print"/>
          <a:stretch>
            <a:fillRect/>
          </a:stretch>
        </p:blipFill>
        <p:spPr>
          <a:xfrm rot="20229557">
            <a:off x="457755" y="1725301"/>
            <a:ext cx="2240937" cy="1707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390576" cy="3888432"/>
          </a:xfrm>
        </p:spPr>
        <p:txBody>
          <a:bodyPr>
            <a:noAutofit/>
          </a:bodyPr>
          <a:lstStyle/>
          <a:p>
            <a:pPr algn="r"/>
            <a:r>
              <a:rPr lang="ar-SA" sz="2800" dirty="0" smtClean="0">
                <a:solidFill>
                  <a:schemeClr val="tx2"/>
                </a:solidFill>
                <a:cs typeface="DecoType Naskh" pitchFamily="2" charset="-78"/>
              </a:rPr>
              <a:t>تقليد الشباب الغربي المنحرف في لباسهم المتفسخ والرضا بشذوذ المظهر ومن صور ذلك</a:t>
            </a:r>
            <a:r>
              <a:rPr lang="en-US" sz="2800" dirty="0" smtClean="0">
                <a:solidFill>
                  <a:schemeClr val="tx2"/>
                </a:solidFill>
                <a:cs typeface="DecoType Naskh" pitchFamily="2" charset="-78"/>
              </a:rPr>
              <a:t>:-</a:t>
            </a:r>
            <a:endParaRPr lang="ar-SA" sz="2800" b="0" dirty="0" smtClean="0">
              <a:cs typeface="DecoType Naskh" pitchFamily="2" charset="-78"/>
            </a:endParaRPr>
          </a:p>
          <a:p>
            <a:pPr algn="r">
              <a:buFontTx/>
              <a:buChar char="-"/>
            </a:pPr>
            <a:r>
              <a:rPr lang="ar-SA" sz="2800" b="0" dirty="0" err="1" smtClean="0">
                <a:cs typeface="DecoType Naskh" pitchFamily="2" charset="-78"/>
              </a:rPr>
              <a:t>قصات</a:t>
            </a:r>
            <a:r>
              <a:rPr lang="ar-SA" sz="2800" b="0" dirty="0" smtClean="0">
                <a:cs typeface="DecoType Naskh" pitchFamily="2" charset="-78"/>
              </a:rPr>
              <a:t> الشعر الغربية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القمصان الواسعة والسراويل القصيرة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كتابة الكلمات الأجنبية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لبس السلاسل الذهبية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تقليد أبطال الأفلام</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تقليد حركات اللاعبين.</a:t>
            </a:r>
          </a:p>
          <a:p>
            <a:pPr algn="r">
              <a:buFontTx/>
              <a:buChar char="-"/>
            </a:pPr>
            <a:r>
              <a:rPr lang="ar-SA" sz="2800" b="0" dirty="0" smtClean="0">
                <a:cs typeface="DecoType Naskh" pitchFamily="2" charset="-78"/>
              </a:rPr>
              <a:t>تقليد الشباب الغربي في أعيادهم</a:t>
            </a:r>
          </a:p>
          <a:p>
            <a:pPr algn="r">
              <a:buFontTx/>
              <a:buChar char="-"/>
            </a:pPr>
            <a:r>
              <a:rPr lang="ar-SA" sz="2800" b="0" dirty="0" smtClean="0">
                <a:cs typeface="DecoType Naskh" pitchFamily="2" charset="-78"/>
              </a:rPr>
              <a:t>السرعة </a:t>
            </a:r>
            <a:r>
              <a:rPr lang="ar-SA" sz="2800" b="0" dirty="0" err="1" smtClean="0">
                <a:cs typeface="DecoType Naskh" pitchFamily="2" charset="-78"/>
              </a:rPr>
              <a:t>الجنونية</a:t>
            </a:r>
            <a:r>
              <a:rPr lang="ar-SA" sz="2800" b="0" dirty="0" smtClean="0">
                <a:cs typeface="DecoType Naskh" pitchFamily="2" charset="-78"/>
              </a:rPr>
              <a:t> بالسيارات</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تربية الكلاب</a:t>
            </a:r>
            <a:r>
              <a:rPr lang="en-US" sz="2800" b="0" dirty="0" smtClean="0">
                <a:cs typeface="DecoType Naskh" pitchFamily="2" charset="-78"/>
              </a:rPr>
              <a:t>.</a:t>
            </a:r>
          </a:p>
        </p:txBody>
      </p:sp>
      <p:pic>
        <p:nvPicPr>
          <p:cNvPr id="4" name="صورة 3" descr="10042810-4bd7fa08be27d.jpg"/>
          <p:cNvPicPr>
            <a:picLocks noChangeAspect="1"/>
          </p:cNvPicPr>
          <p:nvPr/>
        </p:nvPicPr>
        <p:blipFill>
          <a:blip r:embed="rId2" cstate="print"/>
          <a:stretch>
            <a:fillRect/>
          </a:stretch>
        </p:blipFill>
        <p:spPr>
          <a:xfrm rot="20066654">
            <a:off x="1853746" y="2306485"/>
            <a:ext cx="2317055" cy="249594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المرأة والغرب</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259632" y="1700808"/>
            <a:ext cx="7371750" cy="1776264"/>
          </a:xfrm>
        </p:spPr>
        <p:txBody>
          <a:bodyPr>
            <a:noAutofit/>
          </a:bodyPr>
          <a:lstStyle/>
          <a:p>
            <a:pPr algn="r"/>
            <a:r>
              <a:rPr lang="ar-SA" sz="3200" dirty="0" smtClean="0">
                <a:cs typeface="DecoType Naskh" pitchFamily="2" charset="-78"/>
              </a:rPr>
              <a:t>قضية تحرير المرأة المسلمة.</a:t>
            </a:r>
          </a:p>
          <a:p>
            <a:pPr algn="r"/>
            <a:r>
              <a:rPr lang="ar-SA" sz="3200" dirty="0" smtClean="0">
                <a:cs typeface="DecoType Naskh" pitchFamily="2" charset="-78"/>
              </a:rPr>
              <a:t>المطالبة بالمساواة بين الرجل والمرأة.</a:t>
            </a:r>
          </a:p>
          <a:p>
            <a:pPr algn="r"/>
            <a:r>
              <a:rPr lang="ar-SA" sz="3200" dirty="0" smtClean="0">
                <a:cs typeface="DecoType Naskh" pitchFamily="2" charset="-78"/>
              </a:rPr>
              <a:t> ومن المطالبة بحريتها في الدخول والخروج والتنزه إلى المطالبة بحريتها في السفر وقضاء السنوات الطوال منفردة ، وافق زوجها أو لم يوافق</a:t>
            </a:r>
            <a:r>
              <a:rPr lang="ar-SA" sz="3200" dirty="0" smtClean="0"/>
              <a:t>.</a:t>
            </a:r>
          </a:p>
          <a:p>
            <a:pPr algn="r"/>
            <a:r>
              <a:rPr lang="ar-SA" sz="3200" dirty="0" smtClean="0">
                <a:cs typeface="DecoType Naskh" pitchFamily="2" charset="-78"/>
              </a:rPr>
              <a:t>الاختلاط.</a:t>
            </a:r>
            <a:endParaRPr lang="en-US" sz="3200" dirty="0" smtClean="0">
              <a:cs typeface="DecoType Naskh" pitchFamily="2" charset="-78"/>
            </a:endParaRPr>
          </a:p>
          <a:p>
            <a:pPr algn="r"/>
            <a:endParaRPr lang="en-US" sz="3200" dirty="0" smtClean="0">
              <a:cs typeface="DecoType Naskh" pitchFamily="2" charset="-78"/>
            </a:endParaRPr>
          </a:p>
          <a:p>
            <a:pPr algn="r"/>
            <a:endParaRPr lang="en-US" sz="3200" dirty="0">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استبدال تحية الإسلام بألفاظ غريبة</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331640" y="1412776"/>
            <a:ext cx="7371750" cy="1776264"/>
          </a:xfrm>
        </p:spPr>
        <p:txBody>
          <a:bodyPr>
            <a:noAutofit/>
          </a:bodyPr>
          <a:lstStyle/>
          <a:p>
            <a:pPr algn="r">
              <a:buNone/>
            </a:pPr>
            <a:r>
              <a:rPr lang="ar-SA" dirty="0" smtClean="0">
                <a:cs typeface="DecoType Naskh" pitchFamily="2" charset="-78"/>
              </a:rPr>
              <a:t>قال رسول الله صلى الله عليه </a:t>
            </a:r>
            <a:r>
              <a:rPr lang="ar-SA" dirty="0" err="1" smtClean="0">
                <a:cs typeface="DecoType Naskh" pitchFamily="2" charset="-78"/>
              </a:rPr>
              <a:t>و</a:t>
            </a:r>
            <a:r>
              <a:rPr lang="ar-SA" dirty="0" smtClean="0">
                <a:cs typeface="DecoType Naskh" pitchFamily="2" charset="-78"/>
              </a:rPr>
              <a:t> سلم عن تحية الإسلام:</a:t>
            </a:r>
            <a:br>
              <a:rPr lang="ar-SA" dirty="0" smtClean="0">
                <a:cs typeface="DecoType Naskh" pitchFamily="2" charset="-78"/>
              </a:rPr>
            </a:br>
            <a:r>
              <a:rPr lang="ar-SA" b="0" dirty="0" smtClean="0">
                <a:cs typeface="DecoType Naskh" pitchFamily="2" charset="-78"/>
              </a:rPr>
              <a:t>(( افشوا السلام و اطعموا الطعام و صلوا الارحام و صلوا بالليل و الناس نيام تدخلوا الجنة بسلام ))</a:t>
            </a:r>
            <a:r>
              <a:rPr lang="ar-SA" dirty="0" smtClean="0">
                <a:cs typeface="DecoType Naskh" pitchFamily="2" charset="-78"/>
              </a:rPr>
              <a:t/>
            </a:r>
            <a:br>
              <a:rPr lang="ar-SA" dirty="0" smtClean="0">
                <a:cs typeface="DecoType Naskh" pitchFamily="2" charset="-78"/>
              </a:rPr>
            </a:br>
            <a:r>
              <a:rPr lang="ar-SA" dirty="0" smtClean="0">
                <a:cs typeface="DecoType Naskh" pitchFamily="2" charset="-78"/>
              </a:rPr>
              <a:t>و قال رضي الله عنه : </a:t>
            </a:r>
            <a:r>
              <a:rPr lang="ar-SA" b="0" dirty="0" smtClean="0">
                <a:cs typeface="DecoType Naskh" pitchFamily="2" charset="-78"/>
              </a:rPr>
              <a:t>بأن من يقول السلام عليكم فله 10 حسنات و من رد علية بأفضل كان له 30 حسنة و من قال السلام عليكم و رحمه الله و بركاته له 30 حسنة </a:t>
            </a:r>
          </a:p>
          <a:p>
            <a:pPr algn="r">
              <a:buNone/>
            </a:pPr>
            <a:r>
              <a:rPr lang="ar-SA" dirty="0" smtClean="0">
                <a:cs typeface="DecoType Naskh" pitchFamily="2" charset="-78"/>
              </a:rPr>
              <a:t>   و قال الله تعالى </a:t>
            </a:r>
            <a:r>
              <a:rPr lang="ar-SA" dirty="0" err="1" smtClean="0">
                <a:cs typeface="DecoType Naskh" pitchFamily="2" charset="-78"/>
              </a:rPr>
              <a:t>فى</a:t>
            </a:r>
            <a:r>
              <a:rPr lang="ar-SA" dirty="0" smtClean="0">
                <a:cs typeface="DecoType Naskh" pitchFamily="2" charset="-78"/>
              </a:rPr>
              <a:t> القرآن  </a:t>
            </a:r>
            <a:r>
              <a:rPr lang="ar-SA" b="0" dirty="0" smtClean="0">
                <a:cs typeface="DecoType Naskh" pitchFamily="2" charset="-78"/>
              </a:rPr>
              <a:t>{وَإِذَا حُيِّيْتُم بِتَحِيَّةٍ فَحَيُّواْ بِأَحْسَنَ مِنْهَا أَوْ رُدُّوهَا إِنَّ اللّهَ كَانَ عَلَى كُلِّ شَيْءٍ حَسِيبًا} (86) سورة النساء</a:t>
            </a:r>
          </a:p>
          <a:p>
            <a:pPr algn="r">
              <a:buNone/>
            </a:pPr>
            <a:endParaRPr lang="ar-SA" dirty="0" smtClean="0">
              <a:cs typeface="DecoType Naskh" pitchFamily="2" charset="-78"/>
            </a:endParaRPr>
          </a:p>
          <a:p>
            <a:pPr algn="r">
              <a:buNone/>
            </a:pPr>
            <a:r>
              <a:rPr lang="ar-SA" dirty="0" smtClean="0">
                <a:cs typeface="DecoType Naskh" pitchFamily="2" charset="-78"/>
              </a:rPr>
              <a:t> ومن مظاهر استبدالها:</a:t>
            </a:r>
          </a:p>
          <a:p>
            <a:pPr algn="r"/>
            <a:r>
              <a:rPr lang="ar-SA" b="0" dirty="0" smtClean="0">
                <a:cs typeface="DecoType Naskh" pitchFamily="2" charset="-78"/>
              </a:rPr>
              <a:t>كلمة (( ألو )) و هى تقال فى بداية التحدث فى التليفون .</a:t>
            </a:r>
          </a:p>
          <a:p>
            <a:pPr algn="r"/>
            <a:r>
              <a:rPr lang="ar-SA" b="0" dirty="0" smtClean="0">
                <a:cs typeface="DecoType Naskh" pitchFamily="2" charset="-78"/>
              </a:rPr>
              <a:t>استبدلها بالألفاظ الأجنبية.</a:t>
            </a:r>
          </a:p>
          <a:p>
            <a:pPr algn="r"/>
            <a:endParaRPr lang="en-US" dirty="0" smtClean="0">
              <a:cs typeface="DecoType Naskh" pitchFamily="2" charset="-78"/>
            </a:endParaRPr>
          </a:p>
          <a:p>
            <a:pPr algn="r"/>
            <a:endParaRPr lang="en-US" dirty="0">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الانتحار</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331640" y="1412776"/>
            <a:ext cx="7371750" cy="1776264"/>
          </a:xfrm>
        </p:spPr>
        <p:txBody>
          <a:bodyPr>
            <a:noAutofit/>
          </a:bodyPr>
          <a:lstStyle/>
          <a:p>
            <a:pPr algn="r">
              <a:buNone/>
            </a:pPr>
            <a:r>
              <a:rPr lang="ar-SA" sz="2800" dirty="0" smtClean="0">
                <a:cs typeface="DecoType Naskh" pitchFamily="2" charset="-78"/>
              </a:rPr>
              <a:t>قال رسول الله صلى الله عليه </a:t>
            </a:r>
            <a:r>
              <a:rPr lang="ar-SA" sz="2800" dirty="0" err="1" smtClean="0">
                <a:cs typeface="DecoType Naskh" pitchFamily="2" charset="-78"/>
              </a:rPr>
              <a:t>و</a:t>
            </a:r>
            <a:r>
              <a:rPr lang="ar-SA" sz="2800" dirty="0" smtClean="0">
                <a:cs typeface="DecoType Naskh" pitchFamily="2" charset="-78"/>
              </a:rPr>
              <a:t> سلم عن تحية الإسلام:</a:t>
            </a:r>
            <a:br>
              <a:rPr lang="ar-SA" sz="2800" dirty="0" smtClean="0">
                <a:cs typeface="DecoType Naskh" pitchFamily="2" charset="-78"/>
              </a:rPr>
            </a:br>
            <a:r>
              <a:rPr lang="ar-SA" sz="2800" dirty="0" smtClean="0"/>
              <a:t> </a:t>
            </a:r>
            <a:r>
              <a:rPr lang="ar-SA" sz="2800" b="0" dirty="0" smtClean="0">
                <a:cs typeface="DecoType Naskh" pitchFamily="2" charset="-78"/>
              </a:rPr>
              <a:t>من تردى من جبل فقتل نفسه فهو في نار جهنم يتردى فيها خالداً مخلداً فيها أبداً، ومن </a:t>
            </a:r>
            <a:r>
              <a:rPr lang="ar-SA" sz="2800" b="0" dirty="0" err="1" smtClean="0">
                <a:cs typeface="DecoType Naskh" pitchFamily="2" charset="-78"/>
              </a:rPr>
              <a:t>تحسى</a:t>
            </a:r>
            <a:r>
              <a:rPr lang="ar-SA" sz="2800" b="0" dirty="0" smtClean="0">
                <a:cs typeface="DecoType Naskh" pitchFamily="2" charset="-78"/>
              </a:rPr>
              <a:t> سماً فقتل نفسه فسمه في يده </a:t>
            </a:r>
            <a:r>
              <a:rPr lang="ar-SA" sz="2800" b="0" dirty="0" err="1" smtClean="0">
                <a:cs typeface="DecoType Naskh" pitchFamily="2" charset="-78"/>
              </a:rPr>
              <a:t>يتحساه</a:t>
            </a:r>
            <a:r>
              <a:rPr lang="ar-SA" sz="2800" b="0" dirty="0" smtClean="0">
                <a:cs typeface="DecoType Naskh" pitchFamily="2" charset="-78"/>
              </a:rPr>
              <a:t> في نار جهنم خالداً مخلداً فيها أبداً, ومن قتل نفسه </a:t>
            </a:r>
            <a:r>
              <a:rPr lang="ar-SA" sz="2800" b="0" dirty="0" err="1" smtClean="0">
                <a:cs typeface="DecoType Naskh" pitchFamily="2" charset="-78"/>
              </a:rPr>
              <a:t>بحديدة</a:t>
            </a:r>
            <a:r>
              <a:rPr lang="ar-SA" sz="2800" b="0" dirty="0" smtClean="0">
                <a:cs typeface="DecoType Naskh" pitchFamily="2" charset="-78"/>
              </a:rPr>
              <a:t> </a:t>
            </a:r>
            <a:r>
              <a:rPr lang="ar-SA" sz="2800" b="0" dirty="0" err="1" smtClean="0">
                <a:cs typeface="DecoType Naskh" pitchFamily="2" charset="-78"/>
              </a:rPr>
              <a:t>فحديدته</a:t>
            </a:r>
            <a:r>
              <a:rPr lang="ar-SA" sz="2800" b="0" dirty="0" smtClean="0">
                <a:cs typeface="DecoType Naskh" pitchFamily="2" charset="-78"/>
              </a:rPr>
              <a:t> في يده </a:t>
            </a:r>
            <a:r>
              <a:rPr lang="ar-SA" sz="2800" b="0" dirty="0" err="1" smtClean="0">
                <a:cs typeface="DecoType Naskh" pitchFamily="2" charset="-78"/>
              </a:rPr>
              <a:t>يتوجاء</a:t>
            </a:r>
            <a:r>
              <a:rPr lang="ar-SA" sz="2800" b="0" dirty="0" smtClean="0">
                <a:cs typeface="DecoType Naskh" pitchFamily="2" charset="-78"/>
              </a:rPr>
              <a:t> </a:t>
            </a:r>
            <a:r>
              <a:rPr lang="ar-SA" sz="2800" b="0" dirty="0" err="1" smtClean="0">
                <a:cs typeface="DecoType Naskh" pitchFamily="2" charset="-78"/>
              </a:rPr>
              <a:t>بها</a:t>
            </a:r>
            <a:r>
              <a:rPr lang="ar-SA" sz="2800" b="0" dirty="0" smtClean="0">
                <a:cs typeface="DecoType Naskh" pitchFamily="2" charset="-78"/>
              </a:rPr>
              <a:t> في نار جهنم خالداً مخلداً فيها أبداً. </a:t>
            </a:r>
            <a:r>
              <a:rPr lang="ar-SA" sz="2800" dirty="0" smtClean="0"/>
              <a:t/>
            </a:r>
            <a:br>
              <a:rPr lang="ar-SA" sz="2800" dirty="0" smtClean="0"/>
            </a:br>
            <a:r>
              <a:rPr lang="ar-SA" sz="2800" dirty="0" smtClean="0"/>
              <a:t/>
            </a:r>
            <a:br>
              <a:rPr lang="ar-SA" sz="2800" dirty="0" smtClean="0"/>
            </a:br>
            <a:r>
              <a:rPr lang="ar-SA" sz="2800" dirty="0" smtClean="0"/>
              <a:t>                                                         </a:t>
            </a:r>
            <a:r>
              <a:rPr lang="ar-SA" sz="2800" dirty="0" smtClean="0">
                <a:cs typeface="DecoType Naskh" pitchFamily="2" charset="-78"/>
              </a:rPr>
              <a:t>متفق عليه </a:t>
            </a:r>
          </a:p>
          <a:p>
            <a:pPr algn="r">
              <a:buNone/>
            </a:pPr>
            <a:r>
              <a:rPr lang="ar-SA" sz="2800" dirty="0" smtClean="0">
                <a:cs typeface="DecoType Naskh" pitchFamily="2" charset="-78"/>
              </a:rPr>
              <a:t> </a:t>
            </a:r>
            <a:endParaRPr lang="en-US" sz="2800" dirty="0" smtClean="0">
              <a:cs typeface="DecoType Naskh" pitchFamily="2" charset="-78"/>
            </a:endParaRPr>
          </a:p>
          <a:p>
            <a:pPr algn="r"/>
            <a:endParaRPr lang="en-US" sz="2800" dirty="0">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الاحتفال بأعيادهم</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331640" y="1412776"/>
            <a:ext cx="7371750" cy="1776264"/>
          </a:xfrm>
        </p:spPr>
        <p:txBody>
          <a:bodyPr>
            <a:noAutofit/>
          </a:bodyPr>
          <a:lstStyle/>
          <a:p>
            <a:pPr algn="r"/>
            <a:r>
              <a:rPr lang="ar-SA" sz="2800" dirty="0" smtClean="0">
                <a:solidFill>
                  <a:schemeClr val="tx2"/>
                </a:solidFill>
                <a:cs typeface="DecoType Naskh" pitchFamily="2" charset="-78"/>
              </a:rPr>
              <a:t>عيد رأس السنة:</a:t>
            </a:r>
          </a:p>
          <a:p>
            <a:pPr algn="r">
              <a:buNone/>
            </a:pPr>
            <a:r>
              <a:rPr lang="ar-SA" sz="2800" dirty="0" smtClean="0">
                <a:cs typeface="DecoType Naskh" pitchFamily="2" charset="-78"/>
              </a:rPr>
              <a:t> ومن مظاهر مشاركتهم فيه:</a:t>
            </a:r>
          </a:p>
          <a:p>
            <a:pPr algn="r">
              <a:buFontTx/>
              <a:buChar char="-"/>
            </a:pPr>
            <a:r>
              <a:rPr lang="ar-SA" sz="2800" b="0" dirty="0" smtClean="0">
                <a:cs typeface="DecoType Naskh" pitchFamily="2" charset="-78"/>
              </a:rPr>
              <a:t>الذهاب إلى أماكن الاحتفال..</a:t>
            </a:r>
          </a:p>
          <a:p>
            <a:pPr algn="r">
              <a:buFontTx/>
              <a:buChar char="-"/>
            </a:pPr>
            <a:r>
              <a:rPr lang="ar-SA" sz="2800" b="0" dirty="0" smtClean="0">
                <a:cs typeface="DecoType Naskh" pitchFamily="2" charset="-78"/>
              </a:rPr>
              <a:t>التهنئة وتبادل الهدايا .. </a:t>
            </a:r>
          </a:p>
          <a:p>
            <a:pPr algn="r">
              <a:buFontTx/>
              <a:buChar char="-"/>
            </a:pPr>
            <a:r>
              <a:rPr lang="en-US" sz="2800" b="0" dirty="0" smtClean="0">
                <a:cs typeface="DecoType Naskh" pitchFamily="2" charset="-78"/>
              </a:rPr>
              <a:t> </a:t>
            </a:r>
            <a:r>
              <a:rPr lang="ar-SA" sz="2800" b="0" dirty="0" smtClean="0">
                <a:cs typeface="DecoType Naskh" pitchFamily="2" charset="-78"/>
              </a:rPr>
              <a:t>شراء الألبسة الجديدة للأطفال</a:t>
            </a:r>
          </a:p>
          <a:p>
            <a:pPr algn="r">
              <a:buFontTx/>
              <a:buChar char="-"/>
            </a:pPr>
            <a:r>
              <a:rPr lang="ar-SA" sz="2800" b="0" dirty="0" smtClean="0">
                <a:cs typeface="DecoType Naskh" pitchFamily="2" charset="-78"/>
              </a:rPr>
              <a:t>صنع الحلويات وبيعها.</a:t>
            </a:r>
          </a:p>
          <a:p>
            <a:pPr algn="r">
              <a:buFontTx/>
              <a:buChar char="-"/>
            </a:pPr>
            <a:r>
              <a:rPr lang="en-US" sz="2800" b="0" dirty="0" smtClean="0">
                <a:cs typeface="DecoType Naskh" pitchFamily="2" charset="-78"/>
              </a:rPr>
              <a:t> </a:t>
            </a:r>
            <a:r>
              <a:rPr lang="ar-SA" sz="2800" b="0" dirty="0" smtClean="0">
                <a:cs typeface="DecoType Naskh" pitchFamily="2" charset="-78"/>
              </a:rPr>
              <a:t>التشبه </a:t>
            </a:r>
            <a:r>
              <a:rPr lang="ar-SA" sz="2800" b="0" dirty="0" err="1" smtClean="0">
                <a:cs typeface="DecoType Naskh" pitchFamily="2" charset="-78"/>
              </a:rPr>
              <a:t>بـ</a:t>
            </a:r>
            <a:r>
              <a:rPr lang="ar-SA" sz="2800" b="0" dirty="0" smtClean="0">
                <a:cs typeface="DecoType Naskh" pitchFamily="2" charset="-78"/>
              </a:rPr>
              <a:t> "البابا </a:t>
            </a:r>
            <a:r>
              <a:rPr lang="ar-SA" sz="2800" b="0" dirty="0" err="1" smtClean="0">
                <a:cs typeface="DecoType Naskh" pitchFamily="2" charset="-78"/>
              </a:rPr>
              <a:t>نويل</a:t>
            </a:r>
            <a:r>
              <a:rPr lang="ar-SA" sz="2800" b="0" dirty="0" smtClean="0">
                <a:cs typeface="DecoType Naskh" pitchFamily="2" charset="-78"/>
              </a:rPr>
              <a:t>“</a:t>
            </a:r>
            <a:r>
              <a:rPr lang="en-US" sz="2800" dirty="0" smtClean="0">
                <a:cs typeface="DecoType Naskh" pitchFamily="2" charset="-78"/>
              </a:rPr>
              <a:t/>
            </a:r>
            <a:br>
              <a:rPr lang="en-US"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endParaRPr lang="ar-SA" sz="2800" dirty="0" smtClean="0">
              <a:cs typeface="DecoType Naskh" pitchFamily="2" charset="-78"/>
            </a:endParaRPr>
          </a:p>
          <a:p>
            <a:pPr algn="r">
              <a:buNone/>
            </a:pPr>
            <a:r>
              <a:rPr lang="ar-SA" sz="2800" dirty="0" smtClean="0">
                <a:cs typeface="DecoType Naskh" pitchFamily="2" charset="-78"/>
              </a:rPr>
              <a:t> </a:t>
            </a:r>
            <a:endParaRPr lang="en-US" sz="2800" dirty="0" smtClean="0">
              <a:cs typeface="DecoType Naskh" pitchFamily="2" charset="-78"/>
            </a:endParaRPr>
          </a:p>
          <a:p>
            <a:pPr algn="r"/>
            <a:endParaRPr lang="en-US" sz="2800" dirty="0">
              <a:cs typeface="DecoType Naskh" pitchFamily="2" charset="-78"/>
            </a:endParaRPr>
          </a:p>
        </p:txBody>
      </p:sp>
      <p:pic>
        <p:nvPicPr>
          <p:cNvPr id="5122" name="Picture 2" descr="http://www.arrifinu.net/wp-content/uploads/2010/12/36273_1587992975720_1112683636_31420128_599041_n.jpg"/>
          <p:cNvPicPr>
            <a:picLocks noChangeAspect="1" noChangeArrowheads="1"/>
          </p:cNvPicPr>
          <p:nvPr/>
        </p:nvPicPr>
        <p:blipFill>
          <a:blip r:embed="rId2" cstate="print"/>
          <a:srcRect/>
          <a:stretch>
            <a:fillRect/>
          </a:stretch>
        </p:blipFill>
        <p:spPr bwMode="auto">
          <a:xfrm>
            <a:off x="1643042" y="1571612"/>
            <a:ext cx="2809895"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linds(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solidFill>
                  <a:schemeClr val="accent1">
                    <a:lumMod val="75000"/>
                  </a:schemeClr>
                </a:solidFill>
              </a:rPr>
              <a:t>ورقة عمل..(2)</a:t>
            </a:r>
            <a:endParaRPr lang="ar-SA" b="1" dirty="0">
              <a:solidFill>
                <a:schemeClr val="accent1">
                  <a:lumMod val="75000"/>
                </a:schemeClr>
              </a:solidFill>
            </a:endParaRPr>
          </a:p>
        </p:txBody>
      </p:sp>
      <p:sp>
        <p:nvSpPr>
          <p:cNvPr id="3" name="عنصر نائب للمحتوى 2"/>
          <p:cNvSpPr>
            <a:spLocks noGrp="1"/>
          </p:cNvSpPr>
          <p:nvPr>
            <p:ph sz="quarter" idx="1"/>
          </p:nvPr>
        </p:nvSpPr>
        <p:spPr/>
        <p:txBody>
          <a:bodyPr/>
          <a:lstStyle/>
          <a:p>
            <a:endParaRPr lang="ar-SA" dirty="0" smtClean="0"/>
          </a:p>
          <a:p>
            <a:r>
              <a:rPr lang="ar-SA" sz="3200" dirty="0" smtClean="0">
                <a:solidFill>
                  <a:schemeClr val="accent1">
                    <a:lumMod val="50000"/>
                  </a:schemeClr>
                </a:solidFill>
              </a:rPr>
              <a:t>بعد أن رأينا أعداءنا </a:t>
            </a:r>
            <a:r>
              <a:rPr lang="ar-SA" sz="3200" dirty="0" err="1" smtClean="0">
                <a:solidFill>
                  <a:schemeClr val="accent1">
                    <a:lumMod val="50000"/>
                  </a:schemeClr>
                </a:solidFill>
              </a:rPr>
              <a:t>لايهنأ</a:t>
            </a:r>
            <a:r>
              <a:rPr lang="ar-SA" sz="3200" dirty="0" smtClean="0">
                <a:solidFill>
                  <a:schemeClr val="accent1">
                    <a:lumMod val="50000"/>
                  </a:schemeClr>
                </a:solidFill>
              </a:rPr>
              <a:t> لهم بال...إلا للمساس بالإسلام والمسلمين..وإخراجهم من دينهم وهم فرحين... فكري بأساليب لمواجهة هذا الغزو الماكر..</a:t>
            </a:r>
            <a:endParaRPr lang="ar-SA" sz="3200" dirty="0">
              <a:solidFill>
                <a:schemeClr val="accent1">
                  <a:lumMod val="50000"/>
                </a:schemeClr>
              </a:solidFill>
            </a:endParaRPr>
          </a:p>
        </p:txBody>
      </p:sp>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2844" y="214290"/>
            <a:ext cx="8572560" cy="587853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سبل مواجهة الغزو الثقافي:</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1</a:t>
            </a:r>
            <a:r>
              <a:rPr kumimoji="0" lang="ar-SA" sz="2400" b="1"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_ </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القناعة الكاملة بأن الإنسان المسلم عقيدته وأخلاقه أغلى ما تملكه الأمة، وهذا يتطلب بالضرورة رعايته وتربيته تربية إسلامية.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2_الوعي بحجم وخطر الثقافة الوافدة عبر وسائل الإعلام المختلفة، ولا </a:t>
            </a:r>
            <a:r>
              <a:rPr kumimoji="0" lang="ar-SA" sz="2400" b="0" i="0" u="none" strike="noStrike" cap="none" normalizeH="0" baseline="0" dirty="0" err="1"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سيّما</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المرئية منها، مقابل ضالة  ثقافة الكتاب ولا </a:t>
            </a:r>
            <a:r>
              <a:rPr kumimoji="0" lang="ar-SA" sz="2400" b="0" i="0" u="none" strike="noStrike" cap="none" normalizeH="0" baseline="0" dirty="0" err="1"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سيّما</a:t>
            </a: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 الكتاب الإسلامي.</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3_ إبراز خصائص الإسلام وعالميته وعدالته وحضارته وثقافته وتاريخه للمسلمين قبل غيرهم، ليستلهموا أمجادهم ويعتزوا بهويتهم.</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rPr>
              <a:t>4_تعزيز الهوية الإسلامية بأقوى سلاح، وهو العودة إلى الإسلام وتربية الأمة عليه، وتقوية الصلة بالله، واليقين بنصره، وتمكينه للمؤمنين إذا استجابوا لربهم، وقاموا بأسباب النصر.</a:t>
            </a:r>
            <a:endParaRPr kumimoji="0" lang="en-US"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sz="quarter" idx="1"/>
          </p:nvPr>
        </p:nvSpPr>
        <p:spPr/>
        <p:txBody>
          <a:bodyPr>
            <a:normAutofit fontScale="92500" lnSpcReduction="20000"/>
          </a:bodyPr>
          <a:lstStyle/>
          <a:p>
            <a:pPr algn="justLow"/>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وهكذا </a:t>
            </a:r>
            <a:r>
              <a:rPr lang="ar-SA" sz="3200" b="1" dirty="0" smtClean="0">
                <a:latin typeface="Sakkal Majalla" pitchFamily="2" charset="-78"/>
                <a:cs typeface="Sakkal Majalla" pitchFamily="2" charset="-78"/>
              </a:rPr>
              <a:t>انطلقت هذه الحروب التي وجهها المسيحيون في الشرق والغرب من القرن الخامس الى القرن السابع </a:t>
            </a:r>
            <a:r>
              <a:rPr lang="ar-SA" sz="3200" b="1" dirty="0" err="1" smtClean="0">
                <a:latin typeface="Sakkal Majalla" pitchFamily="2" charset="-78"/>
                <a:cs typeface="Sakkal Majalla" pitchFamily="2" charset="-78"/>
              </a:rPr>
              <a:t>الهجري </a:t>
            </a:r>
            <a:r>
              <a:rPr lang="ar-SA" sz="3200" b="1" dirty="0" smtClean="0">
                <a:latin typeface="Sakkal Majalla" pitchFamily="2" charset="-78"/>
                <a:cs typeface="Sakkal Majalla" pitchFamily="2" charset="-78"/>
              </a:rPr>
              <a:t>(الحادي عشر الى الثالث عشر </a:t>
            </a:r>
            <a:r>
              <a:rPr lang="ar-SA" sz="3200" b="1" dirty="0" err="1" smtClean="0">
                <a:latin typeface="Sakkal Majalla" pitchFamily="2" charset="-78"/>
                <a:cs typeface="Sakkal Majalla" pitchFamily="2" charset="-78"/>
              </a:rPr>
              <a:t>الميلادي </a:t>
            </a:r>
            <a:r>
              <a:rPr lang="ar-SA" sz="3200" b="1" dirty="0" smtClean="0">
                <a:latin typeface="Sakkal Majalla" pitchFamily="2" charset="-78"/>
                <a:cs typeface="Sakkal Majalla" pitchFamily="2" charset="-78"/>
              </a:rPr>
              <a:t>)للاستيلاء على بيت المقدس من ايدي </a:t>
            </a:r>
            <a:r>
              <a:rPr lang="ar-SA" sz="3200" b="1" dirty="0" err="1" smtClean="0">
                <a:latin typeface="Sakkal Majalla" pitchFamily="2" charset="-78"/>
                <a:cs typeface="Sakkal Majalla" pitchFamily="2" charset="-78"/>
              </a:rPr>
              <a:t>المسلمين .</a:t>
            </a:r>
            <a:r>
              <a:rPr lang="ar-SA" sz="3200" b="1" dirty="0" smtClean="0">
                <a:latin typeface="Sakkal Majalla" pitchFamily="2" charset="-78"/>
                <a:cs typeface="Sakkal Majalla" pitchFamily="2" charset="-78"/>
              </a:rPr>
              <a:t> </a:t>
            </a:r>
          </a:p>
          <a:p>
            <a:pPr algn="justLow"/>
            <a:r>
              <a:rPr lang="ar-SA" sz="3200" b="1" dirty="0" smtClean="0">
                <a:latin typeface="Sakkal Majalla" pitchFamily="2" charset="-78"/>
                <a:cs typeface="Sakkal Majalla" pitchFamily="2" charset="-78"/>
              </a:rPr>
              <a:t>ولابد لنا من القول في هذا المقام ان من الدوافع الاجتماعية لهذه الحروب ان كثير من طبقات المجتمع في اوروبا كانت تعاني من الظلم وخاصة طبقة الرقيق وعبيد الارض الذين كانوا يريدون التخلص من وضعهم </a:t>
            </a:r>
            <a:r>
              <a:rPr lang="ar-SA" sz="3200" b="1" dirty="0" err="1" smtClean="0">
                <a:latin typeface="Sakkal Majalla" pitchFamily="2" charset="-78"/>
                <a:cs typeface="Sakkal Majalla" pitchFamily="2" charset="-78"/>
              </a:rPr>
              <a:t>السيء</a:t>
            </a:r>
            <a:r>
              <a:rPr lang="ar-SA" sz="3200" b="1" dirty="0" smtClean="0">
                <a:latin typeface="Sakkal Majalla" pitchFamily="2" charset="-78"/>
                <a:cs typeface="Sakkal Majalla" pitchFamily="2" charset="-78"/>
              </a:rPr>
              <a:t> وكذلك التخلص من اداء </a:t>
            </a:r>
            <a:r>
              <a:rPr lang="ar-SA" sz="3200" b="1" dirty="0" err="1" smtClean="0">
                <a:latin typeface="Sakkal Majalla" pitchFamily="2" charset="-78"/>
                <a:cs typeface="Sakkal Majalla" pitchFamily="2" charset="-78"/>
              </a:rPr>
              <a:t>ديونهم .</a:t>
            </a:r>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وقد علق البابا على صدر كل مقاتل اوروبي صليبا من </a:t>
            </a:r>
            <a:r>
              <a:rPr lang="ar-SA" sz="3200" b="1" dirty="0" err="1" smtClean="0">
                <a:latin typeface="Sakkal Majalla" pitchFamily="2" charset="-78"/>
                <a:cs typeface="Sakkal Majalla" pitchFamily="2" charset="-78"/>
              </a:rPr>
              <a:t>الخشب </a:t>
            </a:r>
            <a:r>
              <a:rPr lang="ar-SA" sz="3200" b="1" dirty="0" smtClean="0">
                <a:latin typeface="Sakkal Majalla" pitchFamily="2" charset="-78"/>
                <a:cs typeface="Sakkal Majalla" pitchFamily="2" charset="-78"/>
              </a:rPr>
              <a:t>،وصار هذا الصليب شعارا لهذه الحرب</a:t>
            </a:r>
          </a:p>
          <a:p>
            <a:endParaRPr lang="ar-SA" dirty="0"/>
          </a:p>
        </p:txBody>
      </p:sp>
      <p:sp>
        <p:nvSpPr>
          <p:cNvPr id="4" name="عنوان 1"/>
          <p:cNvSpPr txBox="1">
            <a:spLocks/>
          </p:cNvSpPr>
          <p:nvPr/>
        </p:nvSpPr>
        <p:spPr>
          <a:xfrm>
            <a:off x="609600" y="427038"/>
            <a:ext cx="74676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0" i="0" u="none" strike="noStrike" kern="1200" cap="small" spc="0" normalizeH="0" baseline="0" noProof="0" smtClean="0">
                <a:ln>
                  <a:noFill/>
                </a:ln>
                <a:solidFill>
                  <a:schemeClr val="lt1"/>
                </a:solidFill>
                <a:effectLst/>
                <a:uLnTx/>
                <a:uFillTx/>
                <a:latin typeface="Andalus" pitchFamily="18" charset="-78"/>
                <a:ea typeface="+mn-ea"/>
                <a:cs typeface="Andalus" pitchFamily="18" charset="-78"/>
              </a:rPr>
              <a:t>الحروب الصليبية :</a:t>
            </a:r>
            <a:endParaRPr kumimoji="0" lang="ar-SA" sz="5400" b="0" i="0" u="none" strike="noStrike" kern="1200" cap="small" spc="0" normalizeH="0" baseline="0" noProof="0" dirty="0">
              <a:ln>
                <a:noFill/>
              </a:ln>
              <a:solidFill>
                <a:schemeClr val="lt1"/>
              </a:solidFill>
              <a:effectLst/>
              <a:uLnTx/>
              <a:uFillTx/>
              <a:latin typeface="Andalus" pitchFamily="18" charset="-78"/>
              <a:ea typeface="+mn-ea"/>
              <a:cs typeface="Andalus" pitchFamily="18"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85728"/>
            <a:ext cx="8072494" cy="5262979"/>
          </a:xfrm>
          <a:prstGeom prst="rect">
            <a:avLst/>
          </a:prstGeom>
        </p:spPr>
        <p:txBody>
          <a:bodyPr wrap="square">
            <a:spAutoFit/>
          </a:bodyPr>
          <a:lstStyle/>
          <a:p>
            <a:pPr lvl="0" eaLnBrk="0" fontAlgn="base" hangingPunct="0">
              <a:spcBef>
                <a:spcPct val="0"/>
              </a:spcBef>
              <a:spcAft>
                <a:spcPct val="0"/>
              </a:spcAft>
            </a:pP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5_ العمل على نهوض الأمة في شتى الميادين، دينياً وثقافياً وسياسياً وعسكرياً واقتصادياً وتقنياً، بما يكفل للمسلمين امتلاك التقنية اللازمة وتطويرها </a:t>
            </a:r>
            <a:r>
              <a:rPr lang="ar-SA" sz="2400" b="1" dirty="0" err="1" smtClean="0">
                <a:solidFill>
                  <a:schemeClr val="accent1">
                    <a:lumMod val="75000"/>
                  </a:schemeClr>
                </a:solidFill>
                <a:latin typeface="Arial Unicode MS" pitchFamily="34" charset="-128"/>
                <a:ea typeface="Arial Unicode MS" pitchFamily="34" charset="-128"/>
                <a:cs typeface="Arial Unicode MS" pitchFamily="34" charset="-128"/>
              </a:rPr>
              <a:t>للأكتفاء</a:t>
            </a: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 الذاتي دون الحاجة إلى الغير الذي لا يقدمها عادة إلا وهي </a:t>
            </a:r>
            <a:r>
              <a:rPr lang="ar-SA" sz="2400" b="1" dirty="0" err="1" smtClean="0">
                <a:solidFill>
                  <a:schemeClr val="accent1">
                    <a:lumMod val="75000"/>
                  </a:schemeClr>
                </a:solidFill>
                <a:latin typeface="Arial Unicode MS" pitchFamily="34" charset="-128"/>
                <a:ea typeface="Arial Unicode MS" pitchFamily="34" charset="-128"/>
                <a:cs typeface="Arial Unicode MS" pitchFamily="34" charset="-128"/>
              </a:rPr>
              <a:t>مشبوهه</a:t>
            </a: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 بثقافته، مختلطة بمفاهيمه وتصوراته.</a:t>
            </a:r>
          </a:p>
          <a:p>
            <a:pPr lvl="0" eaLnBrk="0" fontAlgn="base" hangingPunct="0">
              <a:spcBef>
                <a:spcPct val="0"/>
              </a:spcBef>
              <a:spcAft>
                <a:spcPct val="0"/>
              </a:spcAft>
            </a:pPr>
            <a:endParaRPr lang="en-US" sz="2400" b="1" dirty="0" smtClean="0">
              <a:solidFill>
                <a:schemeClr val="accent1">
                  <a:lumMod val="75000"/>
                </a:schemeClr>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وهذا يتطلب التوسع في تعليم العلوم الحديثة، وتشجيع البحث العلمي، وفتح مراكز للمعلومات، وتبادل الخبرات بين المراكز العلمية في البلاد الإسلامية. </a:t>
            </a:r>
          </a:p>
          <a:p>
            <a:pPr lvl="0" eaLnBrk="0" fontAlgn="base" hangingPunct="0">
              <a:spcBef>
                <a:spcPct val="0"/>
              </a:spcBef>
              <a:spcAft>
                <a:spcPct val="0"/>
              </a:spcAft>
            </a:pPr>
            <a:endParaRPr lang="en-US" sz="2400" b="1" dirty="0" smtClean="0">
              <a:solidFill>
                <a:schemeClr val="accent1">
                  <a:lumMod val="75000"/>
                </a:schemeClr>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6_ رصد مجالات الغزو الثقافي الأجنبي للأمة الإسلامية بما يكشف الخطط الهدّامة التي يحملها </a:t>
            </a:r>
            <a:r>
              <a:rPr lang="ar-SA" sz="2400" b="1" dirty="0" err="1" smtClean="0">
                <a:solidFill>
                  <a:schemeClr val="accent1">
                    <a:lumMod val="75000"/>
                  </a:schemeClr>
                </a:solidFill>
                <a:latin typeface="Arial Unicode MS" pitchFamily="34" charset="-128"/>
                <a:ea typeface="Arial Unicode MS" pitchFamily="34" charset="-128"/>
                <a:cs typeface="Arial Unicode MS" pitchFamily="34" charset="-128"/>
              </a:rPr>
              <a:t>الاستشراق</a:t>
            </a: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 والتنصير.</a:t>
            </a:r>
          </a:p>
          <a:p>
            <a:pPr lvl="0" eaLnBrk="0" fontAlgn="base" hangingPunct="0">
              <a:spcBef>
                <a:spcPct val="0"/>
              </a:spcBef>
              <a:spcAft>
                <a:spcPct val="0"/>
              </a:spcAft>
            </a:pPr>
            <a:endParaRPr lang="en-US" sz="2400" b="1" dirty="0" smtClean="0">
              <a:solidFill>
                <a:schemeClr val="accent1">
                  <a:lumMod val="75000"/>
                </a:schemeClr>
              </a:solidFill>
              <a:latin typeface="Arial" pitchFamily="34" charset="0"/>
              <a:cs typeface="Arial" pitchFamily="34" charset="0"/>
            </a:endParaRPr>
          </a:p>
          <a:p>
            <a:pPr lvl="0" eaLnBrk="0" fontAlgn="base" hangingPunct="0">
              <a:spcBef>
                <a:spcPct val="0"/>
              </a:spcBef>
              <a:spcAft>
                <a:spcPct val="0"/>
              </a:spcAft>
            </a:pPr>
            <a:r>
              <a:rPr lang="ar-SA" sz="2400" b="1" dirty="0" smtClean="0">
                <a:solidFill>
                  <a:schemeClr val="accent1">
                    <a:lumMod val="75000"/>
                  </a:schemeClr>
                </a:solidFill>
                <a:latin typeface="Arial Unicode MS" pitchFamily="34" charset="-128"/>
                <a:ea typeface="Arial Unicode MS" pitchFamily="34" charset="-128"/>
                <a:cs typeface="Arial Unicode MS" pitchFamily="34" charset="-128"/>
              </a:rPr>
              <a:t>7_ دراسة أساليب الغزو الحديث والتصدي له بما يكفيه أو يخفف من آثاره.</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44" y="142852"/>
            <a:ext cx="8286808" cy="553997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1" eaLnBrk="1" fontAlgn="base" latinLnBrk="0" hangingPunct="1">
              <a:lnSpc>
                <a:spcPct val="100000"/>
              </a:lnSpc>
              <a:spcBef>
                <a:spcPct val="0"/>
              </a:spcBef>
              <a:spcAft>
                <a:spcPct val="0"/>
              </a:spcAft>
              <a:buClrTx/>
              <a:buSzTx/>
              <a:buFontTx/>
              <a:buNone/>
              <a:tabLs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8_ تسخير وسائل العولمة لخدمة البشرية عن نشر الحقائق الإسلامية عن طريق وسائل </a:t>
            </a:r>
            <a:r>
              <a:rPr kumimoji="0" lang="ar-SA" sz="2400" b="0" i="0" u="none" strike="noStrike" cap="none" normalizeH="0" baseline="0" dirty="0" err="1"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الإتصال</a:t>
            </a: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من الانترنت والفضائيات، فإنتاج البرامج </a:t>
            </a:r>
            <a:r>
              <a:rPr kumimoji="0" lang="ar-SA" sz="2400" b="0" i="0" u="none" strike="noStrike" cap="none" normalizeH="0" baseline="0" dirty="0" err="1"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التلفزيونيه</a:t>
            </a: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للتعريف بالإسلام، وكذلك المواقع في الانترنت، ونشر الحقائق الإسلامية، وبيان دين الإسلام، والرد على الشبهات المثارة، وكذلك الاستفادة من السياحة في منطقتنا الإسلامية لإطلاع القادمين على ديننا وثقافتنا وتاريخنا.</a:t>
            </a:r>
          </a:p>
          <a:p>
            <a:pPr marL="0" marR="0" lvl="0" indent="0" defTabSz="914400" rtl="1" eaLnBrk="1" fontAlgn="base" latinLnBrk="0" hangingPunct="1">
              <a:lnSpc>
                <a:spcPct val="100000"/>
              </a:lnSpc>
              <a:spcBef>
                <a:spcPct val="0"/>
              </a:spcBef>
              <a:spcAft>
                <a:spcPct val="0"/>
              </a:spcAft>
              <a:buClrTx/>
              <a:buSzTx/>
              <a:buFontTx/>
              <a:buNone/>
              <a:tabLs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9_وضع الضوابط الشرعية والتربوية لإحكام خطط </a:t>
            </a:r>
            <a:r>
              <a:rPr kumimoji="0" lang="ar-SA" sz="2400" b="0" i="0" u="none" strike="noStrike" cap="none" normalizeH="0" baseline="0" dirty="0" err="1"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الإنفتاح</a:t>
            </a: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على الثقافات الأخرى بما يحقق </a:t>
            </a:r>
            <a:r>
              <a:rPr kumimoji="0" lang="ar-SA" sz="2400" b="0" i="0" u="none" strike="noStrike" cap="none" normalizeH="0" baseline="0" dirty="0" err="1"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الإستفادة</a:t>
            </a:r>
            <a:r>
              <a:rPr kumimoji="0" lang="ar-SA"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rPr>
              <a:t> النافعة من غير انفلات أخلاقي أو ضلال عقدي.</a:t>
            </a:r>
            <a:endParaRPr kumimoji="0" lang="en-US" sz="2400" b="0" i="0" u="none" strike="noStrike" cap="none" normalizeH="0" baseline="0" dirty="0" smtClean="0">
              <a:ln>
                <a:noFill/>
              </a:ln>
              <a:solidFill>
                <a:schemeClr val="accent1">
                  <a:lumMod val="50000"/>
                </a:schemeClr>
              </a:solidFill>
              <a:effectLst/>
              <a:latin typeface="Arial Unicode MS" pitchFamily="34" charset="-128"/>
              <a:ea typeface="Arial Unicode MS" pitchFamily="34" charset="-128"/>
              <a:cs typeface="Arial Unicode MS" pitchFamily="34" charset="-12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714356"/>
            <a:ext cx="8143932" cy="3416320"/>
          </a:xfrm>
          <a:prstGeom prst="rect">
            <a:avLst/>
          </a:prstGeom>
        </p:spPr>
        <p:txBody>
          <a:bodyPr wrap="square">
            <a:spAutoFit/>
          </a:bodyPr>
          <a:lstStyle/>
          <a:p>
            <a:pPr lvl="0" eaLnBrk="0" fontAlgn="base" hangingPunct="0">
              <a:spcBef>
                <a:spcPct val="0"/>
              </a:spcBef>
              <a:spcAft>
                <a:spcPct val="0"/>
              </a:spcAft>
            </a:pP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10_إحياء حاسة التفريق عند المسلمين بين مفهوم العلم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بإعتباره</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خاصية إنسانية لا وطن لها، وبين مفهوم الثقافة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بإعتبارها</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خاصية أممية، تنفرد كل أمة بخصوصياتها (العقائدية، والسلوكية، والاجتماعية).</a:t>
            </a:r>
          </a:p>
          <a:p>
            <a:pPr lvl="0" eaLnBrk="0" fontAlgn="base" hangingPunct="0">
              <a:spcBef>
                <a:spcPct val="0"/>
              </a:spcBef>
              <a:spcAft>
                <a:spcPct val="0"/>
              </a:spcAf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endParaRPr lang="en-US"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11_ التسليم الكامل بأنه بقدر ما بين الرجل والمرأة من التشابه في الإنسانية والحاجات بقدر ما بينهما من الاختلاف في الوظائف والطبائع، فلكل جنس وظيفته ومهام تناسب طبيعته وفطرته.</a:t>
            </a:r>
            <a:endParaRPr lang="en-US" sz="2400" dirty="0" smtClean="0">
              <a:solidFill>
                <a:schemeClr val="accent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357166"/>
            <a:ext cx="8215370" cy="5632311"/>
          </a:xfrm>
          <a:prstGeom prst="rect">
            <a:avLst/>
          </a:prstGeom>
        </p:spPr>
        <p:txBody>
          <a:bodyPr wrap="square">
            <a:spAutoFit/>
          </a:bodyPr>
          <a:lstStyle/>
          <a:p>
            <a:pPr lvl="0" eaLnBrk="0" fontAlgn="base" hangingPunct="0">
              <a:spcBef>
                <a:spcPct val="0"/>
              </a:spcBef>
              <a:spcAft>
                <a:spcPct val="0"/>
              </a:spcAft>
            </a:pP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12_ إعادة الوعي الإيماني إلى أذهان المسلمين بحجم الحياة الآخرة ونعيمها في مقابل الحياة الدنيا وزينتها بما يكفل انضباط المسلم أمام مغريات الثقافات الوافدة وفتنتها.</a:t>
            </a:r>
          </a:p>
          <a:p>
            <a:pPr lvl="0" eaLnBrk="0" fontAlgn="base" hangingPunct="0">
              <a:spcBef>
                <a:spcPct val="0"/>
              </a:spcBef>
              <a:spcAft>
                <a:spcPct val="0"/>
              </a:spcAf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endParaRPr lang="en-US"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13_اعتماد اللغة العربية لغة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الإتصال</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والتخاطب والكتابة بين المسلمين بصورة عامة، والاقتصار في استخدام اللغات الأجنبية ضمن حد الضرورة التي لابد منها.</a:t>
            </a:r>
          </a:p>
          <a:p>
            <a:pPr lvl="0" eaLnBrk="0" fontAlgn="base" hangingPunct="0">
              <a:spcBef>
                <a:spcPct val="0"/>
              </a:spcBef>
              <a:spcAft>
                <a:spcPct val="0"/>
              </a:spcAf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endParaRPr lang="ar-SA" sz="24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lvl="0" rtl="0" eaLnBrk="0" fontAlgn="base" hangingPunct="0">
              <a:spcBef>
                <a:spcPct val="0"/>
              </a:spcBef>
              <a:spcAft>
                <a:spcPct val="0"/>
              </a:spcAft>
            </a:pP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14_ إعادة النظر في البعثات الخارجية للدول الأجنبية، ولا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سيما</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النساء في ضوء المفاهيم الإسلامية، مع ضرورة تقويم التجارب السابقة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للابتعاث</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الخارجي في ضوء الأهداف التي وضعت له، فإن  الواقع التطبيقي يشهد تجاوزات شرعية، إضافة إلى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إنخفاض</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مستوى مخرجاته في مقابل حجم </a:t>
            </a:r>
            <a:r>
              <a:rPr lang="ar-SA" sz="2400" dirty="0" err="1" smtClean="0">
                <a:solidFill>
                  <a:schemeClr val="accent1">
                    <a:lumMod val="50000"/>
                  </a:schemeClr>
                </a:solidFill>
                <a:latin typeface="Arial Unicode MS" pitchFamily="34" charset="-128"/>
                <a:ea typeface="Arial Unicode MS" pitchFamily="34" charset="-128"/>
                <a:cs typeface="Arial Unicode MS" pitchFamily="34" charset="-128"/>
              </a:rPr>
              <a:t>مدخلاته</a:t>
            </a:r>
            <a:r>
              <a:rPr lang="ar-SA" sz="2400" dirty="0" smtClean="0">
                <a:solidFill>
                  <a:schemeClr val="accent1">
                    <a:lumMod val="50000"/>
                  </a:schemeClr>
                </a:solidFill>
                <a:latin typeface="Arial Unicode MS" pitchFamily="34" charset="-128"/>
                <a:ea typeface="Arial Unicode MS" pitchFamily="34" charset="-128"/>
                <a:cs typeface="Arial Unicode MS" pitchFamily="34" charset="-128"/>
              </a:rPr>
              <a:t> الهائلة</a:t>
            </a:r>
            <a:endParaRPr lang="ar-SA" sz="2400" dirty="0"/>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72706" name="Picture 2" descr="http://www.nbcamp.com/vb/imgcache/2/258elbared.jpg"/>
          <p:cNvPicPr>
            <a:picLocks noChangeAspect="1" noChangeArrowheads="1"/>
          </p:cNvPicPr>
          <p:nvPr/>
        </p:nvPicPr>
        <p:blipFill>
          <a:blip r:embed="rId2" cstate="print"/>
          <a:srcRect/>
          <a:stretch>
            <a:fillRect/>
          </a:stretch>
        </p:blipFill>
        <p:spPr bwMode="auto">
          <a:xfrm>
            <a:off x="179512" y="0"/>
            <a:ext cx="9037680" cy="67782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r>
              <a:rPr lang="ar-SA" sz="3600" dirty="0" smtClean="0">
                <a:effectLst>
                  <a:outerShdw blurRad="38100" dist="38100" dir="2700000" algn="tl">
                    <a:srgbClr val="000000">
                      <a:alpha val="43137"/>
                    </a:srgbClr>
                  </a:outerShdw>
                </a:effectLst>
                <a:latin typeface="Andalus" pitchFamily="18" charset="-78"/>
                <a:cs typeface="Andalus" pitchFamily="18" charset="-78"/>
              </a:rPr>
              <a:t>اسباب </a:t>
            </a:r>
            <a:r>
              <a:rPr lang="ar-SA" sz="3600" dirty="0" smtClean="0">
                <a:effectLst>
                  <a:outerShdw blurRad="38100" dist="38100" dir="2700000" algn="tl">
                    <a:srgbClr val="000000">
                      <a:alpha val="43137"/>
                    </a:srgbClr>
                  </a:outerShdw>
                </a:effectLst>
                <a:latin typeface="Andalus" pitchFamily="18" charset="-78"/>
                <a:cs typeface="Andalus" pitchFamily="18" charset="-78"/>
              </a:rPr>
              <a:t>الحروب </a:t>
            </a:r>
            <a:r>
              <a:rPr lang="ar-SA" sz="3600" dirty="0" err="1" smtClean="0">
                <a:effectLst>
                  <a:outerShdw blurRad="38100" dist="38100" dir="2700000" algn="tl">
                    <a:srgbClr val="000000">
                      <a:alpha val="43137"/>
                    </a:srgbClr>
                  </a:outerShdw>
                </a:effectLst>
                <a:latin typeface="Andalus" pitchFamily="18" charset="-78"/>
                <a:cs typeface="Andalus" pitchFamily="18" charset="-78"/>
              </a:rPr>
              <a:t>الصليبية:-</a:t>
            </a: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endParaRPr lang="ar-SA" sz="3600"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3200" b="1" dirty="0" smtClean="0">
                <a:latin typeface="Sakkal Majalla" pitchFamily="2" charset="-78"/>
                <a:cs typeface="Sakkal Majalla" pitchFamily="2" charset="-78"/>
              </a:rPr>
              <a:t>1- </a:t>
            </a:r>
            <a:r>
              <a:rPr lang="ar-SA" sz="3200" b="1" dirty="0" smtClean="0">
                <a:latin typeface="Sakkal Majalla" pitchFamily="2" charset="-78"/>
                <a:cs typeface="Sakkal Majalla" pitchFamily="2" charset="-78"/>
              </a:rPr>
              <a:t>ظهور السلاجقة في بلاد الاناضول وآسيا التي فتحوها وانتزعوها من الدولة البيزنطية وهزيمتهم للدولة البيزنطية في معركة </a:t>
            </a:r>
            <a:r>
              <a:rPr lang="ar-SA" sz="3200" b="1" dirty="0" err="1" smtClean="0">
                <a:latin typeface="Sakkal Majalla" pitchFamily="2" charset="-78"/>
                <a:cs typeface="Sakkal Majalla" pitchFamily="2" charset="-78"/>
              </a:rPr>
              <a:t>ملاذكرد</a:t>
            </a:r>
            <a:r>
              <a:rPr lang="ar-SA" sz="3200" b="1" dirty="0" smtClean="0">
                <a:latin typeface="Sakkal Majalla" pitchFamily="2" charset="-78"/>
                <a:cs typeface="Sakkal Majalla" pitchFamily="2" charset="-78"/>
              </a:rPr>
              <a:t>،كما ان السلاجقة ضموا بيت المقدس الى </a:t>
            </a:r>
            <a:r>
              <a:rPr lang="ar-SA" sz="3200" b="1" dirty="0" err="1" smtClean="0">
                <a:latin typeface="Sakkal Majalla" pitchFamily="2" charset="-78"/>
                <a:cs typeface="Sakkal Majalla" pitchFamily="2" charset="-78"/>
              </a:rPr>
              <a:t>املاكهم </a:t>
            </a:r>
            <a:r>
              <a:rPr lang="ar-SA" sz="3200" b="1" dirty="0" smtClean="0">
                <a:latin typeface="Sakkal Majalla" pitchFamily="2" charset="-78"/>
                <a:cs typeface="Sakkal Majalla" pitchFamily="2" charset="-78"/>
              </a:rPr>
              <a:t>،مما اثار الدولة البيزنطية التي كان رعاياها النصارى يقومون بزيارة بيت المقدس لاعتقادهم بأن الحج الى القدس يغفر الذنوب ويؤدي الى السعادة </a:t>
            </a:r>
            <a:r>
              <a:rPr lang="ar-SA" sz="3200" b="1" dirty="0" err="1" smtClean="0">
                <a:latin typeface="Sakkal Majalla" pitchFamily="2" charset="-78"/>
                <a:cs typeface="Sakkal Majalla" pitchFamily="2" charset="-78"/>
              </a:rPr>
              <a:t>الأبدية .</a:t>
            </a:r>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2- ظهور الروح الحربية في </a:t>
            </a:r>
            <a:r>
              <a:rPr lang="ar-SA" sz="3200" b="1" dirty="0" err="1" smtClean="0">
                <a:latin typeface="Sakkal Majalla" pitchFamily="2" charset="-78"/>
                <a:cs typeface="Sakkal Majalla" pitchFamily="2" charset="-78"/>
              </a:rPr>
              <a:t>الكنيسة </a:t>
            </a:r>
            <a:r>
              <a:rPr lang="ar-SA" sz="3200" b="1" dirty="0" smtClean="0">
                <a:latin typeface="Sakkal Majalla" pitchFamily="2" charset="-78"/>
                <a:cs typeface="Sakkal Majalla" pitchFamily="2" charset="-78"/>
              </a:rPr>
              <a:t>،تلك الروح التي اصبحت مصدرا لحروب دموية استمرت عدة </a:t>
            </a:r>
            <a:r>
              <a:rPr lang="ar-SA" sz="3200" b="1" dirty="0" err="1" smtClean="0">
                <a:latin typeface="Sakkal Majalla" pitchFamily="2" charset="-78"/>
                <a:cs typeface="Sakkal Majalla" pitchFamily="2" charset="-78"/>
              </a:rPr>
              <a:t>قرون </a:t>
            </a:r>
            <a:r>
              <a:rPr lang="ar-SA" sz="3200" b="1" dirty="0" smtClean="0">
                <a:latin typeface="Sakkal Majalla" pitchFamily="2" charset="-78"/>
                <a:cs typeface="Sakkal Majalla" pitchFamily="2" charset="-78"/>
              </a:rPr>
              <a:t>،وذلك يرجع الى دخول العناصر </a:t>
            </a:r>
            <a:r>
              <a:rPr lang="ar-SA" sz="3200" b="1" dirty="0" err="1" smtClean="0">
                <a:latin typeface="Sakkal Majalla" pitchFamily="2" charset="-78"/>
                <a:cs typeface="Sakkal Majalla" pitchFamily="2" charset="-78"/>
              </a:rPr>
              <a:t>المتبربرة</a:t>
            </a:r>
            <a:r>
              <a:rPr lang="ar-SA" sz="3200" b="1" dirty="0" smtClean="0">
                <a:latin typeface="Sakkal Majalla" pitchFamily="2" charset="-78"/>
                <a:cs typeface="Sakkal Majalla" pitchFamily="2" charset="-78"/>
              </a:rPr>
              <a:t> في الدين المسيحي </a:t>
            </a:r>
            <a:r>
              <a:rPr lang="ar-SA" sz="3200" b="1" dirty="0" err="1" smtClean="0">
                <a:latin typeface="Sakkal Majalla" pitchFamily="2" charset="-78"/>
                <a:cs typeface="Sakkal Majalla" pitchFamily="2" charset="-78"/>
              </a:rPr>
              <a:t>واحتفاضها</a:t>
            </a:r>
            <a:r>
              <a:rPr lang="ar-SA" sz="3200" b="1" dirty="0" smtClean="0">
                <a:latin typeface="Sakkal Majalla" pitchFamily="2" charset="-78"/>
                <a:cs typeface="Sakkal Majalla" pitchFamily="2" charset="-78"/>
              </a:rPr>
              <a:t> بنزعتها الحربية قبل اعتناق هذا </a:t>
            </a:r>
            <a:r>
              <a:rPr lang="ar-SA" sz="3200" b="1" dirty="0" err="1" smtClean="0">
                <a:latin typeface="Sakkal Majalla" pitchFamily="2" charset="-78"/>
                <a:cs typeface="Sakkal Majalla" pitchFamily="2" charset="-78"/>
              </a:rPr>
              <a:t>الدين .</a:t>
            </a:r>
            <a:endParaRPr lang="ar-SA" sz="3200" b="1" dirty="0" smtClean="0">
              <a:latin typeface="Sakkal Majalla" pitchFamily="2" charset="-78"/>
              <a:cs typeface="Sakkal Majalla" pitchFamily="2" charset="-78"/>
            </a:endParaRPr>
          </a:p>
          <a:p>
            <a:pPr algn="justLow"/>
            <a:endParaRPr lang="ar-SA" sz="3200" b="1" dirty="0">
              <a:latin typeface="Sakkal Majalla" pitchFamily="2" charset="-78"/>
              <a:cs typeface="Sakkal Majall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20000"/>
          </a:bodyPr>
          <a:lstStyle/>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3- رغبة الكنيسة في بسط نفوذها على الشرق </a:t>
            </a:r>
            <a:r>
              <a:rPr lang="ar-SA" sz="2600" b="1" dirty="0" err="1" smtClean="0">
                <a:latin typeface="Sakkal Majalla" pitchFamily="2" charset="-78"/>
                <a:cs typeface="Sakkal Majalla" pitchFamily="2" charset="-78"/>
              </a:rPr>
              <a:t>الاسلامي </a:t>
            </a:r>
            <a:r>
              <a:rPr lang="ar-SA" sz="2600" b="1" dirty="0" smtClean="0">
                <a:latin typeface="Sakkal Majalla" pitchFamily="2" charset="-78"/>
                <a:cs typeface="Sakkal Majalla" pitchFamily="2" charset="-78"/>
              </a:rPr>
              <a:t>،ورغبة الكنيسة الغربية في السيطرة على جميع العالم ليكون تحت سلطة حكومة دينية واحدة رئيسها </a:t>
            </a:r>
            <a:r>
              <a:rPr lang="ar-SA" sz="2600" b="1" dirty="0" err="1" smtClean="0">
                <a:latin typeface="Sakkal Majalla" pitchFamily="2" charset="-78"/>
                <a:cs typeface="Sakkal Majalla" pitchFamily="2" charset="-78"/>
              </a:rPr>
              <a:t>البابا .</a:t>
            </a:r>
            <a:endParaRPr lang="ar-SA" sz="2600" b="1" dirty="0" smtClean="0">
              <a:latin typeface="Sakkal Majalla" pitchFamily="2" charset="-78"/>
              <a:cs typeface="Sakkal Majalla" pitchFamily="2" charset="-78"/>
            </a:endParaRP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4- </a:t>
            </a:r>
            <a:r>
              <a:rPr lang="ar-SA" sz="2600" b="1" dirty="0" smtClean="0">
                <a:latin typeface="Sakkal Majalla" pitchFamily="2" charset="-78"/>
                <a:cs typeface="Sakkal Majalla" pitchFamily="2" charset="-78"/>
              </a:rPr>
              <a:t>انتصار البابوية على الامبراطورية وتفوق نفوذ البابا على غربي اوروبا مما جعل دعوته مسموعة وكلامه مطاعا</a:t>
            </a: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5- </a:t>
            </a:r>
            <a:r>
              <a:rPr lang="ar-SA" sz="2600" b="1" dirty="0" smtClean="0">
                <a:latin typeface="Sakkal Majalla" pitchFamily="2" charset="-78"/>
                <a:cs typeface="Sakkal Majalla" pitchFamily="2" charset="-78"/>
              </a:rPr>
              <a:t>رغبة المدن التجارية مثل البندقية وجنوه </a:t>
            </a:r>
            <a:r>
              <a:rPr lang="ar-SA" sz="2600" b="1" dirty="0" err="1" smtClean="0">
                <a:latin typeface="Sakkal Majalla" pitchFamily="2" charset="-78"/>
                <a:cs typeface="Sakkal Majalla" pitchFamily="2" charset="-78"/>
              </a:rPr>
              <a:t>وبيزا</a:t>
            </a:r>
            <a:r>
              <a:rPr lang="ar-SA" sz="2600" b="1" dirty="0" smtClean="0">
                <a:latin typeface="Sakkal Majalla" pitchFamily="2" charset="-78"/>
                <a:cs typeface="Sakkal Majalla" pitchFamily="2" charset="-78"/>
              </a:rPr>
              <a:t> في نشر تجارتها في الشرق والسيطرة على ثروات وتجارة مصر وبلاد </a:t>
            </a:r>
            <a:r>
              <a:rPr lang="ar-SA" sz="2600" b="1" dirty="0" smtClean="0">
                <a:latin typeface="Sakkal Majalla" pitchFamily="2" charset="-78"/>
                <a:cs typeface="Sakkal Majalla" pitchFamily="2" charset="-78"/>
              </a:rPr>
              <a:t>الشام.</a:t>
            </a: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6- تفكك وحدة المسلمين وضعفهم عقب موت سلطان السلاجقة </a:t>
            </a:r>
            <a:r>
              <a:rPr lang="ar-SA" sz="2600" b="1" dirty="0" err="1" smtClean="0">
                <a:latin typeface="Sakkal Majalla" pitchFamily="2" charset="-78"/>
                <a:cs typeface="Sakkal Majalla" pitchFamily="2" charset="-78"/>
              </a:rPr>
              <a:t>ملكشاه</a:t>
            </a:r>
            <a:r>
              <a:rPr lang="ar-SA" sz="2600" b="1" dirty="0" smtClean="0">
                <a:latin typeface="Sakkal Majalla" pitchFamily="2" charset="-78"/>
                <a:cs typeface="Sakkal Majalla" pitchFamily="2" charset="-78"/>
              </a:rPr>
              <a:t> ،اضف الى ذلك ضعف الدولة الفاطمية وعدم قدرتها على درء الخطر المسيحي عن سواحل مصر </a:t>
            </a:r>
            <a:r>
              <a:rPr lang="ar-SA" sz="2600" b="1" dirty="0" err="1" smtClean="0">
                <a:latin typeface="Sakkal Majalla" pitchFamily="2" charset="-78"/>
                <a:cs typeface="Sakkal Majalla" pitchFamily="2" charset="-78"/>
              </a:rPr>
              <a:t>والشام .</a:t>
            </a:r>
            <a:endParaRPr lang="ar-SA" sz="2600" b="1" dirty="0" smtClean="0">
              <a:latin typeface="Sakkal Majalla" pitchFamily="2" charset="-78"/>
              <a:cs typeface="Sakkal Majalla" pitchFamily="2" charset="-78"/>
            </a:endParaRPr>
          </a:p>
          <a:p>
            <a:endParaRPr lang="ar-SA" dirty="0" smtClean="0"/>
          </a:p>
          <a:p>
            <a:endParaRPr lang="ar-SA" dirty="0" smtClean="0"/>
          </a:p>
          <a:p>
            <a:endParaRPr lang="ar-SA" dirty="0"/>
          </a:p>
        </p:txBody>
      </p:sp>
      <p:sp>
        <p:nvSpPr>
          <p:cNvPr id="4" name="عنوان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r>
              <a:rPr lang="ar-SA" sz="3600" dirty="0" smtClean="0">
                <a:effectLst>
                  <a:outerShdw blurRad="38100" dist="38100" dir="2700000" algn="tl">
                    <a:srgbClr val="000000">
                      <a:alpha val="43137"/>
                    </a:srgbClr>
                  </a:outerShdw>
                </a:effectLst>
                <a:latin typeface="Andalus" pitchFamily="18" charset="-78"/>
                <a:cs typeface="Andalus" pitchFamily="18" charset="-78"/>
              </a:rPr>
              <a:t>اسباب </a:t>
            </a:r>
            <a:r>
              <a:rPr lang="ar-SA" sz="3600" dirty="0" smtClean="0">
                <a:effectLst>
                  <a:outerShdw blurRad="38100" dist="38100" dir="2700000" algn="tl">
                    <a:srgbClr val="000000">
                      <a:alpha val="43137"/>
                    </a:srgbClr>
                  </a:outerShdw>
                </a:effectLst>
                <a:latin typeface="Andalus" pitchFamily="18" charset="-78"/>
                <a:cs typeface="Andalus" pitchFamily="18" charset="-78"/>
              </a:rPr>
              <a:t>الحروب </a:t>
            </a:r>
            <a:r>
              <a:rPr lang="ar-SA" sz="3600" dirty="0" err="1" smtClean="0">
                <a:effectLst>
                  <a:outerShdw blurRad="38100" dist="38100" dir="2700000" algn="tl">
                    <a:srgbClr val="000000">
                      <a:alpha val="43137"/>
                    </a:srgbClr>
                  </a:outerShdw>
                </a:effectLst>
                <a:latin typeface="Andalus" pitchFamily="18" charset="-78"/>
                <a:cs typeface="Andalus" pitchFamily="18" charset="-78"/>
              </a:rPr>
              <a:t>الصليبية:-</a:t>
            </a: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endParaRPr lang="ar-SA" sz="3600" dirty="0">
              <a:effectLst>
                <a:outerShdw blurRad="38100" dist="38100" dir="2700000" algn="tl">
                  <a:srgbClr val="000000">
                    <a:alpha val="43137"/>
                  </a:srgbClr>
                </a:outerShdw>
              </a:effectLst>
              <a:latin typeface="Andalus" pitchFamily="18" charset="-78"/>
              <a:cs typeface="Andalus" pitchFamily="18"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467</TotalTime>
  <Words>3317</Words>
  <Application>Microsoft Office PowerPoint</Application>
  <PresentationFormat>عرض على الشاشة (3:4)‏</PresentationFormat>
  <Paragraphs>297</Paragraphs>
  <Slides>63</Slides>
  <Notes>2</Notes>
  <HiddenSlides>0</HiddenSlides>
  <MMClips>0</MMClips>
  <ScaleCrop>false</ScaleCrop>
  <HeadingPairs>
    <vt:vector size="4" baseType="variant">
      <vt:variant>
        <vt:lpstr>سمة</vt:lpstr>
      </vt:variant>
      <vt:variant>
        <vt:i4>1</vt:i4>
      </vt:variant>
      <vt:variant>
        <vt:lpstr>عناوين الشرائح</vt:lpstr>
      </vt:variant>
      <vt:variant>
        <vt:i4>63</vt:i4>
      </vt:variant>
    </vt:vector>
  </HeadingPairs>
  <TitlesOfParts>
    <vt:vector size="64" baseType="lpstr">
      <vt:lpstr>مشربية</vt:lpstr>
      <vt:lpstr>التحديات التي تواجه الثقافة  الإسلامية</vt:lpstr>
      <vt:lpstr>أولا الغزو العسكري </vt:lpstr>
      <vt:lpstr>الشريحة 3</vt:lpstr>
      <vt:lpstr>الشريحة 4</vt:lpstr>
      <vt:lpstr>الحروب الصليبية :</vt:lpstr>
      <vt:lpstr>الشريحة 6</vt:lpstr>
      <vt:lpstr>الشريحة 7</vt:lpstr>
      <vt:lpstr> اسباب الحروب الصليبية:- </vt:lpstr>
      <vt:lpstr> اسباب الحروب الصليبية:- </vt:lpstr>
      <vt:lpstr>بداية الحروب الصليبية</vt:lpstr>
      <vt:lpstr>تواريخ الحملات: </vt:lpstr>
      <vt:lpstr>نشاط (1) كفتاة مسلمة: أجيبي  عن هذه القضايا</vt:lpstr>
      <vt:lpstr>شهادات: ماذا صنع المسلمون والصليبيون عند دخول القدس؟</vt:lpstr>
      <vt:lpstr>الشريحة 14</vt:lpstr>
      <vt:lpstr>الغزو المغوي (التتار)</vt:lpstr>
      <vt:lpstr>من هم التتار؟ </vt:lpstr>
      <vt:lpstr>الحقد الصليبي للمسلمين  </vt:lpstr>
      <vt:lpstr>نشاط (2)</vt:lpstr>
      <vt:lpstr>الشريحة 19</vt:lpstr>
      <vt:lpstr>الشريحة 20</vt:lpstr>
      <vt:lpstr>الشريحة 21</vt:lpstr>
      <vt:lpstr>الشريحة 22</vt:lpstr>
      <vt:lpstr>الغزو الفكري: </vt:lpstr>
      <vt:lpstr>نبذه عن بداية الغزو الفكري: </vt:lpstr>
      <vt:lpstr>مثال ذلك:</vt:lpstr>
      <vt:lpstr>نماذج من أقوالهم: </vt:lpstr>
      <vt:lpstr>2_((إن أهدافنا الرئيسية تفتيت الوحدة الإسلامية، ودحر الإمبراطورية العثمانية وتدميرها)).                                لورانس    </vt:lpstr>
      <vt:lpstr>_(( يجب أن نؤكد الأهمية بالغة للعمل بين الصغار وللصغار قبل أن تتشكل عقليتهم وأخلاقهم تشكلاً إسلامياً)). مدينة القدس </vt:lpstr>
      <vt:lpstr>الشريحة 29</vt:lpstr>
      <vt:lpstr>أهداف الغزو الفكري: </vt:lpstr>
      <vt:lpstr>3_ تشكيك المسلمين في القرآن والسنة .. </vt:lpstr>
      <vt:lpstr>أما الدكتور طه حسين: </vt:lpstr>
      <vt:lpstr>هذا ما قاله جولدزيهر فماذا قال أعلام السنة: </vt:lpstr>
      <vt:lpstr>الشريحة 34</vt:lpstr>
      <vt:lpstr>أهم الأساليب التي يتبعها الغرب في غزو الشعوب: </vt:lpstr>
      <vt:lpstr>الشريحة 36</vt:lpstr>
      <vt:lpstr>الشريحة 37</vt:lpstr>
      <vt:lpstr>عرض مقطع: قسيس يحاول تنصير طفلين..    </vt:lpstr>
      <vt:lpstr>الشريحة 39</vt:lpstr>
      <vt:lpstr> </vt:lpstr>
      <vt:lpstr>الشريحة 41</vt:lpstr>
      <vt:lpstr>وفي عـام 2000</vt:lpstr>
      <vt:lpstr>ورقة عمل...(1)</vt:lpstr>
      <vt:lpstr>ومن أساليب الغزو الأخرى: </vt:lpstr>
      <vt:lpstr>الشريحة 45</vt:lpstr>
      <vt:lpstr>وبما أن العالم الإسلامي ..</vt:lpstr>
      <vt:lpstr>الشريحة 47</vt:lpstr>
      <vt:lpstr>الشريحة 48</vt:lpstr>
      <vt:lpstr>من مظاهر الغزو الثقافي: </vt:lpstr>
      <vt:lpstr>ثانياً: الجانب اللغوي: </vt:lpstr>
      <vt:lpstr>تأثر الشباب الإسلامي بالتقاليد الغربية</vt:lpstr>
      <vt:lpstr>الشريحة 52</vt:lpstr>
      <vt:lpstr>الشريحة 53</vt:lpstr>
      <vt:lpstr>المرأة والغرب</vt:lpstr>
      <vt:lpstr>استبدال تحية الإسلام بألفاظ غريبة</vt:lpstr>
      <vt:lpstr>الانتحار</vt:lpstr>
      <vt:lpstr>الاحتفال بأعيادهم</vt:lpstr>
      <vt:lpstr>ورقة عمل..(2)</vt:lpstr>
      <vt:lpstr>الشريحة 59</vt:lpstr>
      <vt:lpstr>الشريحة 60</vt:lpstr>
      <vt:lpstr>الشريحة 61</vt:lpstr>
      <vt:lpstr>الشريحة 62</vt:lpstr>
      <vt:lpstr>الشريحة 63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الغزو الفكري: </dc:title>
  <dc:creator>Registered User</dc:creator>
  <cp:lastModifiedBy>وفاء بنت محمد العيسى</cp:lastModifiedBy>
  <cp:revision>33</cp:revision>
  <dcterms:created xsi:type="dcterms:W3CDTF">2011-09-09T16:52:54Z</dcterms:created>
  <dcterms:modified xsi:type="dcterms:W3CDTF">2014-10-11T20:01:35Z</dcterms:modified>
</cp:coreProperties>
</file>