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3" r:id="rId3"/>
    <p:sldId id="264" r:id="rId4"/>
    <p:sldId id="257" r:id="rId5"/>
    <p:sldId id="261" r:id="rId6"/>
    <p:sldId id="258" r:id="rId7"/>
    <p:sldId id="259"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386A441-D9D5-4320-BC99-78A6151AB768}" type="datetimeFigureOut">
              <a:rPr lang="en-US" smtClean="0"/>
              <a:t>2/24/2016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ED8DEF8-908F-408B-86D1-6EDCA037E58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86A441-D9D5-4320-BC99-78A6151AB768}"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8DEF8-908F-408B-86D1-6EDCA037E5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86A441-D9D5-4320-BC99-78A6151AB768}"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8DEF8-908F-408B-86D1-6EDCA037E5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86A441-D9D5-4320-BC99-78A6151AB768}"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8DEF8-908F-408B-86D1-6EDCA037E5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386A441-D9D5-4320-BC99-78A6151AB768}"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8DEF8-908F-408B-86D1-6EDCA037E58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86A441-D9D5-4320-BC99-78A6151AB768}"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8DEF8-908F-408B-86D1-6EDCA037E5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386A441-D9D5-4320-BC99-78A6151AB768}" type="datetimeFigureOut">
              <a:rPr lang="en-US" smtClean="0"/>
              <a:t>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8DEF8-908F-408B-86D1-6EDCA037E5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86A441-D9D5-4320-BC99-78A6151AB768}" type="datetimeFigureOut">
              <a:rPr lang="en-US" smtClean="0"/>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8DEF8-908F-408B-86D1-6EDCA037E5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86A441-D9D5-4320-BC99-78A6151AB768}" type="datetimeFigureOut">
              <a:rPr lang="en-US" smtClean="0"/>
              <a:t>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8DEF8-908F-408B-86D1-6EDCA037E5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86A441-D9D5-4320-BC99-78A6151AB768}"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8DEF8-908F-408B-86D1-6EDCA037E5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386A441-D9D5-4320-BC99-78A6151AB768}"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ED8DEF8-908F-408B-86D1-6EDCA037E58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386A441-D9D5-4320-BC99-78A6151AB768}" type="datetimeFigureOut">
              <a:rPr lang="en-US" smtClean="0"/>
              <a:t>2/24/2016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D8DEF8-908F-408B-86D1-6EDCA037E58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9%87%D9%8A%D8%AF%D8%B1%D9%88%D8%AC%D9%8A%D9%86" TargetMode="External"/><Relationship Id="rId2" Type="http://schemas.openxmlformats.org/officeDocument/2006/relationships/hyperlink" Target="https://ar.wikipedia.org/wiki/%D8%A7%D9%84%D9%83%D8%B1%D8%A8%D9%88%D9%86" TargetMode="External"/><Relationship Id="rId1" Type="http://schemas.openxmlformats.org/officeDocument/2006/relationships/slideLayout" Target="../slideLayouts/slideLayout2.xml"/><Relationship Id="rId6" Type="http://schemas.openxmlformats.org/officeDocument/2006/relationships/hyperlink" Target="https://ar.wikipedia.org/wiki/%D8%A7%D9%84%D9%86%D9%8A%D8%AA%D8%B1%D9%88%D8%AC%D9%8A%D9%86" TargetMode="External"/><Relationship Id="rId5" Type="http://schemas.openxmlformats.org/officeDocument/2006/relationships/hyperlink" Target="https://ar.wikipedia.org/wiki/%D8%A7%D9%84%D8%A3%D9%83%D8%B3%D8%AC%D9%8A%D9%86" TargetMode="External"/><Relationship Id="rId4" Type="http://schemas.openxmlformats.org/officeDocument/2006/relationships/hyperlink" Target="https://ar.wikipedia.org/wiki/%D9%83%D8%A8%D8%B1%D9%8A%D8%A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QA" dirty="0" smtClean="0"/>
              <a:t>التحلل الحيوي للنفط</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329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QA" dirty="0" smtClean="0"/>
              <a:t>تعريف النفط</a:t>
            </a:r>
            <a:endParaRPr lang="en-US" dirty="0"/>
          </a:p>
        </p:txBody>
      </p:sp>
      <p:sp>
        <p:nvSpPr>
          <p:cNvPr id="3" name="Content Placeholder 2"/>
          <p:cNvSpPr>
            <a:spLocks noGrp="1"/>
          </p:cNvSpPr>
          <p:nvPr>
            <p:ph idx="1"/>
          </p:nvPr>
        </p:nvSpPr>
        <p:spPr/>
        <p:txBody>
          <a:bodyPr/>
          <a:lstStyle/>
          <a:p>
            <a:pPr algn="r" rtl="1"/>
            <a:r>
              <a:rPr lang="ar-QA" dirty="0"/>
              <a:t>يتكون البترول الخام من مركبات هيدروكربونية كثيرة تختلف في مظهرها وتركيبها. ويحتوي النفط الخام في المتوسط على 84% من </a:t>
            </a:r>
            <a:r>
              <a:rPr lang="ar-QA" dirty="0">
                <a:hlinkClick r:id="rId2" tooltip="الكربون"/>
              </a:rPr>
              <a:t>الكربون</a:t>
            </a:r>
            <a:r>
              <a:rPr lang="ar-QA" dirty="0"/>
              <a:t> و 14% </a:t>
            </a:r>
            <a:r>
              <a:rPr lang="ar-QA" dirty="0">
                <a:hlinkClick r:id="rId3" tooltip="هيدروجين"/>
              </a:rPr>
              <a:t>هيدروجين</a:t>
            </a:r>
            <a:r>
              <a:rPr lang="ar-QA" dirty="0"/>
              <a:t> و 1% - 3% </a:t>
            </a:r>
            <a:r>
              <a:rPr lang="ar-QA" dirty="0">
                <a:hlinkClick r:id="rId4" tooltip="كبريت"/>
              </a:rPr>
              <a:t>كبريت</a:t>
            </a:r>
            <a:r>
              <a:rPr lang="ar-QA" dirty="0"/>
              <a:t> وأقل من 1% من كل من </a:t>
            </a:r>
            <a:r>
              <a:rPr lang="ar-QA" dirty="0">
                <a:hlinkClick r:id="rId5" tooltip="الأكسجين"/>
              </a:rPr>
              <a:t>الأكسجين</a:t>
            </a:r>
            <a:r>
              <a:rPr lang="ar-QA" dirty="0"/>
              <a:t> </a:t>
            </a:r>
            <a:r>
              <a:rPr lang="ar-QA" dirty="0">
                <a:hlinkClick r:id="rId6" tooltip="النيتروجين"/>
              </a:rPr>
              <a:t>والنيتروجين</a:t>
            </a:r>
            <a:r>
              <a:rPr lang="ar-QA" dirty="0"/>
              <a:t> وفلزات وأملاح.</a:t>
            </a:r>
          </a:p>
          <a:p>
            <a:pPr algn="r" rtl="1"/>
            <a:r>
              <a:rPr lang="ar-QA" dirty="0" smtClean="0"/>
              <a:t/>
            </a:r>
            <a:br>
              <a:rPr lang="ar-QA" dirty="0" smtClean="0"/>
            </a:br>
            <a:endParaRPr lang="en-US" dirty="0"/>
          </a:p>
        </p:txBody>
      </p:sp>
    </p:spTree>
    <p:extLst>
      <p:ext uri="{BB962C8B-B14F-4D97-AF65-F5344CB8AC3E}">
        <p14:creationId xmlns:p14="http://schemas.microsoft.com/office/powerpoint/2010/main" val="2771081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أثار التلوث النفطي على التربة</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QA" dirty="0" smtClean="0"/>
              <a:t>ي</a:t>
            </a:r>
            <a:r>
              <a:rPr lang="ar-SA" dirty="0" smtClean="0"/>
              <a:t>عتبر </a:t>
            </a:r>
            <a:r>
              <a:rPr lang="ar-SA" dirty="0"/>
              <a:t>النفط من أخطر مصادر تلوث التربة وتحويلها إلى  تربة عقيمة غير صالحة للحياة النباتية والحيوانية ولجميع الكائنات الحية</a:t>
            </a:r>
            <a:r>
              <a:rPr lang="en-US" dirty="0"/>
              <a:t>.</a:t>
            </a:r>
            <a:r>
              <a:rPr lang="ar-SA" dirty="0"/>
              <a:t>هنالك عدد كبير من المركبات الضارة التي يحتويها النفط  الخام  والتي تؤدي جميعها إلى تلويث  بيئة الأرض والمياه، والتي تكون على شكل ملوثات نفطية عضوية سامة أو ملوثات نفطية غير عضوية سامة، والتي تضم العديد من المركبات الخطرة مثل مركبات الفينول، مركبات السيانيد، مركبات الكبريتيدات، أيونات المعادن السامة، المواد الذائبة والعالقة ، والمواد الهيدروكربونية. وكافة تلك المواد السابقة تعمل على تدمير كافة أنواع الأتربة ومنها التربة الزراعية الخصبة وتحولها إلى تربة عقيمة لا نفع منها .فالنفط السائل يعمل كحاجزاً كتيم بين حبيبات التربة والهواء ويؤدي إلى تسمم وموت كافة محتويات التربة من كائناتها الحية وإلى تدهورومن ثم موت النباتات والحيوانات والحشرات مما يسبب خلالاً تاماً في النظام البيئي. كما للنفط تأثير سُمي مباشر على النباتات والأشجار المزروعة وبكافة أنواعها وأحجامها, كما يشكل النفط الملتصق بالمجموع الخضري عازلاً يمنع التبادل الغازي بين النباتات والهواء الجوي ويؤدي بالنهاية إلى موتها.</a:t>
            </a:r>
            <a:endParaRPr lang="en-US" dirty="0"/>
          </a:p>
          <a:p>
            <a:pPr algn="r" rtl="1"/>
            <a:endParaRPr lang="en-US" dirty="0"/>
          </a:p>
        </p:txBody>
      </p:sp>
    </p:spTree>
    <p:extLst>
      <p:ext uri="{BB962C8B-B14F-4D97-AF65-F5344CB8AC3E}">
        <p14:creationId xmlns:p14="http://schemas.microsoft.com/office/powerpoint/2010/main" val="1636937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 أهميتة الميكروبات المحللة للبترول في البيئة :</a:t>
            </a:r>
            <a:endParaRPr lang="en-US" dirty="0"/>
          </a:p>
        </p:txBody>
      </p:sp>
      <p:sp>
        <p:nvSpPr>
          <p:cNvPr id="3" name="Content Placeholder 2"/>
          <p:cNvSpPr>
            <a:spLocks noGrp="1"/>
          </p:cNvSpPr>
          <p:nvPr>
            <p:ph idx="1"/>
          </p:nvPr>
        </p:nvSpPr>
        <p:spPr/>
        <p:txBody>
          <a:bodyPr/>
          <a:lstStyle/>
          <a:p>
            <a:pPr algn="r" rtl="1"/>
            <a:r>
              <a:rPr lang="ar-SA" dirty="0"/>
              <a:t>تلعب دورا هاما في معالجة مشكلة التلوث بالنفط الناجمة عن التسربات الهيدروكربونية الطبيعية ، والانسكابات العرضية ، والتفريغ المتعمد من المواد الزيتية في البيئة.فبمجرد أن يتم تحرير النفط و يصبح في اتصال مع الماء ، والهواء ، والأملاح اللازمة ، والكائنات الدقيقة الموجودة في بيئة بدء عملية التحلل البيولوجي الطبيعي للبترول. إذا لم يحدث ذلك التحلل فإن محيطات العالم سرعان ما تصبح تماما مغطاة بطبقة من النفط</a:t>
            </a:r>
            <a:endParaRPr lang="en-US" dirty="0"/>
          </a:p>
        </p:txBody>
      </p:sp>
    </p:spTree>
    <p:extLst>
      <p:ext uri="{BB962C8B-B14F-4D97-AF65-F5344CB8AC3E}">
        <p14:creationId xmlns:p14="http://schemas.microsoft.com/office/powerpoint/2010/main" val="4147093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التحلل البيولوجي </a:t>
            </a:r>
            <a:endParaRPr lang="en-US" dirty="0"/>
          </a:p>
        </p:txBody>
      </p:sp>
      <p:sp>
        <p:nvSpPr>
          <p:cNvPr id="3" name="Content Placeholder 2"/>
          <p:cNvSpPr>
            <a:spLocks noGrp="1"/>
          </p:cNvSpPr>
          <p:nvPr>
            <p:ph idx="1"/>
          </p:nvPr>
        </p:nvSpPr>
        <p:spPr/>
        <p:txBody>
          <a:bodyPr>
            <a:normAutofit/>
          </a:bodyPr>
          <a:lstStyle/>
          <a:p>
            <a:pPr algn="r" rtl="1"/>
            <a:r>
              <a:rPr lang="ar-SA" dirty="0"/>
              <a:t>هو استخدام عملية حيوية مثل الكائنات الحية الدقيقة لتسريع التخلص من التلوث (مثل تسرب النفط) البيئي. ويعتبر التحلل البيولوجي طريقة صديقة للبيئة  عندما يتعلق ألامر بانسكاب النفط حيث يتم تحلله إلى مواد غير ضارة مثل ثاني أكسيد الكربون والماء. "تحتوي البكتيريا على إنزيمات قادرة على تحلل الهيدروكربونات المعقدة الموجودة في النفط. حيث تقوم البكتيريا باستخدام المواد الكربونية  المعقدة  ، ، وتحويلها إلى </a:t>
            </a:r>
            <a:r>
              <a:rPr lang="en-US" dirty="0"/>
              <a:t>CO2</a:t>
            </a:r>
            <a:r>
              <a:rPr lang="ar-SA" dirty="0"/>
              <a:t> والماء".</a:t>
            </a:r>
            <a:endParaRPr lang="en-US" dirty="0"/>
          </a:p>
        </p:txBody>
      </p:sp>
    </p:spTree>
    <p:extLst>
      <p:ext uri="{BB962C8B-B14F-4D97-AF65-F5344CB8AC3E}">
        <p14:creationId xmlns:p14="http://schemas.microsoft.com/office/powerpoint/2010/main" val="70848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يتطلب التحلل العضوي للنفط</a:t>
            </a:r>
            <a:endParaRPr lang="en-US" dirty="0"/>
          </a:p>
        </p:txBody>
      </p:sp>
      <p:sp>
        <p:nvSpPr>
          <p:cNvPr id="3" name="Content Placeholder 2"/>
          <p:cNvSpPr>
            <a:spLocks noGrp="1"/>
          </p:cNvSpPr>
          <p:nvPr>
            <p:ph idx="1"/>
          </p:nvPr>
        </p:nvSpPr>
        <p:spPr/>
        <p:txBody>
          <a:bodyPr>
            <a:normAutofit/>
          </a:bodyPr>
          <a:lstStyle/>
          <a:p>
            <a:pPr algn="r" rtl="1"/>
            <a:r>
              <a:rPr lang="ar-SA" dirty="0"/>
              <a:t>وجود خليط مناسب من الكائنات الدقيقة ، والاتصال مع غاز الأكسجين ، وكميات كبيرة من النتروجين ومركبات الفسفور وكميات صغيرة من العناصر الأساسية الأخرى لنمو جميع الكائنات الحية </a:t>
            </a:r>
            <a:r>
              <a:rPr lang="ar-SA" dirty="0" smtClean="0"/>
              <a:t>الدقيقة</a:t>
            </a:r>
            <a:r>
              <a:rPr lang="ar-QA" dirty="0" smtClean="0"/>
              <a:t> والانزيمات </a:t>
            </a:r>
            <a:r>
              <a:rPr lang="ar-SA" dirty="0" smtClean="0"/>
              <a:t>وبعض </a:t>
            </a:r>
            <a:r>
              <a:rPr lang="ar-SA" dirty="0"/>
              <a:t>الكائنات الحية الدقيقة تعمل بشكل أسرع وأكثر كفاءة من غيرها تبعا للعوامل البيئية التي تحيط هذه الكائنات الدقيقة</a:t>
            </a:r>
            <a:r>
              <a:rPr lang="ar-SA" dirty="0" smtClean="0"/>
              <a:t>. </a:t>
            </a:r>
            <a:r>
              <a:rPr lang="ar-SA" dirty="0"/>
              <a:t>و يشترط لاتمام عملية التحليل بكفاءة وجود خليط من الميكروبات المختلفة وذلك لأن البترول يتكون من مجموعة منوعة من المواد الهيدروكربونية ، في حين أن أي كائن حي دقيق يكون متخصص لتحليل نوع محدد من المواد الهيدروكربونية </a:t>
            </a:r>
            <a:endParaRPr lang="en-US" dirty="0"/>
          </a:p>
        </p:txBody>
      </p:sp>
    </p:spTree>
    <p:extLst>
      <p:ext uri="{BB962C8B-B14F-4D97-AF65-F5344CB8AC3E}">
        <p14:creationId xmlns:p14="http://schemas.microsoft.com/office/powerpoint/2010/main" val="1073373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a:t>ماهي الأجناس الميكروبية القادرة على تحليل الهيدروكربونات ؟</a:t>
            </a:r>
            <a:endParaRPr lang="en-US" dirty="0"/>
          </a:p>
        </p:txBody>
      </p:sp>
      <p:sp>
        <p:nvSpPr>
          <p:cNvPr id="3" name="Content Placeholder 2"/>
          <p:cNvSpPr>
            <a:spLocks noGrp="1"/>
          </p:cNvSpPr>
          <p:nvPr>
            <p:ph idx="1"/>
          </p:nvPr>
        </p:nvSpPr>
        <p:spPr/>
        <p:txBody>
          <a:bodyPr/>
          <a:lstStyle/>
          <a:p>
            <a:pPr algn="r" rtl="1"/>
            <a:r>
              <a:rPr lang="ar-SA" dirty="0"/>
              <a:t>من أجناس البكتيريا المعزولة من أماكن تواجد الهيدروكربونات النفطية هي</a:t>
            </a:r>
            <a:r>
              <a:rPr lang="en-US" dirty="0"/>
              <a:t> : Pseudomonas , Acinetobacter </a:t>
            </a:r>
            <a:r>
              <a:rPr lang="en-US" dirty="0" err="1"/>
              <a:t>Flavobacterium</a:t>
            </a:r>
            <a:r>
              <a:rPr lang="en-US" dirty="0"/>
              <a:t> , </a:t>
            </a:r>
            <a:r>
              <a:rPr lang="en-US" dirty="0" err="1"/>
              <a:t>Brevibacterium</a:t>
            </a:r>
            <a:r>
              <a:rPr lang="en-US" dirty="0"/>
              <a:t> , Corynebacterium , </a:t>
            </a:r>
            <a:r>
              <a:rPr lang="en-US" dirty="0" err="1"/>
              <a:t>Arthrobacter</a:t>
            </a:r>
            <a:r>
              <a:rPr lang="en-US" dirty="0"/>
              <a:t> , Mycobacterium , </a:t>
            </a:r>
            <a:r>
              <a:rPr lang="en-US" dirty="0" err="1"/>
              <a:t>Nocardia</a:t>
            </a:r>
            <a:r>
              <a:rPr lang="en-US" dirty="0"/>
              <a:t> . </a:t>
            </a:r>
            <a:r>
              <a:rPr lang="ar-SA" dirty="0"/>
              <a:t>أما أجناس الفطريات و الخمائر المحللة للنفط فهي</a:t>
            </a:r>
            <a:r>
              <a:rPr lang="en-US" dirty="0"/>
              <a:t> : Candida , </a:t>
            </a:r>
            <a:r>
              <a:rPr lang="en-US" dirty="0" err="1"/>
              <a:t>Cladosporium</a:t>
            </a:r>
            <a:r>
              <a:rPr lang="en-US" dirty="0"/>
              <a:t> , </a:t>
            </a:r>
            <a:r>
              <a:rPr lang="en-US" dirty="0" err="1"/>
              <a:t>Rhodotorula</a:t>
            </a:r>
            <a:r>
              <a:rPr lang="en-US" dirty="0"/>
              <a:t> , </a:t>
            </a:r>
            <a:r>
              <a:rPr lang="en-US" dirty="0" err="1"/>
              <a:t>Torulopsis</a:t>
            </a:r>
            <a:r>
              <a:rPr lang="en-US" dirty="0"/>
              <a:t> , </a:t>
            </a:r>
            <a:r>
              <a:rPr lang="en-US" dirty="0" err="1"/>
              <a:t>Trichosporium</a:t>
            </a:r>
            <a:r>
              <a:rPr lang="en-US" dirty="0"/>
              <a:t> </a:t>
            </a:r>
          </a:p>
        </p:txBody>
      </p:sp>
    </p:spTree>
    <p:extLst>
      <p:ext uri="{BB962C8B-B14F-4D97-AF65-F5344CB8AC3E}">
        <p14:creationId xmlns:p14="http://schemas.microsoft.com/office/powerpoint/2010/main" val="4076718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QA" dirty="0" smtClean="0"/>
              <a:t>التجربة</a:t>
            </a:r>
            <a:endParaRPr lang="en-US" dirty="0"/>
          </a:p>
        </p:txBody>
      </p:sp>
      <p:sp>
        <p:nvSpPr>
          <p:cNvPr id="3" name="Content Placeholder 2"/>
          <p:cNvSpPr>
            <a:spLocks noGrp="1"/>
          </p:cNvSpPr>
          <p:nvPr>
            <p:ph idx="1"/>
          </p:nvPr>
        </p:nvSpPr>
        <p:spPr/>
        <p:txBody>
          <a:bodyPr>
            <a:normAutofit fontScale="85000" lnSpcReduction="10000"/>
          </a:bodyPr>
          <a:lstStyle/>
          <a:p>
            <a:pPr algn="r" rtl="1" fontAlgn="t"/>
            <a:r>
              <a:rPr lang="ar-SA" dirty="0"/>
              <a:t> 1 – لدينا حوالي 10جم من التربة الملوثة بالنفط الخام، سنخلط معها  100 مل من سائل خاص في قارورة بحجم 500 مل. </a:t>
            </a:r>
            <a:br>
              <a:rPr lang="ar-SA" dirty="0"/>
            </a:br>
            <a:r>
              <a:rPr lang="ar-SA" dirty="0"/>
              <a:t>2 –  نضع الخليط في الحاضنة  على درجة 30 مئوية  لمدة 3-5 أيام.</a:t>
            </a:r>
            <a:br>
              <a:rPr lang="ar-SA" dirty="0"/>
            </a:br>
            <a:r>
              <a:rPr lang="ar-SA" dirty="0"/>
              <a:t>3 - نقوم بنقل عينات بحجم 0.1 مل من السائل في القارورة إلى أطباق بتري المحتوية على الغذاء الخاص بالبكتيريا (غنية بالماد اللازمة لنمو البكتيريا).</a:t>
            </a:r>
            <a:endParaRPr lang="en-US" dirty="0"/>
          </a:p>
          <a:p>
            <a:pPr algn="r" rtl="1"/>
            <a:r>
              <a:rPr lang="ar-SA" dirty="0"/>
              <a:t>4- ثم نضع هذه ألاطباق في الحاضنة على درجة 30 مئوية لمدة 24-48 ساعة .</a:t>
            </a:r>
            <a:br>
              <a:rPr lang="ar-SA" dirty="0"/>
            </a:br>
            <a:r>
              <a:rPr lang="ar-SA" dirty="0"/>
              <a:t>5 - بإمكانكم الآن رؤية الأطباق التي  وقد نمت عليها البكتيريا والتي كان مصدرها  عينة التربة الملوثة.</a:t>
            </a:r>
            <a:br>
              <a:rPr lang="ar-SA" dirty="0"/>
            </a:br>
            <a:r>
              <a:rPr lang="ar-SA" dirty="0"/>
              <a:t>6 - هذه البكتيريا المعزولة من التربة الملوثة بالنفط قادرة على أن تحلل النفط.</a:t>
            </a:r>
            <a:br>
              <a:rPr lang="ar-SA" dirty="0"/>
            </a:br>
            <a:r>
              <a:rPr lang="ar-SA" dirty="0"/>
              <a:t>7 - سنقوم الآن نقل هذه الكائنات الدقيقة من أطباق المغذيات العادية إلى أطباق تحتوي على النفط الخام فقط كمصدر وحيد للكربون.</a:t>
            </a:r>
            <a:br>
              <a:rPr lang="ar-SA" dirty="0"/>
            </a:br>
            <a:r>
              <a:rPr lang="ar-SA" dirty="0"/>
              <a:t>8 - سنضع هذه ألاطباق الجديدة في الحاضنة  على درجة 30 مئوية  لمدة 5-10  أيام.</a:t>
            </a:r>
            <a:br>
              <a:rPr lang="ar-SA" dirty="0"/>
            </a:br>
            <a:r>
              <a:rPr lang="ar-SA" dirty="0"/>
              <a:t>9 -والآن يتضح لدينا نمو البكتيريا على الأطباق  التي تحتوي على النفط الخام فقط كمصدر وحيد للكربون .</a:t>
            </a:r>
            <a:endParaRPr lang="en-US" dirty="0"/>
          </a:p>
        </p:txBody>
      </p:sp>
    </p:spTree>
    <p:extLst>
      <p:ext uri="{BB962C8B-B14F-4D97-AF65-F5344CB8AC3E}">
        <p14:creationId xmlns:p14="http://schemas.microsoft.com/office/powerpoint/2010/main" val="2536643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TotalTime>
  <Words>359</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التحلل الحيوي للنفط</vt:lpstr>
      <vt:lpstr>تعريف النفط</vt:lpstr>
      <vt:lpstr>أثار التلوث النفطي على التربة</vt:lpstr>
      <vt:lpstr>. أهميتة الميكروبات المحللة للبترول في البيئة :</vt:lpstr>
      <vt:lpstr>التحلل البيولوجي </vt:lpstr>
      <vt:lpstr>يتطلب التحلل العضوي للنفط</vt:lpstr>
      <vt:lpstr>ماهي الأجناس الميكروبية القادرة على تحليل الهيدروكربونات ؟</vt:lpstr>
      <vt:lpstr>التجربة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التحلل الحيوي للنفط</dc:title>
  <dc:creator>Thamer</dc:creator>
  <cp:lastModifiedBy>Thamer</cp:lastModifiedBy>
  <cp:revision>23</cp:revision>
  <dcterms:created xsi:type="dcterms:W3CDTF">2016-02-24T18:12:31Z</dcterms:created>
  <dcterms:modified xsi:type="dcterms:W3CDTF">2016-02-24T19:01:11Z</dcterms:modified>
</cp:coreProperties>
</file>