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62" r:id="rId3"/>
    <p:sldId id="263" r:id="rId4"/>
    <p:sldId id="264" r:id="rId5"/>
    <p:sldId id="265" r:id="rId6"/>
    <p:sldId id="266" r:id="rId7"/>
    <p:sldId id="267" r:id="rId8"/>
    <p:sldId id="268"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25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11BDD7D-B056-4D67-8355-A14BC103977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84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AB388-2D4A-4C59-84B1-A3CE2CEE132C}"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BDD7D-B056-4D67-8355-A14BC1039774}" type="slidenum">
              <a:rPr lang="en-US" smtClean="0"/>
              <a:t>‹#›</a:t>
            </a:fld>
            <a:endParaRPr lang="en-US"/>
          </a:p>
        </p:txBody>
      </p:sp>
    </p:spTree>
    <p:extLst>
      <p:ext uri="{BB962C8B-B14F-4D97-AF65-F5344CB8AC3E}">
        <p14:creationId xmlns:p14="http://schemas.microsoft.com/office/powerpoint/2010/main" val="238416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24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0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spTree>
    <p:extLst>
      <p:ext uri="{BB962C8B-B14F-4D97-AF65-F5344CB8AC3E}">
        <p14:creationId xmlns:p14="http://schemas.microsoft.com/office/powerpoint/2010/main" val="3466171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3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71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560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29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spTree>
    <p:extLst>
      <p:ext uri="{BB962C8B-B14F-4D97-AF65-F5344CB8AC3E}">
        <p14:creationId xmlns:p14="http://schemas.microsoft.com/office/powerpoint/2010/main" val="41946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AB388-2D4A-4C59-84B1-A3CE2CEE132C}"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BDD7D-B056-4D67-8355-A14BC103977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3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DAB388-2D4A-4C59-84B1-A3CE2CEE132C}"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BDD7D-B056-4D67-8355-A14BC1039774}" type="slidenum">
              <a:rPr lang="en-US" smtClean="0"/>
              <a:t>‹#›</a:t>
            </a:fld>
            <a:endParaRPr lang="en-US"/>
          </a:p>
        </p:txBody>
      </p:sp>
    </p:spTree>
    <p:extLst>
      <p:ext uri="{BB962C8B-B14F-4D97-AF65-F5344CB8AC3E}">
        <p14:creationId xmlns:p14="http://schemas.microsoft.com/office/powerpoint/2010/main" val="217222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DAB388-2D4A-4C59-84B1-A3CE2CEE132C}" type="datetimeFigureOut">
              <a:rPr lang="en-US" smtClean="0"/>
              <a:t>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BDD7D-B056-4D67-8355-A14BC103977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16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DAB388-2D4A-4C59-84B1-A3CE2CEE132C}"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BDD7D-B056-4D67-8355-A14BC103977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45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AB388-2D4A-4C59-84B1-A3CE2CEE132C}"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BDD7D-B056-4D67-8355-A14BC1039774}" type="slidenum">
              <a:rPr lang="en-US" smtClean="0"/>
              <a:t>‹#›</a:t>
            </a:fld>
            <a:endParaRPr lang="en-US"/>
          </a:p>
        </p:txBody>
      </p:sp>
    </p:spTree>
    <p:extLst>
      <p:ext uri="{BB962C8B-B14F-4D97-AF65-F5344CB8AC3E}">
        <p14:creationId xmlns:p14="http://schemas.microsoft.com/office/powerpoint/2010/main" val="184981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AB388-2D4A-4C59-84B1-A3CE2CEE132C}"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BDD7D-B056-4D67-8355-A14BC103977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58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AB388-2D4A-4C59-84B1-A3CE2CEE132C}"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BDD7D-B056-4D67-8355-A14BC1039774}" type="slidenum">
              <a:rPr lang="en-US" smtClean="0"/>
              <a:t>‹#›</a:t>
            </a:fld>
            <a:endParaRPr lang="en-US"/>
          </a:p>
        </p:txBody>
      </p:sp>
    </p:spTree>
    <p:extLst>
      <p:ext uri="{BB962C8B-B14F-4D97-AF65-F5344CB8AC3E}">
        <p14:creationId xmlns:p14="http://schemas.microsoft.com/office/powerpoint/2010/main" val="367840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DAB388-2D4A-4C59-84B1-A3CE2CEE132C}" type="datetimeFigureOut">
              <a:rPr lang="en-US" smtClean="0"/>
              <a:t>2/7/2019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1BDD7D-B056-4D67-8355-A14BC1039774}" type="slidenum">
              <a:rPr lang="en-US" smtClean="0"/>
              <a:t>‹#›</a:t>
            </a:fld>
            <a:endParaRPr lang="en-US"/>
          </a:p>
        </p:txBody>
      </p:sp>
    </p:spTree>
    <p:extLst>
      <p:ext uri="{BB962C8B-B14F-4D97-AF65-F5344CB8AC3E}">
        <p14:creationId xmlns:p14="http://schemas.microsoft.com/office/powerpoint/2010/main" val="323731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92323"/>
            <a:ext cx="6815669" cy="1694342"/>
          </a:xfrm>
        </p:spPr>
        <p:txBody>
          <a:bodyPr/>
          <a:lstStyle/>
          <a:p>
            <a:r>
              <a:rPr lang="ar-SA" dirty="0"/>
              <a:t> 	المحددات الاجتماعیة المشكلة للنشاط  السياحي </a:t>
            </a:r>
            <a:endParaRPr lang="en-US" dirty="0"/>
          </a:p>
        </p:txBody>
      </p:sp>
    </p:spTree>
    <p:extLst>
      <p:ext uri="{BB962C8B-B14F-4D97-AF65-F5344CB8AC3E}">
        <p14:creationId xmlns:p14="http://schemas.microsoft.com/office/powerpoint/2010/main" val="4151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الفرق بين الموارد البشرية و القوى العاملة للمجتمع</a:t>
            </a:r>
            <a:endParaRPr lang="en-US" dirty="0"/>
          </a:p>
        </p:txBody>
      </p:sp>
      <p:sp>
        <p:nvSpPr>
          <p:cNvPr id="3" name="Content Placeholder 2"/>
          <p:cNvSpPr>
            <a:spLocks noGrp="1"/>
          </p:cNvSpPr>
          <p:nvPr>
            <p:ph idx="1"/>
          </p:nvPr>
        </p:nvSpPr>
        <p:spPr/>
        <p:txBody>
          <a:bodyPr>
            <a:normAutofit lnSpcReduction="10000"/>
          </a:bodyPr>
          <a:lstStyle/>
          <a:p>
            <a:pPr marL="0" indent="0" algn="r">
              <a:buNone/>
            </a:pPr>
            <a:r>
              <a:rPr lang="ar-SA" b="1" dirty="0"/>
              <a:t>الموارد البشرية</a:t>
            </a:r>
          </a:p>
          <a:p>
            <a:pPr marL="0" indent="0" algn="r">
              <a:buNone/>
            </a:pPr>
            <a:r>
              <a:rPr lang="ar-SA" dirty="0"/>
              <a:t> هي جميع الأفراد الذين يعيشون في بلد ما وتضم ثلاث فئات المشغلين ، العاطلين ، الخارجين عن </a:t>
            </a:r>
            <a:r>
              <a:rPr lang="ar-SA" dirty="0" smtClean="0"/>
              <a:t>القوة </a:t>
            </a:r>
            <a:r>
              <a:rPr lang="ar-SA" dirty="0"/>
              <a:t>العاملة مثل </a:t>
            </a:r>
          </a:p>
          <a:p>
            <a:pPr marL="0" indent="0" algn="r">
              <a:buNone/>
            </a:pPr>
            <a:r>
              <a:rPr lang="ar-SA" dirty="0"/>
              <a:t>(ربات البيوت و الأطفال وكبار السن) ليمثلون جميعا في النهاية الطاقة البشرية.</a:t>
            </a:r>
          </a:p>
          <a:p>
            <a:pPr marL="0" indent="0" algn="r">
              <a:buNone/>
            </a:pPr>
            <a:r>
              <a:rPr lang="ar-SA" b="1" dirty="0" smtClean="0"/>
              <a:t>القوى </a:t>
            </a:r>
            <a:r>
              <a:rPr lang="ar-SA" b="1" dirty="0"/>
              <a:t>العاملة</a:t>
            </a:r>
          </a:p>
          <a:p>
            <a:pPr marL="0" indent="0" algn="r">
              <a:buNone/>
            </a:pPr>
            <a:r>
              <a:rPr lang="ar-SA" dirty="0"/>
              <a:t>هي الفئة من البشر القادرة و الراغبة في العمل، أي انهم مجموعة من الأفراد الذين يعملون قي قطاعات الإنتاج والخدمات والمتعلين الباحثين عن العمل.</a:t>
            </a:r>
          </a:p>
          <a:p>
            <a:pPr marL="0" indent="0" algn="r">
              <a:buNone/>
            </a:pPr>
            <a:endParaRPr lang="en-US" dirty="0"/>
          </a:p>
        </p:txBody>
      </p:sp>
    </p:spTree>
    <p:extLst>
      <p:ext uri="{BB962C8B-B14F-4D97-AF65-F5344CB8AC3E}">
        <p14:creationId xmlns:p14="http://schemas.microsoft.com/office/powerpoint/2010/main" val="3382084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تطور أدارة الموارد البشرية</a:t>
            </a:r>
            <a:endParaRPr lang="en-US" dirty="0"/>
          </a:p>
        </p:txBody>
      </p:sp>
      <p:sp>
        <p:nvSpPr>
          <p:cNvPr id="3" name="Content Placeholder 2"/>
          <p:cNvSpPr>
            <a:spLocks noGrp="1"/>
          </p:cNvSpPr>
          <p:nvPr>
            <p:ph idx="1"/>
          </p:nvPr>
        </p:nvSpPr>
        <p:spPr>
          <a:xfrm>
            <a:off x="1295401" y="2402006"/>
            <a:ext cx="9601196" cy="3630304"/>
          </a:xfrm>
        </p:spPr>
        <p:txBody>
          <a:bodyPr/>
          <a:lstStyle/>
          <a:p>
            <a:pPr marL="0" indent="0" algn="r">
              <a:buNone/>
            </a:pPr>
            <a:endParaRPr lang="en-US" dirty="0"/>
          </a:p>
        </p:txBody>
      </p:sp>
      <p:sp>
        <p:nvSpPr>
          <p:cNvPr id="20" name="Rectangle 19"/>
          <p:cNvSpPr/>
          <p:nvPr/>
        </p:nvSpPr>
        <p:spPr>
          <a:xfrm>
            <a:off x="8839197" y="2518200"/>
            <a:ext cx="2057400" cy="1005134"/>
          </a:xfrm>
          <a:prstGeom prst="rect">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400" b="1" i="0" u="none" strike="noStrike" kern="0" cap="none" spc="0" normalizeH="0" baseline="0" noProof="0" dirty="0" smtClean="0">
                <a:ln>
                  <a:noFill/>
                </a:ln>
                <a:solidFill>
                  <a:prstClr val="white"/>
                </a:solidFill>
                <a:effectLst/>
                <a:uLnTx/>
                <a:uFillTx/>
                <a:latin typeface="Century Gothic"/>
                <a:cs typeface="Tahoma" panose="020B0604030504040204" pitchFamily="34" charset="0"/>
              </a:rPr>
              <a:t>النظرة الكلاسيكية</a:t>
            </a:r>
            <a:endParaRPr kumimoji="0" lang="en-US" sz="2400" b="1" i="0" u="none" strike="noStrike" kern="0" cap="none" spc="0" normalizeH="0" baseline="0" noProof="0" dirty="0">
              <a:ln>
                <a:noFill/>
              </a:ln>
              <a:solidFill>
                <a:prstClr val="white"/>
              </a:solidFill>
              <a:effectLst/>
              <a:uLnTx/>
              <a:uFillTx/>
              <a:latin typeface="Century Gothic"/>
            </a:endParaRPr>
          </a:p>
        </p:txBody>
      </p:sp>
      <p:sp>
        <p:nvSpPr>
          <p:cNvPr id="21" name="Rectangle 20"/>
          <p:cNvSpPr/>
          <p:nvPr/>
        </p:nvSpPr>
        <p:spPr>
          <a:xfrm>
            <a:off x="8839197" y="3559667"/>
            <a:ext cx="2057400" cy="1143000"/>
          </a:xfrm>
          <a:prstGeom prst="rect">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400" b="1" i="0" u="none" strike="noStrike" kern="0" cap="none" spc="0" normalizeH="0" baseline="0" noProof="0" dirty="0" smtClean="0">
                <a:ln>
                  <a:noFill/>
                </a:ln>
                <a:solidFill>
                  <a:prstClr val="white"/>
                </a:solidFill>
                <a:effectLst/>
                <a:uLnTx/>
                <a:uFillTx/>
                <a:latin typeface="Century Gothic"/>
                <a:cs typeface="Tahoma" panose="020B0604030504040204" pitchFamily="34" charset="0"/>
              </a:rPr>
              <a:t>العلاقات الإنسانية</a:t>
            </a:r>
            <a:endParaRPr kumimoji="0" lang="en-US" sz="2400" b="1" i="0" u="none" strike="noStrike" kern="0" cap="none" spc="0" normalizeH="0" baseline="0" noProof="0" dirty="0">
              <a:ln>
                <a:noFill/>
              </a:ln>
              <a:solidFill>
                <a:prstClr val="white"/>
              </a:solidFill>
              <a:effectLst/>
              <a:uLnTx/>
              <a:uFillTx/>
              <a:latin typeface="Century Gothic"/>
            </a:endParaRPr>
          </a:p>
        </p:txBody>
      </p:sp>
      <p:sp>
        <p:nvSpPr>
          <p:cNvPr id="22" name="Rectangle 21"/>
          <p:cNvSpPr/>
          <p:nvPr/>
        </p:nvSpPr>
        <p:spPr>
          <a:xfrm>
            <a:off x="8839197" y="4760670"/>
            <a:ext cx="2057400" cy="1143000"/>
          </a:xfrm>
          <a:prstGeom prst="rect">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400" b="1" i="0" u="none" strike="noStrike" kern="0" cap="none" spc="0" normalizeH="0" baseline="0" noProof="0" dirty="0" smtClean="0">
                <a:ln>
                  <a:noFill/>
                </a:ln>
                <a:solidFill>
                  <a:prstClr val="white"/>
                </a:solidFill>
                <a:effectLst/>
                <a:uLnTx/>
                <a:uFillTx/>
                <a:latin typeface="Century Gothic"/>
                <a:cs typeface="Tahoma" panose="020B0604030504040204" pitchFamily="34" charset="0"/>
              </a:rPr>
              <a:t>النظرة الحديثة</a:t>
            </a:r>
            <a:endParaRPr kumimoji="0" lang="en-US" sz="2400" b="1" i="0" u="none" strike="noStrike" kern="0" cap="none" spc="0" normalizeH="0" baseline="0" noProof="0" dirty="0">
              <a:ln>
                <a:noFill/>
              </a:ln>
              <a:solidFill>
                <a:prstClr val="white"/>
              </a:solidFill>
              <a:effectLst/>
              <a:uLnTx/>
              <a:uFillTx/>
              <a:latin typeface="Century Gothic"/>
            </a:endParaRPr>
          </a:p>
        </p:txBody>
      </p:sp>
      <p:sp>
        <p:nvSpPr>
          <p:cNvPr id="23" name="Left Arrow 22"/>
          <p:cNvSpPr/>
          <p:nvPr/>
        </p:nvSpPr>
        <p:spPr>
          <a:xfrm>
            <a:off x="3726405" y="2688102"/>
            <a:ext cx="4822780" cy="914400"/>
          </a:xfrm>
          <a:prstGeom prst="leftArrow">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ndParaRPr>
          </a:p>
        </p:txBody>
      </p:sp>
      <p:sp>
        <p:nvSpPr>
          <p:cNvPr id="24" name="Left Arrow 23"/>
          <p:cNvSpPr/>
          <p:nvPr/>
        </p:nvSpPr>
        <p:spPr>
          <a:xfrm>
            <a:off x="3759387" y="3759958"/>
            <a:ext cx="4789798" cy="914400"/>
          </a:xfrm>
          <a:prstGeom prst="leftArrow">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ndParaRPr>
          </a:p>
        </p:txBody>
      </p:sp>
      <p:sp>
        <p:nvSpPr>
          <p:cNvPr id="25" name="Left Arrow 24"/>
          <p:cNvSpPr/>
          <p:nvPr/>
        </p:nvSpPr>
        <p:spPr>
          <a:xfrm>
            <a:off x="3759387" y="4989270"/>
            <a:ext cx="4789798" cy="914400"/>
          </a:xfrm>
          <a:prstGeom prst="leftArrow">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ndParaRPr>
          </a:p>
        </p:txBody>
      </p:sp>
      <p:sp>
        <p:nvSpPr>
          <p:cNvPr id="26" name="Rectangle 25"/>
          <p:cNvSpPr/>
          <p:nvPr/>
        </p:nvSpPr>
        <p:spPr>
          <a:xfrm>
            <a:off x="1378993" y="2545175"/>
            <a:ext cx="2057400" cy="1143000"/>
          </a:xfrm>
          <a:prstGeom prst="rect">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smtClean="0">
                <a:ln>
                  <a:noFill/>
                </a:ln>
                <a:solidFill>
                  <a:prstClr val="white"/>
                </a:solidFill>
                <a:effectLst/>
                <a:uLnTx/>
                <a:uFillTx/>
                <a:latin typeface="Century Gothic"/>
                <a:cs typeface="Tahoma" panose="020B0604030504040204" pitchFamily="34" charset="0"/>
              </a:rPr>
              <a:t>كائن اقتصادي</a:t>
            </a:r>
            <a:endParaRPr kumimoji="0" lang="en-US" sz="3200" b="1" i="0" u="none" strike="noStrike" kern="0" cap="none" spc="0" normalizeH="0" baseline="0" noProof="0" dirty="0">
              <a:ln>
                <a:noFill/>
              </a:ln>
              <a:solidFill>
                <a:prstClr val="white"/>
              </a:solidFill>
              <a:effectLst/>
              <a:uLnTx/>
              <a:uFillTx/>
              <a:latin typeface="Century Gothic"/>
            </a:endParaRPr>
          </a:p>
        </p:txBody>
      </p:sp>
      <p:sp>
        <p:nvSpPr>
          <p:cNvPr id="27" name="Rectangle 26"/>
          <p:cNvSpPr/>
          <p:nvPr/>
        </p:nvSpPr>
        <p:spPr>
          <a:xfrm>
            <a:off x="1411975" y="3759958"/>
            <a:ext cx="2057400" cy="1000712"/>
          </a:xfrm>
          <a:prstGeom prst="rect">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smtClean="0">
                <a:ln>
                  <a:noFill/>
                </a:ln>
                <a:solidFill>
                  <a:prstClr val="white"/>
                </a:solidFill>
                <a:effectLst/>
                <a:uLnTx/>
                <a:uFillTx/>
                <a:latin typeface="Century Gothic"/>
                <a:cs typeface="Tahoma" panose="020B0604030504040204" pitchFamily="34" charset="0"/>
              </a:rPr>
              <a:t>كائن اجتماعي</a:t>
            </a:r>
            <a:endParaRPr kumimoji="0" lang="en-US" sz="2800" b="1" i="0" u="none" strike="noStrike" kern="0" cap="none" spc="0" normalizeH="0" baseline="0" noProof="0" dirty="0">
              <a:ln>
                <a:noFill/>
              </a:ln>
              <a:solidFill>
                <a:prstClr val="white"/>
              </a:solidFill>
              <a:effectLst/>
              <a:uLnTx/>
              <a:uFillTx/>
              <a:latin typeface="Century Gothic"/>
            </a:endParaRPr>
          </a:p>
        </p:txBody>
      </p:sp>
      <p:sp>
        <p:nvSpPr>
          <p:cNvPr id="28" name="Rectangle 27"/>
          <p:cNvSpPr/>
          <p:nvPr/>
        </p:nvSpPr>
        <p:spPr>
          <a:xfrm>
            <a:off x="1411975" y="4902958"/>
            <a:ext cx="2057400" cy="1143000"/>
          </a:xfrm>
          <a:prstGeom prst="rect">
            <a:avLst/>
          </a:prstGeom>
          <a:solidFill>
            <a:schemeClr val="accent4">
              <a:lumMod val="60000"/>
              <a:lumOff val="40000"/>
            </a:schemeClr>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smtClean="0">
                <a:ln>
                  <a:noFill/>
                </a:ln>
                <a:solidFill>
                  <a:prstClr val="white"/>
                </a:solidFill>
                <a:effectLst/>
                <a:uLnTx/>
                <a:uFillTx/>
                <a:latin typeface="Century Gothic"/>
                <a:cs typeface="Tahoma" panose="020B0604030504040204" pitchFamily="34" charset="0"/>
              </a:rPr>
              <a:t>رأس مال فكري</a:t>
            </a:r>
            <a:endParaRPr kumimoji="0" lang="en-US" sz="2800" b="1" i="0" u="none" strike="noStrike" kern="0" cap="none" spc="0" normalizeH="0" baseline="0" noProof="0" dirty="0">
              <a:ln>
                <a:noFill/>
              </a:ln>
              <a:solidFill>
                <a:prstClr val="white"/>
              </a:solidFill>
              <a:effectLst/>
              <a:uLnTx/>
              <a:uFillTx/>
              <a:latin typeface="Century Gothic"/>
            </a:endParaRPr>
          </a:p>
        </p:txBody>
      </p:sp>
    </p:spTree>
    <p:extLst>
      <p:ext uri="{BB962C8B-B14F-4D97-AF65-F5344CB8AC3E}">
        <p14:creationId xmlns:p14="http://schemas.microsoft.com/office/powerpoint/2010/main" val="266024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المرحلة الأولى: النظرة الكلاسيكية</a:t>
            </a:r>
            <a:endParaRPr lang="en-US" dirty="0"/>
          </a:p>
        </p:txBody>
      </p:sp>
      <p:sp>
        <p:nvSpPr>
          <p:cNvPr id="3" name="Content Placeholder 2"/>
          <p:cNvSpPr>
            <a:spLocks noGrp="1"/>
          </p:cNvSpPr>
          <p:nvPr>
            <p:ph idx="1"/>
          </p:nvPr>
        </p:nvSpPr>
        <p:spPr/>
        <p:txBody>
          <a:bodyPr/>
          <a:lstStyle/>
          <a:p>
            <a:pPr marL="0" indent="0" algn="r">
              <a:buNone/>
            </a:pPr>
            <a:r>
              <a:rPr lang="ar-SA" dirty="0"/>
              <a:t>في منتصف القرن التاسع عشر بدا ظهور </a:t>
            </a:r>
            <a:r>
              <a:rPr lang="ar-SA" dirty="0" smtClean="0"/>
              <a:t>علم </a:t>
            </a:r>
            <a:r>
              <a:rPr lang="ar-SA" dirty="0"/>
              <a:t>الإدارة، ومع ظهور الثورة الصناعية وظهور فكرة المصانع الضخمة و الالات والمعدات و الانتاج الكمى الكبير.</a:t>
            </a:r>
          </a:p>
          <a:p>
            <a:pPr marL="0" indent="0" algn="r">
              <a:buNone/>
            </a:pPr>
            <a:r>
              <a:rPr lang="ar-SA" dirty="0"/>
              <a:t>كانت النظرة الادارية للعنصر البشري في ذلك </a:t>
            </a:r>
            <a:r>
              <a:rPr lang="ar-SA" dirty="0" smtClean="0"/>
              <a:t>الوقت ( </a:t>
            </a:r>
            <a:r>
              <a:rPr lang="ar-SA" dirty="0"/>
              <a:t>العمال أو الموظفين) قاصرة فقط على كونهم كائن اقتصادي تقاس أهميته بحجم الإنتاج والعمل و العائد الاقصادي منه بغض النظر عن أي اعتبارات إنسانية أو اجتماعية وعدم الإهتمام بأي اعتبارات انسانية أو اجتماعية وعدم الاهتمام بساعات العمل أو ظروف العمل.</a:t>
            </a:r>
          </a:p>
          <a:p>
            <a:pPr marL="0" indent="0" algn="r">
              <a:buNone/>
            </a:pPr>
            <a:endParaRPr lang="en-US" dirty="0"/>
          </a:p>
        </p:txBody>
      </p:sp>
    </p:spTree>
    <p:extLst>
      <p:ext uri="{BB962C8B-B14F-4D97-AF65-F5344CB8AC3E}">
        <p14:creationId xmlns:p14="http://schemas.microsoft.com/office/powerpoint/2010/main" val="249830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المرحلة الثانية: العلاقات الإنسانية </a:t>
            </a:r>
            <a:endParaRPr lang="en-US" dirty="0"/>
          </a:p>
        </p:txBody>
      </p:sp>
      <p:sp>
        <p:nvSpPr>
          <p:cNvPr id="3" name="Content Placeholder 2"/>
          <p:cNvSpPr>
            <a:spLocks noGrp="1"/>
          </p:cNvSpPr>
          <p:nvPr>
            <p:ph idx="1"/>
          </p:nvPr>
        </p:nvSpPr>
        <p:spPr/>
        <p:txBody>
          <a:bodyPr/>
          <a:lstStyle/>
          <a:p>
            <a:pPr marL="0" indent="0" algn="r">
              <a:buNone/>
            </a:pPr>
            <a:r>
              <a:rPr lang="ar-SA" dirty="0"/>
              <a:t>نشط فية كلا من ( علم النفس الصناعي ) و </a:t>
            </a:r>
            <a:r>
              <a:rPr lang="ar-SA" dirty="0" smtClean="0"/>
              <a:t>(</a:t>
            </a:r>
            <a:r>
              <a:rPr lang="ar-SA" dirty="0"/>
              <a:t>علم الإجتماع) في إجراء أبحاث ودراسات ميدانية على بيئة العمل في المصانع و الشركات ، ابحاث على تأثير عدد الساعات العمل و الإجازات وظرف العمل المحيطة مثل الحرارة و التهوية و الإضارة وتأثير علاقات العمل وغيرها على العمال و الانتاج.</a:t>
            </a:r>
          </a:p>
          <a:p>
            <a:pPr marL="0" indent="0" algn="r">
              <a:buNone/>
            </a:pPr>
            <a:endParaRPr lang="en-US" dirty="0"/>
          </a:p>
        </p:txBody>
      </p:sp>
    </p:spTree>
    <p:extLst>
      <p:ext uri="{BB962C8B-B14F-4D97-AF65-F5344CB8AC3E}">
        <p14:creationId xmlns:p14="http://schemas.microsoft.com/office/powerpoint/2010/main" val="307712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المرحلة الثانية: العلاقات الإنسانية </a:t>
            </a:r>
            <a:endParaRPr lang="en-US" dirty="0"/>
          </a:p>
        </p:txBody>
      </p:sp>
      <p:sp>
        <p:nvSpPr>
          <p:cNvPr id="3" name="Content Placeholder 2"/>
          <p:cNvSpPr>
            <a:spLocks noGrp="1"/>
          </p:cNvSpPr>
          <p:nvPr>
            <p:ph idx="1"/>
          </p:nvPr>
        </p:nvSpPr>
        <p:spPr/>
        <p:txBody>
          <a:bodyPr/>
          <a:lstStyle/>
          <a:p>
            <a:pPr marL="0" indent="0" algn="r">
              <a:buNone/>
            </a:pPr>
            <a:r>
              <a:rPr lang="ar-SA" dirty="0"/>
              <a:t>عام 1912 </a:t>
            </a:r>
            <a:r>
              <a:rPr lang="ar-SA" dirty="0" smtClean="0"/>
              <a:t>صدر </a:t>
            </a:r>
            <a:r>
              <a:rPr lang="ar-SA" dirty="0"/>
              <a:t>قانون العمل الدولي والذي يعتبر هو أساس  قوانين العمل الجارية حتى الأن والذي يقتضي</a:t>
            </a:r>
          </a:p>
          <a:p>
            <a:pPr algn="r" rtl="1">
              <a:buFont typeface="Wingdings" panose="05000000000000000000" pitchFamily="2" charset="2"/>
              <a:buChar char="ü"/>
            </a:pPr>
            <a:r>
              <a:rPr lang="ar-SA" dirty="0"/>
              <a:t>أن الانسان كائن إجتماعي يتاثر بالظروف من حولة وتؤثر على انتاجة.</a:t>
            </a:r>
          </a:p>
          <a:p>
            <a:pPr algn="r" rtl="1">
              <a:buFont typeface="Wingdings" panose="05000000000000000000" pitchFamily="2" charset="2"/>
              <a:buChar char="ü"/>
            </a:pPr>
            <a:r>
              <a:rPr lang="ar-SA" dirty="0"/>
              <a:t>احترام ساعات العمل و الإجازات وعلاقات العمل الجيدة وظروف العمل المناسبه.</a:t>
            </a:r>
          </a:p>
          <a:p>
            <a:pPr marL="0" indent="0" algn="r">
              <a:buNone/>
            </a:pPr>
            <a:endParaRPr lang="en-US" dirty="0"/>
          </a:p>
        </p:txBody>
      </p:sp>
    </p:spTree>
    <p:extLst>
      <p:ext uri="{BB962C8B-B14F-4D97-AF65-F5344CB8AC3E}">
        <p14:creationId xmlns:p14="http://schemas.microsoft.com/office/powerpoint/2010/main" val="138014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المرحلة الثالثة: النظرة الحديثة</a:t>
            </a:r>
            <a:endParaRPr lang="en-US" dirty="0"/>
          </a:p>
        </p:txBody>
      </p:sp>
      <p:sp>
        <p:nvSpPr>
          <p:cNvPr id="3" name="Content Placeholder 2"/>
          <p:cNvSpPr>
            <a:spLocks noGrp="1"/>
          </p:cNvSpPr>
          <p:nvPr>
            <p:ph idx="1"/>
          </p:nvPr>
        </p:nvSpPr>
        <p:spPr/>
        <p:txBody>
          <a:bodyPr/>
          <a:lstStyle/>
          <a:p>
            <a:pPr marL="0" indent="0" algn="r">
              <a:buNone/>
            </a:pPr>
            <a:r>
              <a:rPr lang="ar-SA" dirty="0"/>
              <a:t>تحولت فيها نظرة الإدارة وتطورت إلى إعتبار ( العنصر البشري ) هو أهم موارد العمل و الإنتاج على الإطلاق واعتباره ( الميزة التنافسية ) للمنظمات و المؤسسات وإعتباره هو </a:t>
            </a:r>
          </a:p>
          <a:p>
            <a:pPr marL="0" indent="0" algn="r">
              <a:buNone/>
            </a:pPr>
            <a:r>
              <a:rPr lang="ar-SA" dirty="0"/>
              <a:t>( رأس المال الحقيقي بتسميته رأس المال الفكري ) وليس النقدي أو المالي.</a:t>
            </a:r>
          </a:p>
          <a:p>
            <a:pPr marL="0" indent="0" algn="r">
              <a:buNone/>
            </a:pPr>
            <a:r>
              <a:rPr lang="ar-SA" dirty="0"/>
              <a:t>ظهرت مفاهيم ومصطلحات مثل ( الموارد البشرية ) بدلا من العمال أو الموظفين أو العاملين.</a:t>
            </a:r>
          </a:p>
          <a:p>
            <a:pPr marL="0" indent="0" algn="r">
              <a:buNone/>
            </a:pPr>
            <a:r>
              <a:rPr lang="ar-SA" dirty="0"/>
              <a:t>ظهر مصطلح ( إدارة الموارد البشرية ) بدلا من شئون العاملين. </a:t>
            </a:r>
            <a:endParaRPr lang="en-US" dirty="0"/>
          </a:p>
        </p:txBody>
      </p:sp>
    </p:spTree>
    <p:extLst>
      <p:ext uri="{BB962C8B-B14F-4D97-AF65-F5344CB8AC3E}">
        <p14:creationId xmlns:p14="http://schemas.microsoft.com/office/powerpoint/2010/main" val="109052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 	العوامل البشریة المؤثرة في التنمیة السیاحیة </a:t>
            </a:r>
            <a:endParaRPr lang="en-US" dirty="0"/>
          </a:p>
        </p:txBody>
      </p:sp>
      <p:sp>
        <p:nvSpPr>
          <p:cNvPr id="3" name="Content Placeholder 2"/>
          <p:cNvSpPr>
            <a:spLocks noGrp="1"/>
          </p:cNvSpPr>
          <p:nvPr>
            <p:ph idx="1"/>
          </p:nvPr>
        </p:nvSpPr>
        <p:spPr/>
        <p:txBody>
          <a:bodyPr/>
          <a:lstStyle/>
          <a:p>
            <a:pPr marL="0" indent="0" algn="r">
              <a:buNone/>
            </a:pPr>
            <a:r>
              <a:rPr lang="ar-SA" dirty="0"/>
              <a:t>وتشمل العوامل البشریة المرتبطة بالنشاط السیاحي جمیع الفئات الناشطة والمستفیدة من القطاعات السیاحیة بشكل مباشر وغیر مباشر، وقد شكل النمو الدیموغرافي، ونمو الدخل لدى الأفراد مع وجود العطل السنویة والإداریة و ارتفاع القدرة الشرائیة و اتساع أوقات الفراغ بسبب تناقص ساعات العمل ،ودفع بالفرد إلى إیجاد طرق بدیلة تملأ أوقاتھ بالتسلیة والاستجمام والراحة ھرباُ من الحیاة الصاخبة في المدن الكبرى وتخفیفاً من معاناتھ النفسانیة التي یتعرض إلیھا مع ضغوطات عملھ المتواصل لفترة طویلة، كل ذلك شكل عوامل أساس ومھمة وحیویة في تنشیط السیاحة المحلیة، حیث نشطت حركة الأفراد تجاه ظاھرة الاستجمام وقضاء العطل الفصلیة في مراكز سیاحیة مھمة تاریخیاً أو ثقافیاً وشكلت عاملاً فاعلاً في تنشیط القطاع السیاحي. </a:t>
            </a:r>
            <a:endParaRPr lang="en-US" dirty="0"/>
          </a:p>
        </p:txBody>
      </p:sp>
    </p:spTree>
    <p:extLst>
      <p:ext uri="{BB962C8B-B14F-4D97-AF65-F5344CB8AC3E}">
        <p14:creationId xmlns:p14="http://schemas.microsoft.com/office/powerpoint/2010/main" val="203369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 	العوامل المادیة المؤثرة في التنمیة السیاحیة</a:t>
            </a:r>
            <a:endParaRPr lang="en-US" dirty="0"/>
          </a:p>
        </p:txBody>
      </p:sp>
      <p:sp>
        <p:nvSpPr>
          <p:cNvPr id="3" name="Content Placeholder 2"/>
          <p:cNvSpPr>
            <a:spLocks noGrp="1"/>
          </p:cNvSpPr>
          <p:nvPr>
            <p:ph idx="1"/>
          </p:nvPr>
        </p:nvSpPr>
        <p:spPr/>
        <p:txBody>
          <a:bodyPr>
            <a:normAutofit/>
          </a:bodyPr>
          <a:lstStyle/>
          <a:p>
            <a:pPr marL="0" indent="0" algn="r">
              <a:buNone/>
            </a:pPr>
            <a:r>
              <a:rPr lang="ar-SA" sz="3200" dirty="0"/>
              <a:t>تستند المشاریع السیاحیة على الموارد المادیة المتاحة للفرد ضمن مجتمعھ حیث إن موارد الأرض من بیئة طبیعیة شكلت البنیة الأساس للاستثمار السیاحي، إذ یتم استثمار جمال الطبیعة في انتشار المرافق الحیویة السیاحیة من مؤسسات إیوائیة إلى مطاعم ونوادي إلى شبكة خدماتیة تستھدف تقدیم الراحة وجمیع احتیاجات السائح الوافد إلى ھذه المرافق. </a:t>
            </a:r>
            <a:endParaRPr lang="en-US" sz="3200" dirty="0"/>
          </a:p>
        </p:txBody>
      </p:sp>
    </p:spTree>
    <p:extLst>
      <p:ext uri="{BB962C8B-B14F-4D97-AF65-F5344CB8AC3E}">
        <p14:creationId xmlns:p14="http://schemas.microsoft.com/office/powerpoint/2010/main" val="199705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ar-SA" sz="3200" dirty="0"/>
              <a:t>وتعد الطبیعة الجغرافیة من أبرز العوامل المادیة المتفاعلة في تنشیط القطاع السیاحي فالمواصلات ووسائل النقل والاتصال، والمرفق الإیوائي والبنوك كل تلك العوامل تعد عنصراُ فاعلاً في تنشیط السیاحة، حیث تتفاعل كل تلك العوامل في تنشیط القطاع السیاحي الذي أخذ یتطور مع تطور التكنولوجیا الترفیھیة من تقنیات تنقل الإنسان وتقدم لھ الراحة والاستجمام بأفضل وسائل وأقل تكلفة. </a:t>
            </a:r>
            <a:endParaRPr lang="en-US" sz="3200" dirty="0"/>
          </a:p>
        </p:txBody>
      </p:sp>
    </p:spTree>
    <p:extLst>
      <p:ext uri="{BB962C8B-B14F-4D97-AF65-F5344CB8AC3E}">
        <p14:creationId xmlns:p14="http://schemas.microsoft.com/office/powerpoint/2010/main" val="3927812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ar-SA" sz="3200" dirty="0"/>
              <a:t>وتلعب أیضاً الطبیعة الجغرافیة دوراً رئیساً في تنشیط حركة السیاحة تبعاً لما یتمتع بھالمجتمع من بیئة خضراء وبیئة مائیة تعكس جمالیة الرؤیة تسر لھا العین وتنسجم معھا النفس البشریة، لما تعكسھ تكل الطبیعة من جمال وحسن منظر ورائحة زكیة، وھواء نظیف تنتعش لھ الرئة من ضغط المدن وتلوثھا وفق مناخ معتدل یستطیع الإنسان أن یتأقلم معھ وما یحقق للإنسان من إشباع </a:t>
            </a:r>
            <a:r>
              <a:rPr lang="ar-SA" sz="3200" dirty="0" smtClean="0"/>
              <a:t>ھوایاته. </a:t>
            </a:r>
            <a:endParaRPr lang="en-US" sz="3200" dirty="0"/>
          </a:p>
        </p:txBody>
      </p:sp>
    </p:spTree>
    <p:extLst>
      <p:ext uri="{BB962C8B-B14F-4D97-AF65-F5344CB8AC3E}">
        <p14:creationId xmlns:p14="http://schemas.microsoft.com/office/powerpoint/2010/main" val="84298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ar-SA" sz="2800" dirty="0"/>
              <a:t>شھدت البشریة حضارات اجتماعیة متنوعة جراء ما </a:t>
            </a:r>
            <a:r>
              <a:rPr lang="ar-SA" sz="2800" dirty="0" smtClean="0"/>
              <a:t>عایشته </a:t>
            </a:r>
            <a:r>
              <a:rPr lang="ar-SA" sz="2800" dirty="0"/>
              <a:t>من تنظیمات اجتماعیة متحولة عبر الزمن إثر مؤثرات قد دفعت بالفرد ضمن </a:t>
            </a:r>
            <a:r>
              <a:rPr lang="ar-SA" sz="2800" dirty="0" smtClean="0"/>
              <a:t>مجتمعه </a:t>
            </a:r>
            <a:r>
              <a:rPr lang="ar-SA" sz="2800" dirty="0"/>
              <a:t>إلى إیجاد ما یتناسب مع ما یحقق استقراره ویلبي </a:t>
            </a:r>
            <a:r>
              <a:rPr lang="ar-SA" sz="2800" dirty="0" smtClean="0"/>
              <a:t>احتیاجاته، </a:t>
            </a:r>
            <a:r>
              <a:rPr lang="ar-SA" sz="2800" dirty="0"/>
              <a:t>ویسھم في تحقیق </a:t>
            </a:r>
            <a:r>
              <a:rPr lang="ar-SA" sz="2800" dirty="0" smtClean="0"/>
              <a:t>إنتاجیته </a:t>
            </a:r>
            <a:r>
              <a:rPr lang="ar-SA" sz="2800" dirty="0"/>
              <a:t>المعیشیة والإیوائیة، وھذا قد تم من خلال </a:t>
            </a:r>
            <a:r>
              <a:rPr lang="ar-SA" sz="2800" dirty="0" smtClean="0"/>
              <a:t>استخدامه </a:t>
            </a:r>
            <a:r>
              <a:rPr lang="ar-SA" sz="2800" dirty="0"/>
              <a:t>للقدرات العقلیة الفردیة وإبداعاتھا في الاختراع والاكتشاف لوسائل الإنتاج التي قلصت من قوتھ العضلیة( الیدویة) لیستعیض عنھا بالآلة المیكانیكیة لیتحول مؤخراً إلى التقنیة التكنولوجیة التي سھلت </a:t>
            </a:r>
            <a:r>
              <a:rPr lang="ar-SA" sz="2800" dirty="0" smtClean="0"/>
              <a:t>حیاته </a:t>
            </a:r>
            <a:r>
              <a:rPr lang="ar-SA" sz="2800" dirty="0" smtClean="0"/>
              <a:t>ومعیشته، </a:t>
            </a:r>
            <a:r>
              <a:rPr lang="ar-SA" sz="2800" dirty="0"/>
              <a:t>ونظمت أموره الاجتماعیة بشكل </a:t>
            </a:r>
            <a:r>
              <a:rPr lang="ar-SA" sz="2800" dirty="0" smtClean="0"/>
              <a:t>عام </a:t>
            </a:r>
            <a:r>
              <a:rPr lang="ar-SA" sz="2800" dirty="0"/>
              <a:t>وبالتالي: </a:t>
            </a:r>
            <a:endParaRPr lang="en-US" sz="2800" dirty="0"/>
          </a:p>
        </p:txBody>
      </p:sp>
    </p:spTree>
    <p:extLst>
      <p:ext uri="{BB962C8B-B14F-4D97-AF65-F5344CB8AC3E}">
        <p14:creationId xmlns:p14="http://schemas.microsoft.com/office/powerpoint/2010/main" val="2846965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ar-SA" sz="4000" b="1" u="sng" dirty="0">
                <a:solidFill>
                  <a:srgbClr val="FF0000"/>
                </a:solidFill>
              </a:rPr>
              <a:t>إلا أن الطبیعة وحدھا لا تكفي لتنشیط السیاحة من دون وجود سیاسة منتظمة للبنیة التحتیة وبالأخص شبكة المواصلات والصرف الصحي والاتصالات والتي تحرص الكثیر من الدول على تطویرھا. </a:t>
            </a:r>
            <a:endParaRPr lang="en-US" sz="4000" b="1" u="sng" dirty="0">
              <a:solidFill>
                <a:srgbClr val="FF0000"/>
              </a:solidFill>
            </a:endParaRPr>
          </a:p>
        </p:txBody>
      </p:sp>
    </p:spTree>
    <p:extLst>
      <p:ext uri="{BB962C8B-B14F-4D97-AF65-F5344CB8AC3E}">
        <p14:creationId xmlns:p14="http://schemas.microsoft.com/office/powerpoint/2010/main" val="95362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ar-SA" sz="9600" dirty="0" smtClean="0"/>
              <a:t>انتهت المحاضرة</a:t>
            </a:r>
            <a:endParaRPr lang="en-US" sz="9600" dirty="0"/>
          </a:p>
        </p:txBody>
      </p:sp>
    </p:spTree>
    <p:extLst>
      <p:ext uri="{BB962C8B-B14F-4D97-AF65-F5344CB8AC3E}">
        <p14:creationId xmlns:p14="http://schemas.microsoft.com/office/powerpoint/2010/main" val="383530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ar-SA" sz="2800" dirty="0"/>
              <a:t>فإن السیاحة كحركة اجتماعیة أو ظاھرة إنسانیة اجتماعیة تأثرت بمجمل تلك التحولات والتطورات التي شھادھا المجتمع، فالسیاحة كنشاط </a:t>
            </a:r>
            <a:r>
              <a:rPr lang="ar-SA" sz="2800" dirty="0" smtClean="0"/>
              <a:t>یمارسه </a:t>
            </a:r>
            <a:r>
              <a:rPr lang="ar-SA" sz="2800" dirty="0"/>
              <a:t>الإنسان، تطورت بتطور باقي المكونات الاجتماعیة والاقتصادیة للإنسان، وھذا یؤكد على الصبغة الاجتماعیة للسیاحة وتفاعلھا مع المجتمع، من أجل ذلك كان من المھم أن نتناول أھم المحددات الاجتماعیة التي أثرت بشكل فعلي في تشكیل السیاحة كظاھرة اجتماعیة. </a:t>
            </a:r>
            <a:endParaRPr lang="en-US" sz="2800" dirty="0"/>
          </a:p>
        </p:txBody>
      </p:sp>
    </p:spTree>
    <p:extLst>
      <p:ext uri="{BB962C8B-B14F-4D97-AF65-F5344CB8AC3E}">
        <p14:creationId xmlns:p14="http://schemas.microsoft.com/office/powerpoint/2010/main" val="3413740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 	التطور الحضاري والثقافي والاجتماعي</a:t>
            </a:r>
            <a:endParaRPr lang="en-US" dirty="0"/>
          </a:p>
        </p:txBody>
      </p:sp>
      <p:sp>
        <p:nvSpPr>
          <p:cNvPr id="3" name="Content Placeholder 2"/>
          <p:cNvSpPr>
            <a:spLocks noGrp="1"/>
          </p:cNvSpPr>
          <p:nvPr>
            <p:ph idx="1"/>
          </p:nvPr>
        </p:nvSpPr>
        <p:spPr/>
        <p:txBody>
          <a:bodyPr>
            <a:normAutofit/>
          </a:bodyPr>
          <a:lstStyle/>
          <a:p>
            <a:pPr marL="0" indent="0" algn="ctr">
              <a:buNone/>
            </a:pPr>
            <a:r>
              <a:rPr lang="ar-SA" sz="2800" dirty="0"/>
              <a:t>على مر العصور شارك الإنسان في العدید من الأنظمة الاجتماعیة المتحولة بدایة من مرحلة الرعي والبداوة، مروراً بمرحلة الزراعة، ثم المرحلة الصناعیة، ثم المرحلة المعلوماتیة وقد شكلة الثورة الصناعیة المحطة الأساس في حیاة الشعوب وحضارتھا ،انطلاق من نھایة القرن الثامن عشر ومع بدایة القرن التاسع عشر حیث مارست الآلة دورھا البارز في تغییر حیاة الإنسان وسلوكیاتھ ونظامھ المھني ودوره الإنتاجي، وأحدثت نقلة نوعیة مھمة في طریقة عیشھ إثر ھذه التغیرات التي واكبھا مع التطور التقني الصناعي ضمن حضارتھ وبیئتھ الثقافیة المنتمي إلیھا. </a:t>
            </a:r>
            <a:endParaRPr lang="en-US" sz="2800" dirty="0"/>
          </a:p>
        </p:txBody>
      </p:sp>
    </p:spTree>
    <p:extLst>
      <p:ext uri="{BB962C8B-B14F-4D97-AF65-F5344CB8AC3E}">
        <p14:creationId xmlns:p14="http://schemas.microsoft.com/office/powerpoint/2010/main" val="48950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ar-SA" dirty="0"/>
              <a:t>لقد عرفت البشریة منذ العھود الأولى التي أدرك الإنسان العاقل وجوده في العھود القدیمة التي تعود إلى أكثر من ٤٠ ألف سنھ عدداً كبیراً من نماذج الحضارات البشریة التي طالت بلاد المشرق وبلاد أوربا الغربیة، والتي شكلت العالم البشري القدیم والتي تم </a:t>
            </a:r>
            <a:r>
              <a:rPr lang="ar-SA" dirty="0" err="1"/>
              <a:t>إدراكھا</a:t>
            </a:r>
            <a:r>
              <a:rPr lang="ar-SA" dirty="0"/>
              <a:t> </a:t>
            </a:r>
            <a:r>
              <a:rPr lang="ar-SA" dirty="0" smtClean="0"/>
              <a:t>من خلال </a:t>
            </a:r>
            <a:r>
              <a:rPr lang="ar-SA" dirty="0"/>
              <a:t>الآثار والرسوم والرموز التي عثر علیھا في مختلف مناطق قارات آسیا وأروبا وشمال أفریقیا، ومنھا حضارة بلاد ما </a:t>
            </a:r>
            <a:r>
              <a:rPr lang="ar-SA" dirty="0" err="1"/>
              <a:t>بین</a:t>
            </a:r>
            <a:r>
              <a:rPr lang="ar-SA" dirty="0"/>
              <a:t> </a:t>
            </a:r>
            <a:r>
              <a:rPr lang="ar-SA" dirty="0" err="1" smtClean="0"/>
              <a:t>النھرین</a:t>
            </a:r>
            <a:r>
              <a:rPr lang="ar-SA" dirty="0" smtClean="0"/>
              <a:t> في العراق</a:t>
            </a:r>
            <a:endParaRPr lang="en-US" dirty="0"/>
          </a:p>
        </p:txBody>
      </p:sp>
    </p:spTree>
    <p:extLst>
      <p:ext uri="{BB962C8B-B14F-4D97-AF65-F5344CB8AC3E}">
        <p14:creationId xmlns:p14="http://schemas.microsoft.com/office/powerpoint/2010/main" val="244802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ar-SA" dirty="0"/>
              <a:t> في آسیا التي تعود إلى الألف الرابع قبل المیلاد حتى الألف الثالث ق.م والحضارة الفینیقیة (لبنان) في آسیا التي تعود إلى الألف الثالث ق.م حتى الألف الثامن ق.م الممتدة من جبل كرمل حتى رأس شمرا ،والحضارة الفرعونیة (مصر) التي إلى ٣١٥٠ ق.م، حتى٥٢٥ ق.م، في وادي النیل وھناك أیضاً العدید من الحضارات الأخرى مثل الحضارة الھندوسیة والإغریقیة والفارسیة والصینیة والرومانیة، والحضارة الأمریكیة ماقبل"كولومبس" من خلال حضارة المایا ،الأنكل، التولتك في المكسیك والأزتك من ١١٦٠م حتى القرن الخامس المیلادي. </a:t>
            </a:r>
          </a:p>
          <a:p>
            <a:pPr marL="0" indent="0" algn="ctr">
              <a:buNone/>
            </a:pPr>
            <a:endParaRPr lang="en-US" dirty="0"/>
          </a:p>
        </p:txBody>
      </p:sp>
    </p:spTree>
    <p:extLst>
      <p:ext uri="{BB962C8B-B14F-4D97-AF65-F5344CB8AC3E}">
        <p14:creationId xmlns:p14="http://schemas.microsoft.com/office/powerpoint/2010/main" val="68187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2434101"/>
            <a:ext cx="9601196" cy="3448083"/>
          </a:xfrm>
        </p:spPr>
        <p:txBody>
          <a:bodyPr>
            <a:noAutofit/>
          </a:bodyPr>
          <a:lstStyle/>
          <a:p>
            <a:pPr marL="0" indent="0" algn="ctr">
              <a:buNone/>
            </a:pPr>
            <a:r>
              <a:rPr lang="ar-SA" sz="2800" dirty="0"/>
              <a:t>ورغم تعدد الحضارات وتنوعھا عبر العصور شھدت البشریة تنقلات عبر القارات بفعل الاكتشافات الجغرافیة التي أحدثتھا وتطور وسائل النقل، وتشكلت بذلك مدن سیاحیة مھمة عبر المناطق الحضاریة، من أبرز ھذه المدن كل من باریس، لندن، روما، أثینا، إسطنبول ،براغ، فینا، بودابست، موسكو في أروبا، حلب، دمشق (سوریا) بیروت، جبیل، صیدا ،صور، بعلبك (لبنان) عمان، جرش، البتراء، العقبة على البحر الأحمر (المملكة الأردنیة) القدس، الخلیل ،أریحا، بیت لحم (فلسطین) بغداد، كربلاء النجف (العراق) وذلك في قارة آسیا القاھرة ، الإسكندریة (مصر) قرطاجة، القیروان (تونس) فاس، مكناس (المغرب) شمال القارة الإفریقیة. </a:t>
            </a:r>
            <a:endParaRPr lang="en-US" sz="2800" dirty="0"/>
          </a:p>
        </p:txBody>
      </p:sp>
    </p:spTree>
    <p:extLst>
      <p:ext uri="{BB962C8B-B14F-4D97-AF65-F5344CB8AC3E}">
        <p14:creationId xmlns:p14="http://schemas.microsoft.com/office/powerpoint/2010/main" val="567684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ar-SA" dirty="0"/>
              <a:t>وقد شكلت ھذه القارات الثلاث امتداداً للتطور الحضاري التي عاشتھ شعوبھا فقد شكلت الشعوب القدیمة مستعمراتھا، وتركت العدید من آثارھا المھمة التي استغلھا الإنسان المعاصر في النشاط السیاحي عبر ابتكاراتھ في الترویج السیاحي الثقافي تبعاً لخصوصیة كل مدینة من تلك المدن التاریخیة التي احتضنت المجتمعات البشریة عبر العقود الزمنیة. </a:t>
            </a:r>
            <a:endParaRPr lang="ar-SA" dirty="0" smtClean="0"/>
          </a:p>
          <a:p>
            <a:pPr marL="0" indent="0" algn="r">
              <a:buNone/>
            </a:pPr>
            <a:r>
              <a:rPr lang="ar-SA" dirty="0"/>
              <a:t>وبرز دور الثقافة في تأثیراتھا وعلاقتھا بالنشاط السیاحي من خلال الدور البارز الذي یقوم بھ التراث الثقافي خاصة التراث المتعلق بالآثار المادیة، في كونھ عاملاً جاذباً للسیاح. </a:t>
            </a:r>
            <a:endParaRPr lang="en-US" dirty="0"/>
          </a:p>
        </p:txBody>
      </p:sp>
    </p:spTree>
    <p:extLst>
      <p:ext uri="{BB962C8B-B14F-4D97-AF65-F5344CB8AC3E}">
        <p14:creationId xmlns:p14="http://schemas.microsoft.com/office/powerpoint/2010/main" val="324335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 	العوامل </a:t>
            </a:r>
            <a:r>
              <a:rPr lang="ar-SA" dirty="0" smtClean="0"/>
              <a:t>البشریة</a:t>
            </a:r>
            <a:endParaRPr lang="en-US" dirty="0"/>
          </a:p>
        </p:txBody>
      </p:sp>
    </p:spTree>
    <p:extLst>
      <p:ext uri="{BB962C8B-B14F-4D97-AF65-F5344CB8AC3E}">
        <p14:creationId xmlns:p14="http://schemas.microsoft.com/office/powerpoint/2010/main" val="2747960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46</TotalTime>
  <Words>1283</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Century Gothic</vt:lpstr>
      <vt:lpstr>Garamond</vt:lpstr>
      <vt:lpstr>Tahoma</vt:lpstr>
      <vt:lpstr>Times New Roman</vt:lpstr>
      <vt:lpstr>Wingdings</vt:lpstr>
      <vt:lpstr>Organic</vt:lpstr>
      <vt:lpstr>  المحددات الاجتماعیة المشكلة للنشاط  السياحي </vt:lpstr>
      <vt:lpstr>PowerPoint Presentation</vt:lpstr>
      <vt:lpstr>PowerPoint Presentation</vt:lpstr>
      <vt:lpstr>  التطور الحضاري والثقافي والاجتماعي</vt:lpstr>
      <vt:lpstr>PowerPoint Presentation</vt:lpstr>
      <vt:lpstr>PowerPoint Presentation</vt:lpstr>
      <vt:lpstr>PowerPoint Presentation</vt:lpstr>
      <vt:lpstr>PowerPoint Presentation</vt:lpstr>
      <vt:lpstr>  العوامل البشریة</vt:lpstr>
      <vt:lpstr>الفرق بين الموارد البشرية و القوى العاملة للمجتمع</vt:lpstr>
      <vt:lpstr>تطور أدارة الموارد البشرية</vt:lpstr>
      <vt:lpstr>المرحلة الأولى: النظرة الكلاسيكية</vt:lpstr>
      <vt:lpstr>المرحلة الثانية: العلاقات الإنسانية </vt:lpstr>
      <vt:lpstr>المرحلة الثانية: العلاقات الإنسانية </vt:lpstr>
      <vt:lpstr>المرحلة الثالثة: النظرة الحديثة</vt:lpstr>
      <vt:lpstr>  العوامل البشریة المؤثرة في التنمیة السیاحیة </vt:lpstr>
      <vt:lpstr>  العوامل المادیة المؤثرة في التنمیة السیاحیة</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السیاحة والبناء الثقافي للمجتمع</dc:title>
  <dc:creator>saif alswied</dc:creator>
  <cp:lastModifiedBy>Windows User</cp:lastModifiedBy>
  <cp:revision>7</cp:revision>
  <dcterms:created xsi:type="dcterms:W3CDTF">2018-10-06T11:58:26Z</dcterms:created>
  <dcterms:modified xsi:type="dcterms:W3CDTF">2019-02-07T09:58:29Z</dcterms:modified>
</cp:coreProperties>
</file>