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61" r:id="rId4"/>
    <p:sldId id="262" r:id="rId5"/>
    <p:sldId id="267" r:id="rId6"/>
    <p:sldId id="269" r:id="rId7"/>
    <p:sldId id="272" r:id="rId8"/>
    <p:sldId id="273" r:id="rId9"/>
    <p:sldId id="274" r:id="rId10"/>
    <p:sldId id="276" r:id="rId11"/>
    <p:sldId id="277" r:id="rId12"/>
    <p:sldId id="282" r:id="rId13"/>
    <p:sldId id="283" r:id="rId14"/>
    <p:sldId id="284" r:id="rId15"/>
    <p:sldId id="285" r:id="rId16"/>
    <p:sldId id="286" r:id="rId17"/>
    <p:sldId id="314" r:id="rId18"/>
    <p:sldId id="315" r:id="rId19"/>
    <p:sldId id="287" r:id="rId20"/>
    <p:sldId id="288" r:id="rId21"/>
    <p:sldId id="289" r:id="rId22"/>
    <p:sldId id="290" r:id="rId23"/>
    <p:sldId id="291" r:id="rId24"/>
    <p:sldId id="293" r:id="rId25"/>
    <p:sldId id="294" r:id="rId26"/>
    <p:sldId id="295" r:id="rId27"/>
    <p:sldId id="296" r:id="rId28"/>
    <p:sldId id="292" r:id="rId29"/>
    <p:sldId id="300" r:id="rId30"/>
    <p:sldId id="313" r:id="rId31"/>
    <p:sldId id="297" r:id="rId32"/>
    <p:sldId id="298" r:id="rId33"/>
    <p:sldId id="299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6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6C428-2F26-4AB8-AF21-9F8BE1EE5FAD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A3BF4-616B-4A74-A480-22329F8C1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6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082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597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5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001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429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365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428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605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815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5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724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710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709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17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2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0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6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3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6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6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3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4D01-42CA-4ACB-8CAD-7B704816E42E}" type="datetimeFigureOut">
              <a:rPr lang="en-US" smtClean="0"/>
              <a:t>2/27/2016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7268C-C403-4C29-AE4F-B5B54ABE2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2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Thermochemistry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04800" y="381000"/>
            <a:ext cx="83820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</a:t>
            </a:r>
            <a:r>
              <a:rPr lang="en-US" sz="4000" dirty="0" smtClean="0">
                <a:solidFill>
                  <a:srgbClr val="C00000"/>
                </a:solidFill>
              </a:rPr>
              <a:t>endothermic and exothermic reactions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05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5686425" cy="39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581400" y="2133600"/>
            <a:ext cx="2895600" cy="373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2263676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 NH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SCN(</a:t>
            </a:r>
            <a:r>
              <a:rPr lang="en-US" sz="2400" i="1" dirty="0" smtClean="0"/>
              <a:t>s</a:t>
            </a:r>
            <a:r>
              <a:rPr lang="en-US" sz="2400" dirty="0" smtClean="0"/>
              <a:t>) + </a:t>
            </a:r>
            <a:r>
              <a:rPr lang="en-US" sz="2400" dirty="0" err="1" smtClean="0"/>
              <a:t>Ba</a:t>
            </a:r>
            <a:r>
              <a:rPr lang="en-US" sz="2400" dirty="0" smtClean="0"/>
              <a:t>(OH)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* 8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O(</a:t>
            </a:r>
            <a:r>
              <a:rPr lang="en-US" sz="2400" i="1" dirty="0" smtClean="0"/>
              <a:t>s</a:t>
            </a:r>
            <a:r>
              <a:rPr lang="en-US" sz="2400" dirty="0" smtClean="0"/>
              <a:t>) → </a:t>
            </a:r>
            <a:r>
              <a:rPr lang="en-US" sz="2400" dirty="0" err="1" smtClean="0"/>
              <a:t>Ba</a:t>
            </a:r>
            <a:r>
              <a:rPr lang="en-US" sz="2400" dirty="0" smtClean="0"/>
              <a:t>(SCN)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 smtClean="0"/>
              <a:t>) + 2 NH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 smtClean="0"/>
              <a:t>) + 10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O(</a:t>
            </a:r>
            <a:r>
              <a:rPr lang="en-US" sz="2400" i="1" dirty="0" smtClean="0"/>
              <a:t>l</a:t>
            </a:r>
            <a:r>
              <a:rPr lang="en-US" sz="2400" dirty="0" smtClean="0"/>
              <a:t>). </a:t>
            </a:r>
          </a:p>
          <a:p>
            <a:endParaRPr lang="en-US" sz="2400" dirty="0"/>
          </a:p>
          <a:p>
            <a:r>
              <a:rPr lang="en-US" sz="2400" dirty="0" smtClean="0"/>
              <a:t>As a result, the temperature of the system drops from about 20 °C to -9 °C.</a:t>
            </a:r>
          </a:p>
          <a:p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638800"/>
            <a:ext cx="48768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Endothermic reaction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4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05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4175" y="2362200"/>
            <a:ext cx="5762625" cy="39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667000" y="1933221"/>
            <a:ext cx="33528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2175570"/>
            <a:ext cx="55626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reaction of powdered aluminum with Fe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is highly exothermic. The reaction proceeds vigorously to form Al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and molten iron: </a:t>
            </a:r>
          </a:p>
          <a:p>
            <a:endParaRPr lang="en-US" sz="2800" dirty="0"/>
          </a:p>
          <a:p>
            <a:r>
              <a:rPr lang="en-US" sz="2700" dirty="0" smtClean="0"/>
              <a:t>2 Al(</a:t>
            </a:r>
            <a:r>
              <a:rPr lang="en-US" sz="2700" i="1" dirty="0" smtClean="0"/>
              <a:t>s</a:t>
            </a:r>
            <a:r>
              <a:rPr lang="en-US" sz="2700" dirty="0" smtClean="0"/>
              <a:t>) + Fe</a:t>
            </a:r>
            <a:r>
              <a:rPr lang="en-US" sz="2700" baseline="-25000" dirty="0" smtClean="0"/>
              <a:t>2</a:t>
            </a:r>
            <a:r>
              <a:rPr lang="en-US" sz="2700" dirty="0" smtClean="0"/>
              <a:t>O</a:t>
            </a:r>
            <a:r>
              <a:rPr lang="en-US" sz="2700" baseline="-25000" dirty="0" smtClean="0"/>
              <a:t>3</a:t>
            </a:r>
            <a:r>
              <a:rPr lang="en-US" sz="2700" dirty="0" smtClean="0"/>
              <a:t>(</a:t>
            </a:r>
            <a:r>
              <a:rPr lang="en-US" sz="2700" i="1" dirty="0" smtClean="0"/>
              <a:t>s</a:t>
            </a:r>
            <a:r>
              <a:rPr lang="en-US" sz="2700" dirty="0" smtClean="0"/>
              <a:t>) → Al</a:t>
            </a:r>
            <a:r>
              <a:rPr lang="en-US" sz="2700" baseline="-25000" dirty="0" smtClean="0"/>
              <a:t>2</a:t>
            </a:r>
            <a:r>
              <a:rPr lang="en-US" sz="2700" dirty="0" smtClean="0"/>
              <a:t>O</a:t>
            </a:r>
            <a:r>
              <a:rPr lang="en-US" sz="2700" baseline="-25000" dirty="0" smtClean="0"/>
              <a:t>3</a:t>
            </a:r>
            <a:r>
              <a:rPr lang="en-US" sz="2700" dirty="0" smtClean="0"/>
              <a:t>(</a:t>
            </a:r>
            <a:r>
              <a:rPr lang="en-US" sz="2700" i="1" dirty="0" smtClean="0"/>
              <a:t>s</a:t>
            </a:r>
            <a:r>
              <a:rPr lang="en-US" sz="2700" dirty="0" smtClean="0"/>
              <a:t>) + 2 Fe(</a:t>
            </a:r>
            <a:r>
              <a:rPr lang="en-US" sz="2700" i="1" dirty="0" smtClean="0"/>
              <a:t>l</a:t>
            </a:r>
            <a:r>
              <a:rPr lang="en-US" sz="2700" dirty="0" smtClean="0"/>
              <a:t> ).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381000"/>
            <a:ext cx="83820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</a:t>
            </a:r>
            <a:r>
              <a:rPr lang="en-US" sz="4000" dirty="0" smtClean="0">
                <a:solidFill>
                  <a:srgbClr val="C00000"/>
                </a:solidFill>
              </a:rPr>
              <a:t>endothermic and exothermic reactions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5892225"/>
            <a:ext cx="39624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Exothermic reaction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3" descr="05_1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133600"/>
            <a:ext cx="4086225" cy="365125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800600" y="1981200"/>
            <a:ext cx="4191000" cy="3581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Usually in an open container the only work done is by a gas pushing on the surroundings (or by the surroundings pushing on the gas).</a:t>
            </a:r>
          </a:p>
        </p:txBody>
      </p:sp>
    </p:spTree>
    <p:extLst>
      <p:ext uri="{BB962C8B-B14F-4D97-AF65-F5344CB8AC3E}">
        <p14:creationId xmlns:p14="http://schemas.microsoft.com/office/powerpoint/2010/main" val="406734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447800"/>
            <a:ext cx="7772400" cy="2286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can measure the work done by the gas if the reaction is done in a vessel that has been fitted with a piston.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-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</a:p>
        </p:txBody>
      </p:sp>
      <p:pic>
        <p:nvPicPr>
          <p:cNvPr id="4" name="Picture 6" descr="05_11"/>
          <p:cNvPicPr>
            <a:picLocks noChangeAspect="1" noChangeArrowheads="1"/>
          </p:cNvPicPr>
          <p:nvPr/>
        </p:nvPicPr>
        <p:blipFill>
          <a:blip r:embed="rId3" cstate="print"/>
          <a:srcRect b="10732"/>
          <a:stretch>
            <a:fillRect/>
          </a:stretch>
        </p:blipFill>
        <p:spPr>
          <a:xfrm>
            <a:off x="2097088" y="3732212"/>
            <a:ext cx="4954587" cy="274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447800"/>
            <a:ext cx="8153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a process takes place at constant pressure and the only work done is this pressure-volume work, we can account for heat flow during the process by measuring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system.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 is the internal energy plus the product of pressure and volume: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29000" y="4800600"/>
            <a:ext cx="1865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5F2317"/>
                </a:solidFill>
              </a:rPr>
              <a:t>H</a:t>
            </a:r>
            <a:r>
              <a:rPr lang="en-US" sz="3200" dirty="0">
                <a:solidFill>
                  <a:srgbClr val="5F2317"/>
                </a:solidFill>
              </a:rPr>
              <a:t> = </a:t>
            </a:r>
            <a:r>
              <a:rPr lang="en-US" sz="3200" i="1" dirty="0">
                <a:solidFill>
                  <a:srgbClr val="5F2317"/>
                </a:solidFill>
              </a:rPr>
              <a:t>E</a:t>
            </a:r>
            <a:r>
              <a:rPr lang="en-US" sz="3200" dirty="0">
                <a:solidFill>
                  <a:srgbClr val="5F2317"/>
                </a:solidFill>
              </a:rPr>
              <a:t> + </a:t>
            </a:r>
            <a:r>
              <a:rPr lang="en-US" sz="3200" i="1" dirty="0">
                <a:solidFill>
                  <a:srgbClr val="5F2317"/>
                </a:solidFill>
              </a:rPr>
              <a:t>PV</a:t>
            </a:r>
          </a:p>
        </p:txBody>
      </p:sp>
    </p:spTree>
    <p:extLst>
      <p:ext uri="{BB962C8B-B14F-4D97-AF65-F5344CB8AC3E}">
        <p14:creationId xmlns:p14="http://schemas.microsoft.com/office/powerpoint/2010/main" val="122845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7526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the system changes at constant pressure, the change in enthalpy,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can be written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25182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472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-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we can substitute these into the enthalpy expression: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(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So, at constant pressure, the change in enthalpy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heat gained or lost.</a:t>
            </a:r>
          </a:p>
        </p:txBody>
      </p:sp>
    </p:spTree>
    <p:extLst>
      <p:ext uri="{BB962C8B-B14F-4D97-AF65-F5344CB8AC3E}">
        <p14:creationId xmlns:p14="http://schemas.microsoft.com/office/powerpoint/2010/main" val="249323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/>
              <a:t>H</a:t>
            </a:r>
            <a:r>
              <a:rPr lang="en-US" dirty="0"/>
              <a:t> = </a:t>
            </a: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/>
              <a:t>E</a:t>
            </a:r>
            <a:r>
              <a:rPr lang="en-US" dirty="0"/>
              <a:t> + </a:t>
            </a:r>
            <a:r>
              <a:rPr lang="en-US" i="1" dirty="0"/>
              <a:t>P</a:t>
            </a: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/>
              <a:t>V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dirty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/>
              <a:t>E </a:t>
            </a:r>
            <a:r>
              <a:rPr lang="en-US" dirty="0" smtClean="0">
                <a:latin typeface="Symbol" pitchFamily="1" charset="2"/>
                <a:sym typeface="Symbol" pitchFamily="1" charset="2"/>
              </a:rPr>
              <a:t>= </a:t>
            </a:r>
            <a:r>
              <a:rPr lang="en-US" i="1" dirty="0" smtClean="0">
                <a:sym typeface="Symbol" pitchFamily="1" charset="2"/>
              </a:rPr>
              <a:t>H - P</a:t>
            </a:r>
            <a:r>
              <a:rPr lang="en-US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>
                <a:sym typeface="Symbol" pitchFamily="1" charset="2"/>
              </a:rPr>
              <a:t>V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i="1" dirty="0" smtClean="0">
                <a:sym typeface="Symbol" pitchFamily="1" charset="2"/>
              </a:rPr>
              <a:t>For Gas Materials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i="1" dirty="0">
                <a:solidFill>
                  <a:srgbClr val="FF0000"/>
                </a:solidFill>
                <a:sym typeface="Symbol" pitchFamily="1" charset="2"/>
              </a:rPr>
              <a:t>P</a:t>
            </a:r>
            <a:r>
              <a:rPr lang="en-US" dirty="0">
                <a:solidFill>
                  <a:srgbClr val="FF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smtClean="0">
                <a:solidFill>
                  <a:srgbClr val="FF0000"/>
                </a:solidFill>
                <a:sym typeface="Symbol" pitchFamily="1" charset="2"/>
              </a:rPr>
              <a:t>V </a:t>
            </a:r>
            <a:r>
              <a:rPr lang="en-US" i="1" dirty="0" smtClean="0">
                <a:sym typeface="Symbol" pitchFamily="1" charset="2"/>
              </a:rPr>
              <a:t>= </a:t>
            </a:r>
            <a:r>
              <a:rPr lang="en-US" i="1" dirty="0" err="1" smtClean="0">
                <a:sym typeface="Symbol" pitchFamily="1" charset="2"/>
              </a:rPr>
              <a:t>n</a:t>
            </a:r>
            <a:r>
              <a:rPr lang="en-US" sz="2800" i="1" baseline="-25000" dirty="0" err="1" smtClean="0">
                <a:sym typeface="Symbol" pitchFamily="1" charset="2"/>
              </a:rPr>
              <a:t>f</a:t>
            </a:r>
            <a:r>
              <a:rPr lang="en-US" sz="2800" i="1" dirty="0" err="1" smtClean="0">
                <a:sym typeface="Symbol" pitchFamily="1" charset="2"/>
              </a:rPr>
              <a:t>RT</a:t>
            </a:r>
            <a:r>
              <a:rPr lang="en-US" sz="2800" i="1" dirty="0" smtClean="0">
                <a:sym typeface="Symbol" pitchFamily="1" charset="2"/>
              </a:rPr>
              <a:t> – </a:t>
            </a:r>
            <a:r>
              <a:rPr lang="en-US" sz="2800" i="1" dirty="0" err="1" smtClean="0">
                <a:sym typeface="Symbol" pitchFamily="1" charset="2"/>
              </a:rPr>
              <a:t>n</a:t>
            </a:r>
            <a:r>
              <a:rPr lang="en-US" sz="2800" i="1" baseline="-25000" dirty="0" err="1" smtClean="0">
                <a:sym typeface="Symbol" pitchFamily="1" charset="2"/>
              </a:rPr>
              <a:t>i</a:t>
            </a:r>
            <a:r>
              <a:rPr lang="en-US" sz="2800" i="1" dirty="0" err="1" smtClean="0">
                <a:sym typeface="Symbol" pitchFamily="1" charset="2"/>
              </a:rPr>
              <a:t>RT</a:t>
            </a:r>
            <a:r>
              <a:rPr lang="en-US" sz="2800" i="1" dirty="0" smtClean="0">
                <a:sym typeface="Symbol" pitchFamily="1" charset="2"/>
              </a:rPr>
              <a:t> = (</a:t>
            </a:r>
            <a:r>
              <a:rPr lang="en-US" i="1" dirty="0" err="1" smtClean="0">
                <a:sym typeface="Symbol" pitchFamily="1" charset="2"/>
              </a:rPr>
              <a:t>n</a:t>
            </a:r>
            <a:r>
              <a:rPr lang="en-US" i="1" baseline="-25000" dirty="0" err="1" smtClean="0">
                <a:sym typeface="Symbol" pitchFamily="1" charset="2"/>
              </a:rPr>
              <a:t>f</a:t>
            </a:r>
            <a:r>
              <a:rPr lang="en-US" i="1" dirty="0">
                <a:sym typeface="Symbol" pitchFamily="1" charset="2"/>
              </a:rPr>
              <a:t> </a:t>
            </a:r>
            <a:r>
              <a:rPr lang="en-US" i="1" dirty="0" smtClean="0">
                <a:sym typeface="Symbol" pitchFamily="1" charset="2"/>
              </a:rPr>
              <a:t>– </a:t>
            </a:r>
            <a:r>
              <a:rPr lang="en-US" i="1" dirty="0" err="1" smtClean="0">
                <a:sym typeface="Symbol" pitchFamily="1" charset="2"/>
              </a:rPr>
              <a:t>n</a:t>
            </a:r>
            <a:r>
              <a:rPr lang="en-US" i="1" baseline="-25000" dirty="0" err="1" smtClean="0">
                <a:sym typeface="Symbol" pitchFamily="1" charset="2"/>
              </a:rPr>
              <a:t>i</a:t>
            </a:r>
            <a:r>
              <a:rPr lang="en-US" i="1" dirty="0" smtClean="0">
                <a:sym typeface="Symbol" pitchFamily="1" charset="2"/>
              </a:rPr>
              <a:t>)RT = </a:t>
            </a:r>
            <a:r>
              <a:rPr lang="en-US" dirty="0" smtClean="0">
                <a:solidFill>
                  <a:srgbClr val="FF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i="1" dirty="0" err="1" smtClean="0">
                <a:solidFill>
                  <a:srgbClr val="FF0000"/>
                </a:solidFill>
                <a:sym typeface="Symbol" pitchFamily="1" charset="2"/>
              </a:rPr>
              <a:t>nRT</a:t>
            </a:r>
            <a:endParaRPr lang="en-US" i="1" dirty="0" smtClean="0">
              <a:solidFill>
                <a:srgbClr val="FF0000"/>
              </a:solidFill>
              <a:sym typeface="Symbol" pitchFamily="1" charset="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i="1" dirty="0" smtClean="0">
                <a:sym typeface="Symbol" pitchFamily="1" charset="2"/>
              </a:rPr>
              <a:t>Where </a:t>
            </a:r>
            <a:r>
              <a:rPr lang="en-US" i="1" dirty="0" smtClean="0">
                <a:solidFill>
                  <a:srgbClr val="FF0000"/>
                </a:solidFill>
                <a:sym typeface="Symbol" pitchFamily="1" charset="2"/>
              </a:rPr>
              <a:t>n</a:t>
            </a:r>
            <a:r>
              <a:rPr lang="en-US" i="1" dirty="0" smtClean="0">
                <a:sym typeface="Symbol" pitchFamily="1" charset="2"/>
              </a:rPr>
              <a:t> is the numbers of moles of gas molecules</a:t>
            </a:r>
            <a:endParaRPr lang="en-US" i="1" dirty="0">
              <a:sym typeface="Symbol" pitchFamily="1" charset="2"/>
            </a:endParaRPr>
          </a:p>
          <a:p>
            <a:pPr marL="0" lvl="0" indent="0">
              <a:buNone/>
            </a:pPr>
            <a:endParaRPr lang="en-US" i="1" dirty="0" smtClean="0">
              <a:sym typeface="Symbol" pitchFamily="1" charset="2"/>
            </a:endParaRPr>
          </a:p>
          <a:p>
            <a:pPr marL="0" lvl="0" indent="0">
              <a:buNone/>
            </a:pPr>
            <a:r>
              <a:rPr lang="en-US" dirty="0" smtClean="0"/>
              <a:t> 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65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Olive oils is completely burned in oxygen at 100.3 ˚C according to: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∆H= -31150 kJ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 the change in the internal energy ∆E (in kJ) for this combustion process.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= </a:t>
            </a:r>
            <a:r>
              <a:rPr lang="en-US" sz="2000" i="1" dirty="0" err="1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</a:t>
            </a:r>
            <a:r>
              <a:rPr lang="en-US" sz="2000" i="1" baseline="-25000" dirty="0" err="1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f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– </a:t>
            </a:r>
            <a:r>
              <a:rPr lang="en-US" sz="2000" i="1" dirty="0" err="1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</a:t>
            </a:r>
            <a:r>
              <a:rPr lang="en-US" sz="2000" i="1" baseline="-25000" dirty="0" err="1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i</a:t>
            </a:r>
            <a:r>
              <a:rPr lang="en-US" sz="2000" i="1" baseline="-25000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= (52+57) – 80 = 29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P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V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=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000" i="1" dirty="0" err="1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nRT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 = 29 x 8.314 x 373 = 89932.5 J = 89.93 kJ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Symbol" pitchFamily="1" charset="2"/>
                <a:sym typeface="Symbol" pitchFamily="1" charset="2"/>
              </a:rPr>
              <a:t>= 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H - P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  <a:sym typeface="Symbol" pitchFamily="1" charset="2"/>
              </a:rPr>
              <a:t>V = -31150 – 89.93 = -31240 kJ</a:t>
            </a:r>
            <a:endParaRPr lang="en-US" sz="2000" i="1" dirty="0">
              <a:solidFill>
                <a:schemeClr val="accent1">
                  <a:lumMod val="50000"/>
                </a:schemeClr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000" i="1" dirty="0" smtClean="0">
              <a:solidFill>
                <a:srgbClr val="FF0000"/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000" i="1" dirty="0">
              <a:solidFill>
                <a:srgbClr val="FF0000"/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000" i="1" dirty="0" smtClean="0">
              <a:sym typeface="Symbol" pitchFamily="1" charset="2"/>
            </a:endParaRPr>
          </a:p>
          <a:p>
            <a:pPr marL="0" indent="0">
              <a:buNone/>
            </a:pPr>
            <a:endParaRPr lang="en-US" sz="2000" i="1" dirty="0">
              <a:solidFill>
                <a:srgbClr val="FF0000"/>
              </a:solidFill>
              <a:sym typeface="Symbol" pitchFamily="1" charset="2"/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045564"/>
              </p:ext>
            </p:extLst>
          </p:nvPr>
        </p:nvGraphicFramePr>
        <p:xfrm>
          <a:off x="1295400" y="1143000"/>
          <a:ext cx="625629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S ChemDraw Drawing" r:id="rId3" imgW="3780540" imgH="229678" progId="ChemDraw.Document.6.0">
                  <p:embed/>
                </p:oleObj>
              </mc:Choice>
              <mc:Fallback>
                <p:oleObj name="CS ChemDraw Drawing" r:id="rId3" imgW="3780540" imgH="22967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5400" y="1143000"/>
                        <a:ext cx="625629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802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457200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Endothermicity and Exothermicity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05_12e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676400"/>
            <a:ext cx="2376488" cy="457993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48200" y="1981200"/>
            <a:ext cx="35052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process is endothermic when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positive.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1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362200"/>
            <a:ext cx="7772400" cy="2895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is the ability to do work or transfer heat.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used to cause an object that has mass to move is called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used to cause the temperature of an object to rise is called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590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457200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Endothermicity and Exothermicity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7" descr="05_12ex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668463"/>
            <a:ext cx="2376488" cy="4579937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981200"/>
            <a:ext cx="35052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process is endothermic when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positive.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process is exothermic when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negative.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5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 of Reaction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981200"/>
            <a:ext cx="4038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enthalpy,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 the enthalpy of the products minus the enthalpy of the reactants: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products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reactants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7" descr="05_16"/>
          <p:cNvPicPr>
            <a:picLocks noChangeAspect="1" noChangeArrowheads="1"/>
          </p:cNvPicPr>
          <p:nvPr/>
        </p:nvPicPr>
        <p:blipFill>
          <a:blip r:embed="rId2" cstate="print"/>
          <a:srcRect b="4395"/>
          <a:stretch>
            <a:fillRect/>
          </a:stretch>
        </p:blipFill>
        <p:spPr>
          <a:xfrm>
            <a:off x="4800600" y="1752600"/>
            <a:ext cx="3810000" cy="383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5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Enthalpy of Reaction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85800" y="19812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quantity,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 called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 of reaction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or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of reaction.</a:t>
            </a:r>
          </a:p>
        </p:txBody>
      </p:sp>
      <p:pic>
        <p:nvPicPr>
          <p:cNvPr id="6" name="Picture 8" descr="05_14"/>
          <p:cNvPicPr>
            <a:picLocks noChangeAspect="1" noChangeArrowheads="1"/>
          </p:cNvPicPr>
          <p:nvPr/>
        </p:nvPicPr>
        <p:blipFill>
          <a:blip r:embed="rId2" cstate="print"/>
          <a:srcRect b="16473"/>
          <a:stretch>
            <a:fillRect/>
          </a:stretch>
        </p:blipFill>
        <p:spPr>
          <a:xfrm>
            <a:off x="954088" y="3429000"/>
            <a:ext cx="7239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74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Truth about Enthalpy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4114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Enthalpy is an extensive property.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reaction in the forward direction is equal in size, but opposite in sign, to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reverse reaction.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reaction depends on the state of the products and the state of the reactants.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24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4572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Heat Capacity and Specific Heat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amount of energy required to raise the temperature of a substance by 1 K (1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C) is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capacity.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05_T02"/>
          <p:cNvPicPr>
            <a:picLocks noChangeAspect="1" noChangeArrowheads="1"/>
          </p:cNvPicPr>
          <p:nvPr/>
        </p:nvPicPr>
        <p:blipFill>
          <a:blip r:embed="rId2" cstate="print"/>
          <a:srcRect t="15508" b="7631"/>
          <a:stretch>
            <a:fillRect/>
          </a:stretch>
        </p:blipFill>
        <p:spPr>
          <a:xfrm>
            <a:off x="1050925" y="4113213"/>
            <a:ext cx="6900863" cy="193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4572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Heat Capacity and Specific Heat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828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define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heat capacity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(or simply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heat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as the amount of energy required to raise the temperature of 1 g of a substance by 1 K.</a:t>
            </a:r>
          </a:p>
        </p:txBody>
      </p:sp>
      <p:pic>
        <p:nvPicPr>
          <p:cNvPr id="6" name="Picture 6" descr="05_T02"/>
          <p:cNvPicPr>
            <a:picLocks noChangeAspect="1" noChangeArrowheads="1"/>
          </p:cNvPicPr>
          <p:nvPr/>
        </p:nvPicPr>
        <p:blipFill>
          <a:blip r:embed="rId2" cstate="print"/>
          <a:srcRect t="15508" b="7631"/>
          <a:stretch>
            <a:fillRect/>
          </a:stretch>
        </p:blipFill>
        <p:spPr>
          <a:xfrm>
            <a:off x="1047750" y="4113213"/>
            <a:ext cx="6883400" cy="1933575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49140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4572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Heat Capacity and Specific Heat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04800" y="1981200"/>
            <a:ext cx="79248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heat, then, is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04800" y="2925763"/>
            <a:ext cx="8458200" cy="1193801"/>
            <a:chOff x="192" y="1776"/>
            <a:chExt cx="5328" cy="752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192" y="1977"/>
              <a:ext cx="163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Specific heat =</a:t>
              </a: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2880" y="1776"/>
              <a:ext cx="182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heat transferred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112" y="2160"/>
              <a:ext cx="305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mass </a:t>
              </a:r>
              <a:r>
                <a:rPr lang="en-US" sz="3200">
                  <a:sym typeface="Symbol" pitchFamily="1" charset="2"/>
                </a:rPr>
                <a:t> temperature change</a:t>
              </a:r>
              <a:endParaRPr lang="en-US" sz="320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112" y="2160"/>
              <a:ext cx="34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540000" y="4754564"/>
            <a:ext cx="2565400" cy="1193801"/>
            <a:chOff x="1392" y="2544"/>
            <a:chExt cx="1616" cy="752"/>
          </a:xfrm>
        </p:grpSpPr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392" y="2736"/>
              <a:ext cx="51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 smtClean="0"/>
                <a:t>C</a:t>
              </a:r>
              <a:r>
                <a:rPr lang="en-US" sz="3200" i="1" baseline="-25000" dirty="0" smtClean="0"/>
                <a:t>S</a:t>
              </a:r>
              <a:r>
                <a:rPr lang="en-US" sz="3200" dirty="0" smtClean="0"/>
                <a:t> </a:t>
              </a:r>
              <a:r>
                <a:rPr lang="en-US" sz="3200" dirty="0"/>
                <a:t>=</a:t>
              </a:r>
              <a:endParaRPr lang="en-US" sz="3200" i="1" dirty="0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256" y="2544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/>
                <a:t>q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1955" y="2928"/>
              <a:ext cx="86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m</a:t>
              </a:r>
              <a:r>
                <a:rPr lang="en-US" sz="3200" dirty="0"/>
                <a:t> </a:t>
              </a:r>
              <a:r>
                <a:rPr lang="en-US" sz="3200" dirty="0">
                  <a:sym typeface="Symbol" pitchFamily="1" charset="2"/>
                </a:rPr>
                <a:t> </a:t>
              </a:r>
              <a:r>
                <a:rPr lang="en-US" sz="3200" dirty="0">
                  <a:latin typeface="Symbol" pitchFamily="1" charset="2"/>
                  <a:sym typeface="Symbol" pitchFamily="1" charset="2"/>
                </a:rPr>
                <a:t></a:t>
              </a:r>
              <a:r>
                <a:rPr lang="en-US" sz="3200" i="1" dirty="0">
                  <a:sym typeface="Symbol" pitchFamily="1" charset="2"/>
                </a:rPr>
                <a:t>T</a:t>
              </a:r>
              <a:endParaRPr lang="en-US" sz="3200" i="1" dirty="0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1856" y="2928"/>
              <a:ext cx="11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051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80772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AutoNum type="alphaLcParenBoth"/>
            </a:pPr>
            <a:r>
              <a:rPr lang="en-US" sz="2800" dirty="0" smtClean="0">
                <a:solidFill>
                  <a:srgbClr val="C00000"/>
                </a:solidFill>
              </a:rPr>
              <a:t>How </a:t>
            </a:r>
            <a:r>
              <a:rPr lang="en-US" sz="2800" dirty="0">
                <a:solidFill>
                  <a:srgbClr val="C00000"/>
                </a:solidFill>
              </a:rPr>
              <a:t>much heat is needed to warm 250 g of water </a:t>
            </a:r>
            <a:r>
              <a:rPr lang="en-US" sz="2800" dirty="0" smtClean="0">
                <a:solidFill>
                  <a:srgbClr val="C00000"/>
                </a:solidFill>
              </a:rPr>
              <a:t>from </a:t>
            </a:r>
            <a:r>
              <a:rPr lang="en-US" sz="2800" dirty="0">
                <a:solidFill>
                  <a:srgbClr val="C00000"/>
                </a:solidFill>
              </a:rPr>
              <a:t>22 °C </a:t>
            </a:r>
            <a:r>
              <a:rPr lang="en-US" sz="2800" dirty="0" smtClean="0">
                <a:solidFill>
                  <a:srgbClr val="C00000"/>
                </a:solidFill>
              </a:rPr>
              <a:t>to 98 </a:t>
            </a:r>
            <a:r>
              <a:rPr lang="en-US" sz="2800" dirty="0">
                <a:solidFill>
                  <a:srgbClr val="C00000"/>
                </a:solidFill>
              </a:rPr>
              <a:t>°C? 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(b) </a:t>
            </a:r>
            <a:r>
              <a:rPr lang="en-US" sz="2800" dirty="0">
                <a:solidFill>
                  <a:srgbClr val="C00000"/>
                </a:solidFill>
              </a:rPr>
              <a:t>What is the molar heat capacity of water</a:t>
            </a:r>
            <a:r>
              <a:rPr lang="en-US" sz="2800" dirty="0" smtClean="0">
                <a:solidFill>
                  <a:srgbClr val="C00000"/>
                </a:solidFill>
              </a:rPr>
              <a:t>?</a:t>
            </a:r>
          </a:p>
          <a:p>
            <a:pPr marL="514350" indent="-514350"/>
            <a:r>
              <a:rPr lang="en-US" sz="2800" dirty="0" smtClean="0">
                <a:solidFill>
                  <a:srgbClr val="C00000"/>
                </a:solidFill>
              </a:rPr>
              <a:t>    </a:t>
            </a:r>
          </a:p>
          <a:p>
            <a:pPr marL="514350" indent="-514350"/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(a)    </a:t>
            </a:r>
            <a:r>
              <a:rPr lang="en-US" sz="2800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ym typeface="Symbol" pitchFamily="1" charset="2"/>
              </a:rPr>
              <a:t>T= 98 </a:t>
            </a:r>
            <a:r>
              <a:rPr lang="en-US" sz="2800" i="1" baseline="30000" dirty="0" smtClean="0">
                <a:sym typeface="Symbol" pitchFamily="1" charset="2"/>
              </a:rPr>
              <a:t>o</a:t>
            </a:r>
            <a:r>
              <a:rPr lang="en-US" sz="2800" i="1" dirty="0" smtClean="0">
                <a:sym typeface="Symbol" pitchFamily="1" charset="2"/>
              </a:rPr>
              <a:t>C – 22 </a:t>
            </a:r>
            <a:r>
              <a:rPr lang="en-US" sz="2800" i="1" baseline="30000" dirty="0" smtClean="0">
                <a:sym typeface="Symbol" pitchFamily="1" charset="2"/>
              </a:rPr>
              <a:t>o</a:t>
            </a:r>
            <a:r>
              <a:rPr lang="en-US" sz="2800" i="1" dirty="0" smtClean="0">
                <a:sym typeface="Symbol" pitchFamily="1" charset="2"/>
              </a:rPr>
              <a:t>C = 76 </a:t>
            </a:r>
            <a:r>
              <a:rPr lang="en-US" sz="2800" i="1" baseline="30000" dirty="0" smtClean="0">
                <a:sym typeface="Symbol" pitchFamily="1" charset="2"/>
              </a:rPr>
              <a:t>o</a:t>
            </a:r>
            <a:r>
              <a:rPr lang="en-US" sz="2800" i="1" dirty="0" smtClean="0">
                <a:sym typeface="Symbol" pitchFamily="1" charset="2"/>
              </a:rPr>
              <a:t>C = 76 K</a:t>
            </a:r>
          </a:p>
          <a:p>
            <a:pPr marL="514350" indent="-514350"/>
            <a:endParaRPr lang="en-US" sz="2800" i="1" dirty="0">
              <a:solidFill>
                <a:srgbClr val="C00000"/>
              </a:solidFill>
              <a:sym typeface="Symbol" pitchFamily="1" charset="2"/>
            </a:endParaRPr>
          </a:p>
          <a:p>
            <a:pPr marL="514350" indent="-514350"/>
            <a:endParaRPr lang="en-US" sz="2800" i="1" dirty="0" smtClean="0">
              <a:solidFill>
                <a:srgbClr val="C00000"/>
              </a:solidFill>
              <a:sym typeface="Symbol" pitchFamily="1" charset="2"/>
            </a:endParaRPr>
          </a:p>
          <a:p>
            <a:pPr marL="514350" indent="-514350"/>
            <a:endParaRPr lang="en-US" sz="2800" i="1" dirty="0">
              <a:solidFill>
                <a:srgbClr val="C00000"/>
              </a:solidFill>
              <a:sym typeface="Symbol" pitchFamily="1" charset="2"/>
            </a:endParaRPr>
          </a:p>
          <a:p>
            <a:pPr marL="514350" indent="-514350"/>
            <a:r>
              <a:rPr lang="en-US" sz="2800" i="1" dirty="0" smtClean="0">
                <a:sym typeface="Symbol" pitchFamily="1" charset="2"/>
              </a:rPr>
              <a:t>                     </a:t>
            </a:r>
          </a:p>
          <a:p>
            <a:pPr marL="514350" indent="-514350"/>
            <a:r>
              <a:rPr lang="en-US" sz="2800" i="1" dirty="0">
                <a:sym typeface="Symbol" pitchFamily="1" charset="2"/>
              </a:rPr>
              <a:t> </a:t>
            </a:r>
            <a:r>
              <a:rPr lang="en-US" sz="2800" i="1" dirty="0" smtClean="0">
                <a:sym typeface="Symbol" pitchFamily="1" charset="2"/>
              </a:rPr>
              <a:t>                      q = C</a:t>
            </a:r>
            <a:r>
              <a:rPr lang="en-US" sz="2800" i="1" baseline="-25000" dirty="0" smtClean="0">
                <a:sym typeface="Symbol" pitchFamily="1" charset="2"/>
              </a:rPr>
              <a:t>S</a:t>
            </a:r>
            <a:r>
              <a:rPr lang="en-US" sz="2800" i="1" dirty="0" smtClean="0">
                <a:sym typeface="Symbol" pitchFamily="1" charset="2"/>
              </a:rPr>
              <a:t> x m x </a:t>
            </a:r>
            <a:r>
              <a:rPr lang="en-US" sz="2800" dirty="0" smtClean="0"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ym typeface="Symbol" pitchFamily="1" charset="2"/>
              </a:rPr>
              <a:t>T</a:t>
            </a:r>
          </a:p>
          <a:p>
            <a:pPr marL="514350" indent="-514350"/>
            <a:r>
              <a:rPr lang="en-US" sz="2800" i="1" dirty="0">
                <a:sym typeface="Symbol" pitchFamily="1" charset="2"/>
              </a:rPr>
              <a:t> </a:t>
            </a:r>
            <a:r>
              <a:rPr lang="en-US" sz="2800" i="1" dirty="0" smtClean="0">
                <a:sym typeface="Symbol" pitchFamily="1" charset="2"/>
              </a:rPr>
              <a:t>                       = (4.18 J/g-K)(250 g)(76 K)= 7.9 x 10</a:t>
            </a:r>
            <a:r>
              <a:rPr lang="en-US" sz="2800" i="1" baseline="30000" dirty="0" smtClean="0">
                <a:sym typeface="Symbol" pitchFamily="1" charset="2"/>
              </a:rPr>
              <a:t>4</a:t>
            </a:r>
            <a:r>
              <a:rPr lang="en-US" sz="2800" i="1" dirty="0" smtClean="0">
                <a:sym typeface="Symbol" pitchFamily="1" charset="2"/>
              </a:rPr>
              <a:t> J</a:t>
            </a:r>
          </a:p>
          <a:p>
            <a:pPr marL="514350" indent="-514350"/>
            <a:endParaRPr lang="en-US" sz="2800" i="1" dirty="0">
              <a:sym typeface="Symbol" pitchFamily="1" charset="2"/>
            </a:endParaRPr>
          </a:p>
          <a:p>
            <a:pPr marL="514350" indent="-514350"/>
            <a:r>
              <a:rPr lang="en-US" sz="2800" i="1" dirty="0" smtClean="0">
                <a:sym typeface="Symbol" pitchFamily="1" charset="2"/>
              </a:rPr>
              <a:t> (b)  1 mol H</a:t>
            </a:r>
            <a:r>
              <a:rPr lang="en-US" sz="2800" i="1" baseline="-25000" dirty="0" smtClean="0">
                <a:sym typeface="Symbol" pitchFamily="1" charset="2"/>
              </a:rPr>
              <a:t>2</a:t>
            </a:r>
            <a:r>
              <a:rPr lang="en-US" sz="2800" i="1" dirty="0" smtClean="0">
                <a:sym typeface="Symbol" pitchFamily="1" charset="2"/>
              </a:rPr>
              <a:t>O = 18 g H</a:t>
            </a:r>
            <a:r>
              <a:rPr lang="en-US" sz="2800" i="1" baseline="-25000" dirty="0" smtClean="0">
                <a:sym typeface="Symbol" pitchFamily="1" charset="2"/>
              </a:rPr>
              <a:t>2</a:t>
            </a:r>
            <a:r>
              <a:rPr lang="en-US" sz="2800" i="1" dirty="0" smtClean="0">
                <a:sym typeface="Symbol" pitchFamily="1" charset="2"/>
              </a:rPr>
              <a:t>O</a:t>
            </a:r>
          </a:p>
          <a:p>
            <a:pPr marL="514350" indent="-514350"/>
            <a:r>
              <a:rPr lang="en-US" sz="2800" i="1" dirty="0" smtClean="0">
                <a:sym typeface="Symbol" pitchFamily="1" charset="2"/>
              </a:rPr>
              <a:t>              C</a:t>
            </a:r>
            <a:r>
              <a:rPr lang="en-US" sz="2800" i="1" baseline="-25000" dirty="0" smtClean="0">
                <a:sym typeface="Symbol" pitchFamily="1" charset="2"/>
              </a:rPr>
              <a:t>m</a:t>
            </a:r>
            <a:r>
              <a:rPr lang="en-US" sz="2800" i="1" dirty="0" smtClean="0">
                <a:sym typeface="Symbol" pitchFamily="1" charset="2"/>
              </a:rPr>
              <a:t> = (4.18 J/g-K)(18 g/mol) = 75.2 J/mol-K</a:t>
            </a:r>
          </a:p>
          <a:p>
            <a:pPr marL="514350" indent="-514350"/>
            <a:r>
              <a:rPr lang="en-US" sz="2800" i="1" dirty="0">
                <a:sym typeface="Symbol" pitchFamily="1" charset="2"/>
              </a:rPr>
              <a:t> </a:t>
            </a:r>
            <a:r>
              <a:rPr lang="en-US" sz="2800" i="1" dirty="0" smtClean="0">
                <a:sym typeface="Symbol" pitchFamily="1" charset="2"/>
              </a:rPr>
              <a:t>                               </a:t>
            </a:r>
            <a:endParaRPr lang="en-US" sz="2800" dirty="0" smtClean="0"/>
          </a:p>
          <a:p>
            <a:pPr marL="514350" indent="-514350"/>
            <a:r>
              <a:rPr lang="en-US" sz="2800" dirty="0" smtClean="0">
                <a:solidFill>
                  <a:srgbClr val="C00000"/>
                </a:solidFill>
              </a:rPr>
              <a:t>    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057400" y="2743200"/>
            <a:ext cx="2565400" cy="1193801"/>
            <a:chOff x="1392" y="2544"/>
            <a:chExt cx="1616" cy="752"/>
          </a:xfrm>
        </p:grpSpPr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1392" y="2736"/>
              <a:ext cx="51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 smtClean="0"/>
                <a:t>C</a:t>
              </a:r>
              <a:r>
                <a:rPr lang="en-US" sz="3200" i="1" baseline="-25000" dirty="0" smtClean="0"/>
                <a:t>S</a:t>
              </a:r>
              <a:r>
                <a:rPr lang="en-US" sz="3200" dirty="0" smtClean="0"/>
                <a:t> </a:t>
              </a:r>
              <a:r>
                <a:rPr lang="en-US" sz="3200" dirty="0"/>
                <a:t>=</a:t>
              </a:r>
              <a:endParaRPr lang="en-US" sz="3200" i="1" dirty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256" y="2544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q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1955" y="2928"/>
              <a:ext cx="86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 dirty="0"/>
                <a:t>m</a:t>
              </a:r>
              <a:r>
                <a:rPr lang="en-US" sz="3200" dirty="0"/>
                <a:t> </a:t>
              </a:r>
              <a:r>
                <a:rPr lang="en-US" sz="3200" dirty="0">
                  <a:sym typeface="Symbol" pitchFamily="1" charset="2"/>
                </a:rPr>
                <a:t> </a:t>
              </a:r>
              <a:r>
                <a:rPr lang="en-US" sz="3200" dirty="0">
                  <a:latin typeface="Symbol" pitchFamily="1" charset="2"/>
                  <a:sym typeface="Symbol" pitchFamily="1" charset="2"/>
                </a:rPr>
                <a:t></a:t>
              </a:r>
              <a:r>
                <a:rPr lang="en-US" sz="3200" i="1" dirty="0">
                  <a:sym typeface="Symbol" pitchFamily="1" charset="2"/>
                </a:rPr>
                <a:t>T</a:t>
              </a:r>
              <a:endParaRPr lang="en-US" sz="3200" i="1" dirty="0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1856" y="2928"/>
              <a:ext cx="11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4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Calorimetry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648200" y="16764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Since we cannot know the exact enthalpy of the reactants and products, we measure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through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calorimetry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measurement of heat flow.</a:t>
            </a:r>
          </a:p>
        </p:txBody>
      </p:sp>
      <p:pic>
        <p:nvPicPr>
          <p:cNvPr id="4" name="Picture 15" descr="05_1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066800"/>
            <a:ext cx="2605088" cy="2741613"/>
          </a:xfrm>
          <a:prstGeom prst="rect">
            <a:avLst/>
          </a:prstGeom>
        </p:spPr>
      </p:pic>
      <p:pic>
        <p:nvPicPr>
          <p:cNvPr id="5" name="Picture 11" descr="05_19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613025" y="3740150"/>
            <a:ext cx="1984375" cy="273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12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Bomb Calorimetry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(Constant-Volume Calorimetry)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05_1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1760537"/>
            <a:ext cx="3308350" cy="4564063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828800"/>
            <a:ext cx="40386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Reactions can be carried out in a sealed “bomb” such as this one.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heat absorbed (or released) by the water is a very good approximation of the enthalpy change for the reaction.</a:t>
            </a:r>
          </a:p>
        </p:txBody>
      </p:sp>
    </p:spTree>
    <p:extLst>
      <p:ext uri="{BB962C8B-B14F-4D97-AF65-F5344CB8AC3E}">
        <p14:creationId xmlns:p14="http://schemas.microsoft.com/office/powerpoint/2010/main" val="382424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Units of Energy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3581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SI unit of energy is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joule (J).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 older, non-SI unit is still in widespread use: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calorie (cal)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cal = 4.184 J</a:t>
            </a: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305174" y="2544764"/>
            <a:ext cx="2444750" cy="1239838"/>
            <a:chOff x="2082" y="1603"/>
            <a:chExt cx="1540" cy="781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082" y="1807"/>
              <a:ext cx="134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accent2">
                      <a:lumMod val="50000"/>
                    </a:schemeClr>
                  </a:solidFill>
                </a:rPr>
                <a:t>1 J = 1 </a:t>
              </a:r>
              <a:r>
                <a:rPr lang="en-US" sz="3200" dirty="0">
                  <a:solidFill>
                    <a:schemeClr val="accent2">
                      <a:lumMod val="50000"/>
                    </a:schemeClr>
                  </a:solidFill>
                  <a:sym typeface="Symbol" pitchFamily="1" charset="2"/>
                </a:rPr>
                <a:t></a:t>
              </a:r>
              <a:endParaRPr lang="en-US" sz="3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913" y="1603"/>
              <a:ext cx="7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chemeClr val="accent2">
                      <a:lumMod val="50000"/>
                    </a:schemeClr>
                  </a:solidFill>
                </a:rPr>
                <a:t>kg m</a:t>
              </a:r>
              <a:r>
                <a:rPr lang="en-US" sz="3200" baseline="30000">
                  <a:solidFill>
                    <a:schemeClr val="accent2">
                      <a:lumMod val="50000"/>
                    </a:schemeClr>
                  </a:solidFill>
                </a:rPr>
                <a:t>2</a:t>
              </a:r>
              <a:endParaRPr lang="en-US" sz="320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100" y="2016"/>
              <a:ext cx="30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chemeClr val="accent2">
                      <a:lumMod val="50000"/>
                    </a:schemeClr>
                  </a:solidFill>
                </a:rPr>
                <a:t>s</a:t>
              </a:r>
              <a:r>
                <a:rPr lang="en-US" sz="3200" baseline="30000">
                  <a:solidFill>
                    <a:schemeClr val="accent2">
                      <a:lumMod val="50000"/>
                    </a:schemeClr>
                  </a:solidFill>
                </a:rPr>
                <a:t>2</a:t>
              </a:r>
              <a:endParaRPr lang="en-US" sz="320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3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7772400" cy="707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Total heat capacity of the calorimeter </a:t>
            </a:r>
            <a:r>
              <a:rPr lang="en-US" sz="2800" dirty="0" err="1" smtClean="0"/>
              <a:t>C</a:t>
            </a:r>
            <a:r>
              <a:rPr lang="en-US" sz="2800" baseline="-25000" dirty="0" err="1" smtClean="0"/>
              <a:t>cal</a:t>
            </a:r>
            <a:endParaRPr lang="en-US" sz="2800" baseline="-25000" dirty="0" smtClean="0"/>
          </a:p>
          <a:p>
            <a:pPr lvl="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         </a:t>
            </a:r>
            <a:r>
              <a:rPr lang="en-US" sz="2800" dirty="0" err="1" smtClean="0">
                <a:solidFill>
                  <a:srgbClr val="FF0000"/>
                </a:solidFill>
              </a:rPr>
              <a:t>q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rnx</a:t>
            </a:r>
            <a:r>
              <a:rPr lang="en-US" sz="2800" dirty="0" smtClean="0">
                <a:solidFill>
                  <a:srgbClr val="FF0000"/>
                </a:solidFill>
              </a:rPr>
              <a:t> = - </a:t>
            </a:r>
            <a:r>
              <a:rPr lang="en-US" sz="2800" dirty="0" err="1" smtClean="0">
                <a:solidFill>
                  <a:srgbClr val="FF0000"/>
                </a:solidFill>
              </a:rPr>
              <a:t>C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cal</a:t>
            </a:r>
            <a:r>
              <a:rPr lang="en-US" sz="2800" baseline="-250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x ∆T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baseline="-25000" dirty="0"/>
          </a:p>
          <a:p>
            <a:pPr algn="just">
              <a:spcBef>
                <a:spcPct val="20000"/>
              </a:spcBef>
              <a:defRPr/>
            </a:pPr>
            <a:r>
              <a:rPr lang="en-US" sz="2400" dirty="0" smtClean="0"/>
              <a:t>CH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is used as a liquid rocked fuel. The combustion of it with O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 produces 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and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O. When 4 g of CH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 is </a:t>
            </a:r>
            <a:r>
              <a:rPr lang="en-US" sz="2400" dirty="0" smtClean="0"/>
              <a:t>combusted in a bomb calorimeter, the temperature of the calorimeter</a:t>
            </a:r>
            <a:r>
              <a:rPr lang="en-US" sz="2400" dirty="0"/>
              <a:t> </a:t>
            </a:r>
            <a:r>
              <a:rPr lang="en-US" sz="2400" dirty="0" smtClean="0"/>
              <a:t>increase from 25 ˚C to 39.5 </a:t>
            </a:r>
            <a:r>
              <a:rPr lang="en-US" sz="2400" dirty="0"/>
              <a:t>˚C </a:t>
            </a:r>
            <a:r>
              <a:rPr lang="en-US" sz="2400" dirty="0" smtClean="0"/>
              <a:t>. </a:t>
            </a:r>
            <a:r>
              <a:rPr lang="en-US" sz="2400" dirty="0" err="1" smtClean="0"/>
              <a:t>C</a:t>
            </a:r>
            <a:r>
              <a:rPr lang="en-US" sz="2400" baseline="-25000" dirty="0" err="1" smtClean="0"/>
              <a:t>cal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 of calorimeter is 7.794 KJ/</a:t>
            </a:r>
            <a:r>
              <a:rPr lang="en-US" sz="2400" dirty="0"/>
              <a:t> ˚</a:t>
            </a:r>
            <a:r>
              <a:rPr lang="en-US" sz="2400" dirty="0" smtClean="0"/>
              <a:t>C. calculate the heat of reaction for the combustion of a mole of CH</a:t>
            </a:r>
            <a:r>
              <a:rPr lang="en-US" sz="2400" baseline="-25000" dirty="0" smtClean="0"/>
              <a:t>6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.</a:t>
            </a:r>
            <a:endParaRPr lang="en-US" sz="2400" baseline="-25000" dirty="0"/>
          </a:p>
          <a:p>
            <a:pPr lvl="0" algn="just">
              <a:spcBef>
                <a:spcPct val="20000"/>
              </a:spcBef>
              <a:defRPr/>
            </a:pPr>
            <a:endParaRPr lang="en-US" sz="2800" dirty="0" smtClean="0"/>
          </a:p>
          <a:p>
            <a:pPr algn="just">
              <a:spcBef>
                <a:spcPct val="20000"/>
              </a:spcBef>
              <a:defRPr/>
            </a:pPr>
            <a:r>
              <a:rPr lang="en-US" sz="2400" dirty="0">
                <a:solidFill>
                  <a:srgbClr val="0070C0"/>
                </a:solidFill>
              </a:rPr>
              <a:t>∆</a:t>
            </a:r>
            <a:r>
              <a:rPr lang="en-US" sz="2400" dirty="0" smtClean="0">
                <a:solidFill>
                  <a:srgbClr val="0070C0"/>
                </a:solidFill>
              </a:rPr>
              <a:t>T = 14.5 </a:t>
            </a:r>
            <a:r>
              <a:rPr lang="en-US" sz="2400" dirty="0">
                <a:solidFill>
                  <a:srgbClr val="0070C0"/>
                </a:solidFill>
              </a:rPr>
              <a:t>˚C </a:t>
            </a:r>
            <a:endParaRPr lang="en-US" sz="2400" dirty="0" smtClean="0">
              <a:solidFill>
                <a:srgbClr val="0070C0"/>
              </a:solidFill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en-US" sz="2400" dirty="0" err="1">
                <a:solidFill>
                  <a:srgbClr val="0070C0"/>
                </a:solidFill>
              </a:rPr>
              <a:t>q</a:t>
            </a:r>
            <a:r>
              <a:rPr lang="en-US" sz="2400" baseline="-25000" dirty="0" err="1">
                <a:solidFill>
                  <a:srgbClr val="0070C0"/>
                </a:solidFill>
              </a:rPr>
              <a:t>rnx</a:t>
            </a:r>
            <a:r>
              <a:rPr lang="en-US" sz="2400" dirty="0">
                <a:solidFill>
                  <a:srgbClr val="0070C0"/>
                </a:solidFill>
              </a:rPr>
              <a:t> = - </a:t>
            </a:r>
            <a:r>
              <a:rPr lang="en-US" sz="2400" dirty="0" err="1">
                <a:solidFill>
                  <a:srgbClr val="0070C0"/>
                </a:solidFill>
              </a:rPr>
              <a:t>C</a:t>
            </a:r>
            <a:r>
              <a:rPr lang="en-US" sz="2400" baseline="-25000" dirty="0" err="1">
                <a:solidFill>
                  <a:srgbClr val="0070C0"/>
                </a:solidFill>
              </a:rPr>
              <a:t>cal</a:t>
            </a:r>
            <a:r>
              <a:rPr lang="en-US" sz="2400" baseline="-25000" dirty="0">
                <a:solidFill>
                  <a:srgbClr val="0070C0"/>
                </a:solidFill>
              </a:rPr>
              <a:t> </a:t>
            </a:r>
            <a:r>
              <a:rPr lang="en-US" sz="2400" dirty="0">
                <a:solidFill>
                  <a:srgbClr val="0070C0"/>
                </a:solidFill>
              </a:rPr>
              <a:t> x ∆</a:t>
            </a:r>
            <a:r>
              <a:rPr lang="en-US" sz="2400" dirty="0" smtClean="0">
                <a:solidFill>
                  <a:srgbClr val="0070C0"/>
                </a:solidFill>
              </a:rPr>
              <a:t>T = -(7.794 </a:t>
            </a:r>
            <a:r>
              <a:rPr lang="en-US" sz="2400" dirty="0">
                <a:solidFill>
                  <a:srgbClr val="0070C0"/>
                </a:solidFill>
              </a:rPr>
              <a:t>KJ/ ˚</a:t>
            </a:r>
            <a:r>
              <a:rPr lang="en-US" sz="2400" dirty="0" smtClean="0">
                <a:solidFill>
                  <a:srgbClr val="0070C0"/>
                </a:solidFill>
              </a:rPr>
              <a:t>C) x (14.5 </a:t>
            </a:r>
            <a:r>
              <a:rPr lang="en-US" sz="2400" dirty="0">
                <a:solidFill>
                  <a:srgbClr val="0070C0"/>
                </a:solidFill>
              </a:rPr>
              <a:t>˚C </a:t>
            </a:r>
            <a:r>
              <a:rPr lang="en-US" sz="2400" dirty="0" smtClean="0">
                <a:solidFill>
                  <a:srgbClr val="0070C0"/>
                </a:solidFill>
              </a:rPr>
              <a:t>) = -113 KJ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      = -113 KJ / (4 g / 46 g mol</a:t>
            </a:r>
            <a:r>
              <a:rPr lang="en-US" sz="2400" baseline="30000" dirty="0" smtClean="0">
                <a:solidFill>
                  <a:srgbClr val="0070C0"/>
                </a:solidFill>
              </a:rPr>
              <a:t>-1</a:t>
            </a:r>
            <a:r>
              <a:rPr lang="en-US" sz="2400" dirty="0" smtClean="0">
                <a:solidFill>
                  <a:srgbClr val="0070C0"/>
                </a:solidFill>
              </a:rPr>
              <a:t>) = -1.3 x 10</a:t>
            </a:r>
            <a:r>
              <a:rPr lang="en-US" sz="2400" baseline="30000" dirty="0" smtClean="0">
                <a:solidFill>
                  <a:srgbClr val="0070C0"/>
                </a:solidFill>
              </a:rPr>
              <a:t>3</a:t>
            </a:r>
            <a:r>
              <a:rPr lang="en-US" sz="2400" dirty="0" smtClean="0">
                <a:solidFill>
                  <a:srgbClr val="0070C0"/>
                </a:solidFill>
              </a:rPr>
              <a:t> KJ /</a:t>
            </a:r>
            <a:r>
              <a:rPr lang="en-US" sz="2400" dirty="0" err="1" smtClean="0">
                <a:solidFill>
                  <a:srgbClr val="0070C0"/>
                </a:solidFill>
              </a:rPr>
              <a:t>mol</a:t>
            </a:r>
            <a:endParaRPr lang="en-US" sz="2400" dirty="0">
              <a:solidFill>
                <a:srgbClr val="0070C0"/>
              </a:solidFill>
            </a:endParaRPr>
          </a:p>
          <a:p>
            <a:pPr algn="just"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  <a:p>
            <a:pPr lvl="0" algn="just">
              <a:spcBef>
                <a:spcPct val="2000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20000"/>
              </a:spcBef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31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95300" y="381000"/>
            <a:ext cx="8153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Constant Pressure Calorimetry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267200" y="1600200"/>
            <a:ext cx="44196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By carrying out a reaction in aqueous solution in a simple calorimeter such as this one, one can indirectly measure the heat change for the system by measuring the heat change for the water in the calorimeter.</a:t>
            </a:r>
          </a:p>
        </p:txBody>
      </p:sp>
      <p:pic>
        <p:nvPicPr>
          <p:cNvPr id="4" name="Picture 12" descr="05_18"/>
          <p:cNvPicPr>
            <a:picLocks noChangeAspect="1" noChangeArrowheads="1"/>
          </p:cNvPicPr>
          <p:nvPr/>
        </p:nvPicPr>
        <p:blipFill>
          <a:blip r:embed="rId2" cstate="print"/>
          <a:srcRect b="3481"/>
          <a:stretch>
            <a:fillRect/>
          </a:stretch>
        </p:blipFill>
        <p:spPr>
          <a:xfrm>
            <a:off x="685800" y="1743075"/>
            <a:ext cx="310832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0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95300" y="381000"/>
            <a:ext cx="8153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Constant Pressure Calorimetry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2" descr="05_18"/>
          <p:cNvPicPr>
            <a:picLocks noChangeAspect="1" noChangeArrowheads="1"/>
          </p:cNvPicPr>
          <p:nvPr/>
        </p:nvPicPr>
        <p:blipFill>
          <a:blip r:embed="rId2" cstate="print"/>
          <a:srcRect b="3481"/>
          <a:stretch>
            <a:fillRect/>
          </a:stretch>
        </p:blipFill>
        <p:spPr>
          <a:xfrm>
            <a:off x="685800" y="1743075"/>
            <a:ext cx="3108325" cy="4581525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67200" y="1981200"/>
            <a:ext cx="4419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Because the specific heat for water is well known (4.184 J/g-K), we can measure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reaction with this equation: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 C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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T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265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When a student mixes 50 mL of 1 M HCl and 50 mL of NaOH in a coffee-cup calorimeter, the temperature of the resultant solution increase from 21 </a:t>
            </a:r>
            <a:r>
              <a:rPr lang="en-US" sz="2400" baseline="30000" dirty="0" smtClean="0">
                <a:solidFill>
                  <a:srgbClr val="C00000"/>
                </a:solidFill>
              </a:rPr>
              <a:t>o</a:t>
            </a:r>
            <a:r>
              <a:rPr lang="en-US" sz="2400" dirty="0" smtClean="0">
                <a:solidFill>
                  <a:srgbClr val="C00000"/>
                </a:solidFill>
              </a:rPr>
              <a:t>C to 27.5 </a:t>
            </a:r>
            <a:r>
              <a:rPr lang="en-US" sz="2400" baseline="30000" dirty="0" smtClean="0">
                <a:solidFill>
                  <a:srgbClr val="C00000"/>
                </a:solidFill>
              </a:rPr>
              <a:t>o</a:t>
            </a:r>
            <a:r>
              <a:rPr lang="en-US" sz="2400" dirty="0" smtClean="0">
                <a:solidFill>
                  <a:srgbClr val="C00000"/>
                </a:solidFill>
              </a:rPr>
              <a:t>C. Calculate the enthalpy change for the reaction in kJ/mol HCl, assuming that the calorimeter loses a negligible quantity of heat, that its density is 1 g/mL and that its specific heat is 4.18 J/g-K.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852936"/>
            <a:ext cx="73448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Total mass = 100 mL x 1 g/mL = 100 g</a:t>
            </a:r>
          </a:p>
          <a:p>
            <a:endParaRPr lang="en-US" sz="2000" dirty="0" smtClean="0"/>
          </a:p>
          <a:p>
            <a:r>
              <a:rPr lang="en-US" sz="2000" dirty="0" smtClean="0"/>
              <a:t>ΔT = 27.5 </a:t>
            </a:r>
            <a:r>
              <a:rPr lang="en-US" sz="2000" baseline="30000" dirty="0" smtClean="0"/>
              <a:t> o</a:t>
            </a:r>
            <a:r>
              <a:rPr lang="en-US" sz="2000" dirty="0" smtClean="0"/>
              <a:t>C – 21 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C = 6.5 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C = 6.5 K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q</a:t>
            </a:r>
            <a:r>
              <a:rPr lang="en-US" sz="2000" baseline="-25000" dirty="0" err="1" smtClean="0"/>
              <a:t>rnx</a:t>
            </a:r>
            <a:r>
              <a:rPr lang="en-US" sz="2000" dirty="0" smtClean="0"/>
              <a:t> = -C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x m x </a:t>
            </a:r>
            <a:r>
              <a:rPr lang="el-GR" sz="2000" dirty="0" smtClean="0"/>
              <a:t>Δ</a:t>
            </a:r>
            <a:r>
              <a:rPr lang="en-US" sz="2000" dirty="0" smtClean="0"/>
              <a:t>T = -4.18 J/g-K x 100 g x 6.5 K = 2.7 x 10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J = -2.7 kJ</a:t>
            </a:r>
          </a:p>
          <a:p>
            <a:endParaRPr lang="en-US" sz="2000" dirty="0" smtClean="0"/>
          </a:p>
          <a:p>
            <a:r>
              <a:rPr lang="en-US" sz="2000" dirty="0" smtClean="0"/>
              <a:t>ΔH = </a:t>
            </a:r>
            <a:r>
              <a:rPr lang="en-US" sz="2000" dirty="0" err="1" smtClean="0"/>
              <a:t>q</a:t>
            </a:r>
            <a:r>
              <a:rPr lang="en-US" sz="2000" baseline="-25000" dirty="0" err="1" smtClean="0"/>
              <a:t>p</a:t>
            </a:r>
            <a:r>
              <a:rPr lang="en-US" sz="2000" dirty="0" smtClean="0"/>
              <a:t> =  -2.7 kJ.</a:t>
            </a:r>
          </a:p>
          <a:p>
            <a:endParaRPr lang="en-US" sz="2000" dirty="0" smtClean="0"/>
          </a:p>
          <a:p>
            <a:r>
              <a:rPr lang="en-US" sz="2000" dirty="0" smtClean="0"/>
              <a:t>No of HCl moles = 0.05 L x 1 mol / L = 0.05 mol</a:t>
            </a:r>
          </a:p>
          <a:p>
            <a:endParaRPr lang="en-US" sz="2000" dirty="0" smtClean="0"/>
          </a:p>
          <a:p>
            <a:r>
              <a:rPr lang="en-US" sz="2000" dirty="0" smtClean="0"/>
              <a:t>ΔH = -2.7 kJ/0.05 mol = -54 kJ/mol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604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Hess’s Law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0" y="1600200"/>
            <a:ext cx="7391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well known for many reactions, and it is inconvenient to measure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every reaction in which we are interested.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However, we can estimate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using published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values and the properties of enthalpy.</a:t>
            </a:r>
          </a:p>
        </p:txBody>
      </p:sp>
    </p:spTree>
    <p:extLst>
      <p:ext uri="{BB962C8B-B14F-4D97-AF65-F5344CB8AC3E}">
        <p14:creationId xmlns:p14="http://schemas.microsoft.com/office/powerpoint/2010/main" val="329995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Hess’s Law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0" descr="05_21"/>
          <p:cNvPicPr>
            <a:picLocks noChangeAspect="1" noChangeArrowheads="1"/>
          </p:cNvPicPr>
          <p:nvPr/>
        </p:nvPicPr>
        <p:blipFill>
          <a:blip r:embed="rId2" cstate="print"/>
          <a:srcRect b="3600"/>
          <a:stretch>
            <a:fillRect/>
          </a:stretch>
        </p:blipFill>
        <p:spPr>
          <a:xfrm>
            <a:off x="304800" y="1827213"/>
            <a:ext cx="4267200" cy="389890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8200" y="1828800"/>
            <a:ext cx="4114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Hess’s law states that “If a reaction is carried out in a series of steps,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the overall reaction will be equal to the sum of the enthalpy changes for the individual steps.”</a:t>
            </a:r>
          </a:p>
        </p:txBody>
      </p:sp>
    </p:spTree>
    <p:extLst>
      <p:ext uri="{BB962C8B-B14F-4D97-AF65-F5344CB8AC3E}">
        <p14:creationId xmlns:p14="http://schemas.microsoft.com/office/powerpoint/2010/main" val="36825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Hess’s Law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0" descr="05_21"/>
          <p:cNvPicPr>
            <a:picLocks noChangeAspect="1" noChangeArrowheads="1"/>
          </p:cNvPicPr>
          <p:nvPr/>
        </p:nvPicPr>
        <p:blipFill>
          <a:blip r:embed="rId2" cstate="print"/>
          <a:srcRect b="3600"/>
          <a:stretch>
            <a:fillRect/>
          </a:stretch>
        </p:blipFill>
        <p:spPr>
          <a:xfrm>
            <a:off x="304800" y="1827213"/>
            <a:ext cx="4267200" cy="38989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876800" y="2133600"/>
            <a:ext cx="38862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Because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 state function, the total enthalpy change depends only on the initial state of the reactants and the final state of the products.</a:t>
            </a:r>
          </a:p>
        </p:txBody>
      </p:sp>
    </p:spTree>
    <p:extLst>
      <p:ext uri="{BB962C8B-B14F-4D97-AF65-F5344CB8AC3E}">
        <p14:creationId xmlns:p14="http://schemas.microsoft.com/office/powerpoint/2010/main" val="237463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3401"/>
            <a:ext cx="853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The enthalpy of reaction for the combustion of C to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is </a:t>
            </a:r>
            <a:r>
              <a:rPr lang="en-US" sz="2800" b="1" i="1" dirty="0" smtClean="0">
                <a:solidFill>
                  <a:srgbClr val="C00000"/>
                </a:solidFill>
              </a:rPr>
              <a:t>–</a:t>
            </a:r>
            <a:r>
              <a:rPr lang="en-US" sz="2800" dirty="0" smtClean="0">
                <a:solidFill>
                  <a:srgbClr val="C00000"/>
                </a:solidFill>
              </a:rPr>
              <a:t>393.5 kJ/mol C, and the enthalpy for the combustion of CO to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is </a:t>
            </a:r>
            <a:r>
              <a:rPr lang="en-US" sz="2800" b="1" i="1" dirty="0" smtClean="0">
                <a:solidFill>
                  <a:srgbClr val="C00000"/>
                </a:solidFill>
              </a:rPr>
              <a:t>–</a:t>
            </a:r>
            <a:r>
              <a:rPr lang="en-US" sz="2800" dirty="0" smtClean="0">
                <a:solidFill>
                  <a:srgbClr val="C00000"/>
                </a:solidFill>
              </a:rPr>
              <a:t>283.0 kJ/mol CO: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(1)     C</a:t>
            </a:r>
            <a:r>
              <a:rPr lang="en-US" sz="2800" baseline="-25000" dirty="0" smtClean="0">
                <a:solidFill>
                  <a:srgbClr val="C00000"/>
                </a:solidFill>
              </a:rPr>
              <a:t>(s) </a:t>
            </a:r>
            <a:r>
              <a:rPr lang="en-US" sz="2800" dirty="0" smtClean="0">
                <a:solidFill>
                  <a:srgbClr val="C00000"/>
                </a:solidFill>
              </a:rPr>
              <a:t>+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                                 </a:t>
            </a:r>
            <a:r>
              <a:rPr lang="en-US" sz="2800" dirty="0" smtClean="0">
                <a:solidFill>
                  <a:srgbClr val="C00000"/>
                </a:solidFill>
              </a:rPr>
              <a:t>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                 </a:t>
            </a:r>
            <a:r>
              <a:rPr lang="en-US" sz="28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rgbClr val="C00000"/>
                </a:solidFill>
              </a:rPr>
              <a:t>H</a:t>
            </a:r>
            <a:r>
              <a:rPr lang="en-US" sz="2800" i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= -393.5 kJ</a:t>
            </a:r>
          </a:p>
          <a:p>
            <a:r>
              <a:rPr lang="en-US" sz="2800" i="1" dirty="0" smtClean="0">
                <a:solidFill>
                  <a:srgbClr val="C00000"/>
                </a:solidFill>
              </a:rPr>
              <a:t>  </a:t>
            </a:r>
            <a:r>
              <a:rPr lang="en-US" sz="2800" dirty="0" smtClean="0">
                <a:solidFill>
                  <a:srgbClr val="C00000"/>
                </a:solidFill>
              </a:rPr>
              <a:t> (2)   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(g) </a:t>
            </a:r>
            <a:r>
              <a:rPr lang="en-US" sz="2800" dirty="0" smtClean="0">
                <a:solidFill>
                  <a:srgbClr val="C00000"/>
                </a:solidFill>
              </a:rPr>
              <a:t>+ 0.5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</a:t>
            </a:r>
            <a:r>
              <a:rPr lang="en-US" sz="2800" dirty="0" smtClean="0">
                <a:solidFill>
                  <a:srgbClr val="C00000"/>
                </a:solidFill>
              </a:rPr>
              <a:t>             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</a:t>
            </a:r>
            <a:r>
              <a:rPr lang="en-US" sz="2800" dirty="0" smtClean="0">
                <a:solidFill>
                  <a:srgbClr val="C00000"/>
                </a:solidFill>
              </a:rPr>
              <a:t>          </a:t>
            </a:r>
            <a:r>
              <a:rPr lang="en-US" sz="28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rgbClr val="C00000"/>
                </a:solidFill>
              </a:rPr>
              <a:t>H</a:t>
            </a:r>
            <a:r>
              <a:rPr lang="en-US" sz="2800" i="1" baseline="-25000" dirty="0" smtClean="0">
                <a:solidFill>
                  <a:srgbClr val="C00000"/>
                </a:solidFill>
              </a:rPr>
              <a:t>2 </a:t>
            </a:r>
            <a:r>
              <a:rPr lang="en-US" sz="2800" dirty="0" smtClean="0">
                <a:solidFill>
                  <a:srgbClr val="C00000"/>
                </a:solidFill>
              </a:rPr>
              <a:t>= -283.0 kJ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Using these data, calculate the enthalpy for combustion of C to CO: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 (3)    C</a:t>
            </a:r>
            <a:r>
              <a:rPr lang="en-US" sz="2800" baseline="-25000" dirty="0" smtClean="0">
                <a:solidFill>
                  <a:srgbClr val="C00000"/>
                </a:solidFill>
              </a:rPr>
              <a:t>(s) </a:t>
            </a:r>
            <a:r>
              <a:rPr lang="en-US" sz="2800" dirty="0" smtClean="0">
                <a:solidFill>
                  <a:srgbClr val="C00000"/>
                </a:solidFill>
              </a:rPr>
              <a:t>+ 0.5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2(g)</a:t>
            </a:r>
            <a:r>
              <a:rPr lang="en-US" sz="2800" dirty="0" smtClean="0">
                <a:solidFill>
                  <a:srgbClr val="C00000"/>
                </a:solidFill>
              </a:rPr>
              <a:t>             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(g)</a:t>
            </a:r>
            <a:r>
              <a:rPr lang="en-US" sz="2800" dirty="0" smtClean="0">
                <a:solidFill>
                  <a:srgbClr val="C00000"/>
                </a:solidFill>
              </a:rPr>
              <a:t>              </a:t>
            </a:r>
            <a:r>
              <a:rPr lang="en-US" sz="28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2800" i="1" dirty="0" smtClean="0">
                <a:solidFill>
                  <a:srgbClr val="C00000"/>
                </a:solidFill>
              </a:rPr>
              <a:t>H</a:t>
            </a:r>
            <a:r>
              <a:rPr lang="en-US" sz="2800" i="1" baseline="-25000" dirty="0" smtClean="0">
                <a:solidFill>
                  <a:srgbClr val="C00000"/>
                </a:solidFill>
              </a:rPr>
              <a:t>3 </a:t>
            </a:r>
            <a:r>
              <a:rPr lang="en-US" sz="2800" dirty="0" smtClean="0">
                <a:solidFill>
                  <a:srgbClr val="C00000"/>
                </a:solidFill>
              </a:rPr>
              <a:t>= ? kJ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917634" y="2110647"/>
            <a:ext cx="1295400" cy="158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505200" y="2589212"/>
            <a:ext cx="914400" cy="158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3808412"/>
            <a:ext cx="914400" cy="158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206" y="4648201"/>
            <a:ext cx="6923194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07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Enthalpies of Formation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62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An enthalpy of formation,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 defined as the enthalpy change for the reaction in which a compound is made from its constituent elements in their elemental forms.</a:t>
            </a:r>
          </a:p>
        </p:txBody>
      </p:sp>
    </p:spTree>
    <p:extLst>
      <p:ext uri="{BB962C8B-B14F-4D97-AF65-F5344CB8AC3E}">
        <p14:creationId xmlns:p14="http://schemas.microsoft.com/office/powerpoint/2010/main" val="267066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6700" y="381000"/>
            <a:ext cx="8610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Standard Enthalpies of Formation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Standard enthalpies of formation,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°,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are measured under standard conditions (25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°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 and 1.00 atm pressure).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1" descr="05_T03"/>
          <p:cNvPicPr>
            <a:picLocks noChangeAspect="1" noChangeArrowheads="1"/>
          </p:cNvPicPr>
          <p:nvPr/>
        </p:nvPicPr>
        <p:blipFill>
          <a:blip r:embed="rId2" cstate="print"/>
          <a:srcRect b="5524"/>
          <a:stretch>
            <a:fillRect/>
          </a:stretch>
        </p:blipFill>
        <p:spPr>
          <a:xfrm>
            <a:off x="1219200" y="3048000"/>
            <a:ext cx="7696200" cy="337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Definitions:</a:t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 and Surroundings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114800" y="1981200"/>
            <a:ext cx="47244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includes the molecules we want to study (here, the hydrogen and oxygen molecules).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surroundings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everything else (here, the cylinder and piston).</a:t>
            </a:r>
          </a:p>
        </p:txBody>
      </p:sp>
      <p:pic>
        <p:nvPicPr>
          <p:cNvPr id="4" name="Picture 7" descr="05_03"/>
          <p:cNvPicPr>
            <a:picLocks noChangeAspect="1" noChangeArrowheads="1"/>
          </p:cNvPicPr>
          <p:nvPr/>
        </p:nvPicPr>
        <p:blipFill>
          <a:blip r:embed="rId3" cstate="print"/>
          <a:srcRect b="4967"/>
          <a:stretch>
            <a:fillRect/>
          </a:stretch>
        </p:blipFill>
        <p:spPr>
          <a:xfrm>
            <a:off x="609600" y="1752600"/>
            <a:ext cx="3565525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5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endParaRPr lang="en-US" sz="2800" dirty="0"/>
          </a:p>
        </p:txBody>
      </p:sp>
      <p:pic>
        <p:nvPicPr>
          <p:cNvPr id="6" name="Picture 24" descr="05_2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514600"/>
            <a:ext cx="4251325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+ 3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3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  <a:p>
            <a:endParaRPr lang="en-US" sz="2800" dirty="0"/>
          </a:p>
        </p:txBody>
      </p:sp>
      <p:pic>
        <p:nvPicPr>
          <p:cNvPr id="7" name="Picture 14" descr="05_2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81658" y="2513013"/>
            <a:ext cx="4251325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4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+ 3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3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+ 2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O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endParaRPr lang="en-US" sz="2800" dirty="0"/>
          </a:p>
        </p:txBody>
      </p:sp>
      <p:pic>
        <p:nvPicPr>
          <p:cNvPr id="7" name="Picture 14" descr="05_2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7719" y="2513013"/>
            <a:ext cx="4251325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20738" y="1066800"/>
            <a:ext cx="6738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C</a:t>
            </a:r>
            <a:r>
              <a:rPr lang="en-US" sz="3200" baseline="-25000" dirty="0"/>
              <a:t>3</a:t>
            </a:r>
            <a:r>
              <a:rPr lang="en-US" sz="3200" dirty="0"/>
              <a:t>H</a:t>
            </a:r>
            <a:r>
              <a:rPr lang="en-US" sz="3200" baseline="-25000" dirty="0"/>
              <a:t>8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</a:t>
            </a:r>
            <a:r>
              <a:rPr lang="en-US" sz="3200" dirty="0"/>
              <a:t> + 5 O</a:t>
            </a:r>
            <a:r>
              <a:rPr lang="en-US" sz="3200" baseline="-25000" dirty="0"/>
              <a:t>2 (</a:t>
            </a:r>
            <a:r>
              <a:rPr lang="en-US" sz="3200" i="1" baseline="-25000" dirty="0"/>
              <a:t>g</a:t>
            </a:r>
            <a:r>
              <a:rPr lang="en-US" sz="3200" baseline="-25000" dirty="0"/>
              <a:t>) </a:t>
            </a:r>
            <a:r>
              <a:rPr lang="en-US" sz="3200" dirty="0">
                <a:sym typeface="Symbol" pitchFamily="1" charset="2"/>
              </a:rPr>
              <a:t> 3 CO</a:t>
            </a:r>
            <a:r>
              <a:rPr lang="en-US" sz="3200" baseline="-25000" dirty="0">
                <a:sym typeface="Symbol" pitchFamily="1" charset="2"/>
              </a:rPr>
              <a:t>2 (</a:t>
            </a:r>
            <a:r>
              <a:rPr lang="en-US" sz="3200" i="1" baseline="-25000" dirty="0">
                <a:sym typeface="Symbol" pitchFamily="1" charset="2"/>
              </a:rPr>
              <a:t>g</a:t>
            </a:r>
            <a:r>
              <a:rPr lang="en-US" sz="3200" baseline="-25000" dirty="0">
                <a:sym typeface="Symbol" pitchFamily="1" charset="2"/>
              </a:rPr>
              <a:t>)</a:t>
            </a:r>
            <a:r>
              <a:rPr lang="en-US" sz="3200" dirty="0">
                <a:sym typeface="Symbol" pitchFamily="1" charset="2"/>
              </a:rPr>
              <a:t> + 4 H</a:t>
            </a:r>
            <a:r>
              <a:rPr lang="en-US" sz="3200" baseline="-25000" dirty="0">
                <a:sym typeface="Symbol" pitchFamily="1" charset="2"/>
              </a:rPr>
              <a:t>2</a:t>
            </a:r>
            <a:r>
              <a:rPr lang="en-US" sz="3200" dirty="0">
                <a:sym typeface="Symbol" pitchFamily="1" charset="2"/>
              </a:rPr>
              <a:t>O </a:t>
            </a:r>
            <a:r>
              <a:rPr lang="en-US" sz="3200" baseline="-25000" dirty="0">
                <a:sym typeface="Symbol" pitchFamily="1" charset="2"/>
              </a:rPr>
              <a:t>(</a:t>
            </a:r>
            <a:r>
              <a:rPr lang="en-US" sz="3200" i="1" baseline="-25000" dirty="0">
                <a:sym typeface="Symbol" pitchFamily="1" charset="2"/>
              </a:rPr>
              <a:t>l</a:t>
            </a:r>
            <a:r>
              <a:rPr lang="en-US" sz="3200" baseline="-25000" dirty="0">
                <a:sym typeface="Symbol" pitchFamily="1" charset="2"/>
              </a:rPr>
              <a:t>)</a:t>
            </a:r>
            <a:endParaRPr lang="en-US" sz="3200" baseline="-25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828800"/>
            <a:ext cx="8229600" cy="685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this as occurring in three steps: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736163"/>
            <a:ext cx="5029200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3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8 (</a:t>
            </a:r>
            <a:r>
              <a:rPr lang="en-US" sz="2800" i="1" baseline="-25000" dirty="0">
                <a:solidFill>
                  <a:srgbClr val="C82E32"/>
                </a:solidFill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</a:rPr>
              <a:t>)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 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3 C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graphite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+ 3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3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+ 2 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 4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O 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28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</a:p>
          <a:p>
            <a:endParaRPr lang="en-US" sz="2800" dirty="0"/>
          </a:p>
        </p:txBody>
      </p:sp>
      <p:pic>
        <p:nvPicPr>
          <p:cNvPr id="7" name="Picture 15" descr="05_2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513013"/>
            <a:ext cx="4251325" cy="3201987"/>
          </a:xfrm>
          <a:prstGeom prst="rect">
            <a:avLst/>
          </a:prstGeom>
        </p:spPr>
      </p:pic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76200" y="4419600"/>
            <a:ext cx="4724400" cy="0"/>
          </a:xfrm>
          <a:prstGeom prst="line">
            <a:avLst/>
          </a:prstGeom>
          <a:noFill/>
          <a:ln w="2540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-76200" y="4724400"/>
            <a:ext cx="6324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500" dirty="0">
                <a:solidFill>
                  <a:srgbClr val="C82E32"/>
                </a:solidFill>
              </a:rPr>
              <a:t>C</a:t>
            </a:r>
            <a:r>
              <a:rPr lang="en-US" sz="2500" baseline="-25000" dirty="0">
                <a:solidFill>
                  <a:srgbClr val="C82E32"/>
                </a:solidFill>
              </a:rPr>
              <a:t>3</a:t>
            </a:r>
            <a:r>
              <a:rPr lang="en-US" sz="2500" dirty="0">
                <a:solidFill>
                  <a:srgbClr val="C82E32"/>
                </a:solidFill>
              </a:rPr>
              <a:t>H</a:t>
            </a:r>
            <a:r>
              <a:rPr lang="en-US" sz="2500" baseline="-25000" dirty="0">
                <a:solidFill>
                  <a:srgbClr val="C82E32"/>
                </a:solidFill>
              </a:rPr>
              <a:t>8 (</a:t>
            </a:r>
            <a:r>
              <a:rPr lang="en-US" sz="2500" i="1" baseline="-25000" dirty="0">
                <a:solidFill>
                  <a:srgbClr val="C82E32"/>
                </a:solidFill>
              </a:rPr>
              <a:t>g</a:t>
            </a:r>
            <a:r>
              <a:rPr lang="en-US" sz="2500" baseline="-25000" dirty="0">
                <a:solidFill>
                  <a:srgbClr val="C82E32"/>
                </a:solidFill>
              </a:rPr>
              <a:t>)</a:t>
            </a:r>
            <a:r>
              <a:rPr lang="en-US" sz="2500" dirty="0">
                <a:solidFill>
                  <a:srgbClr val="C82E32"/>
                </a:solidFill>
              </a:rPr>
              <a:t> + 5 O</a:t>
            </a:r>
            <a:r>
              <a:rPr lang="en-US" sz="2500" baseline="-25000" dirty="0">
                <a:solidFill>
                  <a:srgbClr val="C82E32"/>
                </a:solidFill>
              </a:rPr>
              <a:t>2 (</a:t>
            </a:r>
            <a:r>
              <a:rPr lang="en-US" sz="2500" i="1" baseline="-25000" dirty="0">
                <a:solidFill>
                  <a:srgbClr val="C82E32"/>
                </a:solidFill>
              </a:rPr>
              <a:t>g</a:t>
            </a:r>
            <a:r>
              <a:rPr lang="en-US" sz="2500" baseline="-25000" dirty="0">
                <a:solidFill>
                  <a:srgbClr val="C82E32"/>
                </a:solidFill>
              </a:rPr>
              <a:t>)</a:t>
            </a:r>
            <a:r>
              <a:rPr lang="en-US" sz="2500" dirty="0">
                <a:solidFill>
                  <a:srgbClr val="C82E32"/>
                </a:solidFill>
              </a:rPr>
              <a:t> 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 3 CO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25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) 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+ 4 H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O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 (</a:t>
            </a:r>
            <a:r>
              <a:rPr lang="en-US" sz="25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25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2500" dirty="0">
                <a:solidFill>
                  <a:srgbClr val="C82E32"/>
                </a:solidFill>
                <a:sym typeface="Symbol" pitchFamily="1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69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can use Hess’s law in this way: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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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°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products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–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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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°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reactants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	where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are the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stoichiometric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coefficients.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89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Calculation of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0738" y="1249363"/>
            <a:ext cx="7535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82E32"/>
                </a:solidFill>
              </a:rPr>
              <a:t>C</a:t>
            </a:r>
            <a:r>
              <a:rPr lang="en-US" sz="3200" baseline="-25000" dirty="0">
                <a:solidFill>
                  <a:srgbClr val="C82E32"/>
                </a:solidFill>
              </a:rPr>
              <a:t>3</a:t>
            </a:r>
            <a:r>
              <a:rPr lang="en-US" sz="3200" dirty="0">
                <a:solidFill>
                  <a:srgbClr val="C82E32"/>
                </a:solidFill>
              </a:rPr>
              <a:t>H</a:t>
            </a:r>
            <a:r>
              <a:rPr lang="en-US" sz="3200" baseline="-25000" dirty="0">
                <a:solidFill>
                  <a:srgbClr val="C82E32"/>
                </a:solidFill>
              </a:rPr>
              <a:t>8 (</a:t>
            </a:r>
            <a:r>
              <a:rPr lang="en-US" sz="3200" i="1" baseline="-25000" dirty="0">
                <a:solidFill>
                  <a:srgbClr val="C82E32"/>
                </a:solidFill>
              </a:rPr>
              <a:t>g</a:t>
            </a:r>
            <a:r>
              <a:rPr lang="en-US" sz="3200" baseline="-25000" dirty="0">
                <a:solidFill>
                  <a:srgbClr val="C82E32"/>
                </a:solidFill>
              </a:rPr>
              <a:t>)</a:t>
            </a:r>
            <a:r>
              <a:rPr lang="en-US" sz="3200" dirty="0">
                <a:solidFill>
                  <a:srgbClr val="C82E32"/>
                </a:solidFill>
              </a:rPr>
              <a:t> + 5 O</a:t>
            </a:r>
            <a:r>
              <a:rPr lang="en-US" sz="3200" baseline="-25000" dirty="0">
                <a:solidFill>
                  <a:srgbClr val="C82E32"/>
                </a:solidFill>
              </a:rPr>
              <a:t>2 (</a:t>
            </a:r>
            <a:r>
              <a:rPr lang="en-US" sz="3200" i="1" baseline="-25000" dirty="0">
                <a:solidFill>
                  <a:srgbClr val="C82E32"/>
                </a:solidFill>
              </a:rPr>
              <a:t>g</a:t>
            </a:r>
            <a:r>
              <a:rPr lang="en-US" sz="3200" baseline="-25000" dirty="0">
                <a:solidFill>
                  <a:srgbClr val="C82E32"/>
                </a:solidFill>
              </a:rPr>
              <a:t>) 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 3 CO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2 (</a:t>
            </a:r>
            <a:r>
              <a:rPr lang="en-US" sz="3200" i="1" baseline="-25000" dirty="0">
                <a:solidFill>
                  <a:srgbClr val="C82E32"/>
                </a:solidFill>
                <a:sym typeface="Symbol" pitchFamily="1" charset="2"/>
              </a:rPr>
              <a:t>g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 + 4 H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3200" dirty="0">
                <a:solidFill>
                  <a:srgbClr val="C82E32"/>
                </a:solidFill>
                <a:sym typeface="Symbol" pitchFamily="1" charset="2"/>
              </a:rPr>
              <a:t>O 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(</a:t>
            </a:r>
            <a:r>
              <a:rPr lang="en-US" sz="3200" i="1" baseline="-25000" dirty="0">
                <a:solidFill>
                  <a:srgbClr val="C82E32"/>
                </a:solidFill>
                <a:sym typeface="Symbol" pitchFamily="1" charset="2"/>
              </a:rPr>
              <a:t>l</a:t>
            </a:r>
            <a:r>
              <a:rPr lang="en-US" sz="3200" baseline="-25000" dirty="0">
                <a:solidFill>
                  <a:srgbClr val="C82E32"/>
                </a:solidFill>
                <a:sym typeface="Symbol" pitchFamily="1" charset="2"/>
              </a:rPr>
              <a:t>)</a:t>
            </a:r>
            <a:endParaRPr lang="en-US" sz="3200" baseline="-25000" dirty="0">
              <a:solidFill>
                <a:srgbClr val="C82E32"/>
              </a:solidFill>
            </a:endParaRPr>
          </a:p>
        </p:txBody>
      </p:sp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38100" y="2362200"/>
            <a:ext cx="8915400" cy="205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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= [3(-393.5 kJ) + 4(-285.8 kJ)] – [1(-103.85 kJ) + 5(0 kJ)]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= [(-1180.5 kJ) + (-1143.2 kJ)] – [(-103.85 kJ) + (0 kJ)]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= (-2323.7 kJ) – (-103.85 kJ)    =   -2219.9 kJ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62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 Law of Thermodynamics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09575" y="1676400"/>
            <a:ext cx="83058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is neither created nor destroyed.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other words, the total energy of the universe is a constant; if the system loses energy, it must be gained by the surroundings, and vice versa.</a:t>
            </a:r>
          </a:p>
        </p:txBody>
      </p:sp>
      <p:pic>
        <p:nvPicPr>
          <p:cNvPr id="4" name="Picture 8" descr="05_04"/>
          <p:cNvPicPr>
            <a:picLocks noChangeAspect="1" noChangeArrowheads="1"/>
          </p:cNvPicPr>
          <p:nvPr/>
        </p:nvPicPr>
        <p:blipFill>
          <a:blip r:embed="rId3" cstate="print"/>
          <a:srcRect b="19304"/>
          <a:stretch>
            <a:fillRect/>
          </a:stretch>
        </p:blipFill>
        <p:spPr>
          <a:xfrm>
            <a:off x="877888" y="4194175"/>
            <a:ext cx="7386637" cy="20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05_04"/>
          <p:cNvPicPr>
            <a:picLocks noChangeAspect="1" noChangeArrowheads="1"/>
          </p:cNvPicPr>
          <p:nvPr/>
        </p:nvPicPr>
        <p:blipFill>
          <a:blip r:embed="rId3" cstate="print"/>
          <a:srcRect b="19304"/>
          <a:stretch>
            <a:fillRect/>
          </a:stretch>
        </p:blipFill>
        <p:spPr>
          <a:xfrm>
            <a:off x="877888" y="4194175"/>
            <a:ext cx="7386637" cy="2054225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Internal Energy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09575" y="1371600"/>
            <a:ext cx="8305800" cy="2590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By definition, the change in internal energy,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 the final energy of the system minus the initial energy of the system:</a:t>
            </a: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78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Changes in Internal Energy</a:t>
            </a:r>
          </a:p>
        </p:txBody>
      </p:sp>
      <p:pic>
        <p:nvPicPr>
          <p:cNvPr id="6" name="Picture 11" descr="05_07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905000"/>
            <a:ext cx="4040188" cy="4119563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energy is exchanged between the system and the surroundings, it is exchanged as either heat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or work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is,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68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j-ea"/>
                <a:cs typeface="+mj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and Their Signs</a:t>
            </a:r>
          </a:p>
        </p:txBody>
      </p:sp>
      <p:pic>
        <p:nvPicPr>
          <p:cNvPr id="3" name="Picture 12" descr="05_T01"/>
          <p:cNvPicPr>
            <a:picLocks noChangeAspect="1" noChangeArrowheads="1"/>
          </p:cNvPicPr>
          <p:nvPr/>
        </p:nvPicPr>
        <p:blipFill>
          <a:blip r:embed="rId3" cstate="print"/>
          <a:srcRect b="14102"/>
          <a:stretch>
            <a:fillRect/>
          </a:stretch>
        </p:blipFill>
        <p:spPr>
          <a:xfrm>
            <a:off x="685800" y="2152650"/>
            <a:ext cx="77724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Exchange of Heat between System and Surroundings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heat is absorbed by the system from the surroundings, the process is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endothermic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96686" y="33528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When heat is released by the system into the surroundings, the process is </a:t>
            </a:r>
            <a:r>
              <a:rPr lang="en-US" sz="2800" dirty="0" smtClean="0">
                <a:solidFill>
                  <a:srgbClr val="C00000"/>
                </a:solidFill>
              </a:rPr>
              <a:t>exothermic</a:t>
            </a:r>
            <a:r>
              <a:rPr lang="en-US" sz="2800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12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1664</Words>
  <Application>Microsoft Office PowerPoint</Application>
  <PresentationFormat>عرض على الشاشة (3:4)‏</PresentationFormat>
  <Paragraphs>205</Paragraphs>
  <Slides>45</Slides>
  <Notes>14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45</vt:i4>
      </vt:variant>
    </vt:vector>
  </HeadingPairs>
  <TitlesOfParts>
    <vt:vector size="50" baseType="lpstr">
      <vt:lpstr>Arial</vt:lpstr>
      <vt:lpstr>Calibri</vt:lpstr>
      <vt:lpstr>Symbol</vt:lpstr>
      <vt:lpstr>Office Theme</vt:lpstr>
      <vt:lpstr>CS ChemDraw Drawing</vt:lpstr>
      <vt:lpstr>Thermochemistry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14</cp:revision>
  <dcterms:created xsi:type="dcterms:W3CDTF">2013-02-17T06:40:54Z</dcterms:created>
  <dcterms:modified xsi:type="dcterms:W3CDTF">2016-02-27T08:03:06Z</dcterms:modified>
</cp:coreProperties>
</file>