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307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8" r:id="rId42"/>
    <p:sldId id="299" r:id="rId43"/>
    <p:sldId id="296" r:id="rId44"/>
    <p:sldId id="297" r:id="rId45"/>
    <p:sldId id="300" r:id="rId46"/>
    <p:sldId id="301" r:id="rId47"/>
    <p:sldId id="302" r:id="rId48"/>
    <p:sldId id="303" r:id="rId49"/>
    <p:sldId id="304" r:id="rId50"/>
    <p:sldId id="305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7C2B3-0D68-42E5-A5BA-32653E1852BD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32750-4CE6-4057-B30A-232956502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172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391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354A5E-C0CB-48C2-B076-3DED686E3FEC}" type="slidenum">
              <a:rPr lang="en-US"/>
              <a:pPr/>
              <a:t>10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9529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354A5E-C0CB-48C2-B076-3DED686E3FEC}" type="slidenum">
              <a:rPr lang="en-US"/>
              <a:pPr/>
              <a:t>11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8441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DA475E-D047-4DEF-8AC5-B09F5F0F1EDD}" type="slidenum">
              <a:rPr lang="en-US"/>
              <a:pPr/>
              <a:t>12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5018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49B9F-1818-4104-9549-AD1BF9431BAE}" type="slidenum">
              <a:rPr lang="en-US"/>
              <a:pPr/>
              <a:t>13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0767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01F41D-0EEB-4CD9-A3E7-A031FC17D1A9}" type="slidenum">
              <a:rPr lang="en-US"/>
              <a:pPr/>
              <a:t>14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3159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49B9F-1818-4104-9549-AD1BF9431BAE}" type="slidenum">
              <a:rPr lang="en-US"/>
              <a:pPr/>
              <a:t>15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5891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01F41D-0EEB-4CD9-A3E7-A031FC17D1A9}" type="slidenum">
              <a:rPr lang="en-US"/>
              <a:pPr/>
              <a:t>17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0663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4022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01F41D-0EEB-4CD9-A3E7-A031FC17D1A9}" type="slidenum">
              <a:rPr lang="en-US"/>
              <a:pPr/>
              <a:t>19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4127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106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904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01F41D-0EEB-4CD9-A3E7-A031FC17D1A9}" type="slidenum">
              <a:rPr lang="en-US"/>
              <a:pPr/>
              <a:t>21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9773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0980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3773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8835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955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0743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7745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9939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16052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634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26D55A-A37E-4C5E-987D-240CA41B7C36}" type="slidenum">
              <a:rPr lang="en-US"/>
              <a:pPr/>
              <a:t>3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0293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5147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03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87066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01024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62181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53161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33387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57949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57630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078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7EDD53-3980-4F91-B2A9-159C1B62A4E1}" type="slidenum">
              <a:rPr lang="en-US"/>
              <a:pPr/>
              <a:t>4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17524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93311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55761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52248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13352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98123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30427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40550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96425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89290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845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A15ED5-6B9A-41A0-B48F-BA00BACA74D6}" type="slidenum">
              <a:rPr lang="en-US"/>
              <a:pPr/>
              <a:t>5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472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5F1F26-CD48-40C5-9126-42FC7EE859DC}" type="slidenum">
              <a:rPr lang="en-US"/>
              <a:pPr/>
              <a:t>6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8365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D70289-F3D6-4926-95F5-A64035EEDA14}" type="slidenum">
              <a:rPr lang="en-US"/>
              <a:pPr/>
              <a:t>7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750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D70289-F3D6-4926-95F5-A64035EEDA14}" type="slidenum">
              <a:rPr lang="en-US"/>
              <a:pPr/>
              <a:t>8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946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077EFA-525A-4BAE-BBAD-F1FAE12B20EE}" type="slidenum">
              <a:rPr lang="en-US"/>
              <a:pPr/>
              <a:t>9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520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106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596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8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34AF9C1-5E1D-420C-8597-42D8353168D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7620000" y="6629400"/>
            <a:ext cx="1600200" cy="2286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4057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C6D94EB-369E-4A6C-A304-AB570B4BEE7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7620000" y="6629400"/>
            <a:ext cx="1600200" cy="2286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412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79BA739-0AAB-4886-9F4F-6C846A06B24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7620000" y="6629400"/>
            <a:ext cx="1600200" cy="2286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166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494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47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8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17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931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43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51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4194-A220-4AAF-87F8-CC8B62996F8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6D98-E08C-4D6E-AC49-4B349A0F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57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C4194-A220-4AAF-87F8-CC8B62996F8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D6D98-E08C-4D6E-AC49-4B349A0F4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7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2132856"/>
            <a:ext cx="61624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rgbClr val="C00000"/>
                </a:solidFill>
              </a:rPr>
              <a:t>Gases</a:t>
            </a:r>
            <a:endParaRPr lang="en-GB" sz="8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09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Charles’s Law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916832"/>
            <a:ext cx="4495800" cy="22939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volume of a fixed amount of gas at constant pressure is directly proportional to its absolute temperature.</a:t>
            </a: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533400" y="5791200"/>
            <a:ext cx="6686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2800">
                <a:solidFill>
                  <a:srgbClr val="C82E32"/>
                </a:solidFill>
                <a:latin typeface="Arial" charset="0"/>
              </a:rPr>
              <a:t>A plot of </a:t>
            </a:r>
            <a:r>
              <a:rPr lang="en-US" sz="2800" i="1">
                <a:solidFill>
                  <a:srgbClr val="C82E32"/>
                </a:solidFill>
                <a:latin typeface="Arial" charset="0"/>
              </a:rPr>
              <a:t>V</a:t>
            </a:r>
            <a:r>
              <a:rPr lang="en-US" sz="2800">
                <a:solidFill>
                  <a:srgbClr val="C82E32"/>
                </a:solidFill>
                <a:latin typeface="Arial" charset="0"/>
              </a:rPr>
              <a:t> versus </a:t>
            </a:r>
            <a:r>
              <a:rPr lang="en-US" sz="2800" i="1">
                <a:solidFill>
                  <a:srgbClr val="C82E32"/>
                </a:solidFill>
                <a:latin typeface="Arial" charset="0"/>
              </a:rPr>
              <a:t>T</a:t>
            </a:r>
            <a:r>
              <a:rPr lang="en-US" sz="2800">
                <a:solidFill>
                  <a:srgbClr val="C82E32"/>
                </a:solidFill>
                <a:latin typeface="Arial" charset="0"/>
              </a:rPr>
              <a:t> will be a straight line.</a:t>
            </a:r>
            <a:endParaRPr lang="en-US" sz="2800">
              <a:solidFill>
                <a:srgbClr val="C82E32"/>
              </a:solidFill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52400" y="4343400"/>
            <a:ext cx="2819400" cy="1190625"/>
            <a:chOff x="192" y="2736"/>
            <a:chExt cx="1776" cy="750"/>
          </a:xfrm>
        </p:grpSpPr>
        <p:sp>
          <p:nvSpPr>
            <p:cNvPr id="66573" name="Rectangle 13"/>
            <p:cNvSpPr>
              <a:spLocks noChangeArrowheads="1"/>
            </p:cNvSpPr>
            <p:nvPr/>
          </p:nvSpPr>
          <p:spPr bwMode="auto">
            <a:xfrm>
              <a:off x="192" y="2925"/>
              <a:ext cx="76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buFontTx/>
                <a:buChar char="•"/>
              </a:pPr>
              <a:r>
                <a:rPr lang="en-US" sz="2800">
                  <a:solidFill>
                    <a:srgbClr val="C82E32"/>
                  </a:solidFill>
                  <a:latin typeface="Arial" charset="0"/>
                </a:rPr>
                <a:t>i.e.,</a:t>
              </a:r>
              <a:endParaRPr lang="en-US" sz="2800">
                <a:solidFill>
                  <a:srgbClr val="000080"/>
                </a:solidFill>
                <a:latin typeface="Arial" charset="0"/>
              </a:endParaRPr>
            </a:p>
          </p:txBody>
        </p:sp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109" y="2736"/>
              <a:ext cx="859" cy="750"/>
              <a:chOff x="1920" y="2705"/>
              <a:chExt cx="859" cy="750"/>
            </a:xfrm>
          </p:grpSpPr>
          <p:grpSp>
            <p:nvGrpSpPr>
              <p:cNvPr id="4" name="Group 19"/>
              <p:cNvGrpSpPr>
                <a:grpSpLocks/>
              </p:cNvGrpSpPr>
              <p:nvPr/>
            </p:nvGrpSpPr>
            <p:grpSpPr bwMode="auto">
              <a:xfrm>
                <a:off x="1920" y="2705"/>
                <a:ext cx="336" cy="750"/>
                <a:chOff x="2352" y="2647"/>
                <a:chExt cx="336" cy="750"/>
              </a:xfrm>
            </p:grpSpPr>
            <p:sp>
              <p:nvSpPr>
                <p:cNvPr id="66577" name="Rectangle 17"/>
                <p:cNvSpPr>
                  <a:spLocks noChangeArrowheads="1"/>
                </p:cNvSpPr>
                <p:nvPr/>
              </p:nvSpPr>
              <p:spPr bwMode="auto">
                <a:xfrm>
                  <a:off x="2369" y="2647"/>
                  <a:ext cx="308" cy="7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3600" i="1">
                      <a:solidFill>
                        <a:srgbClr val="000080"/>
                      </a:solidFill>
                      <a:latin typeface="Arial" charset="0"/>
                    </a:rPr>
                    <a:t>V</a:t>
                  </a:r>
                </a:p>
                <a:p>
                  <a:r>
                    <a:rPr lang="en-US" sz="3600" i="1">
                      <a:solidFill>
                        <a:srgbClr val="000080"/>
                      </a:solidFill>
                      <a:latin typeface="Arial" charset="0"/>
                    </a:rPr>
                    <a:t>T</a:t>
                  </a:r>
                </a:p>
              </p:txBody>
            </p:sp>
            <p:sp>
              <p:nvSpPr>
                <p:cNvPr id="66578" name="Line 18"/>
                <p:cNvSpPr>
                  <a:spLocks noChangeShapeType="1"/>
                </p:cNvSpPr>
                <p:nvPr/>
              </p:nvSpPr>
              <p:spPr bwMode="auto">
                <a:xfrm>
                  <a:off x="2352" y="3004"/>
                  <a:ext cx="336" cy="0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66580" name="Rectangle 20"/>
              <p:cNvSpPr>
                <a:spLocks noChangeArrowheads="1"/>
              </p:cNvSpPr>
              <p:nvPr/>
            </p:nvSpPr>
            <p:spPr bwMode="auto">
              <a:xfrm>
                <a:off x="2271" y="2849"/>
                <a:ext cx="50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600">
                    <a:solidFill>
                      <a:srgbClr val="000080"/>
                    </a:solidFill>
                    <a:latin typeface="Arial" charset="0"/>
                  </a:rPr>
                  <a:t>= </a:t>
                </a:r>
                <a:r>
                  <a:rPr lang="en-US" sz="3600" i="1">
                    <a:solidFill>
                      <a:srgbClr val="000080"/>
                    </a:solidFill>
                    <a:latin typeface="Arial" charset="0"/>
                  </a:rPr>
                  <a:t>k</a:t>
                </a:r>
                <a:endParaRPr lang="en-US" sz="3600">
                  <a:solidFill>
                    <a:srgbClr val="000080"/>
                  </a:solidFill>
                  <a:latin typeface="Arial" charset="0"/>
                </a:endParaRPr>
              </a:p>
            </p:txBody>
          </p:sp>
        </p:grpSp>
      </p:grpSp>
      <p:pic>
        <p:nvPicPr>
          <p:cNvPr id="66588" name="Picture 28" descr="10_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3856"/>
          <a:stretch>
            <a:fillRect/>
          </a:stretch>
        </p:blipFill>
        <p:spPr>
          <a:xfrm>
            <a:off x="4648200" y="1844824"/>
            <a:ext cx="4191000" cy="3522662"/>
          </a:xfrm>
        </p:spPr>
      </p:pic>
    </p:spTree>
    <p:extLst>
      <p:ext uri="{BB962C8B-B14F-4D97-AF65-F5344CB8AC3E}">
        <p14:creationId xmlns:p14="http://schemas.microsoft.com/office/powerpoint/2010/main" val="422451553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Charles’s Law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916832"/>
            <a:ext cx="4131568" cy="3168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volume of a fixed amount of gas at constant pressure is directly proportional to its absolute temperature.</a:t>
            </a:r>
          </a:p>
        </p:txBody>
      </p:sp>
      <p:pic>
        <p:nvPicPr>
          <p:cNvPr id="14" name="Picture 2" descr="C:\Users\solme12\Desktop\Charles_and_Gay-Lussac's_Law_animat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492896"/>
            <a:ext cx="4482630" cy="36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9552448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Avogadro’s Law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7772400" cy="1447800"/>
          </a:xfrm>
        </p:spPr>
        <p:txBody>
          <a:bodyPr/>
          <a:lstStyle/>
          <a:p>
            <a:r>
              <a:rPr lang="en-US" sz="2800"/>
              <a:t>The volume of a gas at constant temperature and pressure is directly proportional to the number of moles of the gas.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85800" y="3025775"/>
            <a:ext cx="6369050" cy="641350"/>
            <a:chOff x="432" y="1906"/>
            <a:chExt cx="4012" cy="404"/>
          </a:xfrm>
        </p:grpSpPr>
        <p:sp>
          <p:nvSpPr>
            <p:cNvPr id="18440" name="Rectangle 8"/>
            <p:cNvSpPr>
              <a:spLocks noChangeArrowheads="1"/>
            </p:cNvSpPr>
            <p:nvPr/>
          </p:nvSpPr>
          <p:spPr bwMode="auto">
            <a:xfrm>
              <a:off x="432" y="1968"/>
              <a:ext cx="3120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eaLnBrk="1" hangingPunct="1">
                <a:spcBef>
                  <a:spcPct val="20000"/>
                </a:spcBef>
                <a:buFontTx/>
                <a:buChar char="•"/>
              </a:pPr>
              <a:r>
                <a:rPr lang="en-US" sz="2800">
                  <a:solidFill>
                    <a:srgbClr val="C82E32"/>
                  </a:solidFill>
                  <a:latin typeface="Arial" charset="0"/>
                </a:rPr>
                <a:t>Mathematically, this means</a:t>
              </a:r>
            </a:p>
          </p:txBody>
        </p:sp>
        <p:sp>
          <p:nvSpPr>
            <p:cNvPr id="18444" name="Rectangle 12"/>
            <p:cNvSpPr>
              <a:spLocks noChangeArrowheads="1"/>
            </p:cNvSpPr>
            <p:nvPr/>
          </p:nvSpPr>
          <p:spPr bwMode="auto">
            <a:xfrm>
              <a:off x="3504" y="1906"/>
              <a:ext cx="94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>
                  <a:solidFill>
                    <a:srgbClr val="000080"/>
                  </a:solidFill>
                  <a:latin typeface="Arial" charset="0"/>
                </a:rPr>
                <a:t> = </a:t>
              </a:r>
              <a:r>
                <a:rPr lang="en-US" sz="3600" i="1">
                  <a:solidFill>
                    <a:srgbClr val="000080"/>
                  </a:solidFill>
                  <a:latin typeface="Arial" charset="0"/>
                </a:rPr>
                <a:t>kn</a:t>
              </a:r>
            </a:p>
          </p:txBody>
        </p:sp>
      </p:grpSp>
      <p:pic>
        <p:nvPicPr>
          <p:cNvPr id="18447" name="Picture 15" descr="10_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6621"/>
          <a:stretch>
            <a:fillRect/>
          </a:stretch>
        </p:blipFill>
        <p:spPr>
          <a:xfrm>
            <a:off x="1350963" y="3810000"/>
            <a:ext cx="6445250" cy="2289175"/>
          </a:xfrm>
        </p:spPr>
      </p:pic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8424863" y="1438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22483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Ideal-Gas Equation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67000"/>
            <a:ext cx="7772400" cy="1524000"/>
          </a:xfrm>
        </p:spPr>
        <p:txBody>
          <a:bodyPr/>
          <a:lstStyle/>
          <a:p>
            <a:pPr lvl="3">
              <a:lnSpc>
                <a:spcPct val="90000"/>
              </a:lnSpc>
              <a:buFontTx/>
              <a:buNone/>
            </a:pPr>
            <a:r>
              <a:rPr lang="en-US" sz="2800" i="1"/>
              <a:t>V</a:t>
            </a:r>
            <a:r>
              <a:rPr lang="en-US" sz="2800"/>
              <a:t> </a:t>
            </a:r>
            <a:r>
              <a:rPr lang="en-US" sz="2800">
                <a:latin typeface="Symbol" pitchFamily="1" charset="2"/>
                <a:sym typeface="Symbol" pitchFamily="1" charset="2"/>
              </a:rPr>
              <a:t></a:t>
            </a:r>
            <a:r>
              <a:rPr lang="en-US" sz="2800"/>
              <a:t> 1/</a:t>
            </a:r>
            <a:r>
              <a:rPr lang="en-US" sz="2800" i="1"/>
              <a:t>P</a:t>
            </a:r>
            <a:r>
              <a:rPr lang="en-US" sz="2800"/>
              <a:t>  (Boyle’s law)</a:t>
            </a:r>
          </a:p>
          <a:p>
            <a:pPr lvl="3">
              <a:lnSpc>
                <a:spcPct val="90000"/>
              </a:lnSpc>
              <a:buFontTx/>
              <a:buNone/>
            </a:pPr>
            <a:r>
              <a:rPr lang="en-US" sz="2800" i="1"/>
              <a:t>V</a:t>
            </a:r>
            <a:r>
              <a:rPr lang="en-US" sz="2800"/>
              <a:t> </a:t>
            </a:r>
            <a:r>
              <a:rPr lang="en-US" sz="2800">
                <a:latin typeface="Symbol" pitchFamily="1" charset="2"/>
                <a:sym typeface="Symbol" pitchFamily="1" charset="2"/>
              </a:rPr>
              <a:t></a:t>
            </a:r>
            <a:r>
              <a:rPr lang="en-US" sz="2800"/>
              <a:t> </a:t>
            </a:r>
            <a:r>
              <a:rPr lang="en-US" sz="2800" i="1"/>
              <a:t>T</a:t>
            </a:r>
            <a:r>
              <a:rPr lang="en-US" sz="2800"/>
              <a:t>  (Charles’s law)</a:t>
            </a:r>
          </a:p>
          <a:p>
            <a:pPr lvl="3">
              <a:lnSpc>
                <a:spcPct val="90000"/>
              </a:lnSpc>
              <a:buFontTx/>
              <a:buNone/>
            </a:pPr>
            <a:r>
              <a:rPr lang="en-US" sz="2800" i="1"/>
              <a:t>V</a:t>
            </a:r>
            <a:r>
              <a:rPr lang="en-US" sz="2800"/>
              <a:t> </a:t>
            </a:r>
            <a:r>
              <a:rPr lang="en-US" sz="2800">
                <a:latin typeface="Symbol" pitchFamily="1" charset="2"/>
                <a:sym typeface="Symbol" pitchFamily="1" charset="2"/>
              </a:rPr>
              <a:t></a:t>
            </a:r>
            <a:r>
              <a:rPr lang="en-US" sz="2800"/>
              <a:t> </a:t>
            </a:r>
            <a:r>
              <a:rPr lang="en-US" sz="2800" i="1"/>
              <a:t>n</a:t>
            </a:r>
            <a:r>
              <a:rPr lang="en-US" sz="2800"/>
              <a:t>  (Avogadro’s law)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685800" y="1905000"/>
            <a:ext cx="472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3200" dirty="0">
                <a:solidFill>
                  <a:srgbClr val="000080"/>
                </a:solidFill>
                <a:latin typeface="Arial" charset="0"/>
              </a:rPr>
              <a:t>So far we’ve seen that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85800" y="4114800"/>
            <a:ext cx="5257800" cy="1800225"/>
            <a:chOff x="432" y="2592"/>
            <a:chExt cx="3312" cy="1134"/>
          </a:xfrm>
        </p:grpSpPr>
        <p:sp>
          <p:nvSpPr>
            <p:cNvPr id="20490" name="Rectangle 10"/>
            <p:cNvSpPr>
              <a:spLocks noChangeArrowheads="1"/>
            </p:cNvSpPr>
            <p:nvPr/>
          </p:nvSpPr>
          <p:spPr bwMode="auto">
            <a:xfrm>
              <a:off x="432" y="2592"/>
              <a:ext cx="3312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eaLnBrk="1" hangingPunct="1">
                <a:spcBef>
                  <a:spcPct val="20000"/>
                </a:spcBef>
                <a:buFontTx/>
                <a:buChar char="•"/>
              </a:pPr>
              <a:r>
                <a:rPr lang="en-US" sz="3200" dirty="0">
                  <a:solidFill>
                    <a:srgbClr val="C00000"/>
                  </a:solidFill>
                  <a:latin typeface="Arial" charset="0"/>
                </a:rPr>
                <a:t>Combining these, we get</a:t>
              </a:r>
            </a:p>
          </p:txBody>
        </p:sp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2338" y="2976"/>
              <a:ext cx="1077" cy="750"/>
              <a:chOff x="2687" y="2976"/>
              <a:chExt cx="1077" cy="750"/>
            </a:xfrm>
          </p:grpSpPr>
          <p:sp>
            <p:nvSpPr>
              <p:cNvPr id="20492" name="Rectangle 12"/>
              <p:cNvSpPr>
                <a:spLocks noChangeArrowheads="1"/>
              </p:cNvSpPr>
              <p:nvPr/>
            </p:nvSpPr>
            <p:spPr bwMode="auto">
              <a:xfrm>
                <a:off x="2687" y="3149"/>
                <a:ext cx="593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600" i="1">
                    <a:solidFill>
                      <a:srgbClr val="000080"/>
                    </a:solidFill>
                    <a:latin typeface="Arial" charset="0"/>
                  </a:rPr>
                  <a:t>V</a:t>
                </a:r>
                <a:r>
                  <a:rPr lang="en-US" sz="3600">
                    <a:solidFill>
                      <a:srgbClr val="000080"/>
                    </a:solidFill>
                    <a:latin typeface="Arial" charset="0"/>
                  </a:rPr>
                  <a:t> </a:t>
                </a:r>
                <a:r>
                  <a:rPr lang="en-US" sz="3600">
                    <a:solidFill>
                      <a:srgbClr val="000080"/>
                    </a:solidFill>
                    <a:latin typeface="Arial" charset="0"/>
                    <a:sym typeface="Symbol" pitchFamily="1" charset="2"/>
                  </a:rPr>
                  <a:t></a:t>
                </a:r>
                <a:endParaRPr lang="en-US" sz="3200" i="1">
                  <a:solidFill>
                    <a:srgbClr val="000080"/>
                  </a:solidFill>
                  <a:latin typeface="Arial" charset="0"/>
                </a:endParaRPr>
              </a:p>
            </p:txBody>
          </p:sp>
          <p:grpSp>
            <p:nvGrpSpPr>
              <p:cNvPr id="4" name="Group 15"/>
              <p:cNvGrpSpPr>
                <a:grpSpLocks/>
              </p:cNvGrpSpPr>
              <p:nvPr/>
            </p:nvGrpSpPr>
            <p:grpSpPr bwMode="auto">
              <a:xfrm>
                <a:off x="3312" y="2976"/>
                <a:ext cx="452" cy="750"/>
                <a:chOff x="3371" y="3133"/>
                <a:chExt cx="452" cy="750"/>
              </a:xfrm>
            </p:grpSpPr>
            <p:sp>
              <p:nvSpPr>
                <p:cNvPr id="20493" name="Rectangle 13"/>
                <p:cNvSpPr>
                  <a:spLocks noChangeArrowheads="1"/>
                </p:cNvSpPr>
                <p:nvPr/>
              </p:nvSpPr>
              <p:spPr bwMode="auto">
                <a:xfrm>
                  <a:off x="3371" y="3133"/>
                  <a:ext cx="452" cy="7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3600" i="1" dirty="0">
                      <a:solidFill>
                        <a:srgbClr val="000080"/>
                      </a:solidFill>
                      <a:latin typeface="Arial" charset="0"/>
                    </a:rPr>
                    <a:t>nT</a:t>
                  </a:r>
                </a:p>
                <a:p>
                  <a:pPr algn="ctr"/>
                  <a:r>
                    <a:rPr lang="en-US" sz="3600" i="1" dirty="0">
                      <a:solidFill>
                        <a:srgbClr val="000080"/>
                      </a:solidFill>
                      <a:latin typeface="Arial" charset="0"/>
                    </a:rPr>
                    <a:t>P</a:t>
                  </a:r>
                </a:p>
              </p:txBody>
            </p:sp>
            <p:sp>
              <p:nvSpPr>
                <p:cNvPr id="20494" name="Line 14"/>
                <p:cNvSpPr>
                  <a:spLocks noChangeShapeType="1"/>
                </p:cNvSpPr>
                <p:nvPr/>
              </p:nvSpPr>
              <p:spPr bwMode="auto">
                <a:xfrm>
                  <a:off x="3373" y="3518"/>
                  <a:ext cx="432" cy="0"/>
                </a:xfrm>
                <a:prstGeom prst="line">
                  <a:avLst/>
                </a:prstGeom>
                <a:noFill/>
                <a:ln w="31750">
                  <a:solidFill>
                    <a:srgbClr val="001996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69480982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4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Ideal-Gas Equation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3886200" cy="6096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/>
              <a:t>	The relationship</a:t>
            </a:r>
            <a:endParaRPr lang="en-US" sz="3600" b="1" dirty="0"/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1143000" y="381000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latin typeface="Arial" charset="0"/>
              </a:rPr>
              <a:t>then becomes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419600" y="2133600"/>
            <a:ext cx="1790700" cy="1190625"/>
            <a:chOff x="552" y="1584"/>
            <a:chExt cx="1128" cy="750"/>
          </a:xfrm>
        </p:grpSpPr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225" y="1584"/>
              <a:ext cx="455" cy="750"/>
              <a:chOff x="1225" y="1582"/>
              <a:chExt cx="455" cy="750"/>
            </a:xfrm>
          </p:grpSpPr>
          <p:sp>
            <p:nvSpPr>
              <p:cNvPr id="27660" name="Rectangle 12"/>
              <p:cNvSpPr>
                <a:spLocks noChangeArrowheads="1"/>
              </p:cNvSpPr>
              <p:nvPr/>
            </p:nvSpPr>
            <p:spPr bwMode="auto">
              <a:xfrm>
                <a:off x="1225" y="1582"/>
                <a:ext cx="452" cy="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 i="1" dirty="0">
                    <a:solidFill>
                      <a:srgbClr val="000080"/>
                    </a:solidFill>
                    <a:latin typeface="Arial" charset="0"/>
                  </a:rPr>
                  <a:t>nT</a:t>
                </a:r>
              </a:p>
              <a:p>
                <a:pPr algn="ctr"/>
                <a:r>
                  <a:rPr lang="en-US" sz="3600" i="1" dirty="0">
                    <a:solidFill>
                      <a:srgbClr val="000080"/>
                    </a:solidFill>
                    <a:latin typeface="Arial" charset="0"/>
                  </a:rPr>
                  <a:t>P</a:t>
                </a:r>
              </a:p>
            </p:txBody>
          </p:sp>
          <p:sp>
            <p:nvSpPr>
              <p:cNvPr id="27661" name="Line 13"/>
              <p:cNvSpPr>
                <a:spLocks noChangeShapeType="1"/>
              </p:cNvSpPr>
              <p:nvPr/>
            </p:nvSpPr>
            <p:spPr bwMode="auto">
              <a:xfrm>
                <a:off x="1248" y="1968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solidFill>
                    <a:srgbClr val="000080"/>
                  </a:solidFill>
                </a:endParaRPr>
              </a:p>
            </p:txBody>
          </p:sp>
        </p:grpSp>
        <p:sp>
          <p:nvSpPr>
            <p:cNvPr id="27664" name="Rectangle 16"/>
            <p:cNvSpPr>
              <a:spLocks noChangeArrowheads="1"/>
            </p:cNvSpPr>
            <p:nvPr/>
          </p:nvSpPr>
          <p:spPr bwMode="auto">
            <a:xfrm>
              <a:off x="552" y="1757"/>
              <a:ext cx="59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 dirty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 dirty="0">
                  <a:solidFill>
                    <a:srgbClr val="000080"/>
                  </a:solidFill>
                  <a:latin typeface="Arial" charset="0"/>
                </a:rPr>
                <a:t> </a:t>
              </a:r>
              <a:r>
                <a:rPr lang="en-US" sz="3600" dirty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</a:t>
              </a:r>
              <a:endParaRPr lang="en-US" sz="3600" dirty="0">
                <a:solidFill>
                  <a:srgbClr val="000080"/>
                </a:solidFill>
                <a:latin typeface="Arial" charset="0"/>
              </a:endParaRP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4683125" y="3581400"/>
            <a:ext cx="2095500" cy="1190625"/>
            <a:chOff x="864" y="2928"/>
            <a:chExt cx="1320" cy="750"/>
          </a:xfrm>
        </p:grpSpPr>
        <p:grpSp>
          <p:nvGrpSpPr>
            <p:cNvPr id="5" name="Group 19"/>
            <p:cNvGrpSpPr>
              <a:grpSpLocks/>
            </p:cNvGrpSpPr>
            <p:nvPr/>
          </p:nvGrpSpPr>
          <p:grpSpPr bwMode="auto">
            <a:xfrm>
              <a:off x="1729" y="2928"/>
              <a:ext cx="455" cy="750"/>
              <a:chOff x="1225" y="1582"/>
              <a:chExt cx="455" cy="750"/>
            </a:xfrm>
          </p:grpSpPr>
          <p:sp>
            <p:nvSpPr>
              <p:cNvPr id="27668" name="Rectangle 20"/>
              <p:cNvSpPr>
                <a:spLocks noChangeArrowheads="1"/>
              </p:cNvSpPr>
              <p:nvPr/>
            </p:nvSpPr>
            <p:spPr bwMode="auto">
              <a:xfrm>
                <a:off x="1225" y="1582"/>
                <a:ext cx="452" cy="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 i="1" dirty="0">
                    <a:solidFill>
                      <a:srgbClr val="000080"/>
                    </a:solidFill>
                    <a:latin typeface="Arial" charset="0"/>
                  </a:rPr>
                  <a:t>nT</a:t>
                </a:r>
              </a:p>
              <a:p>
                <a:pPr algn="ctr"/>
                <a:r>
                  <a:rPr lang="en-US" sz="3600" i="1" dirty="0">
                    <a:solidFill>
                      <a:srgbClr val="000080"/>
                    </a:solidFill>
                    <a:latin typeface="Arial" charset="0"/>
                  </a:rPr>
                  <a:t>P</a:t>
                </a:r>
              </a:p>
            </p:txBody>
          </p:sp>
          <p:sp>
            <p:nvSpPr>
              <p:cNvPr id="27669" name="Line 21"/>
              <p:cNvSpPr>
                <a:spLocks noChangeShapeType="1"/>
              </p:cNvSpPr>
              <p:nvPr/>
            </p:nvSpPr>
            <p:spPr bwMode="auto">
              <a:xfrm>
                <a:off x="1248" y="1968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solidFill>
                    <a:srgbClr val="000080"/>
                  </a:solidFill>
                </a:endParaRPr>
              </a:p>
            </p:txBody>
          </p:sp>
        </p:grpSp>
        <p:sp>
          <p:nvSpPr>
            <p:cNvPr id="27670" name="Rectangle 22"/>
            <p:cNvSpPr>
              <a:spLocks noChangeArrowheads="1"/>
            </p:cNvSpPr>
            <p:nvPr/>
          </p:nvSpPr>
          <p:spPr bwMode="auto">
            <a:xfrm>
              <a:off x="864" y="3101"/>
              <a:ext cx="8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 dirty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 dirty="0">
                  <a:solidFill>
                    <a:srgbClr val="000080"/>
                  </a:solidFill>
                  <a:latin typeface="Arial" charset="0"/>
                </a:rPr>
                <a:t> </a:t>
              </a:r>
              <a:r>
                <a:rPr lang="en-US" sz="3600" dirty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= </a:t>
              </a:r>
              <a:r>
                <a:rPr lang="en-US" sz="3600" i="1" dirty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R</a:t>
              </a:r>
              <a:endParaRPr lang="en-US" sz="3600" i="1" dirty="0">
                <a:solidFill>
                  <a:srgbClr val="000080"/>
                </a:solidFill>
                <a:latin typeface="Arial" charset="0"/>
              </a:endParaRPr>
            </a:p>
          </p:txBody>
        </p:sp>
      </p:grpSp>
      <p:sp>
        <p:nvSpPr>
          <p:cNvPr id="27672" name="Rectangle 24"/>
          <p:cNvSpPr>
            <a:spLocks noChangeArrowheads="1"/>
          </p:cNvSpPr>
          <p:nvPr/>
        </p:nvSpPr>
        <p:spPr bwMode="auto">
          <a:xfrm>
            <a:off x="5435600" y="4614863"/>
            <a:ext cx="590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C82E32"/>
                </a:solidFill>
                <a:latin typeface="Arial" charset="0"/>
              </a:rPr>
              <a:t>or</a:t>
            </a:r>
          </a:p>
        </p:txBody>
      </p:sp>
      <p:sp>
        <p:nvSpPr>
          <p:cNvPr id="27673" name="Rectangle 25"/>
          <p:cNvSpPr>
            <a:spLocks noChangeArrowheads="1"/>
          </p:cNvSpPr>
          <p:nvPr/>
        </p:nvSpPr>
        <p:spPr bwMode="auto">
          <a:xfrm>
            <a:off x="4419600" y="5410200"/>
            <a:ext cx="24115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i="1" dirty="0">
                <a:solidFill>
                  <a:srgbClr val="000080"/>
                </a:solidFill>
                <a:latin typeface="Arial" charset="0"/>
              </a:rPr>
              <a:t>PV</a:t>
            </a:r>
            <a:r>
              <a:rPr lang="en-US" sz="40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4000" i="1" dirty="0">
                <a:solidFill>
                  <a:srgbClr val="000080"/>
                </a:solidFill>
                <a:latin typeface="Arial" charset="0"/>
              </a:rPr>
              <a:t>nRT</a:t>
            </a:r>
          </a:p>
        </p:txBody>
      </p:sp>
    </p:spTree>
    <p:extLst>
      <p:ext uri="{BB962C8B-B14F-4D97-AF65-F5344CB8AC3E}">
        <p14:creationId xmlns:p14="http://schemas.microsoft.com/office/powerpoint/2010/main" val="160531248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Ideal-Gas Equation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685800" y="1981200"/>
            <a:ext cx="3454152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constant of proportionality is known as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the gas constant.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10" descr="10_T0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t="27034" b="4066"/>
          <a:stretch>
            <a:fillRect/>
          </a:stretch>
        </p:blipFill>
        <p:spPr>
          <a:xfrm>
            <a:off x="4419600" y="2133600"/>
            <a:ext cx="4267200" cy="256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01065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57200" y="729343"/>
                <a:ext cx="8326510" cy="59044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At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tandard Conditions for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emperature and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</a:t>
                </a:r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as (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STP</a:t>
                </a:r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for any gas</a:t>
                </a:r>
              </a:p>
              <a:p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 = 0 C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˚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= 273 K</a:t>
                </a:r>
              </a:p>
              <a:p>
                <a:r>
                  <a:rPr lang="en-US" sz="2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 = 1 </a:t>
                </a:r>
                <a:r>
                  <a:rPr lang="en-US" sz="2000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atm</a:t>
                </a:r>
                <a:endParaRPr lang="en-US" sz="2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R = 0.082 </a:t>
                </a:r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atm.L.mol</a:t>
                </a:r>
                <a:r>
                  <a:rPr lang="en-US" sz="2000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.K</a:t>
                </a:r>
                <a:r>
                  <a:rPr lang="en-US" sz="2000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</a:p>
              <a:p>
                <a:endParaRPr lang="en-US" sz="2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PV = </a:t>
                </a:r>
                <a:r>
                  <a:rPr lang="en-US" sz="2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nRT</a:t>
                </a:r>
                <a:endParaRPr lang="en-US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000" b="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𝑛𝑅𝑇</m:t>
                          </m:r>
                        </m:num>
                        <m:den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𝑃</m:t>
                          </m:r>
                        </m:den>
                      </m:f>
                      <m:r>
                        <a:rPr lang="en-US" sz="2000" b="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0821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273</m:t>
                          </m:r>
                        </m:num>
                        <m:den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sz="2000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>
                          <a:latin typeface="Cambria Math" panose="02040503050406030204" pitchFamily="18" charset="0"/>
                        </a:rPr>
                        <m:t>22</m:t>
                      </m:r>
                      <m:r>
                        <a:rPr lang="en-US" sz="2000" b="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0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sz="2000" b="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or </a:t>
                </a:r>
              </a:p>
              <a:p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 = 101325 Pa    so  R 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= 8.314 Pa.m</a:t>
                </a:r>
                <a:r>
                  <a:rPr lang="en-US" sz="20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mol</a:t>
                </a:r>
                <a:r>
                  <a:rPr lang="en-US" sz="2000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.K</a:t>
                </a:r>
                <a:r>
                  <a:rPr lang="en-US" sz="2000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</a:p>
              <a:p>
                <a:endParaRPr lang="en-US" sz="2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000" b="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𝑛𝑅𝑇</m:t>
                          </m:r>
                        </m:num>
                        <m:den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𝑃</m:t>
                          </m:r>
                        </m:den>
                      </m:f>
                      <m:r>
                        <a:rPr lang="en-US" sz="2000" b="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314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273</m:t>
                          </m:r>
                        </m:num>
                        <m:den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101325</m:t>
                          </m:r>
                        </m:den>
                      </m:f>
                      <m:r>
                        <a:rPr lang="en-US" sz="2000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000" b="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0" i="1">
                          <a:latin typeface="Cambria Math" panose="02040503050406030204" pitchFamily="18" charset="0"/>
                        </a:rPr>
                        <m:t>0224</m:t>
                      </m:r>
                      <m:r>
                        <a:rPr lang="en-US" sz="2000" b="0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</a:t>
                </a:r>
              </a:p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V =  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22.4 dm</a:t>
                </a:r>
                <a:r>
                  <a:rPr lang="en-US" sz="20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or L</a:t>
                </a:r>
              </a:p>
              <a:p>
                <a:endParaRPr lang="en-US" dirty="0"/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729343"/>
                <a:ext cx="8326510" cy="5904437"/>
              </a:xfrm>
              <a:prstGeom prst="rect">
                <a:avLst/>
              </a:prstGeom>
              <a:blipFill rotWithShape="1">
                <a:blip r:embed="rId2"/>
                <a:stretch>
                  <a:fillRect l="-732" t="-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5588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Relating the Ideal-Gas Equation and the Gas Laws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579420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When the quantity of gas and the temperature are held constant, </a:t>
            </a:r>
            <a:r>
              <a:rPr lang="en-GB" sz="3200" i="1" dirty="0" smtClean="0">
                <a:cs typeface="Times New Roman" pitchFamily="18" charset="0"/>
              </a:rPr>
              <a:t>n</a:t>
            </a:r>
            <a:r>
              <a:rPr lang="en-GB" sz="3200" dirty="0" smtClean="0"/>
              <a:t> &amp; </a:t>
            </a:r>
            <a:r>
              <a:rPr lang="en-GB" sz="3200" i="1" dirty="0" smtClean="0">
                <a:cs typeface="Times New Roman" pitchFamily="18" charset="0"/>
              </a:rPr>
              <a:t>T</a:t>
            </a:r>
            <a:r>
              <a:rPr lang="en-GB" sz="3200" dirty="0" smtClean="0"/>
              <a:t> have fixed values. </a:t>
            </a:r>
            <a:endParaRPr lang="en-GB" sz="3200" dirty="0"/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3131840" y="1857018"/>
            <a:ext cx="21897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PV</a:t>
            </a:r>
            <a:r>
              <a:rPr lang="en-US" sz="36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nRT</a:t>
            </a:r>
          </a:p>
        </p:txBody>
      </p:sp>
      <p:sp>
        <p:nvSpPr>
          <p:cNvPr id="20" name="Rectangle 25"/>
          <p:cNvSpPr>
            <a:spLocks noChangeArrowheads="1"/>
          </p:cNvSpPr>
          <p:nvPr/>
        </p:nvSpPr>
        <p:spPr bwMode="auto">
          <a:xfrm>
            <a:off x="2785077" y="4294837"/>
            <a:ext cx="445121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PV</a:t>
            </a:r>
            <a:r>
              <a:rPr lang="en-US" sz="36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3600" i="1" dirty="0" smtClean="0">
                <a:solidFill>
                  <a:srgbClr val="000080"/>
                </a:solidFill>
                <a:latin typeface="Arial" charset="0"/>
              </a:rPr>
              <a:t>nRT = </a:t>
            </a:r>
            <a:r>
              <a:rPr lang="en-US" sz="3600" dirty="0" smtClean="0">
                <a:solidFill>
                  <a:srgbClr val="000080"/>
                </a:solidFill>
                <a:latin typeface="Arial" charset="0"/>
              </a:rPr>
              <a:t>constant</a:t>
            </a:r>
            <a:endParaRPr lang="en-US" sz="3600" dirty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2808454" y="5374957"/>
            <a:ext cx="26276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i="1" dirty="0" smtClean="0">
                <a:solidFill>
                  <a:srgbClr val="000080"/>
                </a:solidFill>
                <a:latin typeface="Arial" charset="0"/>
              </a:rPr>
              <a:t>P</a:t>
            </a:r>
            <a:r>
              <a:rPr lang="en-US" sz="3600" i="1" baseline="-25000" dirty="0" smtClean="0">
                <a:solidFill>
                  <a:srgbClr val="000080"/>
                </a:solidFill>
                <a:latin typeface="Arial" charset="0"/>
              </a:rPr>
              <a:t>1</a:t>
            </a:r>
            <a:r>
              <a:rPr lang="en-US" sz="3600" i="1" dirty="0" smtClean="0">
                <a:solidFill>
                  <a:srgbClr val="000080"/>
                </a:solidFill>
                <a:latin typeface="Arial" charset="0"/>
              </a:rPr>
              <a:t>V</a:t>
            </a:r>
            <a:r>
              <a:rPr lang="en-US" sz="3600" dirty="0" smtClean="0">
                <a:solidFill>
                  <a:srgbClr val="000080"/>
                </a:solidFill>
                <a:latin typeface="Arial" charset="0"/>
              </a:rPr>
              <a:t> </a:t>
            </a:r>
            <a:r>
              <a:rPr lang="en-US" sz="3600" baseline="-25000" dirty="0" smtClean="0">
                <a:solidFill>
                  <a:srgbClr val="000080"/>
                </a:solidFill>
                <a:latin typeface="Arial" charset="0"/>
              </a:rPr>
              <a:t>1</a:t>
            </a:r>
            <a:r>
              <a:rPr lang="en-US" sz="3600" dirty="0" smtClean="0">
                <a:solidFill>
                  <a:srgbClr val="000080"/>
                </a:solidFill>
                <a:latin typeface="Arial" charset="0"/>
              </a:rPr>
              <a:t>= </a:t>
            </a:r>
            <a:r>
              <a:rPr lang="en-US" sz="3600" i="1" dirty="0" smtClean="0">
                <a:solidFill>
                  <a:srgbClr val="000080"/>
                </a:solidFill>
                <a:latin typeface="Arial" charset="0"/>
              </a:rPr>
              <a:t>P</a:t>
            </a:r>
            <a:r>
              <a:rPr lang="en-US" sz="3600" i="1" baseline="-25000" dirty="0" smtClean="0">
                <a:solidFill>
                  <a:srgbClr val="000080"/>
                </a:solidFill>
                <a:latin typeface="Arial" charset="0"/>
              </a:rPr>
              <a:t>2</a:t>
            </a:r>
            <a:r>
              <a:rPr lang="en-US" sz="3600" i="1" dirty="0" smtClean="0">
                <a:solidFill>
                  <a:srgbClr val="000080"/>
                </a:solidFill>
                <a:latin typeface="Arial" charset="0"/>
              </a:rPr>
              <a:t>V</a:t>
            </a:r>
            <a:r>
              <a:rPr lang="en-US" sz="3600" i="1" baseline="-25000" dirty="0" smtClean="0">
                <a:solidFill>
                  <a:srgbClr val="000080"/>
                </a:solidFill>
                <a:latin typeface="Arial" charset="0"/>
              </a:rPr>
              <a:t>2</a:t>
            </a:r>
            <a:endParaRPr lang="en-US" sz="3600" baseline="-25000" dirty="0">
              <a:solidFill>
                <a:srgbClr val="00008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58545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548680"/>
            <a:ext cx="79928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solidFill>
                  <a:srgbClr val="C00000"/>
                </a:solidFill>
              </a:rPr>
              <a:t>A metal cylinder holds 50 L of O</a:t>
            </a:r>
            <a:r>
              <a:rPr lang="en-GB" sz="3200" baseline="-25000" dirty="0" smtClean="0">
                <a:solidFill>
                  <a:srgbClr val="C00000"/>
                </a:solidFill>
              </a:rPr>
              <a:t>2</a:t>
            </a:r>
            <a:r>
              <a:rPr lang="en-GB" sz="3200" dirty="0" smtClean="0">
                <a:solidFill>
                  <a:srgbClr val="C00000"/>
                </a:solidFill>
              </a:rPr>
              <a:t> gas at 18.5 atm and 21</a:t>
            </a:r>
            <a:r>
              <a:rPr lang="en-GB" sz="3200" baseline="30000" dirty="0" smtClean="0">
                <a:solidFill>
                  <a:srgbClr val="C00000"/>
                </a:solidFill>
              </a:rPr>
              <a:t>o</a:t>
            </a:r>
            <a:r>
              <a:rPr lang="en-GB" sz="3200" dirty="0" smtClean="0">
                <a:solidFill>
                  <a:srgbClr val="C00000"/>
                </a:solidFill>
              </a:rPr>
              <a:t>C, what volume will the gas occupy if the temperature is maintained at 21 </a:t>
            </a:r>
            <a:r>
              <a:rPr lang="en-GB" sz="3200" baseline="30000" dirty="0" smtClean="0">
                <a:solidFill>
                  <a:srgbClr val="C00000"/>
                </a:solidFill>
              </a:rPr>
              <a:t>o</a:t>
            </a:r>
            <a:r>
              <a:rPr lang="en-GB" sz="3200" dirty="0" smtClean="0">
                <a:solidFill>
                  <a:srgbClr val="C00000"/>
                </a:solidFill>
              </a:rPr>
              <a:t>C while the pressure is reduced to 1.00 atm?</a:t>
            </a: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r>
              <a:rPr lang="en-GB" sz="3200" dirty="0" smtClean="0"/>
              <a:t>         18.5 atm x 50 L = 1.00 atm x V</a:t>
            </a:r>
            <a:r>
              <a:rPr lang="en-GB" sz="3200" baseline="-25000" dirty="0" smtClean="0"/>
              <a:t>2</a:t>
            </a:r>
            <a:r>
              <a:rPr lang="en-GB" sz="3200" dirty="0" smtClean="0"/>
              <a:t> </a:t>
            </a:r>
          </a:p>
          <a:p>
            <a:pPr algn="just"/>
            <a:endParaRPr lang="en-GB" sz="3200" dirty="0" smtClean="0"/>
          </a:p>
          <a:p>
            <a:pPr algn="just"/>
            <a:r>
              <a:rPr lang="en-GB" sz="3200" dirty="0" smtClean="0"/>
              <a:t>                           </a:t>
            </a:r>
            <a:r>
              <a:rPr lang="en-GB" sz="3600" dirty="0" smtClean="0"/>
              <a:t>V</a:t>
            </a:r>
            <a:r>
              <a:rPr lang="en-GB" sz="3600" baseline="-25000" dirty="0" smtClean="0"/>
              <a:t>2</a:t>
            </a:r>
            <a:r>
              <a:rPr lang="en-GB" sz="3600" dirty="0" smtClean="0"/>
              <a:t> = 925 L</a:t>
            </a:r>
            <a:endParaRPr lang="en-GB" sz="3600" dirty="0"/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2808454" y="3070701"/>
            <a:ext cx="26276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i="1" dirty="0" smtClean="0">
                <a:latin typeface="Arial" charset="0"/>
              </a:rPr>
              <a:t>P</a:t>
            </a:r>
            <a:r>
              <a:rPr lang="en-US" sz="3600" i="1" baseline="-25000" dirty="0" smtClean="0">
                <a:latin typeface="Arial" charset="0"/>
              </a:rPr>
              <a:t>1</a:t>
            </a:r>
            <a:r>
              <a:rPr lang="en-US" sz="3600" i="1" dirty="0" smtClean="0">
                <a:latin typeface="Arial" charset="0"/>
              </a:rPr>
              <a:t>V</a:t>
            </a:r>
            <a:r>
              <a:rPr lang="en-US" sz="3600" dirty="0" smtClean="0">
                <a:latin typeface="Arial" charset="0"/>
              </a:rPr>
              <a:t> </a:t>
            </a:r>
            <a:r>
              <a:rPr lang="en-US" sz="3600" i="1" baseline="-25000" dirty="0" smtClean="0">
                <a:latin typeface="Arial" charset="0"/>
              </a:rPr>
              <a:t>1</a:t>
            </a:r>
            <a:r>
              <a:rPr lang="en-US" sz="3600" dirty="0" smtClean="0">
                <a:latin typeface="Arial" charset="0"/>
              </a:rPr>
              <a:t>= </a:t>
            </a:r>
            <a:r>
              <a:rPr lang="en-US" sz="3600" i="1" dirty="0" smtClean="0">
                <a:latin typeface="Arial" charset="0"/>
              </a:rPr>
              <a:t>P</a:t>
            </a:r>
            <a:r>
              <a:rPr lang="en-US" sz="3600" i="1" baseline="-25000" dirty="0" smtClean="0">
                <a:latin typeface="Arial" charset="0"/>
              </a:rPr>
              <a:t>2</a:t>
            </a:r>
            <a:r>
              <a:rPr lang="en-US" sz="3600" i="1" dirty="0" smtClean="0">
                <a:latin typeface="Arial" charset="0"/>
              </a:rPr>
              <a:t>V</a:t>
            </a:r>
            <a:r>
              <a:rPr lang="en-US" sz="3600" i="1" baseline="-25000" dirty="0" smtClean="0">
                <a:latin typeface="Arial" charset="0"/>
              </a:rPr>
              <a:t>2</a:t>
            </a:r>
            <a:endParaRPr lang="en-US" sz="3600" baseline="-25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32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Relating the Ideal-Gas Equation and the Gas Laws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579420"/>
            <a:ext cx="7200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When the quantity of gas and the volume are held constant, </a:t>
            </a:r>
            <a:r>
              <a:rPr lang="en-GB" sz="3200" i="1" dirty="0" smtClean="0">
                <a:cs typeface="Times New Roman" pitchFamily="18" charset="0"/>
              </a:rPr>
              <a:t>n</a:t>
            </a:r>
            <a:r>
              <a:rPr lang="en-GB" sz="3200" dirty="0" smtClean="0"/>
              <a:t> &amp; </a:t>
            </a:r>
            <a:r>
              <a:rPr lang="en-GB" sz="3200" i="1" dirty="0" smtClean="0">
                <a:cs typeface="Times New Roman" pitchFamily="18" charset="0"/>
              </a:rPr>
              <a:t>V</a:t>
            </a:r>
            <a:r>
              <a:rPr lang="en-GB" sz="3200" dirty="0" smtClean="0"/>
              <a:t> have fixed values. </a:t>
            </a:r>
          </a:p>
          <a:p>
            <a:r>
              <a:rPr lang="en-GB" sz="3200" dirty="0" smtClean="0"/>
              <a:t>                                  </a:t>
            </a:r>
            <a:r>
              <a:rPr lang="en-GB" sz="3200" dirty="0" smtClean="0">
                <a:solidFill>
                  <a:srgbClr val="000080"/>
                </a:solidFill>
              </a:rPr>
              <a:t>                                </a:t>
            </a:r>
          </a:p>
          <a:p>
            <a:r>
              <a:rPr lang="en-GB" sz="3200" dirty="0" smtClean="0">
                <a:solidFill>
                  <a:srgbClr val="000080"/>
                </a:solidFill>
              </a:rPr>
              <a:t>			</a:t>
            </a:r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3131840" y="1857018"/>
            <a:ext cx="21897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PV</a:t>
            </a:r>
            <a:r>
              <a:rPr lang="en-US" sz="36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nRT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454152" y="3741018"/>
            <a:ext cx="685800" cy="1200150"/>
            <a:chOff x="1248" y="1582"/>
            <a:chExt cx="432" cy="756"/>
          </a:xfrm>
        </p:grpSpPr>
        <p:sp>
          <p:nvSpPr>
            <p:cNvPr id="10" name="Rectangle 20"/>
            <p:cNvSpPr>
              <a:spLocks noChangeArrowheads="1"/>
            </p:cNvSpPr>
            <p:nvPr/>
          </p:nvSpPr>
          <p:spPr bwMode="auto">
            <a:xfrm>
              <a:off x="1296" y="1582"/>
              <a:ext cx="31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endParaRPr lang="en-US" sz="36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endParaRPr lang="en-US" sz="3600" i="1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1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4733404" y="3741018"/>
            <a:ext cx="774700" cy="1200150"/>
            <a:chOff x="1207" y="1582"/>
            <a:chExt cx="488" cy="756"/>
          </a:xfrm>
        </p:grpSpPr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1207" y="1582"/>
              <a:ext cx="488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nR</a:t>
              </a:r>
              <a:endParaRPr lang="en-US" sz="36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endParaRPr lang="en-US" sz="3600" i="1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5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3444628" y="5181178"/>
            <a:ext cx="695325" cy="1200150"/>
            <a:chOff x="1242" y="1582"/>
            <a:chExt cx="438" cy="756"/>
          </a:xfrm>
        </p:grpSpPr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1242" y="1582"/>
              <a:ext cx="418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4778500" y="5190011"/>
            <a:ext cx="695325" cy="1200150"/>
            <a:chOff x="1242" y="1582"/>
            <a:chExt cx="438" cy="756"/>
          </a:xfrm>
        </p:grpSpPr>
        <p:sp>
          <p:nvSpPr>
            <p:cNvPr id="27" name="Rectangle 20"/>
            <p:cNvSpPr>
              <a:spLocks noChangeArrowheads="1"/>
            </p:cNvSpPr>
            <p:nvPr/>
          </p:nvSpPr>
          <p:spPr bwMode="auto">
            <a:xfrm>
              <a:off x="1242" y="1582"/>
              <a:ext cx="418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28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211960" y="401845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</a:t>
            </a:r>
            <a:endParaRPr lang="en-GB" sz="3200" dirty="0"/>
          </a:p>
        </p:txBody>
      </p:sp>
      <p:sp>
        <p:nvSpPr>
          <p:cNvPr id="30" name="TextBox 29"/>
          <p:cNvSpPr txBox="1"/>
          <p:nvPr/>
        </p:nvSpPr>
        <p:spPr>
          <a:xfrm>
            <a:off x="4211960" y="5497476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</a:t>
            </a:r>
            <a:endParaRPr lang="en-GB" sz="3200" dirty="0"/>
          </a:p>
        </p:txBody>
      </p:sp>
      <p:sp>
        <p:nvSpPr>
          <p:cNvPr id="31" name="TextBox 30"/>
          <p:cNvSpPr txBox="1"/>
          <p:nvPr/>
        </p:nvSpPr>
        <p:spPr>
          <a:xfrm>
            <a:off x="5652120" y="4011757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  constant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13817369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539552" y="485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Characteristics of Gases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1045840" y="1981200"/>
            <a:ext cx="6838528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Unlike liquids and solids, gases</a:t>
            </a:r>
          </a:p>
          <a:p>
            <a:pPr marL="855663" marR="0" lvl="1" indent="-398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expand to fill their containers;</a:t>
            </a:r>
          </a:p>
          <a:p>
            <a:pPr marL="855663" marR="0" lvl="1" indent="-398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 highly compressible;</a:t>
            </a:r>
          </a:p>
          <a:p>
            <a:pPr marL="855663" marR="0" lvl="1" indent="-398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have extremely low densities.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15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548680"/>
            <a:ext cx="799288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solidFill>
                  <a:srgbClr val="C00000"/>
                </a:solidFill>
              </a:rPr>
              <a:t>The gas pressure in an aerosol can is 1.5 atm at 25 </a:t>
            </a:r>
            <a:r>
              <a:rPr lang="en-GB" sz="3200" baseline="30000" dirty="0" smtClean="0">
                <a:solidFill>
                  <a:srgbClr val="C00000"/>
                </a:solidFill>
              </a:rPr>
              <a:t>o</a:t>
            </a:r>
            <a:r>
              <a:rPr lang="en-GB" sz="3200" dirty="0" smtClean="0">
                <a:solidFill>
                  <a:srgbClr val="C00000"/>
                </a:solidFill>
              </a:rPr>
              <a:t>C. Assuming that the gas inside obeys the ideal-gas equation, what would the pressure be if the can were heated to 450 </a:t>
            </a:r>
            <a:r>
              <a:rPr lang="en-GB" sz="3200" baseline="30000" dirty="0" smtClean="0">
                <a:solidFill>
                  <a:srgbClr val="C00000"/>
                </a:solidFill>
              </a:rPr>
              <a:t>o</a:t>
            </a:r>
            <a:r>
              <a:rPr lang="en-GB" sz="3200" dirty="0" smtClean="0">
                <a:solidFill>
                  <a:srgbClr val="C00000"/>
                </a:solidFill>
              </a:rPr>
              <a:t>C?  </a:t>
            </a:r>
          </a:p>
          <a:p>
            <a:endParaRPr lang="en-GB" sz="3200" dirty="0" smtClean="0">
              <a:solidFill>
                <a:srgbClr val="C00000"/>
              </a:solidFill>
            </a:endParaRPr>
          </a:p>
          <a:p>
            <a:endParaRPr lang="en-GB" sz="3200" dirty="0" smtClean="0">
              <a:solidFill>
                <a:srgbClr val="C00000"/>
              </a:solidFill>
            </a:endParaRPr>
          </a:p>
          <a:p>
            <a:endParaRPr lang="en-GB" sz="3200" dirty="0" smtClean="0">
              <a:solidFill>
                <a:srgbClr val="C00000"/>
              </a:solidFill>
            </a:endParaRPr>
          </a:p>
          <a:p>
            <a:endParaRPr lang="en-GB" sz="3200" dirty="0" smtClean="0">
              <a:solidFill>
                <a:srgbClr val="C00000"/>
              </a:solidFill>
            </a:endParaRPr>
          </a:p>
          <a:p>
            <a:endParaRPr lang="en-GB" sz="3200" dirty="0" smtClean="0">
              <a:solidFill>
                <a:srgbClr val="C00000"/>
              </a:solidFill>
            </a:endParaRPr>
          </a:p>
          <a:p>
            <a:endParaRPr lang="en-GB" sz="3200" dirty="0" smtClean="0">
              <a:solidFill>
                <a:srgbClr val="C00000"/>
              </a:solidFill>
            </a:endParaRPr>
          </a:p>
          <a:p>
            <a:r>
              <a:rPr lang="en-GB" sz="3200" dirty="0" smtClean="0">
                <a:solidFill>
                  <a:srgbClr val="C00000"/>
                </a:solidFill>
              </a:rPr>
              <a:t>                 </a:t>
            </a:r>
          </a:p>
          <a:p>
            <a:r>
              <a:rPr lang="en-GB" sz="3600" dirty="0" smtClean="0">
                <a:solidFill>
                  <a:srgbClr val="C00000"/>
                </a:solidFill>
              </a:rPr>
              <a:t>                      </a:t>
            </a:r>
            <a:r>
              <a:rPr lang="en-GB" sz="36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GB" sz="3600" baseline="-25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3.6 atm</a:t>
            </a:r>
            <a:endParaRPr lang="en-GB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2771800" y="2780928"/>
            <a:ext cx="695325" cy="1200150"/>
            <a:chOff x="1242" y="1582"/>
            <a:chExt cx="438" cy="756"/>
          </a:xfrm>
        </p:grpSpPr>
        <p:sp>
          <p:nvSpPr>
            <p:cNvPr id="5" name="Rectangle 20"/>
            <p:cNvSpPr>
              <a:spLocks noChangeArrowheads="1"/>
            </p:cNvSpPr>
            <p:nvPr/>
          </p:nvSpPr>
          <p:spPr bwMode="auto">
            <a:xfrm>
              <a:off x="1242" y="1582"/>
              <a:ext cx="418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6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563888" y="306896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</a:t>
            </a:r>
            <a:endParaRPr lang="en-GB" sz="3200" dirty="0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164707" y="2780928"/>
            <a:ext cx="695325" cy="1200150"/>
            <a:chOff x="1242" y="1582"/>
            <a:chExt cx="438" cy="756"/>
          </a:xfrm>
        </p:grpSpPr>
        <p:sp>
          <p:nvSpPr>
            <p:cNvPr id="9" name="Rectangle 20"/>
            <p:cNvSpPr>
              <a:spLocks noChangeArrowheads="1"/>
            </p:cNvSpPr>
            <p:nvPr/>
          </p:nvSpPr>
          <p:spPr bwMode="auto">
            <a:xfrm>
              <a:off x="1242" y="1582"/>
              <a:ext cx="418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0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2123728" y="4365104"/>
            <a:ext cx="1550988" cy="1077913"/>
            <a:chOff x="963" y="1631"/>
            <a:chExt cx="977" cy="679"/>
          </a:xfrm>
        </p:grpSpPr>
        <p:sp>
          <p:nvSpPr>
            <p:cNvPr id="12" name="Rectangle 20"/>
            <p:cNvSpPr>
              <a:spLocks noChangeArrowheads="1"/>
            </p:cNvSpPr>
            <p:nvPr/>
          </p:nvSpPr>
          <p:spPr bwMode="auto">
            <a:xfrm>
              <a:off x="963" y="1631"/>
              <a:ext cx="977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i="1" dirty="0" smtClean="0">
                  <a:solidFill>
                    <a:srgbClr val="000080"/>
                  </a:solidFill>
                  <a:latin typeface="Arial" charset="0"/>
                </a:rPr>
                <a:t>1.5 atm</a:t>
              </a:r>
              <a:endParaRPr lang="en-US" sz="32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200" i="1" dirty="0" smtClean="0">
                  <a:solidFill>
                    <a:srgbClr val="000080"/>
                  </a:solidFill>
                  <a:latin typeface="Arial" charset="0"/>
                </a:rPr>
                <a:t>298 K</a:t>
              </a:r>
              <a:endParaRPr lang="en-US" sz="32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3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11" name="Group 19"/>
          <p:cNvGrpSpPr>
            <a:grpSpLocks/>
          </p:cNvGrpSpPr>
          <p:nvPr/>
        </p:nvGrpSpPr>
        <p:grpSpPr bwMode="auto">
          <a:xfrm>
            <a:off x="3797995" y="4365104"/>
            <a:ext cx="1255714" cy="1077913"/>
            <a:chOff x="1011" y="1622"/>
            <a:chExt cx="791" cy="679"/>
          </a:xfrm>
        </p:grpSpPr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1011" y="1622"/>
              <a:ext cx="791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2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2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200" i="1" dirty="0" smtClean="0">
                  <a:solidFill>
                    <a:srgbClr val="000080"/>
                  </a:solidFill>
                  <a:latin typeface="Arial" charset="0"/>
                </a:rPr>
                <a:t>723 K</a:t>
              </a:r>
              <a:endParaRPr lang="en-US" sz="32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3200">
                <a:solidFill>
                  <a:srgbClr val="00008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491880" y="458112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79485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Relating the Ideal-Gas Equation and the Gas Laws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579420"/>
            <a:ext cx="72728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When the quantity of gas is held constant, </a:t>
            </a:r>
            <a:r>
              <a:rPr lang="en-GB" sz="3200" i="1" dirty="0" smtClean="0">
                <a:cs typeface="Times New Roman" pitchFamily="18" charset="0"/>
              </a:rPr>
              <a:t>n</a:t>
            </a:r>
            <a:r>
              <a:rPr lang="en-GB" sz="3200" dirty="0" smtClean="0"/>
              <a:t> has fixed values. </a:t>
            </a:r>
          </a:p>
          <a:p>
            <a:endParaRPr lang="en-GB" sz="3200" dirty="0" smtClean="0"/>
          </a:p>
          <a:p>
            <a:r>
              <a:rPr lang="en-GB" sz="3600" dirty="0" smtClean="0"/>
              <a:t>                                   </a:t>
            </a:r>
            <a:r>
              <a:rPr lang="en-GB" sz="3600" dirty="0" smtClean="0">
                <a:solidFill>
                  <a:srgbClr val="000080"/>
                </a:solidFill>
              </a:rPr>
              <a:t>= </a:t>
            </a:r>
            <a:r>
              <a:rPr lang="en-GB" sz="3600" i="1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nR</a:t>
            </a:r>
            <a:r>
              <a:rPr lang="en-GB" sz="36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 =  constant</a:t>
            </a:r>
          </a:p>
          <a:p>
            <a:endParaRPr lang="en-GB" sz="3200" dirty="0" smtClean="0">
              <a:solidFill>
                <a:srgbClr val="000080"/>
              </a:solidFill>
            </a:endParaRPr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3131840" y="1857018"/>
            <a:ext cx="21897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PV</a:t>
            </a:r>
            <a:r>
              <a:rPr lang="en-US" sz="36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nRT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627884" y="3789040"/>
            <a:ext cx="800100" cy="1200150"/>
            <a:chOff x="1199" y="1582"/>
            <a:chExt cx="504" cy="756"/>
          </a:xfrm>
        </p:grpSpPr>
        <p:sp>
          <p:nvSpPr>
            <p:cNvPr id="10" name="Rectangle 20"/>
            <p:cNvSpPr>
              <a:spLocks noChangeArrowheads="1"/>
            </p:cNvSpPr>
            <p:nvPr/>
          </p:nvSpPr>
          <p:spPr bwMode="auto">
            <a:xfrm>
              <a:off x="1199" y="1582"/>
              <a:ext cx="504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PV</a:t>
              </a:r>
              <a:endParaRPr lang="en-US" sz="36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endParaRPr lang="en-US" sz="3600" i="1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1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3180162" y="5370216"/>
            <a:ext cx="1143000" cy="1200151"/>
            <a:chOff x="1091" y="1565"/>
            <a:chExt cx="720" cy="756"/>
          </a:xfrm>
        </p:grpSpPr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1091" y="1565"/>
              <a:ext cx="72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538789" y="5373390"/>
            <a:ext cx="1143000" cy="1200150"/>
            <a:chOff x="1091" y="1567"/>
            <a:chExt cx="720" cy="756"/>
          </a:xfrm>
        </p:grpSpPr>
        <p:sp>
          <p:nvSpPr>
            <p:cNvPr id="27" name="Rectangle 20"/>
            <p:cNvSpPr>
              <a:spLocks noChangeArrowheads="1"/>
            </p:cNvSpPr>
            <p:nvPr/>
          </p:nvSpPr>
          <p:spPr bwMode="auto">
            <a:xfrm>
              <a:off x="1091" y="1567"/>
              <a:ext cx="72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28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139952" y="570713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528377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548680"/>
            <a:ext cx="799288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solidFill>
                  <a:srgbClr val="C00000"/>
                </a:solidFill>
              </a:rPr>
              <a:t>An inflated balloon has a volume of 6.0 L at sea level (1.0 atm) and is allowed to ascend in altitude until the pressure is 0.45 atm. During ascent the temperature of the gas falls from 22 </a:t>
            </a:r>
            <a:r>
              <a:rPr lang="en-GB" sz="3200" baseline="30000" dirty="0" smtClean="0">
                <a:solidFill>
                  <a:srgbClr val="C00000"/>
                </a:solidFill>
              </a:rPr>
              <a:t>o</a:t>
            </a:r>
            <a:r>
              <a:rPr lang="en-GB" sz="3200" dirty="0" smtClean="0">
                <a:solidFill>
                  <a:srgbClr val="C00000"/>
                </a:solidFill>
              </a:rPr>
              <a:t>C to -21 </a:t>
            </a:r>
            <a:r>
              <a:rPr lang="en-GB" sz="3200" baseline="30000" dirty="0" smtClean="0">
                <a:solidFill>
                  <a:srgbClr val="C00000"/>
                </a:solidFill>
              </a:rPr>
              <a:t>o</a:t>
            </a:r>
            <a:r>
              <a:rPr lang="en-GB" sz="3200" dirty="0" smtClean="0">
                <a:solidFill>
                  <a:srgbClr val="C00000"/>
                </a:solidFill>
              </a:rPr>
              <a:t>C. Calculate the volume </a:t>
            </a:r>
            <a:r>
              <a:rPr lang="en-GB" sz="3200" smtClean="0">
                <a:solidFill>
                  <a:srgbClr val="C00000"/>
                </a:solidFill>
              </a:rPr>
              <a:t>of the </a:t>
            </a:r>
            <a:r>
              <a:rPr lang="en-GB" sz="3200" dirty="0" smtClean="0">
                <a:solidFill>
                  <a:srgbClr val="C00000"/>
                </a:solidFill>
              </a:rPr>
              <a:t>balloon at its final altitude.</a:t>
            </a: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r>
              <a:rPr lang="en-GB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		  </a:t>
            </a:r>
            <a:r>
              <a:rPr lang="en-GB" sz="36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GB" sz="3600" baseline="-25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11 L  </a:t>
            </a:r>
            <a:endParaRPr lang="en-GB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180162" y="3573016"/>
            <a:ext cx="1143000" cy="1200151"/>
            <a:chOff x="1091" y="1565"/>
            <a:chExt cx="720" cy="756"/>
          </a:xfrm>
        </p:grpSpPr>
        <p:sp>
          <p:nvSpPr>
            <p:cNvPr id="5" name="Rectangle 20"/>
            <p:cNvSpPr>
              <a:spLocks noChangeArrowheads="1"/>
            </p:cNvSpPr>
            <p:nvPr/>
          </p:nvSpPr>
          <p:spPr bwMode="auto">
            <a:xfrm>
              <a:off x="1091" y="1565"/>
              <a:ext cx="72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6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139952" y="3933056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</a:t>
            </a:r>
            <a:endParaRPr lang="en-GB" sz="3200" dirty="0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454110" y="3583939"/>
            <a:ext cx="1143000" cy="1200150"/>
            <a:chOff x="1091" y="1567"/>
            <a:chExt cx="720" cy="756"/>
          </a:xfrm>
        </p:grpSpPr>
        <p:sp>
          <p:nvSpPr>
            <p:cNvPr id="9" name="Rectangle 20"/>
            <p:cNvSpPr>
              <a:spLocks noChangeArrowheads="1"/>
            </p:cNvSpPr>
            <p:nvPr/>
          </p:nvSpPr>
          <p:spPr bwMode="auto">
            <a:xfrm>
              <a:off x="1091" y="1567"/>
              <a:ext cx="72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0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1259632" y="4677121"/>
            <a:ext cx="3236917" cy="1200151"/>
            <a:chOff x="432" y="1565"/>
            <a:chExt cx="2039" cy="756"/>
          </a:xfrm>
        </p:grpSpPr>
        <p:sp>
          <p:nvSpPr>
            <p:cNvPr id="12" name="Rectangle 20"/>
            <p:cNvSpPr>
              <a:spLocks noChangeArrowheads="1"/>
            </p:cNvSpPr>
            <p:nvPr/>
          </p:nvSpPr>
          <p:spPr bwMode="auto">
            <a:xfrm>
              <a:off x="432" y="1565"/>
              <a:ext cx="2039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1.0 atm x 6.0 L</a:t>
              </a:r>
              <a:endParaRPr lang="en-US" sz="3600" i="1" baseline="-25000" dirty="0" smtClean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295 K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3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11" name="Group 19"/>
          <p:cNvGrpSpPr>
            <a:grpSpLocks/>
          </p:cNvGrpSpPr>
          <p:nvPr/>
        </p:nvGrpSpPr>
        <p:grpSpPr bwMode="auto">
          <a:xfrm>
            <a:off x="4641426" y="4677122"/>
            <a:ext cx="2946403" cy="1200150"/>
            <a:chOff x="523" y="1567"/>
            <a:chExt cx="1856" cy="756"/>
          </a:xfrm>
        </p:grpSpPr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523" y="1567"/>
              <a:ext cx="1856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0.45 atm x V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252 K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283968" y="5004465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140795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Densities of Gases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827584" y="1196752"/>
            <a:ext cx="21897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PV</a:t>
            </a:r>
            <a:r>
              <a:rPr lang="en-US" sz="36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nRT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11560" y="2828280"/>
            <a:ext cx="2308225" cy="1320800"/>
            <a:chOff x="2064" y="2981"/>
            <a:chExt cx="1454" cy="832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115" y="2981"/>
              <a:ext cx="329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000" i="1" dirty="0">
                  <a:solidFill>
                    <a:srgbClr val="000080"/>
                  </a:solidFill>
                  <a:latin typeface="Arial" charset="0"/>
                </a:rPr>
                <a:t>n</a:t>
              </a:r>
            </a:p>
            <a:p>
              <a:pPr algn="ctr"/>
              <a:r>
                <a:rPr lang="en-US" sz="4000" i="1" dirty="0">
                  <a:solidFill>
                    <a:srgbClr val="000080"/>
                  </a:solidFill>
                  <a:latin typeface="Arial" charset="0"/>
                </a:rPr>
                <a:t>V</a:t>
              </a:r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2064" y="3389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959" y="2987"/>
              <a:ext cx="543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000" i="1" dirty="0">
                  <a:solidFill>
                    <a:srgbClr val="000080"/>
                  </a:solidFill>
                  <a:latin typeface="Arial" charset="0"/>
                </a:rPr>
                <a:t>P</a:t>
              </a:r>
            </a:p>
            <a:p>
              <a:pPr algn="ctr"/>
              <a:r>
                <a:rPr lang="en-US" sz="4000" i="1" dirty="0">
                  <a:solidFill>
                    <a:srgbClr val="000080"/>
                  </a:solidFill>
                  <a:latin typeface="Arial" charset="0"/>
                </a:rPr>
                <a:t>RT</a:t>
              </a: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2942" y="3389"/>
              <a:ext cx="576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2577" y="3168"/>
              <a:ext cx="303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 dirty="0">
                  <a:solidFill>
                    <a:srgbClr val="000080"/>
                  </a:solidFill>
                  <a:latin typeface="Arial" charset="0"/>
                </a:rPr>
                <a:t>=</a:t>
              </a:r>
            </a:p>
          </p:txBody>
        </p:sp>
      </p:grp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796136" y="2947591"/>
            <a:ext cx="25074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i="1" dirty="0">
                <a:solidFill>
                  <a:srgbClr val="FF0000"/>
                </a:solidFill>
                <a:latin typeface="Arial" charset="0"/>
              </a:rPr>
              <a:t>n</a:t>
            </a:r>
            <a:r>
              <a:rPr lang="en-US" sz="4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4000" dirty="0">
                <a:solidFill>
                  <a:srgbClr val="FF0000"/>
                </a:solidFill>
                <a:latin typeface="Arial" charset="0"/>
                <a:sym typeface="Symbol" pitchFamily="1" charset="2"/>
              </a:rPr>
              <a:t> </a:t>
            </a:r>
            <a:r>
              <a:rPr lang="en-US" sz="4000" i="1" dirty="0">
                <a:solidFill>
                  <a:srgbClr val="FF0000"/>
                </a:solidFill>
                <a:latin typeface="Arial" charset="0"/>
                <a:sym typeface="Symbol" pitchFamily="1" charset="2"/>
              </a:rPr>
              <a:t></a:t>
            </a:r>
            <a:r>
              <a:rPr lang="en-US" sz="4000" dirty="0">
                <a:solidFill>
                  <a:srgbClr val="FF0000"/>
                </a:solidFill>
                <a:latin typeface="Arial" charset="0"/>
                <a:sym typeface="Symbol" pitchFamily="1" charset="2"/>
              </a:rPr>
              <a:t> = </a:t>
            </a:r>
            <a:r>
              <a:rPr lang="en-US" sz="4000" i="1" dirty="0">
                <a:solidFill>
                  <a:srgbClr val="FF0000"/>
                </a:solidFill>
                <a:latin typeface="Arial" charset="0"/>
                <a:sym typeface="Symbol" pitchFamily="1" charset="2"/>
              </a:rPr>
              <a:t>m</a:t>
            </a:r>
            <a:endParaRPr lang="en-US" sz="4000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1547664" y="1988840"/>
            <a:ext cx="360040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915816" y="1484785"/>
            <a:ext cx="604867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</a:pPr>
            <a:r>
              <a:rPr lang="en-US" sz="3200" dirty="0" smtClean="0">
                <a:solidFill>
                  <a:srgbClr val="FF0000"/>
                </a:solidFill>
              </a:rPr>
              <a:t>moles </a:t>
            </a:r>
            <a:r>
              <a:rPr lang="en-US" sz="3200" b="1" dirty="0" smtClean="0">
                <a:solidFill>
                  <a:srgbClr val="FF0000"/>
                </a:solidFill>
                <a:sym typeface="Symbol" pitchFamily="1" charset="2"/>
              </a:rPr>
              <a:t></a:t>
            </a:r>
            <a:r>
              <a:rPr lang="en-US" sz="3200" dirty="0" smtClean="0">
                <a:solidFill>
                  <a:srgbClr val="FF0000"/>
                </a:solidFill>
              </a:rPr>
              <a:t> molecular mass = mass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6804248" y="2132856"/>
            <a:ext cx="360040" cy="7284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Left-Right-Up Arrow 14"/>
          <p:cNvSpPr/>
          <p:nvPr/>
        </p:nvSpPr>
        <p:spPr>
          <a:xfrm rot="10800000">
            <a:off x="3779912" y="3140968"/>
            <a:ext cx="1584176" cy="1440160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3491881" y="4941168"/>
            <a:ext cx="2328863" cy="1333500"/>
            <a:chOff x="2064" y="2981"/>
            <a:chExt cx="1467" cy="840"/>
          </a:xfrm>
        </p:grpSpPr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2087" y="2981"/>
              <a:ext cx="386" cy="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000" i="1" dirty="0" smtClean="0">
                  <a:solidFill>
                    <a:srgbClr val="000080"/>
                  </a:solidFill>
                  <a:latin typeface="Arial" charset="0"/>
                </a:rPr>
                <a:t>m</a:t>
              </a:r>
              <a:endParaRPr lang="en-US" sz="40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4000" i="1" dirty="0">
                  <a:solidFill>
                    <a:srgbClr val="000080"/>
                  </a:solidFill>
                  <a:latin typeface="Arial" charset="0"/>
                </a:rPr>
                <a:t>V</a:t>
              </a:r>
            </a:p>
          </p:txBody>
        </p:sp>
        <p:sp>
          <p:nvSpPr>
            <p:cNvPr id="18" name="Line 6"/>
            <p:cNvSpPr>
              <a:spLocks noChangeShapeType="1"/>
            </p:cNvSpPr>
            <p:nvPr/>
          </p:nvSpPr>
          <p:spPr bwMode="auto">
            <a:xfrm>
              <a:off x="2064" y="3389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2930" y="2987"/>
              <a:ext cx="601" cy="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000" i="1" dirty="0" smtClean="0">
                  <a:solidFill>
                    <a:srgbClr val="000080"/>
                  </a:solidFill>
                  <a:latin typeface="Arial" charset="0"/>
                </a:rPr>
                <a:t>PM</a:t>
              </a:r>
              <a:endParaRPr lang="en-US" sz="40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4000" i="1" dirty="0">
                  <a:solidFill>
                    <a:srgbClr val="000080"/>
                  </a:solidFill>
                  <a:latin typeface="Arial" charset="0"/>
                </a:rPr>
                <a:t>RT</a:t>
              </a:r>
            </a:p>
          </p:txBody>
        </p:sp>
        <p:sp>
          <p:nvSpPr>
            <p:cNvPr id="20" name="Line 8"/>
            <p:cNvSpPr>
              <a:spLocks noChangeShapeType="1"/>
            </p:cNvSpPr>
            <p:nvPr/>
          </p:nvSpPr>
          <p:spPr bwMode="auto">
            <a:xfrm>
              <a:off x="2942" y="3389"/>
              <a:ext cx="576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2577" y="3168"/>
              <a:ext cx="303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 dirty="0">
                  <a:solidFill>
                    <a:srgbClr val="000080"/>
                  </a:solidFill>
                  <a:latin typeface="Arial" charset="0"/>
                </a:rPr>
                <a:t>=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2987824" y="4797152"/>
            <a:ext cx="3456384" cy="17281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rot="5400000">
            <a:off x="2231740" y="2240868"/>
            <a:ext cx="22322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7018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 animBg="1"/>
      <p:bldP spid="13" grpId="0"/>
      <p:bldP spid="14" grpId="0" animBg="1"/>
      <p:bldP spid="15" grpId="0" animBg="1"/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Densities of Gases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9552" y="1484784"/>
            <a:ext cx="5715000" cy="71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Density = mass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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volume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So,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362200" y="2564904"/>
            <a:ext cx="1676400" cy="1446213"/>
            <a:chOff x="2976" y="1707"/>
            <a:chExt cx="1056" cy="911"/>
          </a:xfrm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3609" y="1707"/>
              <a:ext cx="412" cy="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4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m</a:t>
              </a:r>
            </a:p>
            <a:p>
              <a:pPr algn="ctr"/>
              <a:r>
                <a:rPr lang="en-US" sz="44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V</a:t>
              </a:r>
            </a:p>
          </p:txBody>
        </p:sp>
        <p:sp>
          <p:nvSpPr>
            <p:cNvPr id="9" name="Line 14"/>
            <p:cNvSpPr>
              <a:spLocks noChangeShapeType="1"/>
            </p:cNvSpPr>
            <p:nvPr/>
          </p:nvSpPr>
          <p:spPr bwMode="auto">
            <a:xfrm>
              <a:off x="3600" y="2160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621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4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44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44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2339752" y="4509120"/>
            <a:ext cx="3200401" cy="1454151"/>
            <a:chOff x="2976" y="1707"/>
            <a:chExt cx="2016" cy="916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4343" y="1712"/>
              <a:ext cx="649" cy="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4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PM</a:t>
              </a:r>
              <a:endParaRPr lang="en-US" sz="4400" i="1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44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RT</a:t>
              </a: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4355" y="2160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3609" y="1707"/>
              <a:ext cx="412" cy="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4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m</a:t>
              </a:r>
            </a:p>
            <a:p>
              <a:pPr algn="ctr"/>
              <a:r>
                <a:rPr lang="en-US" sz="44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V</a:t>
              </a: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3600" y="2160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4032" y="1920"/>
              <a:ext cx="322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=</a:t>
              </a:r>
              <a:endParaRPr lang="en-US" sz="44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621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4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44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44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2339752" y="4437112"/>
            <a:ext cx="3600400" cy="16561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79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2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606162"/>
            <a:ext cx="799288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solidFill>
                  <a:srgbClr val="C00000"/>
                </a:solidFill>
              </a:rPr>
              <a:t>What is the density of carbon tetrachloride (CCl</a:t>
            </a:r>
            <a:r>
              <a:rPr lang="en-GB" sz="3200" baseline="-25000" dirty="0" smtClean="0">
                <a:solidFill>
                  <a:srgbClr val="C00000"/>
                </a:solidFill>
              </a:rPr>
              <a:t>4</a:t>
            </a:r>
            <a:r>
              <a:rPr lang="en-GB" sz="3200" dirty="0" smtClean="0">
                <a:solidFill>
                  <a:srgbClr val="C00000"/>
                </a:solidFill>
              </a:rPr>
              <a:t>) vapor at 714 torr and 125 </a:t>
            </a:r>
            <a:r>
              <a:rPr lang="en-GB" sz="3200" baseline="30000" dirty="0" smtClean="0">
                <a:solidFill>
                  <a:srgbClr val="C00000"/>
                </a:solidFill>
              </a:rPr>
              <a:t>o</a:t>
            </a:r>
            <a:r>
              <a:rPr lang="en-GB" sz="3200" dirty="0" smtClean="0">
                <a:solidFill>
                  <a:srgbClr val="C00000"/>
                </a:solidFill>
              </a:rPr>
              <a:t>C?</a:t>
            </a: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r>
              <a:rPr lang="en-GB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		</a:t>
            </a:r>
            <a:endParaRPr lang="en-GB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580605" y="2068785"/>
            <a:ext cx="1830388" cy="1077913"/>
            <a:chOff x="3037" y="1712"/>
            <a:chExt cx="1153" cy="679"/>
          </a:xfrm>
        </p:grpSpPr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3566" y="1712"/>
              <a:ext cx="504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PM</a:t>
              </a:r>
              <a:endParaRPr lang="en-US" sz="3200" i="1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32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RT</a:t>
              </a:r>
            </a:p>
          </p:txBody>
        </p:sp>
        <p:sp>
          <p:nvSpPr>
            <p:cNvPr id="7" name="Line 12"/>
            <p:cNvSpPr>
              <a:spLocks noChangeShapeType="1"/>
            </p:cNvSpPr>
            <p:nvPr/>
          </p:nvSpPr>
          <p:spPr bwMode="auto">
            <a:xfrm>
              <a:off x="3566" y="2070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3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6"/>
            <p:cNvSpPr>
              <a:spLocks noChangeArrowheads="1"/>
            </p:cNvSpPr>
            <p:nvPr/>
          </p:nvSpPr>
          <p:spPr bwMode="auto">
            <a:xfrm>
              <a:off x="3037" y="1883"/>
              <a:ext cx="55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32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</a:t>
              </a:r>
              <a:r>
                <a:rPr lang="en-US" sz="32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32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971599" y="3789040"/>
            <a:ext cx="7201218" cy="1077913"/>
            <a:chOff x="3037" y="1712"/>
            <a:chExt cx="1099" cy="679"/>
          </a:xfrm>
        </p:grpSpPr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>
              <a:off x="3253" y="1712"/>
              <a:ext cx="883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32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714 torr x 154 g mol </a:t>
              </a:r>
              <a:r>
                <a:rPr lang="en-US" sz="3200" i="1" baseline="300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-1</a:t>
              </a:r>
              <a:endParaRPr lang="en-US" sz="3200" i="1" baseline="30000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32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62.36 L torr mol </a:t>
              </a:r>
              <a:r>
                <a:rPr lang="en-US" sz="3200" i="1" baseline="300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-1</a:t>
              </a:r>
              <a:r>
                <a:rPr lang="en-US" sz="32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3200" i="1" baseline="300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-1</a:t>
              </a:r>
              <a:r>
                <a:rPr lang="en-US" sz="32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 x 398 K</a:t>
              </a:r>
              <a:r>
                <a:rPr lang="en-US" sz="3200" i="1" baseline="300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3200" i="1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Line 12"/>
            <p:cNvSpPr>
              <a:spLocks noChangeShapeType="1"/>
            </p:cNvSpPr>
            <p:nvPr/>
          </p:nvSpPr>
          <p:spPr bwMode="auto">
            <a:xfrm>
              <a:off x="3253" y="2070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3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3037" y="1883"/>
              <a:ext cx="55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32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</a:t>
              </a:r>
              <a:r>
                <a:rPr lang="en-US" sz="32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32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1979712" y="5644679"/>
            <a:ext cx="271741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i="1" dirty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d</a:t>
            </a:r>
            <a:r>
              <a:rPr lang="en-US" sz="3200" dirty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 </a:t>
            </a:r>
            <a:r>
              <a:rPr lang="en-US" sz="32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 = 4.43 g L</a:t>
            </a:r>
            <a:r>
              <a:rPr lang="en-US" sz="3200" baseline="300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-1</a:t>
            </a:r>
            <a:endParaRPr lang="en-US" sz="3200" baseline="30000" dirty="0">
              <a:solidFill>
                <a:srgbClr val="00008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75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Molecular Mass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3528" y="1600200"/>
            <a:ext cx="8278688" cy="154076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We can manipulate the density equation to enable us to find the molecular mass of a gas: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276600" y="2564904"/>
            <a:ext cx="2055813" cy="1431925"/>
            <a:chOff x="1161" y="2501"/>
            <a:chExt cx="1295" cy="902"/>
          </a:xfrm>
        </p:grpSpPr>
        <p:sp>
          <p:nvSpPr>
            <p:cNvPr id="7" name="Line 10"/>
            <p:cNvSpPr>
              <a:spLocks noChangeShapeType="1"/>
            </p:cNvSpPr>
            <p:nvPr/>
          </p:nvSpPr>
          <p:spPr bwMode="auto">
            <a:xfrm>
              <a:off x="1811" y="2949"/>
              <a:ext cx="62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161" y="2501"/>
              <a:ext cx="1295" cy="902"/>
              <a:chOff x="1161" y="2501"/>
              <a:chExt cx="1295" cy="902"/>
            </a:xfrm>
          </p:grpSpPr>
          <p:sp>
            <p:nvSpPr>
              <p:cNvPr id="9" name="Rectangle 9"/>
              <p:cNvSpPr>
                <a:spLocks noChangeArrowheads="1"/>
              </p:cNvSpPr>
              <p:nvPr/>
            </p:nvSpPr>
            <p:spPr bwMode="auto">
              <a:xfrm>
                <a:off x="1792" y="2501"/>
                <a:ext cx="664" cy="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400" i="1" dirty="0">
                    <a:solidFill>
                      <a:srgbClr val="000080"/>
                    </a:solidFill>
                    <a:latin typeface="Arial" charset="0"/>
                  </a:rPr>
                  <a:t>P</a:t>
                </a:r>
                <a:r>
                  <a:rPr lang="en-US" sz="4400" i="1" dirty="0">
                    <a:solidFill>
                      <a:srgbClr val="000080"/>
                    </a:solidFill>
                    <a:latin typeface="Symbol" pitchFamily="1" charset="2"/>
                    <a:sym typeface="Symbol" pitchFamily="1" charset="2"/>
                  </a:rPr>
                  <a:t></a:t>
                </a:r>
                <a:endParaRPr lang="en-US" sz="4400" i="1" dirty="0">
                  <a:solidFill>
                    <a:srgbClr val="000080"/>
                  </a:solidFill>
                  <a:latin typeface="Arial" charset="0"/>
                </a:endParaRPr>
              </a:p>
              <a:p>
                <a:pPr algn="ctr"/>
                <a:r>
                  <a:rPr lang="en-US" sz="4400" i="1" dirty="0">
                    <a:solidFill>
                      <a:srgbClr val="000080"/>
                    </a:solidFill>
                    <a:latin typeface="Arial" charset="0"/>
                  </a:rPr>
                  <a:t>RT</a:t>
                </a:r>
              </a:p>
            </p:txBody>
          </p:sp>
          <p:sp>
            <p:nvSpPr>
              <p:cNvPr id="10" name="Rectangle 14"/>
              <p:cNvSpPr>
                <a:spLocks noChangeArrowheads="1"/>
              </p:cNvSpPr>
              <p:nvPr/>
            </p:nvSpPr>
            <p:spPr bwMode="auto">
              <a:xfrm>
                <a:off x="1161" y="2707"/>
                <a:ext cx="615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4400" i="1" dirty="0">
                    <a:solidFill>
                      <a:srgbClr val="000080"/>
                    </a:solidFill>
                    <a:latin typeface="Arial" charset="0"/>
                    <a:sym typeface="Symbol" pitchFamily="1" charset="2"/>
                  </a:rPr>
                  <a:t>d</a:t>
                </a:r>
                <a:r>
                  <a:rPr lang="en-US" sz="4400" dirty="0">
                    <a:solidFill>
                      <a:srgbClr val="000080"/>
                    </a:solidFill>
                    <a:latin typeface="Arial" charset="0"/>
                    <a:sym typeface="Symbol" pitchFamily="1" charset="2"/>
                  </a:rPr>
                  <a:t> =</a:t>
                </a:r>
                <a:endParaRPr lang="en-US" sz="4400" dirty="0">
                  <a:solidFill>
                    <a:srgbClr val="00008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629025" y="4149080"/>
            <a:ext cx="18780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82E32"/>
                </a:solidFill>
                <a:latin typeface="Arial" charset="0"/>
              </a:rPr>
              <a:t>Becomes</a:t>
            </a:r>
            <a:endParaRPr lang="en-US" sz="3600" dirty="0">
              <a:solidFill>
                <a:srgbClr val="C82E32"/>
              </a:solidFill>
              <a:latin typeface="Arial" charset="0"/>
            </a:endParaRPr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3379788" y="4953000"/>
            <a:ext cx="2382837" cy="1431925"/>
            <a:chOff x="3792" y="2510"/>
            <a:chExt cx="1501" cy="902"/>
          </a:xfrm>
        </p:grpSpPr>
        <p:sp>
          <p:nvSpPr>
            <p:cNvPr id="13" name="Line 18"/>
            <p:cNvSpPr>
              <a:spLocks noChangeShapeType="1"/>
            </p:cNvSpPr>
            <p:nvPr/>
          </p:nvSpPr>
          <p:spPr bwMode="auto">
            <a:xfrm>
              <a:off x="4590" y="2969"/>
              <a:ext cx="62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4512" y="2510"/>
              <a:ext cx="781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400" i="1" dirty="0">
                  <a:solidFill>
                    <a:srgbClr val="000080"/>
                  </a:solidFill>
                  <a:latin typeface="Arial" charset="0"/>
                </a:rPr>
                <a:t>dRT</a:t>
              </a:r>
            </a:p>
            <a:p>
              <a:pPr algn="ctr"/>
              <a:r>
                <a:rPr lang="en-US" sz="4400" i="1" dirty="0">
                  <a:solidFill>
                    <a:srgbClr val="000080"/>
                  </a:solidFill>
                  <a:latin typeface="Arial" charset="0"/>
                </a:rPr>
                <a:t>P</a:t>
              </a:r>
            </a:p>
          </p:txBody>
        </p: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3792" y="2752"/>
              <a:ext cx="732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400" i="1" dirty="0">
                  <a:solidFill>
                    <a:srgbClr val="000080"/>
                  </a:solidFill>
                  <a:latin typeface="Symbol" pitchFamily="1" charset="2"/>
                  <a:sym typeface="Symbol" pitchFamily="1" charset="2"/>
                </a:rPr>
                <a:t></a:t>
              </a:r>
              <a:r>
                <a:rPr lang="en-US" sz="4400" dirty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 =</a:t>
              </a:r>
              <a:endParaRPr lang="en-US" sz="4400" dirty="0">
                <a:solidFill>
                  <a:srgbClr val="000080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072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Dalton’s Law of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Partial Pressures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828800"/>
            <a:ext cx="7772400" cy="2057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total pressure of a mixture of gases equals the sum of the pressures that each would exert if it were present alone.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85800" y="41910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rgbClr val="C82E32"/>
                </a:solidFill>
                <a:latin typeface="Arial" charset="0"/>
              </a:rPr>
              <a:t>In other words,</a:t>
            </a:r>
          </a:p>
          <a:p>
            <a:pPr marL="1428750" lvl="3" indent="-228600" eaLnBrk="1" hangingPunct="1">
              <a:spcBef>
                <a:spcPct val="20000"/>
              </a:spcBef>
            </a:pPr>
            <a:r>
              <a:rPr lang="en-US" sz="3200" i="1" dirty="0" err="1">
                <a:solidFill>
                  <a:srgbClr val="000080"/>
                </a:solidFill>
                <a:latin typeface="Arial" charset="0"/>
              </a:rPr>
              <a:t>P</a:t>
            </a:r>
            <a:r>
              <a:rPr lang="en-US" sz="3200" baseline="-25000" dirty="0" err="1">
                <a:solidFill>
                  <a:srgbClr val="000080"/>
                </a:solidFill>
                <a:latin typeface="Arial" charset="0"/>
              </a:rPr>
              <a:t>total</a:t>
            </a:r>
            <a:r>
              <a:rPr lang="en-US" sz="32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3200" i="1" dirty="0">
                <a:solidFill>
                  <a:srgbClr val="000080"/>
                </a:solidFill>
                <a:latin typeface="Arial" charset="0"/>
              </a:rPr>
              <a:t>P</a:t>
            </a:r>
            <a:r>
              <a:rPr lang="en-US" sz="3200" baseline="-25000" dirty="0">
                <a:solidFill>
                  <a:srgbClr val="000080"/>
                </a:solidFill>
                <a:latin typeface="Arial" charset="0"/>
              </a:rPr>
              <a:t>1</a:t>
            </a:r>
            <a:r>
              <a:rPr lang="en-US" sz="3200" dirty="0">
                <a:solidFill>
                  <a:srgbClr val="000080"/>
                </a:solidFill>
                <a:latin typeface="Arial" charset="0"/>
              </a:rPr>
              <a:t> + </a:t>
            </a:r>
            <a:r>
              <a:rPr lang="en-US" sz="3200" i="1" dirty="0">
                <a:solidFill>
                  <a:srgbClr val="000080"/>
                </a:solidFill>
                <a:latin typeface="Arial" charset="0"/>
              </a:rPr>
              <a:t>P</a:t>
            </a:r>
            <a:r>
              <a:rPr lang="en-US" sz="3200" baseline="-25000" dirty="0">
                <a:solidFill>
                  <a:srgbClr val="000080"/>
                </a:solidFill>
                <a:latin typeface="Arial" charset="0"/>
              </a:rPr>
              <a:t>2</a:t>
            </a:r>
            <a:r>
              <a:rPr lang="en-US" sz="3200" dirty="0">
                <a:solidFill>
                  <a:srgbClr val="000080"/>
                </a:solidFill>
                <a:latin typeface="Arial" charset="0"/>
              </a:rPr>
              <a:t> + </a:t>
            </a:r>
            <a:r>
              <a:rPr lang="en-US" sz="3200" i="1" dirty="0">
                <a:solidFill>
                  <a:srgbClr val="000080"/>
                </a:solidFill>
                <a:latin typeface="Arial" charset="0"/>
              </a:rPr>
              <a:t>P</a:t>
            </a:r>
            <a:r>
              <a:rPr lang="en-US" sz="3200" baseline="-25000" dirty="0">
                <a:solidFill>
                  <a:srgbClr val="000080"/>
                </a:solidFill>
                <a:latin typeface="Arial" charset="0"/>
              </a:rPr>
              <a:t>3</a:t>
            </a:r>
            <a:r>
              <a:rPr lang="en-US" sz="3200" dirty="0">
                <a:solidFill>
                  <a:srgbClr val="000080"/>
                </a:solidFill>
                <a:latin typeface="Arial" charset="0"/>
              </a:rPr>
              <a:t> + …</a:t>
            </a:r>
          </a:p>
        </p:txBody>
      </p:sp>
    </p:spTree>
    <p:extLst>
      <p:ext uri="{BB962C8B-B14F-4D97-AF65-F5344CB8AC3E}">
        <p14:creationId xmlns:p14="http://schemas.microsoft.com/office/powerpoint/2010/main" val="238713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Partial Pressures</a:t>
            </a:r>
          </a:p>
        </p:txBody>
      </p:sp>
      <p:pic>
        <p:nvPicPr>
          <p:cNvPr id="3" name="Picture 10" descr="10_16"/>
          <p:cNvPicPr>
            <a:picLocks noChangeAspect="1" noChangeArrowheads="1"/>
          </p:cNvPicPr>
          <p:nvPr/>
        </p:nvPicPr>
        <p:blipFill>
          <a:blip r:embed="rId3" cstate="print"/>
          <a:srcRect b="15398"/>
          <a:stretch>
            <a:fillRect/>
          </a:stretch>
        </p:blipFill>
        <p:spPr>
          <a:xfrm>
            <a:off x="1314450" y="1524000"/>
            <a:ext cx="6518275" cy="2287588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85800" y="4114800"/>
            <a:ext cx="7772400" cy="1219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When one collects a gas over water, there is water vapor mixed in with the gas.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85800" y="51054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To find only the pressure of the desired gas, one must subtract the vapor pressure of water from the total pressure.</a:t>
            </a:r>
          </a:p>
        </p:txBody>
      </p:sp>
    </p:spTree>
    <p:extLst>
      <p:ext uri="{BB962C8B-B14F-4D97-AF65-F5344CB8AC3E}">
        <p14:creationId xmlns:p14="http://schemas.microsoft.com/office/powerpoint/2010/main" val="391322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Partial Pressures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76200" y="1371600"/>
            <a:ext cx="9372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428750" lvl="3" indent="-228600" eaLnBrk="1" hangingPunct="1">
              <a:spcBef>
                <a:spcPct val="20000"/>
              </a:spcBef>
            </a:pPr>
            <a:r>
              <a:rPr lang="en-US" sz="2800" i="1" dirty="0" err="1" smtClean="0">
                <a:latin typeface="Arial" charset="0"/>
              </a:rPr>
              <a:t>P</a:t>
            </a:r>
            <a:r>
              <a:rPr lang="en-US" sz="2800" baseline="-25000" dirty="0" err="1" smtClean="0">
                <a:latin typeface="Arial" charset="0"/>
              </a:rPr>
              <a:t>total</a:t>
            </a:r>
            <a:r>
              <a:rPr lang="en-US" sz="2800" dirty="0" smtClean="0">
                <a:latin typeface="Arial" charset="0"/>
              </a:rPr>
              <a:t> </a:t>
            </a:r>
            <a:r>
              <a:rPr lang="en-US" sz="2800" dirty="0">
                <a:latin typeface="Arial" charset="0"/>
              </a:rPr>
              <a:t>= </a:t>
            </a:r>
            <a:r>
              <a:rPr lang="en-US" sz="2800" i="1" dirty="0">
                <a:latin typeface="Arial" charset="0"/>
              </a:rPr>
              <a:t>P</a:t>
            </a:r>
            <a:r>
              <a:rPr lang="en-US" sz="2800" baseline="-25000" dirty="0">
                <a:latin typeface="Arial" charset="0"/>
              </a:rPr>
              <a:t>1</a:t>
            </a:r>
            <a:r>
              <a:rPr lang="en-US" sz="2800" dirty="0">
                <a:latin typeface="Arial" charset="0"/>
              </a:rPr>
              <a:t> + </a:t>
            </a:r>
            <a:r>
              <a:rPr lang="en-US" sz="2800" i="1" dirty="0">
                <a:latin typeface="Arial" charset="0"/>
              </a:rPr>
              <a:t>P</a:t>
            </a:r>
            <a:r>
              <a:rPr lang="en-US" sz="2800" baseline="-25000" dirty="0">
                <a:latin typeface="Arial" charset="0"/>
              </a:rPr>
              <a:t>2</a:t>
            </a:r>
            <a:r>
              <a:rPr lang="en-US" sz="2800" dirty="0">
                <a:latin typeface="Arial" charset="0"/>
              </a:rPr>
              <a:t> + </a:t>
            </a:r>
            <a:r>
              <a:rPr lang="en-US" sz="2800" i="1" dirty="0">
                <a:latin typeface="Arial" charset="0"/>
              </a:rPr>
              <a:t>P</a:t>
            </a:r>
            <a:r>
              <a:rPr lang="en-US" sz="2800" baseline="-25000" dirty="0">
                <a:latin typeface="Arial" charset="0"/>
              </a:rPr>
              <a:t>3</a:t>
            </a:r>
            <a:r>
              <a:rPr lang="en-US" sz="2800" dirty="0">
                <a:latin typeface="Arial" charset="0"/>
              </a:rPr>
              <a:t> + </a:t>
            </a:r>
            <a:r>
              <a:rPr lang="en-US" sz="2800" dirty="0" smtClean="0">
                <a:latin typeface="Arial" charset="0"/>
              </a:rPr>
              <a:t>…</a:t>
            </a:r>
          </a:p>
          <a:p>
            <a:pPr marL="1428750" lvl="3" indent="-228600" eaLnBrk="1" hangingPunct="1">
              <a:spcBef>
                <a:spcPct val="20000"/>
              </a:spcBef>
            </a:pPr>
            <a:endParaRPr lang="en-US" sz="2800" dirty="0" smtClean="0">
              <a:latin typeface="Arial" charset="0"/>
            </a:endParaRPr>
          </a:p>
          <a:p>
            <a:pPr marL="1428750" lvl="3" indent="-228600">
              <a:spcBef>
                <a:spcPct val="20000"/>
              </a:spcBef>
            </a:pPr>
            <a:r>
              <a:rPr lang="en-US" sz="2800" dirty="0" smtClean="0">
                <a:latin typeface="Arial" charset="0"/>
              </a:rPr>
              <a:t>P</a:t>
            </a:r>
            <a:r>
              <a:rPr lang="en-US" sz="2800" baseline="-25000" dirty="0" smtClean="0">
                <a:latin typeface="Arial" charset="0"/>
              </a:rPr>
              <a:t>1</a:t>
            </a:r>
            <a:r>
              <a:rPr lang="en-US" sz="2800" dirty="0" smtClean="0">
                <a:latin typeface="Arial" charset="0"/>
              </a:rPr>
              <a:t> = </a:t>
            </a:r>
            <a:r>
              <a:rPr lang="en-US" sz="2800" i="1" dirty="0" smtClean="0">
                <a:latin typeface="Arial" charset="0"/>
              </a:rPr>
              <a:t>n</a:t>
            </a:r>
            <a:r>
              <a:rPr lang="en-US" sz="2800" baseline="-25000" dirty="0" smtClean="0">
                <a:latin typeface="Arial" charset="0"/>
              </a:rPr>
              <a:t>1</a:t>
            </a:r>
            <a:r>
              <a:rPr lang="en-US" sz="2800" dirty="0" smtClean="0">
                <a:latin typeface="Arial" charset="0"/>
              </a:rPr>
              <a:t> (        );  P</a:t>
            </a:r>
            <a:r>
              <a:rPr lang="en-US" sz="2800" baseline="-25000" dirty="0" smtClean="0">
                <a:latin typeface="Arial" charset="0"/>
              </a:rPr>
              <a:t>2</a:t>
            </a:r>
            <a:r>
              <a:rPr lang="en-US" sz="2800" dirty="0" smtClean="0">
                <a:latin typeface="Arial" charset="0"/>
              </a:rPr>
              <a:t> = </a:t>
            </a:r>
            <a:r>
              <a:rPr lang="en-US" sz="2800" i="1" dirty="0" smtClean="0">
                <a:latin typeface="Arial" charset="0"/>
              </a:rPr>
              <a:t>n</a:t>
            </a:r>
            <a:r>
              <a:rPr lang="en-US" sz="2800" baseline="-25000" dirty="0" smtClean="0">
                <a:latin typeface="Arial" charset="0"/>
              </a:rPr>
              <a:t>2</a:t>
            </a:r>
            <a:r>
              <a:rPr lang="en-US" sz="2800" dirty="0" smtClean="0">
                <a:latin typeface="Arial" charset="0"/>
              </a:rPr>
              <a:t> (        ); and so on</a:t>
            </a:r>
          </a:p>
          <a:p>
            <a:pPr marL="1428750" lvl="3" indent="-228600">
              <a:spcBef>
                <a:spcPct val="20000"/>
              </a:spcBef>
            </a:pPr>
            <a:endParaRPr lang="en-US" sz="2800" dirty="0" smtClean="0">
              <a:latin typeface="Arial" charset="0"/>
            </a:endParaRPr>
          </a:p>
          <a:p>
            <a:pPr marL="1428750" lvl="3" indent="-228600">
              <a:spcBef>
                <a:spcPct val="20000"/>
              </a:spcBef>
            </a:pPr>
            <a:r>
              <a:rPr lang="en-US" sz="2800" dirty="0" smtClean="0">
                <a:latin typeface="Arial" charset="0"/>
              </a:rPr>
              <a:t>P</a:t>
            </a:r>
            <a:r>
              <a:rPr lang="en-US" sz="2800" baseline="-25000" dirty="0" smtClean="0">
                <a:latin typeface="Arial" charset="0"/>
              </a:rPr>
              <a:t>t</a:t>
            </a:r>
            <a:r>
              <a:rPr lang="en-US" sz="2800" dirty="0" smtClean="0">
                <a:latin typeface="Arial" charset="0"/>
              </a:rPr>
              <a:t> = (</a:t>
            </a:r>
            <a:r>
              <a:rPr lang="en-US" sz="2800" i="1" dirty="0" smtClean="0">
                <a:latin typeface="Arial" charset="0"/>
              </a:rPr>
              <a:t>n</a:t>
            </a:r>
            <a:r>
              <a:rPr lang="en-US" sz="2800" baseline="-25000" dirty="0" smtClean="0">
                <a:latin typeface="Arial" charset="0"/>
              </a:rPr>
              <a:t>1</a:t>
            </a:r>
            <a:r>
              <a:rPr lang="en-US" sz="2800" dirty="0" smtClean="0">
                <a:latin typeface="Arial" charset="0"/>
              </a:rPr>
              <a:t>+</a:t>
            </a:r>
            <a:r>
              <a:rPr lang="en-US" sz="2800" i="1" dirty="0" smtClean="0">
                <a:latin typeface="Arial" charset="0"/>
              </a:rPr>
              <a:t>n</a:t>
            </a:r>
            <a:r>
              <a:rPr lang="en-US" sz="2800" baseline="-25000" dirty="0" smtClean="0">
                <a:latin typeface="Arial" charset="0"/>
              </a:rPr>
              <a:t>2</a:t>
            </a:r>
            <a:r>
              <a:rPr lang="en-US" sz="2800" dirty="0" smtClean="0">
                <a:latin typeface="Arial" charset="0"/>
              </a:rPr>
              <a:t>+</a:t>
            </a:r>
            <a:r>
              <a:rPr lang="en-US" sz="2800" i="1" dirty="0" smtClean="0">
                <a:latin typeface="Arial" charset="0"/>
              </a:rPr>
              <a:t>n</a:t>
            </a:r>
            <a:r>
              <a:rPr lang="en-US" sz="2800" baseline="-25000" dirty="0" smtClean="0">
                <a:latin typeface="Arial" charset="0"/>
              </a:rPr>
              <a:t>3</a:t>
            </a:r>
            <a:r>
              <a:rPr lang="en-US" sz="2800" dirty="0" smtClean="0">
                <a:latin typeface="Arial" charset="0"/>
              </a:rPr>
              <a:t>+..)         = </a:t>
            </a:r>
            <a:r>
              <a:rPr lang="en-US" sz="2800" i="1" dirty="0" smtClean="0">
                <a:latin typeface="Arial" charset="0"/>
              </a:rPr>
              <a:t>n</a:t>
            </a:r>
            <a:r>
              <a:rPr lang="en-US" sz="2800" baseline="-25000" dirty="0" smtClean="0">
                <a:latin typeface="Arial" charset="0"/>
              </a:rPr>
              <a:t>t</a:t>
            </a:r>
            <a:r>
              <a:rPr lang="en-US" sz="2800" dirty="0" smtClean="0">
                <a:latin typeface="Arial" charset="0"/>
              </a:rPr>
              <a:t>(       )</a:t>
            </a:r>
          </a:p>
          <a:p>
            <a:pPr marL="1428750" lvl="3" indent="-228600">
              <a:spcBef>
                <a:spcPct val="20000"/>
              </a:spcBef>
            </a:pPr>
            <a:endParaRPr lang="en-US" sz="2800" dirty="0" smtClean="0">
              <a:latin typeface="Arial" charset="0"/>
            </a:endParaRPr>
          </a:p>
          <a:p>
            <a:pPr marL="1428750" lvl="3" indent="-228600">
              <a:spcBef>
                <a:spcPct val="20000"/>
              </a:spcBef>
            </a:pPr>
            <a:r>
              <a:rPr lang="en-US" sz="2800" dirty="0" smtClean="0">
                <a:latin typeface="Arial" charset="0"/>
              </a:rPr>
              <a:t>  </a:t>
            </a:r>
          </a:p>
          <a:p>
            <a:pPr marL="1428750" lvl="3" indent="-228600" eaLnBrk="1" hangingPunct="1">
              <a:spcBef>
                <a:spcPct val="20000"/>
              </a:spcBef>
            </a:pPr>
            <a:endParaRPr lang="en-US" sz="2800" dirty="0">
              <a:latin typeface="Arial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2542912" y="2241013"/>
            <a:ext cx="6574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RT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V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Line 18"/>
          <p:cNvSpPr>
            <a:spLocks noChangeShapeType="1"/>
          </p:cNvSpPr>
          <p:nvPr/>
        </p:nvSpPr>
        <p:spPr bwMode="auto">
          <a:xfrm>
            <a:off x="2578864" y="2711068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062381" y="2209800"/>
            <a:ext cx="6574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RT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V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Line 18"/>
          <p:cNvSpPr>
            <a:spLocks noChangeShapeType="1"/>
          </p:cNvSpPr>
          <p:nvPr/>
        </p:nvSpPr>
        <p:spPr bwMode="auto">
          <a:xfrm>
            <a:off x="5105400" y="2667000"/>
            <a:ext cx="609600" cy="1009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962400" y="3200400"/>
            <a:ext cx="6574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RT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V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Line 18"/>
          <p:cNvSpPr>
            <a:spLocks noChangeShapeType="1"/>
          </p:cNvSpPr>
          <p:nvPr/>
        </p:nvSpPr>
        <p:spPr bwMode="auto">
          <a:xfrm>
            <a:off x="4038600" y="3689732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628702" y="3280961"/>
            <a:ext cx="6574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RT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V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>
            <a:off x="5562600" y="37338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269662" y="4495800"/>
            <a:ext cx="5565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t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>
            <a:off x="1197166" y="4986051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929791" y="4735417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=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288436" y="4495800"/>
            <a:ext cx="139486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1 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RT/V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t 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RT/V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Line 18"/>
          <p:cNvSpPr>
            <a:spLocks noChangeShapeType="1"/>
          </p:cNvSpPr>
          <p:nvPr/>
        </p:nvSpPr>
        <p:spPr bwMode="auto">
          <a:xfrm>
            <a:off x="2438400" y="4964016"/>
            <a:ext cx="1524000" cy="4314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038600" y="4735417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=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4568073" y="4495800"/>
            <a:ext cx="51809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t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Line 18"/>
          <p:cNvSpPr>
            <a:spLocks noChangeShapeType="1"/>
          </p:cNvSpPr>
          <p:nvPr/>
        </p:nvSpPr>
        <p:spPr bwMode="auto">
          <a:xfrm>
            <a:off x="4495800" y="4996149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1112226" y="5715000"/>
            <a:ext cx="21643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 =          P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t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2053473" y="5522893"/>
            <a:ext cx="51809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t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>
            <a:off x="2057400" y="5987668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8" name="Right Arrow 27"/>
          <p:cNvSpPr/>
          <p:nvPr/>
        </p:nvSpPr>
        <p:spPr>
          <a:xfrm>
            <a:off x="3581400" y="5791200"/>
            <a:ext cx="1447800" cy="38100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812466" y="5725180"/>
            <a:ext cx="1883734" cy="52322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 =  X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 P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t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20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00808"/>
            <a:ext cx="3810000" cy="129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Pressure is the amount of force applied to an area.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Pressure</a:t>
            </a: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685800" y="4343400"/>
            <a:ext cx="3581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2800" dirty="0"/>
              <a:t>Atmospheric pressure is the weight of air per unit of area.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en-US" sz="2800" dirty="0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447800" y="3068960"/>
            <a:ext cx="1543050" cy="1190625"/>
            <a:chOff x="912" y="2016"/>
            <a:chExt cx="972" cy="750"/>
          </a:xfrm>
        </p:grpSpPr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>
              <a:off x="912" y="2178"/>
              <a:ext cx="55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 dirty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dirty="0">
                  <a:solidFill>
                    <a:srgbClr val="000080"/>
                  </a:solidFill>
                  <a:latin typeface="Arial" charset="0"/>
                </a:rPr>
                <a:t> =</a:t>
              </a:r>
              <a:endParaRPr lang="en-US" sz="4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4112" name="Rectangle 16"/>
            <p:cNvSpPr>
              <a:spLocks noChangeArrowheads="1"/>
            </p:cNvSpPr>
            <p:nvPr/>
          </p:nvSpPr>
          <p:spPr bwMode="auto">
            <a:xfrm>
              <a:off x="1546" y="2016"/>
              <a:ext cx="308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 dirty="0">
                  <a:solidFill>
                    <a:srgbClr val="000080"/>
                  </a:solidFill>
                  <a:latin typeface="Arial" charset="0"/>
                </a:rPr>
                <a:t>F</a:t>
              </a:r>
            </a:p>
            <a:p>
              <a:r>
                <a:rPr lang="en-US" sz="3600" i="1" dirty="0">
                  <a:solidFill>
                    <a:srgbClr val="000080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1500" y="2392"/>
              <a:ext cx="38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4118" name="Picture 22" descr="10_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3467"/>
          <a:stretch>
            <a:fillRect/>
          </a:stretch>
        </p:blipFill>
        <p:spPr>
          <a:xfrm>
            <a:off x="4648200" y="1828800"/>
            <a:ext cx="3913188" cy="3536950"/>
          </a:xfrm>
        </p:spPr>
      </p:pic>
    </p:spTree>
    <p:extLst>
      <p:ext uri="{BB962C8B-B14F-4D97-AF65-F5344CB8AC3E}">
        <p14:creationId xmlns:p14="http://schemas.microsoft.com/office/powerpoint/2010/main" val="1331349119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9" grpId="0" build="p" bldLvl="2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692696"/>
            <a:ext cx="5760640" cy="2453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584" y="4221088"/>
            <a:ext cx="56166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C00000"/>
                </a:solidFill>
              </a:rPr>
              <a:t>48.7 K</a:t>
            </a:r>
          </a:p>
          <a:p>
            <a:r>
              <a:rPr lang="en-GB" sz="2800" dirty="0" smtClean="0">
                <a:solidFill>
                  <a:srgbClr val="002060"/>
                </a:solidFill>
              </a:rPr>
              <a:t>3.05  x 10</a:t>
            </a:r>
            <a:r>
              <a:rPr lang="en-GB" sz="2800" baseline="30000" dirty="0" smtClean="0">
                <a:solidFill>
                  <a:srgbClr val="002060"/>
                </a:solidFill>
              </a:rPr>
              <a:t>-3</a:t>
            </a:r>
            <a:r>
              <a:rPr lang="en-GB" sz="2800" dirty="0" smtClean="0">
                <a:solidFill>
                  <a:srgbClr val="002060"/>
                </a:solidFill>
              </a:rPr>
              <a:t> mol</a:t>
            </a:r>
          </a:p>
          <a:p>
            <a:r>
              <a:rPr lang="en-GB" sz="2800" dirty="0" smtClean="0">
                <a:solidFill>
                  <a:srgbClr val="C00000"/>
                </a:solidFill>
              </a:rPr>
              <a:t>11.2 L</a:t>
            </a:r>
          </a:p>
          <a:p>
            <a:r>
              <a:rPr lang="en-GB" sz="2800" dirty="0" smtClean="0">
                <a:solidFill>
                  <a:srgbClr val="002060"/>
                </a:solidFill>
              </a:rPr>
              <a:t>10.3 atm</a:t>
            </a:r>
            <a:endParaRPr lang="en-GB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23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764704"/>
            <a:ext cx="74888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>
                <a:solidFill>
                  <a:srgbClr val="C00000"/>
                </a:solidFill>
              </a:rPr>
              <a:t>A scuba diver’s tank contains 0.29 kg of O</a:t>
            </a:r>
            <a:r>
              <a:rPr lang="en-GB" sz="2800" baseline="-25000" dirty="0" smtClean="0">
                <a:solidFill>
                  <a:srgbClr val="C00000"/>
                </a:solidFill>
              </a:rPr>
              <a:t>2</a:t>
            </a:r>
            <a:r>
              <a:rPr lang="en-GB" sz="2800" dirty="0" smtClean="0">
                <a:solidFill>
                  <a:srgbClr val="C00000"/>
                </a:solidFill>
              </a:rPr>
              <a:t> compressed into a volume of 2.3 L. (a) Calculate the gas pressure inside the tank at 9 </a:t>
            </a:r>
            <a:r>
              <a:rPr lang="en-GB" sz="2800" baseline="30000" dirty="0" smtClean="0">
                <a:solidFill>
                  <a:srgbClr val="C00000"/>
                </a:solidFill>
              </a:rPr>
              <a:t>o</a:t>
            </a:r>
            <a:r>
              <a:rPr lang="en-GB" sz="2800" dirty="0" smtClean="0">
                <a:solidFill>
                  <a:srgbClr val="C00000"/>
                </a:solidFill>
              </a:rPr>
              <a:t>C. (b) What volume would this oxygen occupy at 26 </a:t>
            </a:r>
            <a:r>
              <a:rPr lang="en-GB" sz="2800" baseline="30000" dirty="0" err="1" smtClean="0">
                <a:solidFill>
                  <a:srgbClr val="C00000"/>
                </a:solidFill>
              </a:rPr>
              <a:t>o</a:t>
            </a:r>
            <a:r>
              <a:rPr lang="en-GB" sz="2800" dirty="0" err="1" smtClean="0">
                <a:solidFill>
                  <a:srgbClr val="C00000"/>
                </a:solidFill>
              </a:rPr>
              <a:t>C</a:t>
            </a:r>
            <a:r>
              <a:rPr lang="en-GB" sz="2800" dirty="0" smtClean="0">
                <a:solidFill>
                  <a:srgbClr val="C00000"/>
                </a:solidFill>
              </a:rPr>
              <a:t> and 0.95 atm?</a:t>
            </a:r>
          </a:p>
          <a:p>
            <a:pPr algn="just"/>
            <a:endParaRPr lang="en-GB" sz="2800" dirty="0">
              <a:solidFill>
                <a:srgbClr val="C00000"/>
              </a:solidFill>
            </a:endParaRPr>
          </a:p>
          <a:p>
            <a:pPr algn="just"/>
            <a:endParaRPr lang="en-GB" sz="2800" dirty="0">
              <a:solidFill>
                <a:srgbClr val="C00000"/>
              </a:solidFill>
            </a:endParaRPr>
          </a:p>
          <a:p>
            <a:pPr algn="just"/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3131840" y="2852936"/>
            <a:ext cx="21897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PV</a:t>
            </a:r>
            <a:r>
              <a:rPr lang="en-US" sz="36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nRT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3486487"/>
            <a:ext cx="698477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 P x 2.3 L = ( 290 g/32 gmol</a:t>
            </a:r>
            <a:r>
              <a:rPr lang="en-GB" sz="2800" baseline="30000" dirty="0" smtClean="0"/>
              <a:t>-1</a:t>
            </a:r>
            <a:r>
              <a:rPr lang="en-GB" sz="2800" dirty="0" smtClean="0"/>
              <a:t>) x 0.082  x 282 K</a:t>
            </a:r>
          </a:p>
          <a:p>
            <a:endParaRPr lang="en-GB" sz="2800" dirty="0"/>
          </a:p>
          <a:p>
            <a:r>
              <a:rPr lang="en-GB" sz="2800" dirty="0" smtClean="0">
                <a:solidFill>
                  <a:srgbClr val="FF0000"/>
                </a:solidFill>
              </a:rPr>
              <a:t>               P = 91 atm</a:t>
            </a:r>
          </a:p>
          <a:p>
            <a:endParaRPr lang="en-GB" sz="2800" dirty="0"/>
          </a:p>
          <a:p>
            <a:endParaRPr lang="en-GB" sz="2800" dirty="0" smtClean="0"/>
          </a:p>
          <a:p>
            <a:endParaRPr lang="en-GB" sz="2800" dirty="0"/>
          </a:p>
          <a:p>
            <a:r>
              <a:rPr lang="en-GB" sz="2800" dirty="0" smtClean="0">
                <a:solidFill>
                  <a:srgbClr val="FF0000"/>
                </a:solidFill>
              </a:rPr>
              <a:t>                         V</a:t>
            </a:r>
            <a:r>
              <a:rPr lang="en-GB" sz="2800" baseline="-25000" dirty="0" smtClean="0">
                <a:solidFill>
                  <a:srgbClr val="FF0000"/>
                </a:solidFill>
              </a:rPr>
              <a:t>2</a:t>
            </a:r>
            <a:r>
              <a:rPr lang="en-GB" sz="2800" dirty="0" smtClean="0">
                <a:solidFill>
                  <a:srgbClr val="FF0000"/>
                </a:solidFill>
              </a:rPr>
              <a:t> = 233 L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180162" y="4941168"/>
            <a:ext cx="1143000" cy="1200151"/>
            <a:chOff x="1091" y="1565"/>
            <a:chExt cx="720" cy="756"/>
          </a:xfrm>
        </p:grpSpPr>
        <p:sp>
          <p:nvSpPr>
            <p:cNvPr id="7" name="Rectangle 20"/>
            <p:cNvSpPr>
              <a:spLocks noChangeArrowheads="1"/>
            </p:cNvSpPr>
            <p:nvPr/>
          </p:nvSpPr>
          <p:spPr bwMode="auto">
            <a:xfrm>
              <a:off x="1091" y="1565"/>
              <a:ext cx="72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8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139952" y="522920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</a:t>
            </a:r>
            <a:endParaRPr lang="en-GB" sz="3200" dirty="0"/>
          </a:p>
        </p:txBody>
      </p: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538789" y="4965154"/>
            <a:ext cx="1143000" cy="1200150"/>
            <a:chOff x="1091" y="1567"/>
            <a:chExt cx="720" cy="756"/>
          </a:xfrm>
        </p:grpSpPr>
        <p:sp>
          <p:nvSpPr>
            <p:cNvPr id="11" name="Rectangle 20"/>
            <p:cNvSpPr>
              <a:spLocks noChangeArrowheads="1"/>
            </p:cNvSpPr>
            <p:nvPr/>
          </p:nvSpPr>
          <p:spPr bwMode="auto">
            <a:xfrm>
              <a:off x="1091" y="1567"/>
              <a:ext cx="72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2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4782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548680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C00000"/>
                </a:solidFill>
              </a:rPr>
              <a:t>Which gas is most dense at 1.00 atm and 298 K? CO</a:t>
            </a:r>
            <a:r>
              <a:rPr lang="en-GB" sz="2800" baseline="-25000" dirty="0" smtClean="0">
                <a:solidFill>
                  <a:srgbClr val="C00000"/>
                </a:solidFill>
              </a:rPr>
              <a:t>2</a:t>
            </a:r>
            <a:r>
              <a:rPr lang="en-GB" sz="2800" dirty="0" smtClean="0">
                <a:solidFill>
                  <a:srgbClr val="C00000"/>
                </a:solidFill>
              </a:rPr>
              <a:t>, N</a:t>
            </a:r>
            <a:r>
              <a:rPr lang="en-GB" sz="2800" baseline="-25000" dirty="0" smtClean="0">
                <a:solidFill>
                  <a:srgbClr val="C00000"/>
                </a:solidFill>
              </a:rPr>
              <a:t>2</a:t>
            </a:r>
            <a:r>
              <a:rPr lang="en-GB" sz="2800" dirty="0" smtClean="0">
                <a:solidFill>
                  <a:srgbClr val="C00000"/>
                </a:solidFill>
              </a:rPr>
              <a:t>O, or Cl</a:t>
            </a:r>
            <a:r>
              <a:rPr lang="en-GB" sz="2800" baseline="-25000" dirty="0" smtClean="0">
                <a:solidFill>
                  <a:srgbClr val="C00000"/>
                </a:solidFill>
              </a:rPr>
              <a:t>2</a:t>
            </a:r>
            <a:r>
              <a:rPr lang="en-GB" sz="2800" dirty="0" smtClean="0">
                <a:solidFill>
                  <a:srgbClr val="C00000"/>
                </a:solidFill>
              </a:rPr>
              <a:t>.</a:t>
            </a:r>
            <a:endParaRPr lang="en-GB" sz="2800" dirty="0">
              <a:solidFill>
                <a:srgbClr val="C00000"/>
              </a:solidFill>
            </a:endParaRP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2339750" y="2115319"/>
            <a:ext cx="1638300" cy="954088"/>
            <a:chOff x="2976" y="1803"/>
            <a:chExt cx="1032" cy="601"/>
          </a:xfrm>
        </p:grpSpPr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3475" y="1803"/>
              <a:ext cx="456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PM</a:t>
              </a:r>
              <a:endParaRPr lang="en-US" sz="2800" i="1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28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RT</a:t>
              </a:r>
            </a:p>
          </p:txBody>
        </p:sp>
        <p:sp>
          <p:nvSpPr>
            <p:cNvPr id="7" name="Line 12"/>
            <p:cNvSpPr>
              <a:spLocks noChangeShapeType="1"/>
            </p:cNvSpPr>
            <p:nvPr/>
          </p:nvSpPr>
          <p:spPr bwMode="auto">
            <a:xfrm>
              <a:off x="3384" y="2086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43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28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907703" y="3267000"/>
            <a:ext cx="3266595" cy="954088"/>
            <a:chOff x="2976" y="1803"/>
            <a:chExt cx="1064" cy="601"/>
          </a:xfrm>
        </p:grpSpPr>
        <p:sp>
          <p:nvSpPr>
            <p:cNvPr id="26" name="Rectangle 11"/>
            <p:cNvSpPr>
              <a:spLocks noChangeArrowheads="1"/>
            </p:cNvSpPr>
            <p:nvPr/>
          </p:nvSpPr>
          <p:spPr bwMode="auto">
            <a:xfrm>
              <a:off x="3367" y="1803"/>
              <a:ext cx="673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1 x 44</a:t>
              </a:r>
              <a:endParaRPr lang="en-US" sz="2800" i="1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0.082 x 298</a:t>
              </a:r>
              <a:endParaRPr lang="en-US" sz="2800" i="1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Line 12"/>
            <p:cNvSpPr>
              <a:spLocks noChangeShapeType="1"/>
            </p:cNvSpPr>
            <p:nvPr/>
          </p:nvSpPr>
          <p:spPr bwMode="auto">
            <a:xfrm>
              <a:off x="3384" y="2086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42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28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      =</a:t>
              </a:r>
              <a:endParaRPr lang="en-US" sz="28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195736" y="357301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CO</a:t>
            </a:r>
            <a:r>
              <a:rPr lang="en-GB" sz="2800" baseline="-25000" dirty="0" smtClean="0">
                <a:solidFill>
                  <a:srgbClr val="002060"/>
                </a:solidFill>
              </a:rPr>
              <a:t>2</a:t>
            </a:r>
            <a:endParaRPr lang="en-GB" sz="2800" baseline="-25000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20072" y="3429000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1.8 g L</a:t>
            </a:r>
            <a:r>
              <a:rPr lang="en-GB" sz="2800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en-GB" sz="2800" baseline="30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2060104" y="4705980"/>
            <a:ext cx="29097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d</a:t>
            </a:r>
            <a:r>
              <a:rPr lang="en-US" sz="28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       =  1.8 g L</a:t>
            </a:r>
            <a:r>
              <a:rPr lang="en-US" sz="2800" baseline="300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-1</a:t>
            </a:r>
            <a:endParaRPr lang="en-US" sz="2800" baseline="30000" dirty="0">
              <a:solidFill>
                <a:srgbClr val="000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16"/>
          <p:cNvSpPr>
            <a:spLocks noChangeArrowheads="1"/>
          </p:cNvSpPr>
          <p:nvPr/>
        </p:nvSpPr>
        <p:spPr bwMode="auto">
          <a:xfrm>
            <a:off x="2060104" y="5714092"/>
            <a:ext cx="320953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d</a:t>
            </a:r>
            <a:r>
              <a:rPr lang="en-US" sz="28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       = 2.91 g L</a:t>
            </a:r>
            <a:r>
              <a:rPr lang="en-US" sz="2800" baseline="300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-1</a:t>
            </a:r>
            <a:r>
              <a:rPr lang="en-US" sz="28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  </a:t>
            </a:r>
            <a:endParaRPr lang="en-US" sz="2800" dirty="0">
              <a:solidFill>
                <a:srgbClr val="000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348136" y="484999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N</a:t>
            </a:r>
            <a:r>
              <a:rPr lang="en-GB" sz="2800" baseline="-25000" dirty="0" smtClean="0">
                <a:solidFill>
                  <a:srgbClr val="002060"/>
                </a:solidFill>
              </a:rPr>
              <a:t>2</a:t>
            </a:r>
            <a:r>
              <a:rPr lang="en-GB" sz="2800" dirty="0" smtClean="0">
                <a:solidFill>
                  <a:srgbClr val="002060"/>
                </a:solidFill>
              </a:rPr>
              <a:t>O</a:t>
            </a:r>
            <a:endParaRPr lang="en-GB" sz="2800" baseline="-25000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48136" y="585810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>
                <a:solidFill>
                  <a:srgbClr val="002060"/>
                </a:solidFill>
              </a:rPr>
              <a:t>Cl</a:t>
            </a:r>
            <a:endParaRPr lang="en-GB" sz="2800" baseline="-25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60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685801"/>
            <a:ext cx="7391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lphaLcParenBoth"/>
            </a:pPr>
            <a:r>
              <a:rPr lang="en-US" sz="2800" dirty="0" smtClean="0">
                <a:solidFill>
                  <a:srgbClr val="C00000"/>
                </a:solidFill>
              </a:rPr>
              <a:t>Calculate the density of NO</a:t>
            </a:r>
            <a:r>
              <a:rPr lang="en-US" sz="2800" baseline="-25000" dirty="0" smtClean="0">
                <a:solidFill>
                  <a:srgbClr val="C00000"/>
                </a:solidFill>
              </a:rPr>
              <a:t>2</a:t>
            </a:r>
            <a:r>
              <a:rPr lang="en-US" sz="2800" dirty="0" smtClean="0">
                <a:solidFill>
                  <a:srgbClr val="C00000"/>
                </a:solidFill>
              </a:rPr>
              <a:t> gas at 0.970 atm and 35 </a:t>
            </a:r>
            <a:r>
              <a:rPr lang="en-US" sz="2800" baseline="30000" dirty="0" err="1" smtClean="0">
                <a:solidFill>
                  <a:srgbClr val="C00000"/>
                </a:solidFill>
              </a:rPr>
              <a:t>o</a:t>
            </a:r>
            <a:r>
              <a:rPr lang="en-US" sz="2800" dirty="0" err="1" smtClean="0">
                <a:solidFill>
                  <a:srgbClr val="C00000"/>
                </a:solidFill>
              </a:rPr>
              <a:t>C.</a:t>
            </a:r>
            <a:r>
              <a:rPr lang="en-US" sz="2800" dirty="0" smtClean="0">
                <a:solidFill>
                  <a:srgbClr val="C00000"/>
                </a:solidFill>
              </a:rPr>
              <a:t> (b) Calculate the molar mass of a gas if 2.50 g occupies 0.875 L at 685 torr and 35 </a:t>
            </a:r>
            <a:r>
              <a:rPr lang="en-US" sz="2800" baseline="30000" dirty="0" err="1" smtClean="0">
                <a:solidFill>
                  <a:srgbClr val="C00000"/>
                </a:solidFill>
              </a:rPr>
              <a:t>o</a:t>
            </a:r>
            <a:r>
              <a:rPr lang="en-US" sz="2800" dirty="0" err="1" smtClean="0">
                <a:solidFill>
                  <a:srgbClr val="C00000"/>
                </a:solidFill>
              </a:rPr>
              <a:t>C.</a:t>
            </a:r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 algn="just">
              <a:buAutoNum type="alphaLcParenBoth"/>
            </a:pPr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 algn="just"/>
            <a:r>
              <a:rPr lang="en-US" sz="2800" dirty="0" smtClean="0">
                <a:solidFill>
                  <a:srgbClr val="C00000"/>
                </a:solidFill>
              </a:rPr>
              <a:t>   </a:t>
            </a:r>
          </a:p>
          <a:p>
            <a:pPr marL="514350" indent="-514350" algn="just"/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 algn="just">
              <a:buAutoNum type="alphaLcParenBoth"/>
            </a:pPr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 algn="just"/>
            <a:r>
              <a:rPr lang="en-US" sz="2800" dirty="0" smtClean="0">
                <a:solidFill>
                  <a:srgbClr val="C00000"/>
                </a:solidFill>
              </a:rPr>
              <a:t>  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3467100" y="2398712"/>
            <a:ext cx="1638300" cy="954088"/>
            <a:chOff x="2976" y="1803"/>
            <a:chExt cx="1032" cy="601"/>
          </a:xfrm>
        </p:grpSpPr>
        <p:sp>
          <p:nvSpPr>
            <p:cNvPr id="4" name="Rectangle 11"/>
            <p:cNvSpPr>
              <a:spLocks noChangeArrowheads="1"/>
            </p:cNvSpPr>
            <p:nvPr/>
          </p:nvSpPr>
          <p:spPr bwMode="auto">
            <a:xfrm>
              <a:off x="3475" y="1803"/>
              <a:ext cx="456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PM</a:t>
              </a:r>
              <a:endParaRPr lang="en-US" sz="2800" i="1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28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RT</a:t>
              </a:r>
            </a:p>
          </p:txBody>
        </p:sp>
        <p:sp>
          <p:nvSpPr>
            <p:cNvPr id="5" name="Line 12"/>
            <p:cNvSpPr>
              <a:spLocks noChangeShapeType="1"/>
            </p:cNvSpPr>
            <p:nvPr/>
          </p:nvSpPr>
          <p:spPr bwMode="auto">
            <a:xfrm>
              <a:off x="3384" y="2086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43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28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3276603" y="3313112"/>
            <a:ext cx="2895602" cy="954088"/>
            <a:chOff x="2976" y="1803"/>
            <a:chExt cx="1824" cy="601"/>
          </a:xfrm>
        </p:grpSpPr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3053" y="1803"/>
              <a:ext cx="1747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0.97 x 46</a:t>
              </a:r>
              <a:endParaRPr lang="en-US" sz="2800" i="1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0.082 x 308</a:t>
              </a:r>
              <a:endParaRPr lang="en-US" sz="2800" i="1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3384" y="2086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43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28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3200400" y="4486275"/>
            <a:ext cx="24064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d</a:t>
            </a:r>
            <a:r>
              <a:rPr lang="en-US" sz="2800" dirty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 </a:t>
            </a:r>
            <a:r>
              <a:rPr lang="en-US" sz="28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=  1.77 g L</a:t>
            </a:r>
            <a:r>
              <a:rPr lang="en-US" sz="2800" baseline="300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-1</a:t>
            </a:r>
            <a:endParaRPr lang="en-US" sz="2800" baseline="30000" dirty="0">
              <a:solidFill>
                <a:srgbClr val="00008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107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2971828" y="858837"/>
            <a:ext cx="1841507" cy="954088"/>
            <a:chOff x="3792" y="2619"/>
            <a:chExt cx="1160" cy="601"/>
          </a:xfrm>
        </p:grpSpPr>
        <p:sp>
          <p:nvSpPr>
            <p:cNvPr id="3" name="Line 18"/>
            <p:cNvSpPr>
              <a:spLocks noChangeShapeType="1"/>
            </p:cNvSpPr>
            <p:nvPr/>
          </p:nvSpPr>
          <p:spPr bwMode="auto">
            <a:xfrm>
              <a:off x="4328" y="2908"/>
              <a:ext cx="624" cy="0"/>
            </a:xfrm>
            <a:prstGeom prst="lin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4" name="Rectangle 20"/>
            <p:cNvSpPr>
              <a:spLocks noChangeArrowheads="1"/>
            </p:cNvSpPr>
            <p:nvPr/>
          </p:nvSpPr>
          <p:spPr bwMode="auto">
            <a:xfrm>
              <a:off x="4260" y="2619"/>
              <a:ext cx="540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dRT</a:t>
              </a:r>
            </a:p>
            <a:p>
              <a:pPr algn="ctr"/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P</a:t>
              </a:r>
            </a:p>
          </p:txBody>
        </p:sp>
        <p:sp>
          <p:nvSpPr>
            <p:cNvPr id="5" name="Rectangle 21"/>
            <p:cNvSpPr>
              <a:spLocks noChangeArrowheads="1"/>
            </p:cNvSpPr>
            <p:nvPr/>
          </p:nvSpPr>
          <p:spPr bwMode="auto">
            <a:xfrm>
              <a:off x="3792" y="2752"/>
              <a:ext cx="51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latin typeface="Symbol" pitchFamily="1" charset="2"/>
                  <a:sym typeface="Symbol" pitchFamily="1" charset="2"/>
                </a:rPr>
                <a:t>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  <a:latin typeface="Arial" charset="0"/>
              </a:endParaRPr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2438400" y="4303711"/>
            <a:ext cx="3841763" cy="954089"/>
            <a:chOff x="3792" y="2653"/>
            <a:chExt cx="2420" cy="601"/>
          </a:xfrm>
        </p:grpSpPr>
        <p:sp>
          <p:nvSpPr>
            <p:cNvPr id="7" name="Line 18"/>
            <p:cNvSpPr>
              <a:spLocks noChangeShapeType="1"/>
            </p:cNvSpPr>
            <p:nvPr/>
          </p:nvSpPr>
          <p:spPr bwMode="auto">
            <a:xfrm>
              <a:off x="4328" y="2932"/>
              <a:ext cx="1152" cy="0"/>
            </a:xfrm>
            <a:prstGeom prst="lin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8" name="Rectangle 20"/>
            <p:cNvSpPr>
              <a:spLocks noChangeArrowheads="1"/>
            </p:cNvSpPr>
            <p:nvPr/>
          </p:nvSpPr>
          <p:spPr bwMode="auto">
            <a:xfrm>
              <a:off x="4232" y="2653"/>
              <a:ext cx="1980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2.86 x 62.36 x 308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  <a:p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    685 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9" name="Rectangle 21"/>
            <p:cNvSpPr>
              <a:spLocks noChangeArrowheads="1"/>
            </p:cNvSpPr>
            <p:nvPr/>
          </p:nvSpPr>
          <p:spPr bwMode="auto">
            <a:xfrm>
              <a:off x="3792" y="2752"/>
              <a:ext cx="51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latin typeface="Symbol" pitchFamily="1" charset="2"/>
                  <a:sym typeface="Symbol" pitchFamily="1" charset="2"/>
                </a:rPr>
                <a:t>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  <a:latin typeface="Arial" charset="0"/>
              </a:endParaRPr>
            </a:p>
          </p:txBody>
        </p:sp>
      </p:grp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438400" y="5572780"/>
            <a:ext cx="31117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000080"/>
                </a:solidFill>
                <a:latin typeface="Symbol" pitchFamily="1" charset="2"/>
                <a:sym typeface="Symbol" pitchFamily="1" charset="2"/>
              </a:rPr>
              <a:t></a:t>
            </a:r>
            <a:r>
              <a:rPr lang="en-US" sz="2800" dirty="0">
                <a:solidFill>
                  <a:srgbClr val="000080"/>
                </a:solidFill>
                <a:latin typeface="Arial" charset="0"/>
                <a:sym typeface="Symbol" pitchFamily="1" charset="2"/>
              </a:rPr>
              <a:t> </a:t>
            </a:r>
            <a:r>
              <a:rPr lang="en-US" sz="2800" dirty="0" smtClean="0">
                <a:solidFill>
                  <a:srgbClr val="000080"/>
                </a:solidFill>
                <a:latin typeface="Arial" charset="0"/>
                <a:sym typeface="Symbol" pitchFamily="1" charset="2"/>
              </a:rPr>
              <a:t>=   80.2 g mol</a:t>
            </a:r>
            <a:r>
              <a:rPr lang="en-US" sz="2800" baseline="30000" dirty="0" smtClean="0">
                <a:solidFill>
                  <a:srgbClr val="000080"/>
                </a:solidFill>
                <a:latin typeface="Arial" charset="0"/>
                <a:sym typeface="Symbol" pitchFamily="1" charset="2"/>
              </a:rPr>
              <a:t>-1</a:t>
            </a:r>
            <a:endParaRPr lang="en-US" sz="2800" baseline="30000" dirty="0">
              <a:solidFill>
                <a:srgbClr val="000080"/>
              </a:solidFill>
              <a:latin typeface="Arial" charset="0"/>
            </a:endParaRPr>
          </a:p>
        </p:txBody>
      </p:sp>
      <p:grpSp>
        <p:nvGrpSpPr>
          <p:cNvPr id="10" name="Group 23"/>
          <p:cNvGrpSpPr>
            <a:grpSpLocks/>
          </p:cNvGrpSpPr>
          <p:nvPr/>
        </p:nvGrpSpPr>
        <p:grpSpPr bwMode="auto">
          <a:xfrm>
            <a:off x="2971801" y="2017712"/>
            <a:ext cx="2057408" cy="954088"/>
            <a:chOff x="3792" y="2667"/>
            <a:chExt cx="1296" cy="601"/>
          </a:xfrm>
        </p:grpSpPr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4328" y="2980"/>
              <a:ext cx="624" cy="0"/>
            </a:xfrm>
            <a:prstGeom prst="lin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4241" y="2667"/>
              <a:ext cx="847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mass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volume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3792" y="2745"/>
              <a:ext cx="46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 dirty="0" smtClean="0">
                  <a:solidFill>
                    <a:srgbClr val="000080"/>
                  </a:solidFill>
                  <a:latin typeface="+mj-lt"/>
                  <a:sym typeface="Symbol" pitchFamily="1" charset="2"/>
                </a:rPr>
                <a:t>d</a:t>
              </a:r>
              <a:r>
                <a:rPr lang="en-US" sz="2800" dirty="0" smtClean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 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=</a:t>
              </a:r>
              <a:endParaRPr lang="en-US" sz="2800" dirty="0">
                <a:solidFill>
                  <a:srgbClr val="000080"/>
                </a:solidFill>
                <a:latin typeface="Arial" charset="0"/>
              </a:endParaRPr>
            </a:p>
          </p:txBody>
        </p:sp>
      </p:grpSp>
      <p:grpSp>
        <p:nvGrpSpPr>
          <p:cNvPr id="11" name="Group 23"/>
          <p:cNvGrpSpPr>
            <a:grpSpLocks/>
          </p:cNvGrpSpPr>
          <p:nvPr/>
        </p:nvGrpSpPr>
        <p:grpSpPr bwMode="auto">
          <a:xfrm>
            <a:off x="2667000" y="3019425"/>
            <a:ext cx="4649801" cy="954088"/>
            <a:chOff x="3792" y="2674"/>
            <a:chExt cx="2929" cy="601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4328" y="2980"/>
              <a:ext cx="624" cy="0"/>
            </a:xfrm>
            <a:prstGeom prst="lin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254" y="2674"/>
              <a:ext cx="873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2.5 g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0.875 L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792" y="2745"/>
              <a:ext cx="2929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 dirty="0" smtClean="0">
                  <a:solidFill>
                    <a:srgbClr val="000080"/>
                  </a:solidFill>
                  <a:latin typeface="+mj-lt"/>
                  <a:sym typeface="Symbol" pitchFamily="1" charset="2"/>
                </a:rPr>
                <a:t>d</a:t>
              </a:r>
              <a:r>
                <a:rPr lang="en-US" sz="2800" dirty="0" smtClean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 =                  =  2.86 g L</a:t>
              </a:r>
              <a:r>
                <a:rPr lang="en-US" sz="2800" baseline="30000" dirty="0" smtClean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-1</a:t>
              </a:r>
              <a:r>
                <a:rPr lang="en-US" sz="2800" dirty="0" smtClean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 </a:t>
              </a:r>
              <a:endParaRPr lang="en-US" sz="2800" dirty="0">
                <a:solidFill>
                  <a:srgbClr val="000080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717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Kinetic-Molecular Theory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7" descr="10_17"/>
          <p:cNvPicPr>
            <a:picLocks noChangeAspect="1" noChangeArrowheads="1"/>
          </p:cNvPicPr>
          <p:nvPr/>
        </p:nvPicPr>
        <p:blipFill>
          <a:blip r:embed="rId3" cstate="print"/>
          <a:srcRect b="3720"/>
          <a:stretch>
            <a:fillRect/>
          </a:stretch>
        </p:blipFill>
        <p:spPr>
          <a:xfrm>
            <a:off x="762000" y="1524000"/>
            <a:ext cx="3281363" cy="4568825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267200" y="1981200"/>
            <a:ext cx="4419600" cy="28194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This is a model that aids in our understanding of what happens to gas particles as environmental conditions change.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604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Tenets of Kinetic-Molecular Theory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8001000" cy="1752600"/>
          </a:xfrm>
          <a:prstGeom prst="rect">
            <a:avLst/>
          </a:prstGeom>
        </p:spPr>
        <p:txBody>
          <a:bodyPr/>
          <a:lstStyle/>
          <a:p>
            <a:pPr marL="3429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Gases consist of large numbers of molecules that are in continuous, random motion.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3810000"/>
            <a:ext cx="7620000" cy="2057400"/>
          </a:xfrm>
          <a:prstGeom prst="rect">
            <a:avLst/>
          </a:prstGeom>
        </p:spPr>
        <p:txBody>
          <a:bodyPr/>
          <a:lstStyle/>
          <a:p>
            <a:pPr marL="34290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combined volume of all the molecules of the gas is negligible relative to the total volume in which the gas is contained.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743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Tenets of Kinetic-Molecular Theory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66800" y="1981200"/>
            <a:ext cx="6934200" cy="1371600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3200" dirty="0" smtClean="0"/>
              <a:t>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Attractive and repulsive forces between gas molecules are negligible.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914400" y="3352800"/>
            <a:ext cx="7162800" cy="2209800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Energy can be transferred between molecules during collisions, but the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average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kinetic energy of the molecules does not change with time, as long as the temperature of the gas remains constant.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652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953000" y="2133600"/>
            <a:ext cx="4038600" cy="2819400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average kinetic energy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molecules is proportional to the absolute temperature.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15" descr="10_18"/>
          <p:cNvPicPr>
            <a:picLocks noChangeAspect="1" noChangeArrowheads="1"/>
          </p:cNvPicPr>
          <p:nvPr/>
        </p:nvPicPr>
        <p:blipFill>
          <a:blip r:embed="rId3" cstate="print"/>
          <a:srcRect b="3853"/>
          <a:stretch>
            <a:fillRect/>
          </a:stretch>
        </p:blipFill>
        <p:spPr>
          <a:xfrm>
            <a:off x="228600" y="1981200"/>
            <a:ext cx="4800600" cy="3763963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Tenets of Kinetic-Molecular Theory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1955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Effusion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10" descr="10_20"/>
          <p:cNvPicPr>
            <a:picLocks noChangeAspect="1" noChangeArrowheads="1"/>
          </p:cNvPicPr>
          <p:nvPr/>
        </p:nvPicPr>
        <p:blipFill>
          <a:blip r:embed="rId3" cstate="print"/>
          <a:srcRect b="4688"/>
          <a:stretch>
            <a:fillRect/>
          </a:stretch>
        </p:blipFill>
        <p:spPr>
          <a:xfrm>
            <a:off x="609600" y="1447800"/>
            <a:ext cx="3402013" cy="4648200"/>
          </a:xfrm>
          <a:prstGeom prst="rect">
            <a:avLst/>
          </a:prstGeom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48200" y="1981200"/>
            <a:ext cx="3886200" cy="3505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Effusion is the escape of gas molecules through a tiny hole into an evacuated space.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580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Units of Pressure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1844824"/>
            <a:ext cx="6923112" cy="3556992"/>
          </a:xfrm>
        </p:spPr>
        <p:txBody>
          <a:bodyPr/>
          <a:lstStyle/>
          <a:p>
            <a:r>
              <a:rPr lang="en-US" dirty="0"/>
              <a:t>Pascals</a:t>
            </a:r>
          </a:p>
          <a:p>
            <a:pPr lvl="1"/>
            <a:r>
              <a:rPr lang="en-US" dirty="0"/>
              <a:t>	1 Pa = 1 N/m</a:t>
            </a:r>
            <a:r>
              <a:rPr lang="en-US" baseline="30000" dirty="0"/>
              <a:t>2</a:t>
            </a:r>
            <a:endParaRPr lang="en-US" dirty="0"/>
          </a:p>
          <a:p>
            <a:r>
              <a:rPr lang="en-US" dirty="0"/>
              <a:t>Bar</a:t>
            </a:r>
          </a:p>
          <a:p>
            <a:pPr lvl="1"/>
            <a:r>
              <a:rPr lang="en-US" dirty="0"/>
              <a:t>	1 bar = 10</a:t>
            </a:r>
            <a:r>
              <a:rPr lang="en-US" baseline="30000" dirty="0"/>
              <a:t>5</a:t>
            </a:r>
            <a:r>
              <a:rPr lang="en-US" dirty="0"/>
              <a:t> Pa = 100 kPa</a:t>
            </a:r>
          </a:p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11976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Effusion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524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difference in the  rates of effusion for helium and nitrogen, for example, explains a helium balloon would deflate faster.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6" descr="10_21"/>
          <p:cNvPicPr>
            <a:picLocks noChangeAspect="1" noChangeArrowheads="1"/>
          </p:cNvPicPr>
          <p:nvPr/>
        </p:nvPicPr>
        <p:blipFill>
          <a:blip r:embed="rId3" cstate="print"/>
          <a:srcRect l="1695" t="15967" r="1695" b="6195"/>
          <a:stretch>
            <a:fillRect/>
          </a:stretch>
        </p:blipFill>
        <p:spPr>
          <a:xfrm>
            <a:off x="3721914" y="1447800"/>
            <a:ext cx="5117286" cy="426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39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Graham's Law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81400" y="1752600"/>
            <a:ext cx="1981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 </a:t>
            </a:r>
            <a:r>
              <a:rPr lang="en-US" sz="2800" dirty="0" smtClean="0">
                <a:latin typeface="Arial"/>
                <a:cs typeface="Arial"/>
              </a:rPr>
              <a:t>√(M</a:t>
            </a:r>
            <a:r>
              <a:rPr lang="en-US" sz="2800" baseline="-25000" dirty="0" smtClean="0">
                <a:latin typeface="Arial"/>
                <a:cs typeface="Arial"/>
              </a:rPr>
              <a:t>2</a:t>
            </a:r>
            <a:r>
              <a:rPr lang="en-US" sz="2800" dirty="0" smtClean="0">
                <a:latin typeface="Arial"/>
                <a:cs typeface="Arial"/>
              </a:rPr>
              <a:t>/</a:t>
            </a:r>
            <a:r>
              <a:rPr lang="en-US" sz="2800" i="1" dirty="0" smtClean="0">
                <a:latin typeface="Arial"/>
                <a:cs typeface="Arial"/>
              </a:rPr>
              <a:t>M</a:t>
            </a:r>
            <a:r>
              <a:rPr lang="en-US" sz="2800" i="1" baseline="-25000" dirty="0" smtClean="0">
                <a:latin typeface="Arial"/>
                <a:cs typeface="Arial"/>
              </a:rPr>
              <a:t>1</a:t>
            </a:r>
            <a:r>
              <a:rPr lang="en-US" sz="2800" dirty="0" smtClean="0">
                <a:latin typeface="Arial"/>
                <a:cs typeface="Arial"/>
              </a:rPr>
              <a:t>)</a:t>
            </a:r>
          </a:p>
          <a:p>
            <a:r>
              <a:rPr lang="en-US" dirty="0" smtClean="0">
                <a:latin typeface="Arial"/>
                <a:cs typeface="Arial"/>
              </a:rPr>
              <a:t> </a:t>
            </a:r>
            <a:endParaRPr lang="en-US" dirty="0"/>
          </a:p>
        </p:txBody>
      </p: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3091929" y="1490660"/>
            <a:ext cx="489470" cy="954088"/>
            <a:chOff x="4328" y="2575"/>
            <a:chExt cx="624" cy="601"/>
          </a:xfrm>
        </p:grpSpPr>
        <p:sp>
          <p:nvSpPr>
            <p:cNvPr id="6" name="Line 18"/>
            <p:cNvSpPr>
              <a:spLocks noChangeShapeType="1"/>
            </p:cNvSpPr>
            <p:nvPr/>
          </p:nvSpPr>
          <p:spPr bwMode="auto">
            <a:xfrm>
              <a:off x="4328" y="2908"/>
              <a:ext cx="624" cy="0"/>
            </a:xfrm>
            <a:prstGeom prst="lin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7" name="Rectangle 20"/>
            <p:cNvSpPr>
              <a:spLocks noChangeArrowheads="1"/>
            </p:cNvSpPr>
            <p:nvPr/>
          </p:nvSpPr>
          <p:spPr bwMode="auto">
            <a:xfrm>
              <a:off x="4394" y="2575"/>
              <a:ext cx="558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latin typeface="Arial" charset="0"/>
                </a:rPr>
                <a:t>r</a:t>
              </a:r>
              <a:r>
                <a:rPr lang="en-US" sz="2800" i="1" baseline="-25000" dirty="0" smtClean="0">
                  <a:latin typeface="Arial" charset="0"/>
                </a:rPr>
                <a:t>1</a:t>
              </a:r>
              <a:endParaRPr lang="en-US" sz="2800" i="1" baseline="-25000" dirty="0">
                <a:latin typeface="Arial" charset="0"/>
              </a:endParaRPr>
            </a:p>
            <a:p>
              <a:pPr algn="ctr"/>
              <a:r>
                <a:rPr lang="en-US" sz="2800" i="1" dirty="0" smtClean="0">
                  <a:latin typeface="Arial" charset="0"/>
                </a:rPr>
                <a:t>r</a:t>
              </a:r>
              <a:r>
                <a:rPr lang="en-US" sz="2800" i="1" baseline="-25000" dirty="0" smtClean="0">
                  <a:latin typeface="Arial" charset="0"/>
                </a:rPr>
                <a:t>2</a:t>
              </a:r>
              <a:endParaRPr lang="en-US" sz="2800" i="1" baseline="-25000" dirty="0">
                <a:latin typeface="Arial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914400" y="3124201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Where </a:t>
            </a:r>
            <a:r>
              <a:rPr lang="en-US" sz="2400" i="1" dirty="0" smtClean="0"/>
              <a:t>r</a:t>
            </a:r>
            <a:r>
              <a:rPr lang="en-US" sz="2400" i="1" baseline="-25000" dirty="0" smtClean="0"/>
              <a:t>1</a:t>
            </a:r>
            <a:r>
              <a:rPr lang="en-US" sz="2400" dirty="0" smtClean="0"/>
              <a:t> &amp; </a:t>
            </a:r>
            <a:r>
              <a:rPr lang="en-US" sz="2400" i="1" dirty="0" smtClean="0"/>
              <a:t>r</a:t>
            </a:r>
            <a:r>
              <a:rPr lang="en-US" sz="2400" i="1" baseline="-25000" dirty="0" smtClean="0"/>
              <a:t>2</a:t>
            </a:r>
            <a:r>
              <a:rPr lang="en-US" sz="2400" dirty="0" smtClean="0"/>
              <a:t> are rates of effusion of the two substances.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7143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33400" y="1143000"/>
            <a:ext cx="8077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dirty="0"/>
              <a:t>An unknown gas composed of homonuclear diatomic molecules effuses at a rate that is only 0.355 times that of O</a:t>
            </a:r>
            <a:r>
              <a:rPr lang="en-US" sz="2800" baseline="-25000" dirty="0"/>
              <a:t>2</a:t>
            </a:r>
            <a:r>
              <a:rPr lang="en-US" sz="2800" dirty="0"/>
              <a:t> at the same temperature. Calculate the molar mass of the unknown, and identify it.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Graham's Law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15" descr="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799" y="2971800"/>
            <a:ext cx="3052445" cy="335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086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Diffusion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304800" y="1981200"/>
            <a:ext cx="42672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Diffusion is the spread of one substance throughout a space or throughout a second substance.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10" descr="10_22"/>
          <p:cNvPicPr>
            <a:picLocks noChangeAspect="1" noChangeArrowheads="1"/>
          </p:cNvPicPr>
          <p:nvPr/>
        </p:nvPicPr>
        <p:blipFill>
          <a:blip r:embed="rId3" cstate="print"/>
          <a:srcRect b="4762"/>
          <a:stretch>
            <a:fillRect/>
          </a:stretch>
        </p:blipFill>
        <p:spPr>
          <a:xfrm>
            <a:off x="5095875" y="1524000"/>
            <a:ext cx="328612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29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457200"/>
            <a:ext cx="6149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accent2"/>
                </a:solidFill>
                <a:latin typeface="Arial" charset="0"/>
              </a:rPr>
              <a:t> Root-Mean-Square Speed (rms)</a:t>
            </a:r>
            <a:endParaRPr lang="en-US" sz="3200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09600" y="2895600"/>
            <a:ext cx="7086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Calculate the rms speed, </a:t>
            </a:r>
            <a:r>
              <a:rPr lang="en-US" sz="2400" i="1" dirty="0">
                <a:solidFill>
                  <a:schemeClr val="tx2">
                    <a:lumMod val="50000"/>
                  </a:schemeClr>
                </a:solidFill>
              </a:rPr>
              <a:t>u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, of an N</a:t>
            </a:r>
            <a:r>
              <a:rPr lang="en-US" sz="2400" baseline="-25000" dirty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 molecule at 25 °C.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24200" y="1752600"/>
            <a:ext cx="2667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u</a:t>
            </a:r>
            <a:r>
              <a:rPr lang="en-US" sz="2800" dirty="0" smtClean="0"/>
              <a:t> = </a:t>
            </a:r>
            <a:r>
              <a:rPr lang="en-US" sz="2800" dirty="0" smtClean="0">
                <a:latin typeface="Arial"/>
                <a:cs typeface="Arial"/>
              </a:rPr>
              <a:t>√(3RT/</a:t>
            </a:r>
            <a:r>
              <a:rPr lang="en-US" sz="2800" i="1" dirty="0" smtClean="0">
                <a:latin typeface="Arial"/>
                <a:cs typeface="Arial"/>
              </a:rPr>
              <a:t>M</a:t>
            </a:r>
            <a:r>
              <a:rPr lang="en-US" sz="2800" dirty="0" smtClean="0">
                <a:latin typeface="Arial"/>
                <a:cs typeface="Arial"/>
              </a:rPr>
              <a:t>)</a:t>
            </a:r>
          </a:p>
          <a:p>
            <a:r>
              <a:rPr lang="en-US" dirty="0" smtClean="0">
                <a:latin typeface="Arial"/>
                <a:cs typeface="Arial"/>
              </a:rPr>
              <a:t> </a:t>
            </a:r>
            <a:endParaRPr lang="en-US" dirty="0"/>
          </a:p>
        </p:txBody>
      </p:sp>
      <p:pic>
        <p:nvPicPr>
          <p:cNvPr id="5" name="Picture 12" descr="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584575"/>
            <a:ext cx="6921807" cy="19018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4877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Real Gases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9" descr="10_23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52400" y="1984375"/>
            <a:ext cx="4433888" cy="3654425"/>
          </a:xfrm>
          <a:prstGeom prst="rect">
            <a:avLst/>
          </a:prstGeom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482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In the real world, the behavior of gases only conforms to the ideal-gas equation at relatively high temperature and low pressure.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569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Real Gases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048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Even the same gas will show wildly different behavior under high pressure at different temperatures.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6" descr="10_24"/>
          <p:cNvPicPr>
            <a:picLocks noChangeAspect="1" noChangeArrowheads="1"/>
          </p:cNvPicPr>
          <p:nvPr/>
        </p:nvPicPr>
        <p:blipFill>
          <a:blip r:embed="rId3" cstate="print"/>
          <a:srcRect b="5089"/>
          <a:stretch>
            <a:fillRect/>
          </a:stretch>
        </p:blipFill>
        <p:spPr>
          <a:xfrm>
            <a:off x="4191000" y="1916113"/>
            <a:ext cx="4495800" cy="3494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0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33400" y="228600"/>
            <a:ext cx="8153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Deviations from Ideal Behavior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9" descr="10_25"/>
          <p:cNvPicPr>
            <a:picLocks noChangeAspect="1" noChangeArrowheads="1"/>
          </p:cNvPicPr>
          <p:nvPr/>
        </p:nvPicPr>
        <p:blipFill>
          <a:blip r:embed="rId3" cstate="print"/>
          <a:srcRect b="10921"/>
          <a:stretch>
            <a:fillRect/>
          </a:stretch>
        </p:blipFill>
        <p:spPr>
          <a:xfrm>
            <a:off x="762000" y="1600200"/>
            <a:ext cx="3848100" cy="2740025"/>
          </a:xfrm>
          <a:prstGeom prst="rect">
            <a:avLst/>
          </a:prstGeom>
        </p:spPr>
      </p:pic>
      <p:pic>
        <p:nvPicPr>
          <p:cNvPr id="4" name="Picture 15" descr="10_26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843588" y="1447800"/>
            <a:ext cx="1955800" cy="2732088"/>
          </a:xfrm>
          <a:prstGeom prst="rect">
            <a:avLst/>
          </a:prstGeom>
        </p:spPr>
      </p:pic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381000" y="4419600"/>
            <a:ext cx="8229600" cy="2209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assumptions made in the kinetic-molecular model (negligible volume of gas molecules themselves, no attractive forces between gas molecules, etc.) break down at high pressure and/or low temperature.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466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Corrections for Nonideal Behavior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2438400"/>
            <a:ext cx="7772400" cy="1905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ideal-gas equation can be adjusted to take these deviations from ideal behavior into account.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85800" y="4267200"/>
            <a:ext cx="7772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3200" dirty="0">
                <a:latin typeface="+mj-lt"/>
              </a:rPr>
              <a:t>The corrected ideal-gas equation is known as the </a:t>
            </a:r>
            <a:r>
              <a:rPr lang="en-US" sz="3200" dirty="0">
                <a:solidFill>
                  <a:srgbClr val="FF0000"/>
                </a:solidFill>
                <a:latin typeface="+mj-lt"/>
              </a:rPr>
              <a:t>van der Waals equation</a:t>
            </a:r>
            <a:r>
              <a:rPr lang="en-US" sz="3200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5709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van der Waals Equation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382713" y="1066800"/>
            <a:ext cx="5803900" cy="1200150"/>
            <a:chOff x="1099" y="768"/>
            <a:chExt cx="3656" cy="756"/>
          </a:xfrm>
        </p:grpSpPr>
        <p:sp>
          <p:nvSpPr>
            <p:cNvPr id="4" name="Rectangle 8"/>
            <p:cNvSpPr>
              <a:spLocks noChangeArrowheads="1"/>
            </p:cNvSpPr>
            <p:nvPr/>
          </p:nvSpPr>
          <p:spPr bwMode="auto">
            <a:xfrm>
              <a:off x="2544" y="979"/>
              <a:ext cx="221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000080"/>
                  </a:solidFill>
                  <a:latin typeface="Arial" charset="0"/>
                </a:rPr>
                <a:t>) (</a:t>
              </a:r>
              <a:r>
                <a:rPr lang="en-US" sz="3600" i="1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>
                  <a:solidFill>
                    <a:srgbClr val="000080"/>
                  </a:solidFill>
                  <a:latin typeface="Arial" charset="0"/>
                </a:rPr>
                <a:t> </a:t>
              </a:r>
              <a:r>
                <a:rPr lang="en-US" sz="3600">
                  <a:solidFill>
                    <a:srgbClr val="000080"/>
                  </a:solidFill>
                  <a:latin typeface="Arial" charset="0"/>
                  <a:cs typeface="Arial" charset="0"/>
                </a:rPr>
                <a:t>−</a:t>
              </a:r>
              <a:r>
                <a:rPr lang="en-US" sz="3600">
                  <a:solidFill>
                    <a:srgbClr val="000080"/>
                  </a:solidFill>
                  <a:latin typeface="Arial" charset="0"/>
                </a:rPr>
                <a:t> </a:t>
              </a:r>
              <a:r>
                <a:rPr lang="en-US" sz="3600" i="1">
                  <a:solidFill>
                    <a:srgbClr val="000080"/>
                  </a:solidFill>
                  <a:latin typeface="Arial" charset="0"/>
                </a:rPr>
                <a:t>nb</a:t>
              </a:r>
              <a:r>
                <a:rPr lang="en-US" sz="3600">
                  <a:solidFill>
                    <a:srgbClr val="000080"/>
                  </a:solidFill>
                  <a:latin typeface="Arial" charset="0"/>
                </a:rPr>
                <a:t>) = </a:t>
              </a:r>
              <a:r>
                <a:rPr lang="en-US" sz="3600" i="1">
                  <a:solidFill>
                    <a:srgbClr val="000080"/>
                  </a:solidFill>
                  <a:latin typeface="Arial" charset="0"/>
                </a:rPr>
                <a:t>nRT</a:t>
              </a:r>
            </a:p>
          </p:txBody>
        </p:sp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1907" y="768"/>
              <a:ext cx="624" cy="756"/>
              <a:chOff x="192" y="2160"/>
              <a:chExt cx="624" cy="756"/>
            </a:xfrm>
          </p:grpSpPr>
          <p:sp>
            <p:nvSpPr>
              <p:cNvPr id="7" name="Rectangle 9"/>
              <p:cNvSpPr>
                <a:spLocks noChangeArrowheads="1"/>
              </p:cNvSpPr>
              <p:nvPr/>
            </p:nvSpPr>
            <p:spPr bwMode="auto">
              <a:xfrm>
                <a:off x="237" y="2160"/>
                <a:ext cx="547" cy="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 i="1" dirty="0">
                    <a:solidFill>
                      <a:srgbClr val="000080"/>
                    </a:solidFill>
                    <a:latin typeface="Arial" charset="0"/>
                  </a:rPr>
                  <a:t>n</a:t>
                </a:r>
                <a:r>
                  <a:rPr lang="en-US" sz="3600" baseline="30000" dirty="0">
                    <a:solidFill>
                      <a:srgbClr val="000080"/>
                    </a:solidFill>
                    <a:latin typeface="Arial" charset="0"/>
                  </a:rPr>
                  <a:t>2</a:t>
                </a:r>
                <a:r>
                  <a:rPr lang="en-US" sz="3600" i="1" dirty="0">
                    <a:solidFill>
                      <a:srgbClr val="000080"/>
                    </a:solidFill>
                    <a:latin typeface="Arial" charset="0"/>
                  </a:rPr>
                  <a:t>a</a:t>
                </a:r>
              </a:p>
              <a:p>
                <a:pPr algn="ctr"/>
                <a:r>
                  <a:rPr lang="en-US" sz="3600" i="1" dirty="0">
                    <a:solidFill>
                      <a:srgbClr val="000080"/>
                    </a:solidFill>
                    <a:latin typeface="Arial" charset="0"/>
                  </a:rPr>
                  <a:t>V</a:t>
                </a:r>
                <a:r>
                  <a:rPr lang="en-US" sz="3600" baseline="30000" dirty="0">
                    <a:solidFill>
                      <a:srgbClr val="000080"/>
                    </a:solidFill>
                    <a:latin typeface="Arial" charset="0"/>
                  </a:rPr>
                  <a:t>2</a:t>
                </a:r>
                <a:endParaRPr lang="en-US" sz="3600" dirty="0">
                  <a:solidFill>
                    <a:srgbClr val="000080"/>
                  </a:solidFill>
                  <a:latin typeface="Arial" charset="0"/>
                </a:endParaRPr>
              </a:p>
            </p:txBody>
          </p:sp>
          <p:sp>
            <p:nvSpPr>
              <p:cNvPr id="8" name="Line 10"/>
              <p:cNvSpPr>
                <a:spLocks noChangeShapeType="1"/>
              </p:cNvSpPr>
              <p:nvPr/>
            </p:nvSpPr>
            <p:spPr bwMode="auto">
              <a:xfrm>
                <a:off x="192" y="2544"/>
                <a:ext cx="624" cy="0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3600"/>
              </a:p>
            </p:txBody>
          </p:sp>
        </p:grpSp>
        <p:sp>
          <p:nvSpPr>
            <p:cNvPr id="6" name="Rectangle 13"/>
            <p:cNvSpPr>
              <a:spLocks noChangeArrowheads="1"/>
            </p:cNvSpPr>
            <p:nvPr/>
          </p:nvSpPr>
          <p:spPr bwMode="auto">
            <a:xfrm>
              <a:off x="1099" y="979"/>
              <a:ext cx="738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dirty="0">
                  <a:solidFill>
                    <a:srgbClr val="000080"/>
                  </a:solidFill>
                  <a:latin typeface="Arial" charset="0"/>
                </a:rPr>
                <a:t>(</a:t>
              </a:r>
              <a:r>
                <a:rPr lang="en-US" sz="3600" i="1" dirty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dirty="0">
                  <a:solidFill>
                    <a:srgbClr val="000080"/>
                  </a:solidFill>
                  <a:latin typeface="Arial" charset="0"/>
                </a:rPr>
                <a:t> + </a:t>
              </a:r>
            </a:p>
          </p:txBody>
        </p:sp>
      </p:grpSp>
      <p:pic>
        <p:nvPicPr>
          <p:cNvPr id="9" name="Picture 21" descr="10_T03"/>
          <p:cNvPicPr>
            <a:picLocks noChangeAspect="1" noChangeArrowheads="1"/>
          </p:cNvPicPr>
          <p:nvPr/>
        </p:nvPicPr>
        <p:blipFill>
          <a:blip r:embed="rId3" cstate="print"/>
          <a:srcRect b="3415"/>
          <a:stretch>
            <a:fillRect/>
          </a:stretch>
        </p:blipFill>
        <p:spPr>
          <a:xfrm>
            <a:off x="2095500" y="2667000"/>
            <a:ext cx="4953000" cy="354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89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Units of Pressure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981200"/>
            <a:ext cx="4876800" cy="2743200"/>
          </a:xfrm>
        </p:spPr>
        <p:txBody>
          <a:bodyPr/>
          <a:lstStyle/>
          <a:p>
            <a:r>
              <a:rPr lang="en-US" sz="2800" dirty="0"/>
              <a:t>mm Hg or torr</a:t>
            </a:r>
          </a:p>
          <a:p>
            <a:pPr marL="457200" lvl="1" indent="0"/>
            <a:r>
              <a:rPr lang="en-US" dirty="0"/>
              <a:t>These units are literally the difference in the heights measured in mm (</a:t>
            </a:r>
            <a:r>
              <a:rPr lang="en-US" i="1" dirty="0">
                <a:latin typeface="Times New Roman" pitchFamily="1" charset="0"/>
              </a:rPr>
              <a:t>h</a:t>
            </a:r>
            <a:r>
              <a:rPr lang="en-US" dirty="0"/>
              <a:t>) of two connected columns of mercury.</a:t>
            </a:r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228600" y="5105400"/>
            <a:ext cx="396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/>
              <a:t>Atmosphere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dirty="0"/>
              <a:t>1.00 atm = 760 torr</a:t>
            </a:r>
          </a:p>
        </p:txBody>
      </p:sp>
      <p:pic>
        <p:nvPicPr>
          <p:cNvPr id="8211" name="Picture 19" descr="10_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3720"/>
          <a:stretch>
            <a:fillRect/>
          </a:stretch>
        </p:blipFill>
        <p:spPr>
          <a:xfrm>
            <a:off x="5283200" y="1600200"/>
            <a:ext cx="3098800" cy="4125913"/>
          </a:xfrm>
        </p:spPr>
      </p:pic>
      <p:sp>
        <p:nvSpPr>
          <p:cNvPr id="8" name="TextBox 7"/>
          <p:cNvSpPr txBox="1"/>
          <p:nvPr/>
        </p:nvSpPr>
        <p:spPr>
          <a:xfrm>
            <a:off x="5580112" y="5877272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A mercury barometer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018228854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van der Waals Equation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609600" y="1219200"/>
            <a:ext cx="8077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dirty="0">
                <a:solidFill>
                  <a:srgbClr val="993300"/>
                </a:solidFill>
              </a:rPr>
              <a:t>If 1.000 mol of an ideal gas were confined to 22.41 L at 0.0 °C, it would exert a </a:t>
            </a:r>
            <a:r>
              <a:rPr lang="en-US" sz="2800" dirty="0" smtClean="0">
                <a:solidFill>
                  <a:srgbClr val="993300"/>
                </a:solidFill>
              </a:rPr>
              <a:t>pressure of </a:t>
            </a:r>
            <a:r>
              <a:rPr lang="en-US" sz="2800" dirty="0">
                <a:solidFill>
                  <a:srgbClr val="993300"/>
                </a:solidFill>
              </a:rPr>
              <a:t>1.000 atm. Use the van der Waals equation and the constants in </a:t>
            </a:r>
            <a:r>
              <a:rPr lang="en-US" sz="2800" dirty="0" smtClean="0">
                <a:solidFill>
                  <a:srgbClr val="993300"/>
                </a:solidFill>
              </a:rPr>
              <a:t>Table 10.3 to estimate </a:t>
            </a:r>
            <a:r>
              <a:rPr lang="en-US" sz="2800" dirty="0">
                <a:solidFill>
                  <a:srgbClr val="993300"/>
                </a:solidFill>
              </a:rPr>
              <a:t>the pressure exerted by 1.000 mol of Cl</a:t>
            </a:r>
            <a:r>
              <a:rPr lang="en-US" sz="2800" baseline="-25000" dirty="0">
                <a:solidFill>
                  <a:srgbClr val="993300"/>
                </a:solidFill>
              </a:rPr>
              <a:t>2</a:t>
            </a:r>
            <a:r>
              <a:rPr lang="en-US" sz="2800" dirty="0">
                <a:solidFill>
                  <a:srgbClr val="993300"/>
                </a:solidFill>
              </a:rPr>
              <a:t>(</a:t>
            </a:r>
            <a:r>
              <a:rPr lang="en-US" sz="2800" i="1" dirty="0">
                <a:solidFill>
                  <a:srgbClr val="993300"/>
                </a:solidFill>
              </a:rPr>
              <a:t>g</a:t>
            </a:r>
            <a:r>
              <a:rPr lang="en-US" sz="2800" dirty="0">
                <a:solidFill>
                  <a:srgbClr val="993300"/>
                </a:solidFill>
              </a:rPr>
              <a:t>) in 22.41 L at 0.0 °C.</a:t>
            </a:r>
          </a:p>
        </p:txBody>
      </p:sp>
      <p:pic>
        <p:nvPicPr>
          <p:cNvPr id="11" name="Picture 12" descr="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505200"/>
            <a:ext cx="2514600" cy="855768"/>
          </a:xfrm>
          <a:prstGeom prst="rect">
            <a:avLst/>
          </a:prstGeom>
          <a:noFill/>
        </p:spPr>
      </p:pic>
      <p:pic>
        <p:nvPicPr>
          <p:cNvPr id="12" name="Picture 13" descr="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510" y="4648200"/>
            <a:ext cx="8305490" cy="182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008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Standard Pressure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1219200"/>
          </a:xfrm>
        </p:spPr>
        <p:txBody>
          <a:bodyPr/>
          <a:lstStyle/>
          <a:p>
            <a:r>
              <a:rPr lang="en-US" dirty="0"/>
              <a:t>Normal atmospheric pressure at sea level is referred to as </a:t>
            </a:r>
            <a:r>
              <a:rPr lang="en-US" dirty="0">
                <a:solidFill>
                  <a:srgbClr val="C00000"/>
                </a:solidFill>
              </a:rPr>
              <a:t>standard pressure.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685800" y="35814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/>
              <a:t>It is equal to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/>
              <a:t>1.00 atm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/>
              <a:t>760 torr (760 mm Hg)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/>
              <a:t>101.325 kPa</a:t>
            </a:r>
          </a:p>
        </p:txBody>
      </p:sp>
    </p:spTree>
    <p:extLst>
      <p:ext uri="{BB962C8B-B14F-4D97-AF65-F5344CB8AC3E}">
        <p14:creationId xmlns:p14="http://schemas.microsoft.com/office/powerpoint/2010/main" val="39223971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Boyle’s Law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7772400" cy="1981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	The volume of a fixed quantity of gas at constant temperature is inversely proportional to the pressure.</a:t>
            </a:r>
          </a:p>
        </p:txBody>
      </p:sp>
      <p:pic>
        <p:nvPicPr>
          <p:cNvPr id="11280" name="Picture 16" descr="10_0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11760"/>
          <a:stretch>
            <a:fillRect/>
          </a:stretch>
        </p:blipFill>
        <p:spPr>
          <a:xfrm>
            <a:off x="2525713" y="3119438"/>
            <a:ext cx="4332287" cy="3205162"/>
          </a:xfrm>
        </p:spPr>
      </p:pic>
    </p:spTree>
    <p:extLst>
      <p:ext uri="{BB962C8B-B14F-4D97-AF65-F5344CB8AC3E}">
        <p14:creationId xmlns:p14="http://schemas.microsoft.com/office/powerpoint/2010/main" val="331141946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Boyle’s Law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7772400" cy="1981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	The volume of a fixed quantity of gas at constant temperature is inversely proportional to the pressure.</a:t>
            </a:r>
          </a:p>
        </p:txBody>
      </p:sp>
      <p:pic>
        <p:nvPicPr>
          <p:cNvPr id="6" name="Picture 3" descr="C:\Users\solme12\Desktop\Boyles_Law_animat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051140"/>
            <a:ext cx="4491236" cy="34021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284611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As </a:t>
            </a:r>
            <a:r>
              <a:rPr lang="en-US" i="1" dirty="0">
                <a:solidFill>
                  <a:srgbClr val="C00000"/>
                </a:solidFill>
              </a:rPr>
              <a:t>P</a:t>
            </a:r>
            <a:r>
              <a:rPr lang="en-US" dirty="0">
                <a:solidFill>
                  <a:srgbClr val="C00000"/>
                </a:solidFill>
              </a:rPr>
              <a:t> and </a:t>
            </a:r>
            <a:r>
              <a:rPr lang="en-US" i="1" dirty="0">
                <a:solidFill>
                  <a:srgbClr val="C00000"/>
                </a:solidFill>
              </a:rPr>
              <a:t>V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are inversely </a:t>
            </a:r>
            <a:r>
              <a:rPr lang="en-US" dirty="0">
                <a:solidFill>
                  <a:srgbClr val="C00000"/>
                </a:solidFill>
              </a:rPr>
              <a:t>proportional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1553344"/>
            <a:ext cx="4114800" cy="1371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	A plot of </a:t>
            </a:r>
            <a:r>
              <a:rPr lang="en-US" sz="2800" i="1" dirty="0"/>
              <a:t>V</a:t>
            </a:r>
            <a:r>
              <a:rPr lang="en-US" sz="2800" dirty="0"/>
              <a:t> versus </a:t>
            </a:r>
            <a:r>
              <a:rPr lang="en-US" sz="2800" i="1" dirty="0"/>
              <a:t>P</a:t>
            </a:r>
            <a:r>
              <a:rPr lang="en-US" sz="2800" dirty="0"/>
              <a:t> results in a curve.</a:t>
            </a:r>
            <a:endParaRPr lang="en-US" sz="2400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539552" y="2852936"/>
            <a:ext cx="3886200" cy="3403600"/>
            <a:chOff x="384" y="2417"/>
            <a:chExt cx="2448" cy="2144"/>
          </a:xfrm>
        </p:grpSpPr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384" y="2456"/>
              <a:ext cx="2448" cy="2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20000"/>
                </a:spcBef>
              </a:pPr>
              <a:r>
                <a:rPr lang="en-US" sz="2800" dirty="0">
                  <a:solidFill>
                    <a:srgbClr val="C82E32"/>
                  </a:solidFill>
                  <a:latin typeface="Arial" charset="0"/>
                </a:rPr>
                <a:t>Since	</a:t>
              </a:r>
            </a:p>
            <a:p>
              <a:pPr eaLnBrk="1" hangingPunct="1">
                <a:spcBef>
                  <a:spcPct val="20000"/>
                </a:spcBef>
              </a:pPr>
              <a:r>
                <a:rPr lang="en-US" sz="1400" dirty="0">
                  <a:solidFill>
                    <a:srgbClr val="C82E32"/>
                  </a:solidFill>
                  <a:latin typeface="Arial" charset="0"/>
                </a:rPr>
                <a:t>	</a:t>
              </a:r>
              <a:endParaRPr lang="en-US" sz="2800" dirty="0">
                <a:solidFill>
                  <a:srgbClr val="C82E32"/>
                </a:solidFill>
                <a:latin typeface="Arial" charset="0"/>
              </a:endParaRPr>
            </a:p>
            <a:p>
              <a:pPr lvl="1" eaLnBrk="1" hangingPunct="1">
                <a:spcBef>
                  <a:spcPct val="20000"/>
                </a:spcBef>
              </a:pPr>
              <a:r>
                <a:rPr lang="en-US" sz="3200" i="1" dirty="0">
                  <a:solidFill>
                    <a:srgbClr val="C82E32"/>
                  </a:solidFill>
                  <a:latin typeface="Arial" charset="0"/>
                </a:rPr>
                <a:t>V </a:t>
              </a:r>
              <a:r>
                <a:rPr lang="en-US" sz="3200" dirty="0">
                  <a:solidFill>
                    <a:srgbClr val="C82E32"/>
                  </a:solidFill>
                  <a:latin typeface="Arial" charset="0"/>
                </a:rPr>
                <a:t>= </a:t>
              </a:r>
              <a:r>
                <a:rPr lang="en-US" sz="3200" i="1" dirty="0">
                  <a:solidFill>
                    <a:srgbClr val="C82E32"/>
                  </a:solidFill>
                  <a:latin typeface="Arial" charset="0"/>
                </a:rPr>
                <a:t>k</a:t>
              </a:r>
              <a:r>
                <a:rPr lang="en-US" sz="3200" dirty="0">
                  <a:solidFill>
                    <a:srgbClr val="C82E32"/>
                  </a:solidFill>
                  <a:latin typeface="Arial" charset="0"/>
                </a:rPr>
                <a:t> (1/</a:t>
              </a:r>
              <a:r>
                <a:rPr lang="en-US" sz="3200" i="1" dirty="0">
                  <a:solidFill>
                    <a:srgbClr val="C82E32"/>
                  </a:solidFill>
                  <a:latin typeface="Arial" charset="0"/>
                </a:rPr>
                <a:t>P</a:t>
              </a:r>
              <a:r>
                <a:rPr lang="en-US" sz="3200" dirty="0" smtClean="0">
                  <a:solidFill>
                    <a:srgbClr val="C82E32"/>
                  </a:solidFill>
                  <a:latin typeface="Arial" charset="0"/>
                </a:rPr>
                <a:t>)  </a:t>
              </a:r>
            </a:p>
            <a:p>
              <a:pPr lvl="1" eaLnBrk="1" hangingPunct="1">
                <a:spcBef>
                  <a:spcPct val="20000"/>
                </a:spcBef>
              </a:pPr>
              <a:endParaRPr lang="en-US" sz="3200" dirty="0" smtClean="0">
                <a:solidFill>
                  <a:srgbClr val="C82E32"/>
                </a:solidFill>
                <a:latin typeface="Arial" charset="0"/>
              </a:endParaRPr>
            </a:p>
            <a:p>
              <a:pPr lvl="1" eaLnBrk="1" hangingPunct="1">
                <a:spcBef>
                  <a:spcPct val="20000"/>
                </a:spcBef>
              </a:pPr>
              <a:r>
                <a:rPr lang="en-US" sz="2800" dirty="0" smtClean="0">
                  <a:solidFill>
                    <a:srgbClr val="000080"/>
                  </a:solidFill>
                  <a:latin typeface="Arial" charset="0"/>
                </a:rPr>
                <a:t>This 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</a:rPr>
                <a:t>means a plot of </a:t>
              </a:r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</a:rPr>
                <a:t> versus 1/</a:t>
              </a:r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</a:rPr>
                <a:t> will be a straight line.</a:t>
              </a:r>
            </a:p>
          </p:txBody>
        </p:sp>
        <p:sp>
          <p:nvSpPr>
            <p:cNvPr id="15375" name="Rectangle 15"/>
            <p:cNvSpPr>
              <a:spLocks noChangeArrowheads="1"/>
            </p:cNvSpPr>
            <p:nvPr/>
          </p:nvSpPr>
          <p:spPr bwMode="auto">
            <a:xfrm>
              <a:off x="1152" y="2417"/>
              <a:ext cx="87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i="1">
                  <a:solidFill>
                    <a:srgbClr val="000080"/>
                  </a:solidFill>
                  <a:latin typeface="Arial" charset="0"/>
                </a:rPr>
                <a:t>PV</a:t>
              </a:r>
              <a:r>
                <a:rPr lang="en-US" sz="3200">
                  <a:solidFill>
                    <a:srgbClr val="000080"/>
                  </a:solidFill>
                  <a:latin typeface="Arial" charset="0"/>
                </a:rPr>
                <a:t> = </a:t>
              </a:r>
              <a:r>
                <a:rPr lang="en-US" sz="3200" i="1">
                  <a:solidFill>
                    <a:srgbClr val="000080"/>
                  </a:solidFill>
                  <a:latin typeface="Arial" charset="0"/>
                </a:rPr>
                <a:t>k</a:t>
              </a:r>
              <a:endParaRPr lang="en-US" sz="3200">
                <a:solidFill>
                  <a:srgbClr val="000080"/>
                </a:solidFill>
                <a:latin typeface="Arial" charset="0"/>
              </a:endParaRPr>
            </a:p>
          </p:txBody>
        </p:sp>
      </p:grpSp>
      <p:pic>
        <p:nvPicPr>
          <p:cNvPr id="15383" name="Picture 23" descr="10_07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b="15359"/>
          <a:stretch>
            <a:fillRect/>
          </a:stretch>
        </p:blipFill>
        <p:spPr>
          <a:xfrm>
            <a:off x="4953000" y="1484784"/>
            <a:ext cx="2870200" cy="2282825"/>
          </a:xfrm>
        </p:spPr>
      </p:pic>
      <p:pic>
        <p:nvPicPr>
          <p:cNvPr id="15384" name="Picture 24" descr="10_07b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 b="15359"/>
          <a:stretch>
            <a:fillRect/>
          </a:stretch>
        </p:blipFill>
        <p:spPr>
          <a:xfrm>
            <a:off x="4953000" y="3861048"/>
            <a:ext cx="2895600" cy="2492375"/>
          </a:xfrm>
        </p:spPr>
      </p:pic>
    </p:spTree>
    <p:extLst>
      <p:ext uri="{BB962C8B-B14F-4D97-AF65-F5344CB8AC3E}">
        <p14:creationId xmlns:p14="http://schemas.microsoft.com/office/powerpoint/2010/main" val="357506187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1451</Words>
  <Application>Microsoft Office PowerPoint</Application>
  <PresentationFormat>عرض على الشاشة (3:4)‏</PresentationFormat>
  <Paragraphs>374</Paragraphs>
  <Slides>50</Slides>
  <Notes>49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50</vt:i4>
      </vt:variant>
    </vt:vector>
  </HeadingPairs>
  <TitlesOfParts>
    <vt:vector size="56" baseType="lpstr">
      <vt:lpstr>Arial</vt:lpstr>
      <vt:lpstr>Calibri</vt:lpstr>
      <vt:lpstr>Cambria Math</vt:lpstr>
      <vt:lpstr>Symbol</vt:lpstr>
      <vt:lpstr>Times New Roman</vt:lpstr>
      <vt:lpstr>Office Theme</vt:lpstr>
      <vt:lpstr>عرض تقديمي في PowerPoint</vt:lpstr>
      <vt:lpstr>عرض تقديمي في PowerPoint</vt:lpstr>
      <vt:lpstr>Pressure</vt:lpstr>
      <vt:lpstr>Units of Pressure</vt:lpstr>
      <vt:lpstr>Units of Pressure</vt:lpstr>
      <vt:lpstr>Standard Pressure</vt:lpstr>
      <vt:lpstr>Boyle’s Law</vt:lpstr>
      <vt:lpstr>Boyle’s Law</vt:lpstr>
      <vt:lpstr>As P and V are inversely proportional</vt:lpstr>
      <vt:lpstr>Charles’s Law</vt:lpstr>
      <vt:lpstr>Charles’s Law</vt:lpstr>
      <vt:lpstr>Avogadro’s Law</vt:lpstr>
      <vt:lpstr>Ideal-Gas Equation</vt:lpstr>
      <vt:lpstr>Ideal-Gas Equation</vt:lpstr>
      <vt:lpstr>Ideal-Gas Equation</vt:lpstr>
      <vt:lpstr>عرض تقديمي في PowerPoint</vt:lpstr>
      <vt:lpstr>Relating the Ideal-Gas Equation and the Gas Laws</vt:lpstr>
      <vt:lpstr>عرض تقديمي في PowerPoint</vt:lpstr>
      <vt:lpstr>Relating the Ideal-Gas Equation and the Gas Laws</vt:lpstr>
      <vt:lpstr>عرض تقديمي في PowerPoint</vt:lpstr>
      <vt:lpstr>Relating the Ideal-Gas Equation and the Gas Laws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King Saud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7</cp:revision>
  <dcterms:created xsi:type="dcterms:W3CDTF">2013-02-06T08:19:17Z</dcterms:created>
  <dcterms:modified xsi:type="dcterms:W3CDTF">2015-09-30T13:08:33Z</dcterms:modified>
</cp:coreProperties>
</file>