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</p:sldMasterIdLst>
  <p:notesMasterIdLst>
    <p:notesMasterId r:id="rId35"/>
  </p:notesMasterIdLst>
  <p:sldIdLst>
    <p:sldId id="256" r:id="rId5"/>
    <p:sldId id="306" r:id="rId6"/>
    <p:sldId id="301" r:id="rId7"/>
    <p:sldId id="258" r:id="rId8"/>
    <p:sldId id="263" r:id="rId9"/>
    <p:sldId id="304" r:id="rId10"/>
    <p:sldId id="303" r:id="rId11"/>
    <p:sldId id="292" r:id="rId12"/>
    <p:sldId id="309" r:id="rId13"/>
    <p:sldId id="293" r:id="rId14"/>
    <p:sldId id="310" r:id="rId15"/>
    <p:sldId id="313" r:id="rId16"/>
    <p:sldId id="308" r:id="rId17"/>
    <p:sldId id="311" r:id="rId18"/>
    <p:sldId id="271" r:id="rId19"/>
    <p:sldId id="272" r:id="rId20"/>
    <p:sldId id="273" r:id="rId21"/>
    <p:sldId id="264" r:id="rId22"/>
    <p:sldId id="261" r:id="rId23"/>
    <p:sldId id="266" r:id="rId24"/>
    <p:sldId id="295" r:id="rId25"/>
    <p:sldId id="316" r:id="rId26"/>
    <p:sldId id="314" r:id="rId27"/>
    <p:sldId id="286" r:id="rId28"/>
    <p:sldId id="315" r:id="rId29"/>
    <p:sldId id="287" r:id="rId30"/>
    <p:sldId id="317" r:id="rId31"/>
    <p:sldId id="276" r:id="rId32"/>
    <p:sldId id="278" r:id="rId33"/>
    <p:sldId id="299" r:id="rId3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728" autoAdjust="0"/>
  </p:normalViewPr>
  <p:slideViewPr>
    <p:cSldViewPr>
      <p:cViewPr>
        <p:scale>
          <a:sx n="70" d="100"/>
          <a:sy n="70" d="100"/>
        </p:scale>
        <p:origin x="-1572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AFD9EF-4EEB-4F44-BD75-760844DDAD09}" type="datetimeFigureOut">
              <a:rPr lang="ar-SA" smtClean="0"/>
              <a:pPr/>
              <a:t>18/01/39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759FC2-C83E-4E25-9744-5F09226E8DB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6881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583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58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583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5831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72583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18/01/39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059832" y="3649379"/>
            <a:ext cx="3233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defRPr/>
            </a:pPr>
            <a:r>
              <a:rPr lang="ar-SA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cs typeface="Tahoma"/>
              </a:rPr>
              <a:t>المحاضرة الثانية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416824" cy="1728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مبادئ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قواعد البيانات </a:t>
            </a: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العلائقية</a:t>
            </a:r>
            <a:b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تصميم قاعدة البيانات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/>
            </a:r>
            <a:b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(رسم نموذج </a:t>
            </a:r>
            <a:r>
              <a:rPr lang="ar-JO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الكي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ان والعلاقة الرابطة </a:t>
            </a:r>
            <a:r>
              <a:rPr lang="en-US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ERD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)</a:t>
            </a:r>
            <a:endParaRPr lang="ar-SA" sz="3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47248" cy="4608512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الكيانات   </a:t>
            </a:r>
            <a:r>
              <a:rPr lang="en-US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Entities</a:t>
            </a: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 :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sz="2400" b="1" dirty="0" smtClean="0">
                <a:latin typeface="Comic Sans MS" pitchFamily="66" charset="0"/>
              </a:rPr>
              <a:t>هي الوحدات الأساسية في قاعدة البيانات وهي  تشير إلى شيء حقيقي في الحياة سواء كان له وجود فعلي مثل ( مريض </a:t>
            </a:r>
            <a:r>
              <a:rPr lang="ar-SA" sz="2400" b="1" dirty="0">
                <a:latin typeface="Comic Sans MS" pitchFamily="66" charset="0"/>
              </a:rPr>
              <a:t>– </a:t>
            </a:r>
            <a:r>
              <a:rPr lang="ar-SA" sz="2400" b="1" dirty="0" smtClean="0">
                <a:latin typeface="Comic Sans MS" pitchFamily="66" charset="0"/>
              </a:rPr>
              <a:t>طالب – موظف – سيارة ... ) أو وجود منطقي مثل (شركة - وظيفة – مقرر ... ).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sz="2400" b="1" u="sng" dirty="0" smtClean="0">
                <a:latin typeface="Tahoma" pitchFamily="34" charset="0"/>
                <a:cs typeface="Times New Roman" pitchFamily="18" charset="0"/>
              </a:rPr>
              <a:t>و يتم تمثيل الكيان باستخدام شكل مستطيل يكتب داخله أسم الكيان  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5" name="Rectangle 4"/>
          <p:cNvSpPr/>
          <p:nvPr/>
        </p:nvSpPr>
        <p:spPr>
          <a:xfrm>
            <a:off x="1979712" y="4869160"/>
            <a:ext cx="1800200" cy="72008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>
                <a:solidFill>
                  <a:srgbClr val="FF0000"/>
                </a:solidFill>
              </a:rPr>
              <a:t>الطالب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02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522532"/>
            <a:ext cx="8435280" cy="4858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الصفات أو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الخصائص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Attributes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: 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هي </a:t>
            </a:r>
            <a:r>
              <a:rPr lang="ar-SA" b="1" dirty="0" smtClean="0">
                <a:latin typeface="Comic Sans MS" pitchFamily="66" charset="0"/>
              </a:rPr>
              <a:t>صفات معينة </a:t>
            </a:r>
            <a:r>
              <a:rPr lang="ar-SA" b="1" dirty="0">
                <a:latin typeface="Comic Sans MS" pitchFamily="66" charset="0"/>
              </a:rPr>
              <a:t>تصف الكيان </a:t>
            </a:r>
            <a:r>
              <a:rPr lang="ar-SA" b="1" dirty="0" smtClean="0">
                <a:latin typeface="Comic Sans MS" pitchFamily="66" charset="0"/>
              </a:rPr>
              <a:t>أو العلاقة وتكون </a:t>
            </a:r>
            <a:r>
              <a:rPr lang="ar-SA" b="1" dirty="0">
                <a:latin typeface="Comic Sans MS" pitchFamily="66" charset="0"/>
              </a:rPr>
              <a:t>تابعه له ولا تخص غيره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</a:t>
            </a:r>
            <a:endParaRPr lang="ar-SA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مثل ( اسم الطالب , رقم الطالب , عنوان الطالب ) تصف الكيان الطالب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وتمثل الصفات حسب أنواعها  بأشكال بيضاوية مختلفة  .</a:t>
            </a:r>
            <a:endParaRPr lang="ar-SA" b="1" dirty="0">
              <a:latin typeface="Comic Sans MS" pitchFamily="66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3779912" y="4437112"/>
            <a:ext cx="3122902" cy="1893161"/>
            <a:chOff x="3779912" y="4437112"/>
            <a:chExt cx="3122902" cy="1893161"/>
          </a:xfrm>
        </p:grpSpPr>
        <p:sp>
          <p:nvSpPr>
            <p:cNvPr id="9" name="Rectangle 4"/>
            <p:cNvSpPr/>
            <p:nvPr/>
          </p:nvSpPr>
          <p:spPr>
            <a:xfrm>
              <a:off x="3779912" y="5610193"/>
              <a:ext cx="1800200" cy="720080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800" dirty="0" smtClean="0"/>
                <a:t>الطالب</a:t>
              </a:r>
              <a:endParaRPr lang="ar-SA" sz="2800" dirty="0"/>
            </a:p>
          </p:txBody>
        </p:sp>
        <p:sp>
          <p:nvSpPr>
            <p:cNvPr id="11" name="Oval 4"/>
            <p:cNvSpPr/>
            <p:nvPr/>
          </p:nvSpPr>
          <p:spPr>
            <a:xfrm>
              <a:off x="5174622" y="4437112"/>
              <a:ext cx="1728192" cy="7920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rgbClr val="FF0000"/>
                  </a:solidFill>
                </a:rPr>
                <a:t>اسم الطالب 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H="1">
              <a:off x="5174622" y="5229198"/>
              <a:ext cx="805513" cy="3809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230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12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43528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u="sng" dirty="0" smtClean="0">
                <a:solidFill>
                  <a:schemeClr val="accent1"/>
                </a:solidFill>
                <a:latin typeface="Comic Sans MS" pitchFamily="66" charset="0"/>
              </a:rPr>
              <a:t>أنواع الصفات :</a:t>
            </a:r>
            <a:endParaRPr lang="ar-SA" b="1" u="sng" dirty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</a:t>
            </a: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فة بسيطة </a:t>
            </a:r>
            <a:r>
              <a:rPr lang="ar-SA" b="1" dirty="0" smtClean="0">
                <a:latin typeface="Comic Sans MS" pitchFamily="66" charset="0"/>
              </a:rPr>
              <a:t>: مثل اسم الطالب , رقم الطالب 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مركبة </a:t>
            </a:r>
            <a:r>
              <a:rPr lang="ar-SA" b="1" dirty="0" smtClean="0">
                <a:latin typeface="Comic Sans MS" pitchFamily="66" charset="0"/>
              </a:rPr>
              <a:t>: عند تقسيم الصفة إلى </a:t>
            </a:r>
            <a:r>
              <a:rPr lang="ar-SA" b="1" dirty="0">
                <a:latin typeface="Comic Sans MS" pitchFamily="66" charset="0"/>
              </a:rPr>
              <a:t>اكثر </a:t>
            </a:r>
            <a:r>
              <a:rPr lang="ar-SA" b="1" dirty="0" smtClean="0">
                <a:latin typeface="Comic Sans MS" pitchFamily="66" charset="0"/>
              </a:rPr>
              <a:t>من قسم 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>
                <a:latin typeface="Comic Sans MS" pitchFamily="66" charset="0"/>
              </a:rPr>
              <a:t>         مثل اسم الطالب يقسم </a:t>
            </a:r>
            <a:r>
              <a:rPr lang="ar-SA" b="1" dirty="0">
                <a:latin typeface="Comic Sans MS" pitchFamily="66" charset="0"/>
              </a:rPr>
              <a:t>إلى </a:t>
            </a:r>
            <a:r>
              <a:rPr lang="ar-SA" b="1" dirty="0" smtClean="0">
                <a:latin typeface="Comic Sans MS" pitchFamily="66" charset="0"/>
              </a:rPr>
              <a:t>: ( </a:t>
            </a:r>
            <a:r>
              <a:rPr lang="ar-SA" b="1" dirty="0">
                <a:latin typeface="Comic Sans MS" pitchFamily="66" charset="0"/>
              </a:rPr>
              <a:t>الاسم الأول ، اسم الأب ، اسم العائلة). 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أحادية القيمة </a:t>
            </a:r>
            <a:r>
              <a:rPr lang="ar-SA" b="1" dirty="0" smtClean="0">
                <a:latin typeface="Comic Sans MS" pitchFamily="66" charset="0"/>
              </a:rPr>
              <a:t>: مثل تاريخ ميلاد الطالب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متعددة القيم </a:t>
            </a:r>
            <a:r>
              <a:rPr lang="ar-SA" b="1" dirty="0" smtClean="0">
                <a:latin typeface="Comic Sans MS" pitchFamily="66" charset="0"/>
              </a:rPr>
              <a:t>: مثل </a:t>
            </a:r>
            <a:r>
              <a:rPr lang="ar-SA" b="1" dirty="0">
                <a:latin typeface="Comic Sans MS" pitchFamily="66" charset="0"/>
              </a:rPr>
              <a:t>رقم الهاتف </a:t>
            </a:r>
            <a:r>
              <a:rPr lang="ar-SA" b="1" dirty="0" smtClean="0">
                <a:latin typeface="Comic Sans MS" pitchFamily="66" charset="0"/>
              </a:rPr>
              <a:t>ممكن </a:t>
            </a:r>
            <a:r>
              <a:rPr lang="ar-SA" b="1" dirty="0">
                <a:latin typeface="Comic Sans MS" pitchFamily="66" charset="0"/>
              </a:rPr>
              <a:t>أن يكون </a:t>
            </a:r>
            <a:r>
              <a:rPr lang="ar-SA" b="1" dirty="0" smtClean="0">
                <a:latin typeface="Comic Sans MS" pitchFamily="66" charset="0"/>
              </a:rPr>
              <a:t>للطالب </a:t>
            </a:r>
            <a:r>
              <a:rPr lang="ar-SA" b="1" dirty="0">
                <a:latin typeface="Comic Sans MS" pitchFamily="66" charset="0"/>
              </a:rPr>
              <a:t>اكثر من رقم هاتف </a:t>
            </a:r>
            <a:r>
              <a:rPr lang="ar-SA" b="1" dirty="0" smtClean="0">
                <a:latin typeface="Comic Sans MS" pitchFamily="66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صفة </a:t>
            </a: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مشتقة </a:t>
            </a:r>
            <a:r>
              <a:rPr lang="ar-SA" b="1" dirty="0" smtClean="0">
                <a:latin typeface="Comic Sans MS" pitchFamily="66" charset="0"/>
              </a:rPr>
              <a:t>: وهي </a:t>
            </a:r>
            <a:r>
              <a:rPr lang="ar-SA" b="1" dirty="0">
                <a:latin typeface="Comic Sans MS" pitchFamily="66" charset="0"/>
              </a:rPr>
              <a:t>التي يمكن الحصول عليها عن طريق صفة بسيطة أخرى </a:t>
            </a:r>
            <a:r>
              <a:rPr lang="ar-SA" b="1" dirty="0" smtClean="0">
                <a:latin typeface="Comic Sans MS" pitchFamily="66" charset="0"/>
              </a:rPr>
              <a:t>مثل عمر الطالب نحصل عليه من تاريخ ميلاده .</a:t>
            </a:r>
          </a:p>
          <a:p>
            <a:r>
              <a:rPr lang="ar-SA" sz="3000" b="1" dirty="0">
                <a:solidFill>
                  <a:schemeClr val="accent1"/>
                </a:solidFill>
                <a:latin typeface="Comic Sans MS" pitchFamily="66" charset="0"/>
              </a:rPr>
              <a:t>صفة فريدة وتسمى </a:t>
            </a:r>
            <a:r>
              <a:rPr lang="ar-SA" sz="3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المفتاح الأساسي </a:t>
            </a:r>
            <a:r>
              <a:rPr lang="ar-SA" b="1" dirty="0" smtClean="0">
                <a:latin typeface="Comic Sans MS" pitchFamily="66" charset="0"/>
              </a:rPr>
              <a:t>: وهي  التي لا يمكن أن تتكرر وتميز كل سجل عن الآخر و يوضع خط تحتها عن الرسم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400" b="1" u="sng" dirty="0" smtClean="0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81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65320707"/>
              </p:ext>
            </p:extLst>
          </p:nvPr>
        </p:nvGraphicFramePr>
        <p:xfrm>
          <a:off x="1907704" y="681848"/>
          <a:ext cx="6096000" cy="59568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200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المفهوم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الرمز</a:t>
                      </a:r>
                      <a:endParaRPr lang="ar-SA" sz="2800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الكيان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 الصفة البسيطة و </a:t>
                      </a:r>
                      <a:r>
                        <a:rPr lang="ar-SA" sz="2000" baseline="0" dirty="0" err="1" smtClean="0"/>
                        <a:t>الآحادية</a:t>
                      </a:r>
                      <a:endParaRPr lang="ar-SA" sz="2000" baseline="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الصفة الفريدة أو</a:t>
                      </a:r>
                      <a:r>
                        <a:rPr lang="ar-SA" sz="2000" baseline="0" dirty="0" smtClean="0"/>
                        <a:t> المفتاح أساسي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متعددة</a:t>
                      </a:r>
                      <a:r>
                        <a:rPr lang="ar-SA" sz="2000" baseline="0" dirty="0" smtClean="0"/>
                        <a:t> القيم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96990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مركبة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مشتقة 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العلاقة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874261" y="1547672"/>
            <a:ext cx="1058309" cy="441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iamond 3"/>
          <p:cNvSpPr/>
          <p:nvPr/>
        </p:nvSpPr>
        <p:spPr>
          <a:xfrm>
            <a:off x="2899862" y="6021288"/>
            <a:ext cx="1000132" cy="497216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2826668" y="2276872"/>
            <a:ext cx="1120000" cy="3571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2782480" y="2924944"/>
            <a:ext cx="1208375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ـــــــــ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64527" y="3611945"/>
            <a:ext cx="1070802" cy="459997"/>
          </a:xfrm>
          <a:prstGeom prst="ellipse">
            <a:avLst/>
          </a:prstGeom>
          <a:solidFill>
            <a:schemeClr val="bg1"/>
          </a:solidFill>
          <a:ln w="5715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455947" y="4253999"/>
            <a:ext cx="1628982" cy="719084"/>
            <a:chOff x="1860" y="3960"/>
            <a:chExt cx="1960" cy="990"/>
          </a:xfrm>
        </p:grpSpPr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2520" y="4680"/>
              <a:ext cx="760" cy="27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220" y="4180"/>
              <a:ext cx="600" cy="540"/>
              <a:chOff x="3220" y="4180"/>
              <a:chExt cx="600" cy="540"/>
            </a:xfrm>
          </p:grpSpPr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3280" y="418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 flipH="1">
                <a:off x="3220" y="454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2640" y="3960"/>
              <a:ext cx="540" cy="720"/>
              <a:chOff x="4140" y="10080"/>
              <a:chExt cx="900" cy="720"/>
            </a:xfrm>
          </p:grpSpPr>
          <p:sp>
            <p:nvSpPr>
              <p:cNvPr id="15" name="Oval 31"/>
              <p:cNvSpPr>
                <a:spLocks noChangeArrowheads="1"/>
              </p:cNvSpPr>
              <p:nvPr/>
            </p:nvSpPr>
            <p:spPr bwMode="auto">
              <a:xfrm>
                <a:off x="4140" y="10080"/>
                <a:ext cx="90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 flipH="1">
                <a:off x="4575" y="1044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860" y="4240"/>
              <a:ext cx="720" cy="500"/>
              <a:chOff x="1800" y="4320"/>
              <a:chExt cx="720" cy="500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1800" y="432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4" name="Line 35"/>
              <p:cNvSpPr>
                <a:spLocks noChangeShapeType="1"/>
              </p:cNvSpPr>
              <p:nvPr/>
            </p:nvSpPr>
            <p:spPr bwMode="auto">
              <a:xfrm>
                <a:off x="2241" y="4640"/>
                <a:ext cx="279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55576" y="154852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ar-SA" sz="20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الرموز المستخدمة في  نموذج الكيان والعلاقة الرابطة</a:t>
            </a:r>
            <a:endParaRPr kumimoji="0" lang="ar-SA" sz="2400" b="0" i="0" u="sng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20" name="Oval 4"/>
          <p:cNvSpPr/>
          <p:nvPr/>
        </p:nvSpPr>
        <p:spPr>
          <a:xfrm>
            <a:off x="2850426" y="5373216"/>
            <a:ext cx="1120000" cy="357190"/>
          </a:xfrm>
          <a:prstGeom prst="ellipse">
            <a:avLst/>
          </a:prstGeom>
          <a:solidFill>
            <a:schemeClr val="bg1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6606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681117" y="2420887"/>
            <a:ext cx="7997789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هي </a:t>
            </a:r>
            <a:r>
              <a:rPr lang="ar-SA" sz="2400" b="1" dirty="0">
                <a:latin typeface="Comic Sans MS" pitchFamily="66" charset="0"/>
                <a:cs typeface="+mn-cs"/>
              </a:rPr>
              <a:t>العلاقة التي تربط بين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الكيانات في </a:t>
            </a:r>
            <a:r>
              <a:rPr lang="ar-SA" sz="2400" b="1" dirty="0">
                <a:latin typeface="Comic Sans MS" pitchFamily="66" charset="0"/>
                <a:cs typeface="+mn-cs"/>
              </a:rPr>
              <a:t>الواقع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 , وهي عبارة عن فعل يمثل العلاقة بين كيان ونفسه , أو كيانين أو ثلاثة كيانات معا  وتمثل بشكل معين .</a:t>
            </a:r>
          </a:p>
          <a:p>
            <a:pPr algn="just"/>
            <a:endParaRPr lang="ar-SA" sz="2400" b="1" dirty="0" smtClean="0">
              <a:latin typeface="Comic Sans MS" pitchFamily="66" charset="0"/>
              <a:cs typeface="+mn-cs"/>
            </a:endParaRPr>
          </a:p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مثال : </a:t>
            </a:r>
          </a:p>
          <a:p>
            <a:pPr algn="just"/>
            <a:endParaRPr lang="ar-SA" sz="2000" b="1" dirty="0">
              <a:latin typeface="Comic Sans MS" pitchFamily="66" charset="0"/>
              <a:cs typeface="+mn-cs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339752" y="1772816"/>
            <a:ext cx="6419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 . العلاقات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Relationship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  <a:endParaRPr lang="ar-SA" u="sng" dirty="0"/>
          </a:p>
        </p:txBody>
      </p:sp>
      <p:sp>
        <p:nvSpPr>
          <p:cNvPr id="10" name="Rectangle 4"/>
          <p:cNvSpPr/>
          <p:nvPr/>
        </p:nvSpPr>
        <p:spPr>
          <a:xfrm>
            <a:off x="6228184" y="5417231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الطالب</a:t>
            </a:r>
            <a:endParaRPr lang="ar-SA" sz="2800" dirty="0"/>
          </a:p>
        </p:txBody>
      </p:sp>
      <p:sp>
        <p:nvSpPr>
          <p:cNvPr id="12" name="Rectangle 4"/>
          <p:cNvSpPr/>
          <p:nvPr/>
        </p:nvSpPr>
        <p:spPr>
          <a:xfrm>
            <a:off x="953970" y="5661248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المقرر</a:t>
            </a:r>
            <a:endParaRPr lang="ar-SA" sz="2800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2754170" y="5574662"/>
            <a:ext cx="3474014" cy="792088"/>
            <a:chOff x="2754170" y="5574662"/>
            <a:chExt cx="3474014" cy="792088"/>
          </a:xfrm>
        </p:grpSpPr>
        <p:sp>
          <p:nvSpPr>
            <p:cNvPr id="11" name="Diamond 6"/>
            <p:cNvSpPr/>
            <p:nvPr/>
          </p:nvSpPr>
          <p:spPr>
            <a:xfrm>
              <a:off x="3635896" y="5574662"/>
              <a:ext cx="1637810" cy="792088"/>
            </a:xfrm>
            <a:prstGeom prst="diamond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000" b="1" dirty="0" smtClean="0">
                  <a:ln>
                    <a:solidFill>
                      <a:schemeClr val="accent1"/>
                    </a:solidFill>
                  </a:ln>
                </a:rPr>
                <a:t>يسجل</a:t>
              </a:r>
              <a:endParaRPr lang="ar-SA" sz="2000" b="1" dirty="0">
                <a:ln>
                  <a:solidFill>
                    <a:schemeClr val="accent1"/>
                  </a:solidFill>
                </a:ln>
              </a:endParaRP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 flipH="1">
              <a:off x="2754170" y="5975519"/>
              <a:ext cx="893512" cy="209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4" name="Line 26"/>
            <p:cNvSpPr>
              <a:spLocks noChangeShapeType="1"/>
            </p:cNvSpPr>
            <p:nvPr/>
          </p:nvSpPr>
          <p:spPr bwMode="auto">
            <a:xfrm flipH="1">
              <a:off x="5212402" y="5900007"/>
              <a:ext cx="1015782" cy="706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5" name="مربع نص 14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6" name="Oval 4"/>
          <p:cNvSpPr/>
          <p:nvPr/>
        </p:nvSpPr>
        <p:spPr>
          <a:xfrm>
            <a:off x="7321583" y="4445329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الطالب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7" name="Oval 4"/>
          <p:cNvSpPr/>
          <p:nvPr/>
        </p:nvSpPr>
        <p:spPr>
          <a:xfrm>
            <a:off x="1475656" y="4630085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المقرر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H="1">
            <a:off x="7452320" y="5080608"/>
            <a:ext cx="377154" cy="33662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>
            <a:off x="2012638" y="5278157"/>
            <a:ext cx="327114" cy="383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</p:spTree>
    <p:extLst>
      <p:ext uri="{BB962C8B-B14F-4D97-AF65-F5344CB8AC3E}">
        <p14:creationId xmlns="" xmlns:p14="http://schemas.microsoft.com/office/powerpoint/2010/main" val="41935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59196" y="1214774"/>
            <a:ext cx="857256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أولاً- علاقة واحد إلى واحد </a:t>
            </a:r>
            <a:r>
              <a:rPr lang="en-US" sz="2400" b="1" u="sng" dirty="0">
                <a:ea typeface="+mj-ea"/>
              </a:rPr>
              <a:t>One to One    </a:t>
            </a:r>
            <a:r>
              <a:rPr lang="ar-SA" sz="2400" b="1" u="sng" dirty="0">
                <a:ea typeface="+mj-ea"/>
              </a:rPr>
              <a:t>  : </a:t>
            </a:r>
          </a:p>
          <a:p>
            <a:pPr>
              <a:tabLst>
                <a:tab pos="457200" algn="l"/>
              </a:tabLst>
            </a:pPr>
            <a:endParaRPr lang="ar-SA" sz="9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بسجل واحد فقط </a:t>
            </a:r>
            <a:r>
              <a:rPr lang="ar-SA" sz="2400" dirty="0">
                <a:cs typeface="+mn-cs"/>
              </a:rPr>
              <a:t>في الكيان </a:t>
            </a:r>
            <a:r>
              <a:rPr lang="ar-SA" sz="2400" dirty="0" smtClean="0">
                <a:cs typeface="+mn-cs"/>
              </a:rPr>
              <a:t>الثاني  </a:t>
            </a:r>
            <a:r>
              <a:rPr lang="ar-SA" sz="2400" dirty="0">
                <a:cs typeface="+mn-cs"/>
              </a:rPr>
              <a:t>وكل سجل في الكيان </a:t>
            </a:r>
            <a:r>
              <a:rPr lang="ar-SA" sz="2400" dirty="0" smtClean="0">
                <a:cs typeface="+mn-cs"/>
              </a:rPr>
              <a:t>الثاني يرتبط بسجل 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فقط في </a:t>
            </a:r>
            <a:r>
              <a:rPr lang="ar-SA" sz="2400" dirty="0">
                <a:cs typeface="+mn-cs"/>
              </a:rPr>
              <a:t>الكيان الأول </a:t>
            </a:r>
            <a:r>
              <a:rPr lang="ar-SA" sz="2400" dirty="0" smtClean="0">
                <a:cs typeface="+mn-cs"/>
              </a:rPr>
              <a:t>.</a:t>
            </a: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مثال: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البنك لديه عده فروع ، </a:t>
            </a:r>
            <a:r>
              <a:rPr lang="ar-SA" sz="2400" dirty="0">
                <a:cs typeface="+mn-cs"/>
              </a:rPr>
              <a:t>بحيث </a:t>
            </a:r>
            <a:r>
              <a:rPr lang="ar-SA" sz="2400" dirty="0" smtClean="0">
                <a:cs typeface="+mn-cs"/>
              </a:rPr>
              <a:t>يكون كل فرع يرأسه </a:t>
            </a:r>
            <a:r>
              <a:rPr lang="ar-SA" sz="2400" dirty="0">
                <a:cs typeface="+mn-cs"/>
              </a:rPr>
              <a:t>مدير واحد </a:t>
            </a:r>
            <a:r>
              <a:rPr lang="ar-SA" sz="2400" dirty="0" smtClean="0">
                <a:cs typeface="+mn-cs"/>
              </a:rPr>
              <a:t>فقط وكل مدير يرأس فرع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 فقط  .</a:t>
            </a: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فتكون </a:t>
            </a:r>
            <a:r>
              <a:rPr lang="ar-SA" sz="2400" dirty="0">
                <a:cs typeface="+mn-cs"/>
              </a:rPr>
              <a:t>العلاقة بين كيان المدير وكيان </a:t>
            </a:r>
            <a:r>
              <a:rPr lang="ar-SA" sz="2400" dirty="0" smtClean="0">
                <a:cs typeface="+mn-cs"/>
              </a:rPr>
              <a:t>الفرع علاقة </a:t>
            </a:r>
            <a:r>
              <a:rPr lang="ar-SA" sz="2400" dirty="0">
                <a:cs typeface="+mn-cs"/>
              </a:rPr>
              <a:t>واحد إلى واحد</a:t>
            </a:r>
            <a:r>
              <a:rPr lang="ar-SA" sz="2400" dirty="0" smtClean="0">
                <a:cs typeface="+mn-cs"/>
              </a:rPr>
              <a:t>.</a:t>
            </a:r>
          </a:p>
          <a:p>
            <a:pPr eaLnBrk="0" hangingPunct="0"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b="1" i="1" dirty="0" smtClean="0"/>
              <a:t>		يرمز </a:t>
            </a:r>
            <a:r>
              <a:rPr lang="ar-SA" sz="2400" b="1" i="1" dirty="0"/>
              <a:t>لها بــ </a:t>
            </a:r>
            <a:r>
              <a:rPr lang="en-US" sz="2400" b="1" i="1" dirty="0"/>
              <a:t>1:1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</p:txBody>
      </p:sp>
      <p:grpSp>
        <p:nvGrpSpPr>
          <p:cNvPr id="22532" name="Group 18"/>
          <p:cNvGrpSpPr>
            <a:grpSpLocks noChangeAspect="1"/>
          </p:cNvGrpSpPr>
          <p:nvPr/>
        </p:nvGrpSpPr>
        <p:grpSpPr bwMode="auto">
          <a:xfrm>
            <a:off x="2154354" y="5047501"/>
            <a:ext cx="5273675" cy="1371600"/>
            <a:chOff x="1795" y="3924"/>
            <a:chExt cx="8306" cy="2160"/>
          </a:xfrm>
        </p:grpSpPr>
        <p:sp>
          <p:nvSpPr>
            <p:cNvPr id="22533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4" name="Rectangle 26"/>
            <p:cNvSpPr>
              <a:spLocks noChangeArrowheads="1"/>
            </p:cNvSpPr>
            <p:nvPr/>
          </p:nvSpPr>
          <p:spPr bwMode="auto">
            <a:xfrm>
              <a:off x="7643" y="437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المدير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5" name="Rectangle 25"/>
            <p:cNvSpPr>
              <a:spLocks noChangeArrowheads="1"/>
            </p:cNvSpPr>
            <p:nvPr/>
          </p:nvSpPr>
          <p:spPr bwMode="auto">
            <a:xfrm>
              <a:off x="3287" y="437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الفرع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6" name="Line 24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7" name="Line 23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8" name="Text Box 22"/>
            <p:cNvSpPr txBox="1">
              <a:spLocks noChangeArrowheads="1"/>
            </p:cNvSpPr>
            <p:nvPr/>
          </p:nvSpPr>
          <p:spPr bwMode="auto">
            <a:xfrm>
              <a:off x="6947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4770" y="4262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0" name="Text Box 20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6933" y="5049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03989" y="1275854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ثانياً - علاقة واحد إلى متعدد     </a:t>
            </a:r>
            <a:r>
              <a:rPr lang="en-US" sz="2400" b="1" u="sng" dirty="0">
                <a:ea typeface="+mj-ea"/>
              </a:rPr>
              <a:t>One to Many  </a:t>
            </a:r>
            <a:r>
              <a:rPr lang="ar-SA" sz="2400" b="1" u="sng" dirty="0">
                <a:ea typeface="+mj-ea"/>
              </a:rPr>
              <a:t> : </a:t>
            </a:r>
            <a:endParaRPr lang="en-US" sz="2400" b="1" u="sng" dirty="0"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endParaRPr lang="ar-SA" sz="2400" dirty="0" smtClean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بعدة </a:t>
            </a:r>
            <a:r>
              <a:rPr lang="ar-SA" sz="2400" dirty="0">
                <a:cs typeface="+mn-cs"/>
              </a:rPr>
              <a:t>سجلات </a:t>
            </a:r>
            <a:r>
              <a:rPr lang="ar-SA" sz="2400" dirty="0" smtClean="0">
                <a:cs typeface="+mn-cs"/>
              </a:rPr>
              <a:t> </a:t>
            </a:r>
            <a:r>
              <a:rPr lang="ar-SA" sz="2400" dirty="0">
                <a:cs typeface="+mn-cs"/>
              </a:rPr>
              <a:t>في الكيان الثاني وكل سجل في الكيان الثاني </a:t>
            </a:r>
            <a:r>
              <a:rPr lang="ar-SA" sz="2400" dirty="0" smtClean="0">
                <a:cs typeface="+mn-cs"/>
              </a:rPr>
              <a:t> يرتبط بسجل واحد  فقط في </a:t>
            </a:r>
            <a:r>
              <a:rPr lang="ar-SA" sz="2400" dirty="0">
                <a:cs typeface="+mn-cs"/>
              </a:rPr>
              <a:t>الكيان </a:t>
            </a:r>
            <a:r>
              <a:rPr lang="ar-SA" sz="2400" dirty="0" smtClean="0">
                <a:cs typeface="+mn-cs"/>
              </a:rPr>
              <a:t>الأول  .</a:t>
            </a:r>
          </a:p>
          <a:p>
            <a:pPr eaLnBrk="0" hangingPunct="0">
              <a:tabLst>
                <a:tab pos="457200" algn="l"/>
              </a:tabLst>
            </a:pP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مثلا : 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>
                <a:cs typeface="+mn-cs"/>
              </a:rPr>
              <a:t> </a:t>
            </a:r>
            <a:r>
              <a:rPr lang="ar-SA" sz="2400" dirty="0" smtClean="0">
                <a:cs typeface="+mn-cs"/>
              </a:rPr>
              <a:t>في البنك يمكن ان يكون للعميل اكثر من حساب بنكي ولكن يوجد لكل حساب  بنكي عميل واحد فقط  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000" dirty="0">
                <a:cs typeface="+mn-cs"/>
              </a:rPr>
              <a:t>يرمز لها بــ </a:t>
            </a:r>
            <a:r>
              <a:rPr lang="ar-SA" sz="2000" dirty="0" smtClean="0">
                <a:cs typeface="+mn-cs"/>
              </a:rPr>
              <a:t>: </a:t>
            </a:r>
            <a:r>
              <a:rPr lang="en-US" sz="2000" b="1" i="1" dirty="0" smtClean="0">
                <a:cs typeface="+mn-cs"/>
              </a:rPr>
              <a:t>1:M</a:t>
            </a:r>
            <a:endParaRPr lang="en-US" sz="2000" b="1" i="1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endParaRPr lang="en-US" dirty="0"/>
          </a:p>
        </p:txBody>
      </p:sp>
      <p:grpSp>
        <p:nvGrpSpPr>
          <p:cNvPr id="23556" name="Group 1"/>
          <p:cNvGrpSpPr>
            <a:grpSpLocks noChangeAspect="1"/>
          </p:cNvGrpSpPr>
          <p:nvPr/>
        </p:nvGrpSpPr>
        <p:grpSpPr bwMode="auto">
          <a:xfrm>
            <a:off x="2195736" y="5246172"/>
            <a:ext cx="5273675" cy="999830"/>
            <a:chOff x="1783" y="4200"/>
            <a:chExt cx="8306" cy="1574"/>
          </a:xfrm>
        </p:grpSpPr>
        <p:sp>
          <p:nvSpPr>
            <p:cNvPr id="23557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83" y="4200"/>
              <a:ext cx="8306" cy="1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58" name="Rectangle 9"/>
            <p:cNvSpPr>
              <a:spLocks noChangeArrowheads="1"/>
            </p:cNvSpPr>
            <p:nvPr/>
          </p:nvSpPr>
          <p:spPr bwMode="auto">
            <a:xfrm>
              <a:off x="7483" y="4537"/>
              <a:ext cx="1051" cy="969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59" name="Rectangle 8"/>
            <p:cNvSpPr>
              <a:spLocks noChangeArrowheads="1"/>
            </p:cNvSpPr>
            <p:nvPr/>
          </p:nvSpPr>
          <p:spPr bwMode="auto">
            <a:xfrm>
              <a:off x="3133" y="4537"/>
              <a:ext cx="976" cy="1001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/>
                <a:t>الحساب</a:t>
              </a:r>
              <a:endParaRPr lang="ar-SA" dirty="0"/>
            </a:p>
          </p:txBody>
        </p:sp>
        <p:sp>
          <p:nvSpPr>
            <p:cNvPr id="23560" name="Line 7"/>
            <p:cNvSpPr>
              <a:spLocks noChangeShapeType="1"/>
            </p:cNvSpPr>
            <p:nvPr/>
          </p:nvSpPr>
          <p:spPr bwMode="auto">
            <a:xfrm flipH="1">
              <a:off x="5243" y="4671"/>
              <a:ext cx="138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1" name="Line 6"/>
            <p:cNvSpPr>
              <a:spLocks noChangeShapeType="1"/>
            </p:cNvSpPr>
            <p:nvPr/>
          </p:nvSpPr>
          <p:spPr bwMode="auto">
            <a:xfrm>
              <a:off x="5243" y="5517"/>
              <a:ext cx="138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6761" y="4394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3" name="Text Box 4"/>
            <p:cNvSpPr txBox="1">
              <a:spLocks noChangeArrowheads="1"/>
            </p:cNvSpPr>
            <p:nvPr/>
          </p:nvSpPr>
          <p:spPr bwMode="auto">
            <a:xfrm>
              <a:off x="4319" y="4394"/>
              <a:ext cx="556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4" name="Text Box 3"/>
            <p:cNvSpPr txBox="1">
              <a:spLocks noChangeArrowheads="1"/>
            </p:cNvSpPr>
            <p:nvPr/>
          </p:nvSpPr>
          <p:spPr bwMode="auto">
            <a:xfrm>
              <a:off x="4451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5" name="Text Box 2"/>
            <p:cNvSpPr txBox="1">
              <a:spLocks noChangeArrowheads="1"/>
            </p:cNvSpPr>
            <p:nvPr/>
          </p:nvSpPr>
          <p:spPr bwMode="auto">
            <a:xfrm>
              <a:off x="6755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16</a:t>
            </a:fld>
            <a:endParaRPr lang="ar-SA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1822758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400" b="1" u="sng" dirty="0">
                <a:ea typeface="+mj-ea"/>
              </a:rPr>
              <a:t>ثالثاً - علاقة متعدد إلى متعدد      </a:t>
            </a:r>
            <a:r>
              <a:rPr lang="en-US" sz="2400" b="1" u="sng" dirty="0">
                <a:ea typeface="+mj-ea"/>
              </a:rPr>
              <a:t>Many to Many   </a:t>
            </a:r>
            <a:r>
              <a:rPr lang="ar-SA" sz="2400" b="1" u="sng" dirty="0">
                <a:ea typeface="+mj-ea"/>
              </a:rPr>
              <a:t>  :</a:t>
            </a:r>
            <a:endParaRPr lang="en-US" sz="2400" b="1" u="sng" dirty="0">
              <a:ea typeface="+mj-ea"/>
            </a:endParaRPr>
          </a:p>
          <a:p>
            <a:pPr algn="just"/>
            <a:endParaRPr lang="ar-SA" sz="2000" dirty="0" smtClean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  <a:p>
            <a:pPr algn="just"/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كل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 في الكيان الأول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الثاني وكل سجل في الكيان الثاني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الأول .</a:t>
            </a:r>
            <a:endParaRPr lang="en-US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 مثال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: في البنك الموظف يخدم أكثر من عميل والعميل ممكن أن يخدمه أكثر من موظف  </a:t>
            </a:r>
            <a:endParaRPr lang="ar-SA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يرمز لها بــ  </a:t>
            </a:r>
            <a:r>
              <a:rPr lang="en-US" sz="2400" b="1" i="1" dirty="0">
                <a:latin typeface="Comic Sans MS" pitchFamily="66" charset="0"/>
                <a:ea typeface="Times New Roman" pitchFamily="18" charset="0"/>
                <a:cs typeface="+mn-cs"/>
              </a:rPr>
              <a:t>M:N</a:t>
            </a:r>
          </a:p>
          <a:p>
            <a:pPr algn="just"/>
            <a:endParaRPr lang="en-US" sz="2000" dirty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</p:txBody>
      </p:sp>
      <p:grpSp>
        <p:nvGrpSpPr>
          <p:cNvPr id="24580" name="Group 1"/>
          <p:cNvGrpSpPr>
            <a:grpSpLocks noChangeAspect="1"/>
          </p:cNvGrpSpPr>
          <p:nvPr/>
        </p:nvGrpSpPr>
        <p:grpSpPr bwMode="auto">
          <a:xfrm>
            <a:off x="2143124" y="5077172"/>
            <a:ext cx="5273675" cy="1371600"/>
            <a:chOff x="1795" y="3924"/>
            <a:chExt cx="8306" cy="2160"/>
          </a:xfrm>
        </p:grpSpPr>
        <p:sp>
          <p:nvSpPr>
            <p:cNvPr id="2458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3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الموظف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5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6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7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9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90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17</a:t>
            </a:fld>
            <a:endParaRPr lang="ar-SA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827584" y="1063769"/>
            <a:ext cx="80724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أولا : أقوم برسم نموذج الكيان والعلاقة الرابطة </a:t>
            </a:r>
            <a:r>
              <a:rPr lang="en-US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ERD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عن طريق :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latin typeface="Comic Sans MS" pitchFamily="66" charset="0"/>
                <a:cs typeface="+mn-cs"/>
              </a:rPr>
              <a:t>1. تحديد 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الكيانات الرئيسية </a:t>
            </a:r>
            <a:r>
              <a:rPr lang="ar-SA" sz="2400" b="1" dirty="0">
                <a:latin typeface="Comic Sans MS" pitchFamily="66" charset="0"/>
                <a:cs typeface="+mn-cs"/>
              </a:rPr>
              <a:t>التي نتعامل معها في مركز التدريب و المراد وضعها في قاعدة البيانات التي نريد تصميمها ؟؟</a:t>
            </a:r>
          </a:p>
          <a:p>
            <a:pPr>
              <a:lnSpc>
                <a:spcPct val="150000"/>
              </a:lnSpc>
            </a:pPr>
            <a:endParaRPr lang="ar-SA" sz="2400" b="1" dirty="0">
              <a:latin typeface="Comic Sans MS" pitchFamily="66" charset="0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ar-SA" sz="2400" b="1" dirty="0">
                <a:latin typeface="Comic Sans MS" pitchFamily="66" charset="0"/>
                <a:cs typeface="+mn-cs"/>
              </a:rPr>
              <a:t> فنجد أن هناك 3 كيانات  وهي المتدربة ، المدربة ، والدورة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..</a:t>
            </a:r>
            <a:endParaRPr lang="en-US" sz="2400" b="1" dirty="0">
              <a:latin typeface="Comic Sans MS" pitchFamily="66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95736" y="476672"/>
            <a:ext cx="64451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مثال تطبيقي : إنشاء 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قاعدة بيانات لمركز تدريب :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2837445" y="5157192"/>
            <a:ext cx="5210649" cy="718072"/>
            <a:chOff x="2837445" y="5157192"/>
            <a:chExt cx="5210649" cy="718072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6588224" y="5157192"/>
              <a:ext cx="1459870" cy="71807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المتدربة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4693522" y="5182408"/>
              <a:ext cx="1584080" cy="69285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Rectangle 57"/>
            <p:cNvSpPr>
              <a:spLocks noChangeArrowheads="1"/>
            </p:cNvSpPr>
            <p:nvPr/>
          </p:nvSpPr>
          <p:spPr bwMode="auto">
            <a:xfrm>
              <a:off x="2837445" y="5157192"/>
              <a:ext cx="1446427" cy="71807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الدورة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225516"/>
            <a:ext cx="864399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2. تحديد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الصفات للكيانات الرئيسية التي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وضعتها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ea typeface="+mj-ea"/>
              </a:rPr>
              <a:t>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المتدربة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400" b="1" dirty="0" smtClean="0">
                <a:latin typeface="Tahoma" pitchFamily="34" charset="0"/>
                <a:cs typeface="+mn-cs"/>
              </a:rPr>
              <a:t> </a:t>
            </a:r>
            <a:r>
              <a:rPr lang="ar-SA" sz="2000" b="1" dirty="0">
                <a:latin typeface="Tahoma" pitchFamily="34" charset="0"/>
                <a:cs typeface="+mn-cs"/>
              </a:rPr>
              <a:t>اسم المتدربة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</a:t>
            </a:r>
            <a:r>
              <a:rPr lang="ar-SA" sz="2000" b="1" u="sng" dirty="0" smtClean="0">
                <a:latin typeface="Tahoma" pitchFamily="34" charset="0"/>
              </a:rPr>
              <a:t>رقم المتدربة</a:t>
            </a:r>
            <a:r>
              <a:rPr lang="ar-SA" sz="2000" b="1" dirty="0" smtClean="0">
                <a:latin typeface="Tahoma" pitchFamily="34" charset="0"/>
              </a:rPr>
              <a:t>  : صفة فريدة وتكون </a:t>
            </a:r>
            <a:r>
              <a:rPr lang="ar-SA" sz="2000" b="1" dirty="0">
                <a:latin typeface="Tahoma" pitchFamily="34" charset="0"/>
              </a:rPr>
              <a:t>مفتاح أساسي </a:t>
            </a:r>
            <a:r>
              <a:rPr lang="ar-SA" sz="2000" b="1" dirty="0" smtClean="0">
                <a:latin typeface="Tahoma" pitchFamily="34" charset="0"/>
              </a:rPr>
              <a:t> </a:t>
            </a:r>
            <a:r>
              <a:rPr lang="ar-SA" sz="2000" b="1" dirty="0">
                <a:latin typeface="Tahoma" pitchFamily="34" charset="0"/>
              </a:rPr>
              <a:t>ليميز كل متدربة عن الأخرى  </a:t>
            </a:r>
            <a:r>
              <a:rPr lang="ar-SA" sz="2000" b="1" dirty="0" smtClean="0">
                <a:latin typeface="Tahoma" pitchFamily="34" charset="0"/>
              </a:rPr>
              <a:t>,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رقم </a:t>
            </a:r>
            <a:r>
              <a:rPr lang="ar-SA" sz="2000" b="1" dirty="0">
                <a:latin typeface="Tahoma" pitchFamily="34" charset="0"/>
                <a:cs typeface="+mn-cs"/>
              </a:rPr>
              <a:t>الهاتف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المدربة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المدربة ، </a:t>
            </a:r>
            <a:r>
              <a:rPr lang="ar-SA" sz="2000" b="1" u="sng" dirty="0">
                <a:latin typeface="Tahoma" pitchFamily="34" charset="0"/>
              </a:rPr>
              <a:t>رقم المدربة</a:t>
            </a:r>
            <a:r>
              <a:rPr lang="ar-SA" sz="2000" b="1" dirty="0">
                <a:latin typeface="Tahoma" pitchFamily="34" charset="0"/>
              </a:rPr>
              <a:t>  : كحقل مفتاح أساسي مميز ليميز كل مدربة عن الأخرى </a:t>
            </a:r>
            <a:r>
              <a:rPr lang="ar-SA" sz="2000" b="1" dirty="0" smtClean="0">
                <a:latin typeface="Tahoma" pitchFamily="34" charset="0"/>
              </a:rPr>
              <a:t>,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التخصص</a:t>
            </a:r>
            <a:r>
              <a:rPr lang="en-US" sz="2000" b="1" dirty="0" smtClean="0">
                <a:latin typeface="Tahoma" pitchFamily="34" charset="0"/>
                <a:cs typeface="+mn-cs"/>
              </a:rPr>
              <a:t> 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رقم الهاتف .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لا نضع </a:t>
            </a:r>
            <a:r>
              <a:rPr lang="ar-SA" sz="2000" b="1" dirty="0">
                <a:latin typeface="Tahoma" pitchFamily="34" charset="0"/>
                <a:cs typeface="+mn-cs"/>
              </a:rPr>
              <a:t>هنا اسم الدورة </a:t>
            </a:r>
            <a:r>
              <a:rPr lang="ar-SA" sz="2000" b="1" dirty="0" smtClean="0">
                <a:latin typeface="Tahoma" pitchFamily="34" charset="0"/>
                <a:cs typeface="+mn-cs"/>
              </a:rPr>
              <a:t> هنا لأن </a:t>
            </a:r>
            <a:r>
              <a:rPr lang="ar-SA" sz="2000" b="1" dirty="0">
                <a:latin typeface="Tahoma" pitchFamily="34" charset="0"/>
                <a:cs typeface="+mn-cs"/>
              </a:rPr>
              <a:t>هذه صفة تخص الدورة ولاتخص المدربة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الدورة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الدورة ، </a:t>
            </a:r>
            <a:r>
              <a:rPr lang="ar-SA" sz="2000" b="1" u="sng" dirty="0">
                <a:latin typeface="Tahoma" pitchFamily="34" charset="0"/>
              </a:rPr>
              <a:t>رقم الدورة</a:t>
            </a:r>
            <a:r>
              <a:rPr lang="ar-SA" sz="2000" b="1" dirty="0">
                <a:latin typeface="Tahoma" pitchFamily="34" charset="0"/>
              </a:rPr>
              <a:t> </a:t>
            </a:r>
            <a:r>
              <a:rPr lang="ar-SA" sz="2000" b="1" dirty="0" smtClean="0">
                <a:latin typeface="Tahoma" pitchFamily="34" charset="0"/>
              </a:rPr>
              <a:t>: </a:t>
            </a:r>
            <a:r>
              <a:rPr lang="ar-SA" sz="2000" b="1" dirty="0">
                <a:latin typeface="Tahoma" pitchFamily="34" charset="0"/>
              </a:rPr>
              <a:t>كحقل  مفتاح أساسي ليميز كل دورة عن الأخرى </a:t>
            </a:r>
            <a:r>
              <a:rPr lang="ar-SA" sz="2000" b="1" dirty="0" smtClean="0">
                <a:latin typeface="Tahoma" pitchFamily="34" charset="0"/>
              </a:rPr>
              <a:t> , </a:t>
            </a:r>
            <a:r>
              <a:rPr lang="ar-SA" sz="2000" b="1" dirty="0" smtClean="0">
                <a:latin typeface="Tahoma" pitchFamily="34" charset="0"/>
                <a:cs typeface="+mn-cs"/>
              </a:rPr>
              <a:t>عدد </a:t>
            </a:r>
            <a:r>
              <a:rPr lang="ar-SA" sz="2000" b="1" dirty="0">
                <a:latin typeface="Tahoma" pitchFamily="34" charset="0"/>
                <a:cs typeface="+mn-cs"/>
              </a:rPr>
              <a:t>ساعات </a:t>
            </a:r>
            <a:r>
              <a:rPr lang="ar-SA" sz="2000" b="1" dirty="0" smtClean="0">
                <a:latin typeface="Tahoma" pitchFamily="34" charset="0"/>
                <a:cs typeface="+mn-cs"/>
              </a:rPr>
              <a:t>الدورة .</a:t>
            </a:r>
            <a:endParaRPr lang="ar-SA" sz="2000" b="1" dirty="0"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772400" cy="5436096"/>
          </a:xfrm>
        </p:spPr>
        <p:txBody>
          <a:bodyPr/>
          <a:lstStyle/>
          <a:p>
            <a:pPr>
              <a:buNone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قواعد البيانات العلائقية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</a:rPr>
              <a:t>Relational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:   </a:t>
            </a:r>
            <a:endParaRPr lang="ar-SA" sz="32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ar-SA" sz="105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في الماضي كانت قواعد البيانات المتعارف عليها هي :</a:t>
            </a:r>
          </a:p>
          <a:p>
            <a:r>
              <a:rPr lang="ar-SA" u="sng" dirty="0" smtClean="0"/>
              <a:t>قواعد البيانات الشبكية .</a:t>
            </a:r>
          </a:p>
          <a:p>
            <a:r>
              <a:rPr lang="ar-SA" u="sng" dirty="0" smtClean="0"/>
              <a:t>قواعد البيانات الهرمية .</a:t>
            </a:r>
          </a:p>
          <a:p>
            <a:pPr>
              <a:buNone/>
            </a:pPr>
            <a:r>
              <a:rPr lang="ar-SA" dirty="0" smtClean="0"/>
              <a:t>وظلت هذه الأنواع هي المستخدمة حتى ظهرت قواعد </a:t>
            </a:r>
            <a:r>
              <a:rPr lang="ar-SA" u="sng" dirty="0" smtClean="0"/>
              <a:t>البيانات العلائقية </a:t>
            </a:r>
          </a:p>
          <a:p>
            <a:pPr>
              <a:buNone/>
            </a:pPr>
            <a:r>
              <a:rPr lang="ar-SA" dirty="0" smtClean="0"/>
              <a:t>ونظرا </a:t>
            </a:r>
            <a:r>
              <a:rPr lang="ar-SA" dirty="0">
                <a:solidFill>
                  <a:schemeClr val="accent1"/>
                </a:solidFill>
              </a:rPr>
              <a:t>لقوة نظم إدارة قواعد البيانات العلائقية </a:t>
            </a:r>
            <a:r>
              <a:rPr lang="ar-SA" dirty="0" smtClean="0"/>
              <a:t>، و </a:t>
            </a:r>
            <a:r>
              <a:rPr lang="ar-SA" dirty="0">
                <a:solidFill>
                  <a:schemeClr val="accent1"/>
                </a:solidFill>
              </a:rPr>
              <a:t>لسهولة تصميمها </a:t>
            </a:r>
            <a:r>
              <a:rPr lang="ar-SA" dirty="0" smtClean="0">
                <a:solidFill>
                  <a:schemeClr val="accent1"/>
                </a:solidFill>
              </a:rPr>
              <a:t>و </a:t>
            </a:r>
            <a:r>
              <a:rPr lang="ar-SA" dirty="0">
                <a:solidFill>
                  <a:schemeClr val="accent1"/>
                </a:solidFill>
              </a:rPr>
              <a:t>برمجتها </a:t>
            </a:r>
            <a:r>
              <a:rPr lang="ar-SA" dirty="0" smtClean="0">
                <a:solidFill>
                  <a:schemeClr val="accent1"/>
                </a:solidFill>
              </a:rPr>
              <a:t>و تعامل </a:t>
            </a:r>
            <a:r>
              <a:rPr lang="ar-SA" dirty="0">
                <a:solidFill>
                  <a:schemeClr val="accent1"/>
                </a:solidFill>
              </a:rPr>
              <a:t>المستخدمين معها</a:t>
            </a:r>
            <a:r>
              <a:rPr lang="ar-SA" dirty="0"/>
              <a:t> فقد طغت على الأنواع الأخرى وأصبحت هي </a:t>
            </a:r>
            <a:r>
              <a:rPr lang="ar-SA" dirty="0" smtClean="0"/>
              <a:t>النوع الوحيد المستخدم.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1899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4789358" y="334783"/>
            <a:ext cx="4213611" cy="2282962"/>
            <a:chOff x="4789358" y="334783"/>
            <a:chExt cx="4213611" cy="2282962"/>
          </a:xfrm>
          <a:noFill/>
        </p:grpSpPr>
        <p:grpSp>
          <p:nvGrpSpPr>
            <p:cNvPr id="17452" name="Group 4"/>
            <p:cNvGrpSpPr>
              <a:grpSpLocks/>
            </p:cNvGrpSpPr>
            <p:nvPr/>
          </p:nvGrpSpPr>
          <p:grpSpPr bwMode="auto">
            <a:xfrm>
              <a:off x="5977002" y="1818043"/>
              <a:ext cx="1520001" cy="799702"/>
              <a:chOff x="6840" y="12060"/>
              <a:chExt cx="1800" cy="900"/>
            </a:xfrm>
            <a:grpFill/>
          </p:grpSpPr>
          <p:sp>
            <p:nvSpPr>
              <p:cNvPr id="17473" name="Rectangle 5"/>
              <p:cNvSpPr>
                <a:spLocks noChangeArrowheads="1"/>
              </p:cNvSpPr>
              <p:nvPr/>
            </p:nvSpPr>
            <p:spPr bwMode="auto">
              <a:xfrm>
                <a:off x="6840" y="12060"/>
                <a:ext cx="1800" cy="900"/>
              </a:xfrm>
              <a:prstGeom prst="rect">
                <a:avLst/>
              </a:prstGeom>
              <a:grp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4" name="Text Box 6"/>
              <p:cNvSpPr txBox="1">
                <a:spLocks noChangeArrowheads="1"/>
              </p:cNvSpPr>
              <p:nvPr/>
            </p:nvSpPr>
            <p:spPr bwMode="auto">
              <a:xfrm>
                <a:off x="7200" y="12280"/>
                <a:ext cx="1080" cy="62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المتدربة</a:t>
                </a:r>
              </a:p>
            </p:txBody>
          </p:sp>
        </p:grpSp>
        <p:grpSp>
          <p:nvGrpSpPr>
            <p:cNvPr id="17453" name="Group 7"/>
            <p:cNvGrpSpPr>
              <a:grpSpLocks/>
            </p:cNvGrpSpPr>
            <p:nvPr/>
          </p:nvGrpSpPr>
          <p:grpSpPr bwMode="auto">
            <a:xfrm>
              <a:off x="6100181" y="334783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71" name="Oval 8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2" name="Text Box 9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المتدربة</a:t>
                </a:r>
                <a:endParaRPr lang="ar-SA" sz="1600" b="1" u="sng" dirty="0"/>
              </a:p>
            </p:txBody>
          </p:sp>
        </p:grpSp>
        <p:grpSp>
          <p:nvGrpSpPr>
            <p:cNvPr id="17454" name="Group 10"/>
            <p:cNvGrpSpPr>
              <a:grpSpLocks/>
            </p:cNvGrpSpPr>
            <p:nvPr/>
          </p:nvGrpSpPr>
          <p:grpSpPr bwMode="auto">
            <a:xfrm>
              <a:off x="4789358" y="716862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9" name="Oval 1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0" name="Text Box 12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المتدربة</a:t>
                </a:r>
              </a:p>
            </p:txBody>
          </p:sp>
        </p:grpSp>
        <p:grpSp>
          <p:nvGrpSpPr>
            <p:cNvPr id="17457" name="Group 19"/>
            <p:cNvGrpSpPr>
              <a:grpSpLocks/>
            </p:cNvGrpSpPr>
            <p:nvPr/>
          </p:nvGrpSpPr>
          <p:grpSpPr bwMode="auto">
            <a:xfrm>
              <a:off x="7634968" y="885688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3" name="Oval 20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64" name="Text Box 21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رقم الهاتف</a:t>
                </a:r>
              </a:p>
            </p:txBody>
          </p:sp>
        </p:grpSp>
        <p:sp>
          <p:nvSpPr>
            <p:cNvPr id="17458" name="Line 22"/>
            <p:cNvSpPr>
              <a:spLocks noChangeShapeType="1"/>
            </p:cNvSpPr>
            <p:nvPr/>
          </p:nvSpPr>
          <p:spPr bwMode="auto">
            <a:xfrm>
              <a:off x="6763411" y="985692"/>
              <a:ext cx="29215" cy="832351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59" name="Line 23"/>
            <p:cNvSpPr>
              <a:spLocks noChangeShapeType="1"/>
            </p:cNvSpPr>
            <p:nvPr/>
          </p:nvSpPr>
          <p:spPr bwMode="auto">
            <a:xfrm flipH="1">
              <a:off x="7497003" y="1529576"/>
              <a:ext cx="830410" cy="68831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62" name="Line 26"/>
            <p:cNvSpPr>
              <a:spLocks noChangeShapeType="1"/>
            </p:cNvSpPr>
            <p:nvPr/>
          </p:nvSpPr>
          <p:spPr bwMode="auto">
            <a:xfrm>
              <a:off x="5904186" y="1241111"/>
              <a:ext cx="391989" cy="57693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7425" name="Group 28"/>
          <p:cNvGrpSpPr>
            <a:grpSpLocks/>
          </p:cNvGrpSpPr>
          <p:nvPr/>
        </p:nvGrpSpPr>
        <p:grpSpPr bwMode="auto">
          <a:xfrm>
            <a:off x="2111287" y="3375821"/>
            <a:ext cx="1784195" cy="677088"/>
            <a:chOff x="2340" y="12060"/>
            <a:chExt cx="1800" cy="900"/>
          </a:xfrm>
        </p:grpSpPr>
        <p:sp>
          <p:nvSpPr>
            <p:cNvPr id="17450" name="Rectangle 29"/>
            <p:cNvSpPr>
              <a:spLocks noChangeArrowheads="1"/>
            </p:cNvSpPr>
            <p:nvPr/>
          </p:nvSpPr>
          <p:spPr bwMode="auto">
            <a:xfrm>
              <a:off x="2340" y="12060"/>
              <a:ext cx="1800" cy="90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51" name="Text Box 30"/>
            <p:cNvSpPr txBox="1">
              <a:spLocks noChangeArrowheads="1"/>
            </p:cNvSpPr>
            <p:nvPr/>
          </p:nvSpPr>
          <p:spPr bwMode="auto">
            <a:xfrm>
              <a:off x="2680" y="12280"/>
              <a:ext cx="1080" cy="6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المدربة</a:t>
              </a:r>
            </a:p>
          </p:txBody>
        </p:sp>
      </p:grpSp>
      <p:grpSp>
        <p:nvGrpSpPr>
          <p:cNvPr id="17426" name="Group 31"/>
          <p:cNvGrpSpPr>
            <a:grpSpLocks/>
          </p:cNvGrpSpPr>
          <p:nvPr/>
        </p:nvGrpSpPr>
        <p:grpSpPr bwMode="auto">
          <a:xfrm>
            <a:off x="2289707" y="2698733"/>
            <a:ext cx="1605776" cy="541670"/>
            <a:chOff x="5300" y="12420"/>
            <a:chExt cx="1620" cy="720"/>
          </a:xfrm>
        </p:grpSpPr>
        <p:sp>
          <p:nvSpPr>
            <p:cNvPr id="17448" name="Oval 32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9" name="Text Box 33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/>
                <a:t>رقم الهاتف</a:t>
              </a:r>
            </a:p>
          </p:txBody>
        </p:sp>
      </p:grpSp>
      <p:grpSp>
        <p:nvGrpSpPr>
          <p:cNvPr id="17427" name="Group 34"/>
          <p:cNvGrpSpPr>
            <a:grpSpLocks/>
          </p:cNvGrpSpPr>
          <p:nvPr/>
        </p:nvGrpSpPr>
        <p:grpSpPr bwMode="auto">
          <a:xfrm>
            <a:off x="1595853" y="4323743"/>
            <a:ext cx="1605776" cy="541670"/>
            <a:chOff x="5300" y="12420"/>
            <a:chExt cx="1620" cy="720"/>
          </a:xfrm>
        </p:grpSpPr>
        <p:sp>
          <p:nvSpPr>
            <p:cNvPr id="17446" name="Oval 35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7" name="Text Box 36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u="sng"/>
                <a:t>رقم المدربة</a:t>
              </a:r>
            </a:p>
          </p:txBody>
        </p:sp>
      </p:grpSp>
      <p:grpSp>
        <p:nvGrpSpPr>
          <p:cNvPr id="17428" name="Group 37"/>
          <p:cNvGrpSpPr>
            <a:grpSpLocks/>
          </p:cNvGrpSpPr>
          <p:nvPr/>
        </p:nvGrpSpPr>
        <p:grpSpPr bwMode="auto">
          <a:xfrm>
            <a:off x="505512" y="3917491"/>
            <a:ext cx="1605776" cy="541670"/>
            <a:chOff x="5300" y="12420"/>
            <a:chExt cx="1620" cy="720"/>
          </a:xfrm>
        </p:grpSpPr>
        <p:sp>
          <p:nvSpPr>
            <p:cNvPr id="17444" name="Oval 38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5" name="Text Box 39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اسم المدربة</a:t>
              </a:r>
            </a:p>
          </p:txBody>
        </p:sp>
      </p:grpSp>
      <p:grpSp>
        <p:nvGrpSpPr>
          <p:cNvPr id="17429" name="Group 40"/>
          <p:cNvGrpSpPr>
            <a:grpSpLocks/>
          </p:cNvGrpSpPr>
          <p:nvPr/>
        </p:nvGrpSpPr>
        <p:grpSpPr bwMode="auto">
          <a:xfrm>
            <a:off x="316984" y="3123885"/>
            <a:ext cx="1605776" cy="541670"/>
            <a:chOff x="5300" y="12420"/>
            <a:chExt cx="1620" cy="720"/>
          </a:xfrm>
        </p:grpSpPr>
        <p:sp>
          <p:nvSpPr>
            <p:cNvPr id="17442" name="Oval 41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3" name="Text Box 42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التخصص</a:t>
              </a:r>
            </a:p>
          </p:txBody>
        </p:sp>
      </p:grpSp>
      <p:sp>
        <p:nvSpPr>
          <p:cNvPr id="17432" name="Line 49"/>
          <p:cNvSpPr>
            <a:spLocks noChangeShapeType="1"/>
          </p:cNvSpPr>
          <p:nvPr/>
        </p:nvSpPr>
        <p:spPr bwMode="auto">
          <a:xfrm flipV="1">
            <a:off x="2289707" y="4067954"/>
            <a:ext cx="356839" cy="25578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3" name="Line 50"/>
          <p:cNvSpPr>
            <a:spLocks noChangeShapeType="1"/>
          </p:cNvSpPr>
          <p:nvPr/>
        </p:nvSpPr>
        <p:spPr bwMode="auto">
          <a:xfrm flipV="1">
            <a:off x="1576029" y="3782073"/>
            <a:ext cx="53525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4" name="Line 51"/>
          <p:cNvSpPr>
            <a:spLocks noChangeShapeType="1"/>
          </p:cNvSpPr>
          <p:nvPr/>
        </p:nvSpPr>
        <p:spPr bwMode="auto">
          <a:xfrm>
            <a:off x="1754448" y="3511238"/>
            <a:ext cx="35683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7" name="Line 54"/>
          <p:cNvSpPr>
            <a:spLocks noChangeShapeType="1"/>
          </p:cNvSpPr>
          <p:nvPr/>
        </p:nvSpPr>
        <p:spPr bwMode="auto">
          <a:xfrm flipH="1">
            <a:off x="3003385" y="3240403"/>
            <a:ext cx="178420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grpSp>
        <p:nvGrpSpPr>
          <p:cNvPr id="17413" name="Group 55"/>
          <p:cNvGrpSpPr>
            <a:grpSpLocks/>
          </p:cNvGrpSpPr>
          <p:nvPr/>
        </p:nvGrpSpPr>
        <p:grpSpPr bwMode="auto">
          <a:xfrm>
            <a:off x="3981492" y="3260533"/>
            <a:ext cx="4854854" cy="2360846"/>
            <a:chOff x="4687" y="8820"/>
            <a:chExt cx="6293" cy="2000"/>
          </a:xfrm>
        </p:grpSpPr>
        <p:grpSp>
          <p:nvGrpSpPr>
            <p:cNvPr id="17414" name="Group 56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7423" name="Rectangle 57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4" name="Text Box 58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الدورة</a:t>
                </a:r>
              </a:p>
            </p:txBody>
          </p:sp>
        </p:grpSp>
        <p:grpSp>
          <p:nvGrpSpPr>
            <p:cNvPr id="17415" name="Group 62"/>
            <p:cNvGrpSpPr>
              <a:grpSpLocks/>
            </p:cNvGrpSpPr>
            <p:nvPr/>
          </p:nvGrpSpPr>
          <p:grpSpPr bwMode="auto">
            <a:xfrm>
              <a:off x="4687" y="9838"/>
              <a:ext cx="3773" cy="962"/>
              <a:chOff x="3147" y="12178"/>
              <a:chExt cx="3773" cy="962"/>
            </a:xfrm>
          </p:grpSpPr>
          <p:sp>
            <p:nvSpPr>
              <p:cNvPr id="17421" name="Oval 63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2" name="Text Box 64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  <p:sp>
            <p:nvSpPr>
              <p:cNvPr id="67" name="Oval 63"/>
              <p:cNvSpPr>
                <a:spLocks noChangeArrowheads="1"/>
              </p:cNvSpPr>
              <p:nvPr/>
            </p:nvSpPr>
            <p:spPr bwMode="auto">
              <a:xfrm>
                <a:off x="3327" y="12178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68" name="Text Box 64"/>
              <p:cNvSpPr txBox="1">
                <a:spLocks noChangeArrowheads="1"/>
              </p:cNvSpPr>
              <p:nvPr/>
            </p:nvSpPr>
            <p:spPr bwMode="auto">
              <a:xfrm>
                <a:off x="3147" y="1237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</a:t>
                </a:r>
                <a:r>
                  <a:rPr lang="ar-SA" sz="1600" b="1" u="sng" dirty="0"/>
                  <a:t>الدورة</a:t>
                </a:r>
              </a:p>
            </p:txBody>
          </p:sp>
        </p:grpSp>
        <p:grpSp>
          <p:nvGrpSpPr>
            <p:cNvPr id="17416" name="Group 65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7419" name="Oval 66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0" name="Text Box 67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7417" name="Line 69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18" name="Line 70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V="1">
              <a:off x="6307" y="9714"/>
              <a:ext cx="534" cy="36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20</a:t>
            </a:fld>
            <a:endParaRPr lang="ar-SA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val 69"/>
          <p:cNvSpPr>
            <a:spLocks noChangeArrowheads="1"/>
          </p:cNvSpPr>
          <p:nvPr/>
        </p:nvSpPr>
        <p:spPr bwMode="auto">
          <a:xfrm>
            <a:off x="6610013" y="223770"/>
            <a:ext cx="1308148" cy="78154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endParaRPr lang="ar-SA" sz="1600" b="1" dirty="0"/>
          </a:p>
        </p:txBody>
      </p:sp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5641718" y="4270201"/>
            <a:ext cx="2863389" cy="2265344"/>
            <a:chOff x="6840" y="8820"/>
            <a:chExt cx="4140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179156" y="478436"/>
            <a:ext cx="4823497" cy="2841874"/>
            <a:chOff x="4715" y="3411"/>
            <a:chExt cx="6974" cy="2509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77" y="3411"/>
              <a:ext cx="5312" cy="2509"/>
              <a:chOff x="6377" y="3411"/>
              <a:chExt cx="5312" cy="2509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4" name="Group 44"/>
              <p:cNvGrpSpPr>
                <a:grpSpLocks/>
              </p:cNvGrpSpPr>
              <p:nvPr/>
            </p:nvGrpSpPr>
            <p:grpSpPr bwMode="auto">
              <a:xfrm>
                <a:off x="6629" y="3411"/>
                <a:ext cx="3409" cy="2509"/>
                <a:chOff x="5400" y="10631"/>
                <a:chExt cx="3409" cy="2509"/>
              </a:xfrm>
            </p:grpSpPr>
            <p:sp>
              <p:nvSpPr>
                <p:cNvPr id="195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036" y="10631"/>
                  <a:ext cx="1773" cy="525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dirty="0"/>
                </a:p>
              </p:txBody>
            </p:sp>
            <p:sp>
              <p:nvSpPr>
                <p:cNvPr id="19522" name="Oval 45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77" y="3638"/>
                <a:ext cx="1620" cy="720"/>
                <a:chOff x="5348" y="11578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41" y="11578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48" y="1178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09" name="Line 59"/>
              <p:cNvSpPr>
                <a:spLocks noChangeShapeType="1"/>
              </p:cNvSpPr>
              <p:nvPr/>
            </p:nvSpPr>
            <p:spPr bwMode="auto">
              <a:xfrm flipV="1">
                <a:off x="9129" y="3937"/>
                <a:ext cx="51" cy="54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910" y="4100"/>
                <a:ext cx="540" cy="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 flipV="1">
              <a:off x="6080" y="4209"/>
              <a:ext cx="549" cy="1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 flipV="1">
              <a:off x="5975" y="4358"/>
              <a:ext cx="955" cy="5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715" y="4799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6930" y="4385"/>
              <a:ext cx="310" cy="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6300" y="4972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308052" y="1957286"/>
            <a:ext cx="2851868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540" y="8242"/>
              <a:ext cx="1620" cy="720"/>
              <a:chOff x="5111" y="1260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130" y="1260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111" y="1273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90" y="8242"/>
              <a:ext cx="459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4218581" y="5697368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4175658" y="5855392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064543" y="5311468"/>
            <a:ext cx="550447" cy="41651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21</a:t>
            </a:fld>
            <a:endParaRPr lang="ar-SA" sz="1600" b="1"/>
          </a:p>
        </p:txBody>
      </p:sp>
    </p:spTree>
    <p:extLst>
      <p:ext uri="{BB962C8B-B14F-4D97-AF65-F5344CB8AC3E}">
        <p14:creationId xmlns="" xmlns:p14="http://schemas.microsoft.com/office/powerpoint/2010/main" val="28784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1979842"/>
            <a:ext cx="864399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3. تحديد العلاقات بين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لكيانات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dirty="0">
                <a:latin typeface="Comic Sans MS" pitchFamily="66" charset="0"/>
              </a:rPr>
              <a:t> وضع العلاقات التي تربط بين الكيانات الموجودة لدي </a:t>
            </a:r>
            <a:r>
              <a:rPr lang="ar-SA" sz="2800" b="1" dirty="0" smtClean="0">
                <a:latin typeface="Comic Sans MS" pitchFamily="66" charset="0"/>
              </a:rPr>
              <a:t>ثم </a:t>
            </a:r>
            <a:r>
              <a:rPr lang="ar-SA" sz="2800" b="1" dirty="0">
                <a:latin typeface="Comic Sans MS" pitchFamily="66" charset="0"/>
              </a:rPr>
              <a:t>تحديد نوع العلاقة 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571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23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102062" y="4357260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006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الآن نحدد نوع العلاقة :</a:t>
            </a:r>
            <a:b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</a:b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المدربة والدورة :  و نسأل سؤالين 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24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7544"/>
          </a:xfrm>
        </p:spPr>
        <p:txBody>
          <a:bodyPr>
            <a:normAutofit/>
          </a:bodyPr>
          <a:lstStyle/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س 1 : هل </a:t>
            </a: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المدربة الواحدة ممكن أن تعطي اكثر من دورة أم دورة واحدة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 نقول </a:t>
            </a:r>
            <a:r>
              <a:rPr lang="ar-SA" dirty="0">
                <a:sym typeface="Wingdings" pitchFamily="2" charset="2"/>
              </a:rPr>
              <a:t>أن المدربة الواحدة ممكن أن تعطي اكثر من دورة </a:t>
            </a:r>
            <a:r>
              <a:rPr lang="ar-SA" dirty="0" smtClean="0">
                <a:sym typeface="Wingdings" pitchFamily="2" charset="2"/>
              </a:rPr>
              <a:t>.</a:t>
            </a:r>
            <a:endParaRPr lang="en-US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 2 : هل الدورة الواحدة تعطيها اكثر من مدربة أم مدربة واحدة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نقول </a:t>
            </a:r>
            <a:r>
              <a:rPr lang="ar-SA" dirty="0">
                <a:sym typeface="Wingdings" pitchFamily="2" charset="2"/>
              </a:rPr>
              <a:t>أن الدورة الواحدة تعطيها أو تدرب عليها اكثر من مدربة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 smtClean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فمن هذين السؤال تنتج 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en-US" dirty="0">
              <a:sym typeface="Wingdings" pitchFamily="2" charset="2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099272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75029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25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="" xmlns:p14="http://schemas.microsoft.com/office/powerpoint/2010/main" val="15161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المتدربة والدورة  : ونسأل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سؤالين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933528"/>
          </a:xfrm>
        </p:spPr>
        <p:txBody>
          <a:bodyPr>
            <a:noAutofit/>
          </a:bodyPr>
          <a:lstStyle/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س1 : هل المتدربة الواحدة ممكن أن تأخذ اكثر من دورة أم دورة واحدة فقط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نقول أن المتدربة الواحدة ممكن أن تأخذ اكثر من دورة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س2 : هل الدورة الواحدة ممكن أن تشمل اكثر من متدربة أم متدربة واحدة فقط 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     </a:t>
            </a:r>
            <a:r>
              <a:rPr lang="ar-SA" dirty="0" smtClean="0">
                <a:sym typeface="Wingdings" pitchFamily="2" charset="2"/>
              </a:rPr>
              <a:t>نقول </a:t>
            </a:r>
            <a:r>
              <a:rPr lang="ar-SA" dirty="0">
                <a:sym typeface="Wingdings" pitchFamily="2" charset="2"/>
              </a:rPr>
              <a:t>أن الدورة الواحدة ممكن أن تشمل اكثر من متدربة .</a:t>
            </a:r>
            <a:endParaRPr lang="en-US" dirty="0"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 smtClean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lvl="0" algn="just" eaLnBrk="0" hangingPunct="0">
              <a:lnSpc>
                <a:spcPct val="150000"/>
              </a:lnSpc>
              <a:buClr>
                <a:srgbClr val="93A299"/>
              </a:buClr>
              <a:tabLst>
                <a:tab pos="457200" algn="r"/>
              </a:tabLst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فتنتج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endParaRPr lang="ar-SA" sz="3600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361527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162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المتدربة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021" y="4544"/>
              <a:ext cx="1320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4710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27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2" name="Text Box 106"/>
          <p:cNvSpPr txBox="1">
            <a:spLocks noChangeArrowheads="1"/>
          </p:cNvSpPr>
          <p:nvPr/>
        </p:nvSpPr>
        <p:spPr bwMode="auto">
          <a:xfrm>
            <a:off x="7222822" y="3902590"/>
            <a:ext cx="68966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  <a:p>
            <a:pPr algn="ctr">
              <a:spcAft>
                <a:spcPts val="1000"/>
              </a:spcAft>
            </a:pPr>
            <a:endParaRPr lang="ar-SA" sz="1400" b="1" dirty="0"/>
          </a:p>
        </p:txBody>
      </p:sp>
      <p:sp>
        <p:nvSpPr>
          <p:cNvPr id="73" name="Text Box 107"/>
          <p:cNvSpPr txBox="1">
            <a:spLocks noChangeArrowheads="1"/>
          </p:cNvSpPr>
          <p:nvPr/>
        </p:nvSpPr>
        <p:spPr bwMode="auto">
          <a:xfrm>
            <a:off x="7319735" y="2144731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="" xmlns:p14="http://schemas.microsoft.com/office/powerpoint/2010/main" val="1627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466767" y="1556792"/>
            <a:ext cx="83280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1-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تحديد الكيانات.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2- تحديد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صفات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أو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خصائص الكيانات وتعيين الصفة الفريدة التي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تعد مفتاح أساسي لهذا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الكيان.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3- ربط الكيانات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بعلاقات.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4- تحديد نوع هذه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العلاقات. 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349" y="476672"/>
            <a:ext cx="8381337" cy="792088"/>
          </a:xfrm>
        </p:spPr>
        <p:txBody>
          <a:bodyPr>
            <a:noAutofit/>
          </a:bodyPr>
          <a:lstStyle/>
          <a:p>
            <a:pPr algn="ctr"/>
            <a:r>
              <a:rPr lang="ar-SA" sz="2400" u="sng" dirty="0" smtClean="0">
                <a:latin typeface="Comic Sans MS" pitchFamily="66" charset="0"/>
                <a:cs typeface="Tahoma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المرحلة الأولى : مرحلة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رسم نموذج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الكيان والعلاقة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الرابطة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29</a:t>
            </a:fld>
            <a:endParaRPr lang="ar-SA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مستشفى :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المرضى في أحد المستشفيات والأطباء المعالجون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والغرف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المريض واسمه ورقم الغرفة المقيم بها ورقم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التحويله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للغرفة وعدد الأسرة بها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وكذلك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الطبيب واسمه وتليفونه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وتخصصه.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425470"/>
            <a:ext cx="86144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في قواعد البيانات العلائقية يتم تجميع البيانات وتخزينها داخل جداول ثنائية الأبعاد .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حيث يتكون الجدول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كل سجل يحتوي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مطابقة لأعمدة الجدول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25793611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177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u="sng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مكتبة  </a:t>
            </a:r>
            <a:endParaRPr lang="ar-SA" sz="4400" b="1" u="sng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المستعيرين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في أحد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المكتبات والكتب المستعارة  والمؤلفون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واسمه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 سجله المدني و تاريخ ميلاده و جهة عمله وكذلك بيانات الكتب و المؤلفين .</a:t>
            </a:r>
          </a:p>
          <a:p>
            <a:pPr algn="just"/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ثم ارسمي العلاقة الرابطة بين هذه الكيانات 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واجـــــــــــــــــب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49874" y="5157192"/>
            <a:ext cx="70723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يسلم الواجب المحاضرة القادمة ولا يسمح باستلام الواجب بعد ذلك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نهــــــــائــيـــــــــا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30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390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15304" cy="58591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مثال   (قاعدة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بيانات مستشفى)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71554644"/>
              </p:ext>
            </p:extLst>
          </p:nvPr>
        </p:nvGraphicFramePr>
        <p:xfrm>
          <a:off x="4362641" y="1268760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281" name="TextBox 5"/>
          <p:cNvSpPr txBox="1">
            <a:spLocks noChangeArrowheads="1"/>
          </p:cNvSpPr>
          <p:nvPr/>
        </p:nvSpPr>
        <p:spPr bwMode="auto">
          <a:xfrm>
            <a:off x="6660233" y="718955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المرضى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4323759"/>
              </p:ext>
            </p:extLst>
          </p:nvPr>
        </p:nvGraphicFramePr>
        <p:xfrm>
          <a:off x="4948200" y="4653136"/>
          <a:ext cx="3951321" cy="18523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7424"/>
                <a:gridCol w="1471979"/>
                <a:gridCol w="1061918"/>
              </a:tblGrid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المصنع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HG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FDG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PANADOL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FIFA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349" name="TextBox 10"/>
          <p:cNvSpPr txBox="1">
            <a:spLocks noChangeArrowheads="1"/>
          </p:cNvSpPr>
          <p:nvPr/>
        </p:nvSpPr>
        <p:spPr bwMode="auto">
          <a:xfrm>
            <a:off x="6804248" y="4038611"/>
            <a:ext cx="20952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الأدوية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8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5069686"/>
              </p:ext>
            </p:extLst>
          </p:nvPr>
        </p:nvGraphicFramePr>
        <p:xfrm>
          <a:off x="467544" y="1401336"/>
          <a:ext cx="3642519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9473"/>
                <a:gridCol w="1244118"/>
                <a:gridCol w="978928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عدد الأسرة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التحويلة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435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676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835696" y="888232"/>
            <a:ext cx="2100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latin typeface="Comic Sans MS" pitchFamily="66" charset="0"/>
                <a:cs typeface="Tahoma" pitchFamily="34" charset="0"/>
              </a:rPr>
              <a:t>جدول الغرف</a:t>
            </a:r>
            <a:endParaRPr lang="ar-SA" sz="24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1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47186138"/>
              </p:ext>
            </p:extLst>
          </p:nvPr>
        </p:nvGraphicFramePr>
        <p:xfrm>
          <a:off x="755575" y="4653134"/>
          <a:ext cx="3744417" cy="187220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98739"/>
                <a:gridCol w="1122839"/>
                <a:gridCol w="1122839"/>
              </a:tblGrid>
              <a:tr h="49916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الكمية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</a:t>
                      </a:r>
                      <a:r>
                        <a:rPr lang="ar-SA" sz="1800" baseline="0" dirty="0" smtClean="0"/>
                        <a:t> المريض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1800" kern="1200" dirty="0" smtClean="0"/>
                        <a:t>2</a:t>
                      </a:r>
                      <a:endParaRPr lang="ar-S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259632" y="4121899"/>
            <a:ext cx="2676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latin typeface="Comic Sans MS" pitchFamily="66" charset="0"/>
                <a:cs typeface="Tahoma" pitchFamily="34" charset="0"/>
              </a:rPr>
              <a:t>جدول يعالج بواسطة</a:t>
            </a:r>
            <a:endParaRPr lang="ar-SA" b="1" dirty="0"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8277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/>
              <a:t>نلاحظ أن هذه الجداول يوجد بينهم علاقات ، لو أردنا أن نستعلم عن شيء معين داخل قاعدة البيانات ، فسيقوم الحاسب باسترجاعه عن طريق العلاقات التي بين تلك الجداول 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47" y="2016414"/>
            <a:ext cx="80724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مثلا : </a:t>
            </a:r>
          </a:p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لو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أردنا اسم  المريض رقم 313 ورقم الغرفة التي يرقد بها وتحويلة هذه الغرفة واسم الدواء الذي يتناوله ؟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5786" y="3738806"/>
            <a:ext cx="800100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cs typeface="+mn-cs"/>
              </a:rPr>
              <a:t>أولاً يستخرج الحاسب اسم المريض والغرفة التي يرقد بها من </a:t>
            </a:r>
            <a:r>
              <a:rPr lang="ar-SA" sz="2400" b="1" dirty="0" smtClean="0">
                <a:cs typeface="+mn-cs"/>
              </a:rPr>
              <a:t>: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المرضى </a:t>
            </a:r>
            <a:r>
              <a:rPr lang="ar-SA" sz="2400" b="1" dirty="0">
                <a:cs typeface="+mn-cs"/>
              </a:rPr>
              <a:t>(اسم المريض محمد  الغرفة 100 ) </a:t>
            </a:r>
            <a:r>
              <a:rPr lang="ar-SA" sz="2400" b="1" dirty="0" smtClean="0">
                <a:cs typeface="+mn-cs"/>
              </a:rPr>
              <a:t>, ثم </a:t>
            </a:r>
            <a:r>
              <a:rPr lang="ar-SA" sz="2400" b="1" dirty="0">
                <a:cs typeface="+mn-cs"/>
              </a:rPr>
              <a:t>ينتقل إلى </a:t>
            </a:r>
            <a:endParaRPr lang="ar-SA" sz="2400" b="1" dirty="0" smtClean="0">
              <a:cs typeface="+mn-cs"/>
            </a:endParaRP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الغرف </a:t>
            </a:r>
            <a:r>
              <a:rPr lang="ar-SA" sz="2400" b="1" dirty="0">
                <a:cs typeface="+mn-cs"/>
              </a:rPr>
              <a:t>ليأخذ رقم التحويلة للغرفة 100 ( التحويلة 435) </a:t>
            </a:r>
            <a:r>
              <a:rPr lang="ar-SA" sz="2400" b="1" dirty="0" smtClean="0">
                <a:cs typeface="+mn-cs"/>
              </a:rPr>
              <a:t>، ثم </a:t>
            </a:r>
            <a:r>
              <a:rPr lang="ar-SA" sz="2400" b="1" dirty="0">
                <a:cs typeface="+mn-cs"/>
              </a:rPr>
              <a:t>ينتقل إلى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يعالج </a:t>
            </a:r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بواسطة </a:t>
            </a:r>
            <a:r>
              <a:rPr lang="ar-SA" sz="2400" b="1" dirty="0">
                <a:cs typeface="+mn-cs"/>
              </a:rPr>
              <a:t>ليأخذ رقم الدواء </a:t>
            </a:r>
            <a:r>
              <a:rPr lang="ar-SA" sz="2400" b="1" dirty="0" smtClean="0">
                <a:cs typeface="+mn-cs"/>
              </a:rPr>
              <a:t> ,ومن </a:t>
            </a:r>
            <a:r>
              <a:rPr lang="ar-SA" sz="2400" b="1" dirty="0">
                <a:cs typeface="+mn-cs"/>
              </a:rPr>
              <a:t>ثم يتجه </a:t>
            </a:r>
            <a:r>
              <a:rPr lang="ar-SA" sz="2400" b="1" dirty="0" smtClean="0">
                <a:cs typeface="+mn-cs"/>
              </a:rPr>
              <a:t>إلى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الأدوية </a:t>
            </a:r>
            <a:r>
              <a:rPr lang="ar-SA" sz="2400" b="1" dirty="0">
                <a:cs typeface="+mn-cs"/>
              </a:rPr>
              <a:t>ليأخذ اسم هذا </a:t>
            </a:r>
            <a:r>
              <a:rPr lang="ar-SA" sz="2400" b="1" dirty="0" smtClean="0">
                <a:cs typeface="+mn-cs"/>
              </a:rPr>
              <a:t>الدواء  </a:t>
            </a:r>
            <a:r>
              <a:rPr lang="en-US" sz="2400" b="1" dirty="0" smtClean="0">
                <a:cs typeface="+mn-cs"/>
              </a:rPr>
              <a:t>FDG</a:t>
            </a:r>
            <a:r>
              <a:rPr lang="ar-SA" sz="2400" b="1" dirty="0" smtClean="0">
                <a:cs typeface="+mn-cs"/>
              </a:rPr>
              <a:t> . </a:t>
            </a:r>
          </a:p>
          <a:p>
            <a:pPr algn="just"/>
            <a:endParaRPr lang="ar-SA" sz="2400" b="1" dirty="0">
              <a:cs typeface="+mn-cs"/>
            </a:endParaRPr>
          </a:p>
          <a:p>
            <a:pPr algn="just"/>
            <a:endParaRPr lang="en-US" sz="2400" b="1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850106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u="sng" dirty="0" smtClean="0">
                <a:solidFill>
                  <a:schemeClr val="accent1"/>
                </a:solidFill>
              </a:rPr>
              <a:t>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r>
              <a:rPr lang="ar-SA" sz="3200" dirty="0" smtClean="0">
                <a:solidFill>
                  <a:schemeClr val="accent1"/>
                </a:solidFill>
              </a:rPr>
              <a:t>:</a:t>
            </a:r>
            <a:endParaRPr lang="ar-SA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496944" cy="507754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dirty="0" smtClean="0"/>
              <a:t>  </a:t>
            </a:r>
            <a:endParaRPr lang="ar-SA" sz="2800" dirty="0" smtClean="0"/>
          </a:p>
          <a:p>
            <a:pPr marL="0" indent="0" algn="just">
              <a:buNone/>
            </a:pPr>
            <a:r>
              <a:rPr lang="ar-SA" sz="2400" b="1" dirty="0" smtClean="0">
                <a:solidFill>
                  <a:schemeClr val="accent1"/>
                </a:solidFill>
              </a:rPr>
              <a:t>أولا : </a:t>
            </a:r>
            <a:r>
              <a:rPr lang="ar-SA" sz="2400" b="1" dirty="0" smtClean="0"/>
              <a:t>تحديد متطلبات قاعدة البيانات </a:t>
            </a:r>
            <a:r>
              <a:rPr lang="ar-SA" sz="2400" dirty="0" smtClean="0"/>
              <a:t>وبناء عليها يصمم ما يسمى </a:t>
            </a:r>
          </a:p>
          <a:p>
            <a:pPr marL="0" indent="0" algn="just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بنموذج الكيان و العلاقة الرابطة  </a:t>
            </a:r>
            <a:r>
              <a:rPr lang="en-US" sz="2400" b="1" dirty="0" smtClean="0"/>
              <a:t>ERD  </a:t>
            </a:r>
            <a:r>
              <a:rPr lang="ar-SA" sz="2400" b="1" dirty="0" smtClean="0"/>
              <a:t> 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ثانياً : </a:t>
            </a:r>
            <a:r>
              <a:rPr lang="ar-SA" sz="2400" dirty="0" smtClean="0"/>
              <a:t>تحويل نموذج </a:t>
            </a:r>
            <a:r>
              <a:rPr lang="ar-SA" sz="2400" dirty="0"/>
              <a:t>الكيان و العلاقة الرابطة  </a:t>
            </a:r>
            <a:r>
              <a:rPr lang="en-US" sz="2400" dirty="0"/>
              <a:t>ERD</a:t>
            </a:r>
            <a:r>
              <a:rPr lang="ar-SA" sz="2400" dirty="0" smtClean="0"/>
              <a:t> إلى جداول </a:t>
            </a:r>
          </a:p>
          <a:p>
            <a:pPr marL="0" indent="0" algn="just">
              <a:buNone/>
            </a:pPr>
            <a:r>
              <a:rPr lang="ar-SA" sz="2400" b="1" dirty="0" smtClean="0"/>
              <a:t>              كمخطط قابل للتنفيذ على نظام إدارة قواعد البيانات </a:t>
            </a:r>
            <a:r>
              <a:rPr lang="en-US" sz="2400" b="1" dirty="0" smtClean="0"/>
              <a:t> DBMS</a:t>
            </a:r>
            <a:r>
              <a:rPr lang="ar-SA" sz="2400" b="1" dirty="0" smtClean="0"/>
              <a:t>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ثالثاً : </a:t>
            </a:r>
            <a:r>
              <a:rPr lang="ar-SA" sz="2400" dirty="0" smtClean="0"/>
              <a:t>التنفيذ </a:t>
            </a:r>
            <a:r>
              <a:rPr lang="ar-SA" sz="2400" dirty="0"/>
              <a:t>الفعلي </a:t>
            </a:r>
            <a:r>
              <a:rPr lang="ar-SA" sz="2400" dirty="0" smtClean="0"/>
              <a:t>للمخطط وتخزينه على </a:t>
            </a:r>
            <a:r>
              <a:rPr lang="ar-SA" sz="2400" b="1" dirty="0" smtClean="0"/>
              <a:t>نظام </a:t>
            </a:r>
            <a:r>
              <a:rPr lang="ar-SA" sz="2400" b="1" dirty="0"/>
              <a:t>إدارة قواعد </a:t>
            </a:r>
            <a:r>
              <a:rPr lang="ar-SA" sz="2400" b="1" dirty="0" smtClean="0"/>
              <a:t>البيانات </a:t>
            </a:r>
            <a:r>
              <a:rPr lang="en-US" sz="2400" b="1" dirty="0" smtClean="0"/>
              <a:t> </a:t>
            </a:r>
            <a:r>
              <a:rPr lang="en-US" sz="2400" b="1" dirty="0"/>
              <a:t>DBMS </a:t>
            </a: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 smtClean="0"/>
              <a:t>في جهاز الحاسب .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15254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dirty="0" smtClean="0"/>
              <a:t>وضع </a:t>
            </a:r>
            <a:r>
              <a:rPr lang="ar-JO" sz="2800" kern="1200" dirty="0" smtClean="0"/>
              <a:t>مخطط </a:t>
            </a:r>
            <a:r>
              <a:rPr lang="ar-SA" sz="2800" kern="1200" dirty="0" smtClean="0"/>
              <a:t>ل</a:t>
            </a:r>
            <a:r>
              <a:rPr lang="ar-JO" sz="2800" kern="1200" dirty="0" smtClean="0"/>
              <a:t>قاعدة البيانات</a:t>
            </a:r>
            <a:endParaRPr lang="ar-SA" sz="2800" kern="1200" dirty="0" smtClean="0"/>
          </a:p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/>
              <a:t>تحويل 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dirty="0" smtClean="0">
                <a:solidFill>
                  <a:schemeClr val="accent1"/>
                </a:solidFill>
              </a:rPr>
              <a:t>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04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8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40768"/>
            <a:ext cx="8507288" cy="1635187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bg1"/>
                </a:solidFill>
              </a:rPr>
              <a:t>المرحلة </a:t>
            </a:r>
            <a:r>
              <a:rPr lang="ar-SA" sz="2800" b="1" dirty="0" smtClean="0">
                <a:solidFill>
                  <a:schemeClr val="bg1"/>
                </a:solidFill>
              </a:rPr>
              <a:t>الأولى :</a:t>
            </a:r>
            <a:br>
              <a:rPr lang="ar-SA" sz="2800" b="1" dirty="0" smtClean="0">
                <a:solidFill>
                  <a:schemeClr val="bg1"/>
                </a:solidFill>
              </a:rPr>
            </a:br>
            <a:r>
              <a:rPr lang="ar-SA" sz="2800" b="1" dirty="0" smtClean="0">
                <a:solidFill>
                  <a:schemeClr val="bg1"/>
                </a:solidFill>
              </a:rPr>
              <a:t>( 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رسم </a:t>
            </a:r>
            <a:r>
              <a:rPr lang="ar-SA" sz="2800" dirty="0" smtClean="0"/>
              <a:t>نموذج</a:t>
            </a:r>
            <a:r>
              <a:rPr lang="ar-JO" sz="2800" dirty="0" smtClean="0"/>
              <a:t> </a:t>
            </a:r>
            <a:r>
              <a:rPr lang="ar-JO" sz="2800" dirty="0"/>
              <a:t>الكي</a:t>
            </a:r>
            <a:r>
              <a:rPr lang="ar-SA" sz="2800" dirty="0" smtClean="0"/>
              <a:t>ان و</a:t>
            </a:r>
            <a:r>
              <a:rPr lang="ar-JO" sz="2800" dirty="0" smtClean="0"/>
              <a:t> العلا</a:t>
            </a:r>
            <a:r>
              <a:rPr lang="ar-SA" sz="2800" dirty="0" err="1" smtClean="0"/>
              <a:t>قة</a:t>
            </a:r>
            <a:r>
              <a:rPr lang="ar-SA" sz="2800" dirty="0" smtClean="0"/>
              <a:t> الرابطة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69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sp>
        <p:nvSpPr>
          <p:cNvPr id="7" name="TextBox 4"/>
          <p:cNvSpPr txBox="1"/>
          <p:nvPr/>
        </p:nvSpPr>
        <p:spPr>
          <a:xfrm>
            <a:off x="611560" y="1772816"/>
            <a:ext cx="8352928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يعتبر أحد أشهر و أهم طرق تصميم قواعد البيانات و هو نموذج </a:t>
            </a:r>
            <a:r>
              <a:rPr lang="ar-SA" sz="2800" dirty="0" smtClean="0">
                <a:solidFill>
                  <a:schemeClr val="accent1"/>
                </a:solidFill>
                <a:cs typeface="+mn-cs"/>
              </a:rPr>
              <a:t>رسومي</a:t>
            </a:r>
            <a:r>
              <a:rPr lang="ar-SA" sz="2800" dirty="0" smtClean="0">
                <a:cs typeface="+mn-cs"/>
              </a:rPr>
              <a:t> يقوم بتمثيل الكيانات الموجودة في قاعدة البيانات وصفاتها والعلاقات بينها وكذلك القيود المفروضة </a:t>
            </a:r>
            <a:r>
              <a:rPr lang="ar-SA" sz="2800" dirty="0">
                <a:cs typeface="+mn-cs"/>
              </a:rPr>
              <a:t>عليها باستخدام أشكال </a:t>
            </a:r>
            <a:r>
              <a:rPr lang="ar-SA" sz="2800" dirty="0" smtClean="0">
                <a:cs typeface="+mn-cs"/>
              </a:rPr>
              <a:t>رسومية محددة.</a:t>
            </a:r>
          </a:p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 يعتمد على ثلاثة عناصر:</a:t>
            </a:r>
            <a:endParaRPr lang="ar-JO" dirty="0"/>
          </a:p>
          <a:p>
            <a:pPr marL="452628" indent="-3429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ar-JO" dirty="0"/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الكيانات </a:t>
            </a:r>
            <a:r>
              <a:rPr lang="en-US" sz="2800" dirty="0"/>
              <a:t>Entities </a:t>
            </a:r>
            <a:r>
              <a:rPr lang="ar-SA" sz="2800" dirty="0"/>
              <a:t> .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الصفات أو الخصائص </a:t>
            </a:r>
            <a:r>
              <a:rPr lang="en-US" sz="2800" dirty="0" smtClean="0"/>
              <a:t>Attributes</a:t>
            </a:r>
            <a:r>
              <a:rPr lang="ar-SA" sz="2800" dirty="0" smtClean="0"/>
              <a:t>  </a:t>
            </a:r>
            <a:r>
              <a:rPr lang="ar-SA" sz="2800" dirty="0"/>
              <a:t>.</a:t>
            </a:r>
            <a:r>
              <a:rPr lang="en-US" sz="2800" dirty="0"/>
              <a:t>   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العلاقات  </a:t>
            </a:r>
            <a:r>
              <a:rPr lang="en-US" sz="2800" dirty="0"/>
              <a:t>Relationship </a:t>
            </a:r>
            <a:r>
              <a:rPr lang="ar-SA" sz="2800" dirty="0"/>
              <a:t> .</a:t>
            </a:r>
          </a:p>
          <a:p>
            <a:endParaRPr lang="ar-SA" sz="2800" dirty="0">
              <a:cs typeface="+mn-cs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95536" y="260648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</a:t>
            </a:r>
            <a:r>
              <a:rPr lang="en-US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:</a:t>
            </a:r>
            <a:endParaRPr lang="en-US" sz="2800" b="1" dirty="0" smtClean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en-US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Entity-Relationship  Diagram  (ERD)</a:t>
            </a:r>
            <a:r>
              <a:rPr lang="en-US" sz="20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537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C172897-D7A6-49D1-B0B7-25B71B991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9DF42E-ABA3-4290-80D1-043ACE60D5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750F5F-3BBC-4E45-B98B-CF40A44597D1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</TotalTime>
  <Words>1642</Words>
  <Application>Microsoft Office PowerPoint</Application>
  <PresentationFormat>On-screen Show (4:3)</PresentationFormat>
  <Paragraphs>415</Paragraphs>
  <Slides>30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Equity</vt:lpstr>
      <vt:lpstr>مبادئ قواعد البيانات العلائقية تصميم قاعدة البيانات  (رسم نموذج الكيان والعلاقة الرابطة ERD)</vt:lpstr>
      <vt:lpstr>Slide 2</vt:lpstr>
      <vt:lpstr>Slide 3</vt:lpstr>
      <vt:lpstr>مثال   (قاعدة بيانات مستشفى)</vt:lpstr>
      <vt:lpstr>Slide 5</vt:lpstr>
      <vt:lpstr>خطوات بناء قواعد البيانات :</vt:lpstr>
      <vt:lpstr>خطوات بناء قواعد البيانات </vt:lpstr>
      <vt:lpstr>المرحلة الأولى : ( رسم نموذج الكيان و العلاقة الرابطة ERD )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الآن نحدد نوع العلاقة : نأخذ العلاقة بين المدربة والدورة :  و نسأل سؤالين </vt:lpstr>
      <vt:lpstr>Slide 25</vt:lpstr>
      <vt:lpstr>نأخذ العلاقة بين المتدربة والدورة  : ونسأل سؤالين </vt:lpstr>
      <vt:lpstr>Slide 27</vt:lpstr>
      <vt:lpstr> المرحلة الأولى : مرحلة رسم نموذج الكيان والعلاقة الرابطة ERD </vt:lpstr>
      <vt:lpstr>Slide 29</vt:lpstr>
      <vt:lpstr>Slide 30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user1</cp:lastModifiedBy>
  <cp:revision>149</cp:revision>
  <dcterms:created xsi:type="dcterms:W3CDTF">2010-02-27T14:27:27Z</dcterms:created>
  <dcterms:modified xsi:type="dcterms:W3CDTF">2017-10-08T05:00:16Z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