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2"/>
  </p:notesMasterIdLst>
  <p:sldIdLst>
    <p:sldId id="266" r:id="rId2"/>
    <p:sldId id="267" r:id="rId3"/>
    <p:sldId id="283" r:id="rId4"/>
    <p:sldId id="284" r:id="rId5"/>
    <p:sldId id="269" r:id="rId6"/>
    <p:sldId id="277" r:id="rId7"/>
    <p:sldId id="270" r:id="rId8"/>
    <p:sldId id="271" r:id="rId9"/>
    <p:sldId id="278" r:id="rId10"/>
    <p:sldId id="281" r:id="rId11"/>
    <p:sldId id="282" r:id="rId12"/>
    <p:sldId id="272" r:id="rId13"/>
    <p:sldId id="273" r:id="rId14"/>
    <p:sldId id="279" r:id="rId15"/>
    <p:sldId id="285" r:id="rId16"/>
    <p:sldId id="286" r:id="rId17"/>
    <p:sldId id="287" r:id="rId18"/>
    <p:sldId id="288" r:id="rId19"/>
    <p:sldId id="289" r:id="rId20"/>
    <p:sldId id="29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1" Type="http://schemas.openxmlformats.org/officeDocument/2006/relationships/image" Target="../media/image2.jpg"/></Relationships>
</file>

<file path=ppt/diagrams/_rels/drawing1.xml.rels><?xml version="1.0" encoding="UTF-8" standalone="yes"?>
<Relationships xmlns="http://schemas.openxmlformats.org/package/2006/relationships"><Relationship Id="rId1" Type="http://schemas.openxmlformats.org/officeDocument/2006/relationships/image" Target="../media/image2.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42D21F-D8A4-43FC-BF7B-82676E98574D}" type="doc">
      <dgm:prSet loTypeId="urn:microsoft.com/office/officeart/2008/layout/BendingPictureCaptionList" loCatId="picture" qsTypeId="urn:microsoft.com/office/officeart/2005/8/quickstyle/simple1" qsCatId="simple" csTypeId="urn:microsoft.com/office/officeart/2005/8/colors/accent1_2" csCatId="accent1" phldr="1"/>
      <dgm:spPr/>
    </dgm:pt>
    <dgm:pt modelId="{C511C083-3060-4850-9EFE-816B1E701D9C}">
      <dgm:prSet phldrT="[Text]" custT="1"/>
      <dgm:spPr>
        <a:ln>
          <a:solidFill>
            <a:schemeClr val="bg1"/>
          </a:solidFill>
        </a:ln>
      </dgm:spPr>
      <dgm:t>
        <a:bodyPr/>
        <a:lstStyle/>
        <a:p>
          <a:pPr rtl="1"/>
          <a:r>
            <a:rPr lang="ar-SA" sz="5400" b="0" kern="1200" dirty="0" smtClean="0">
              <a:solidFill>
                <a:schemeClr val="bg1"/>
              </a:solidFill>
              <a:latin typeface="+mn-lt"/>
              <a:ea typeface="+mn-ea"/>
              <a:cs typeface="AdvertisingMedium" pitchFamily="2" charset="-78"/>
            </a:rPr>
            <a:t>الأثار المترتبة على الإعاقات</a:t>
          </a:r>
          <a:endParaRPr lang="en-US" sz="5400" b="0" kern="1200" dirty="0">
            <a:solidFill>
              <a:schemeClr val="bg1"/>
            </a:solidFill>
            <a:latin typeface="+mn-lt"/>
            <a:ea typeface="+mn-ea"/>
            <a:cs typeface="AdvertisingMedium" pitchFamily="2" charset="-78"/>
          </a:endParaRPr>
        </a:p>
      </dgm:t>
    </dgm:pt>
    <dgm:pt modelId="{31A9F502-DAFB-4102-8011-C9E4A1950BE8}" type="parTrans" cxnId="{F6FBB809-30BD-4BDA-8E1D-E774E247848A}">
      <dgm:prSet/>
      <dgm:spPr/>
      <dgm:t>
        <a:bodyPr/>
        <a:lstStyle/>
        <a:p>
          <a:endParaRPr lang="en-US"/>
        </a:p>
      </dgm:t>
    </dgm:pt>
    <dgm:pt modelId="{B47CBA18-BF77-4E5C-9CE5-685DB3DF7EE2}" type="sibTrans" cxnId="{F6FBB809-30BD-4BDA-8E1D-E774E247848A}">
      <dgm:prSet/>
      <dgm:spPr/>
      <dgm:t>
        <a:bodyPr/>
        <a:lstStyle/>
        <a:p>
          <a:endParaRPr lang="en-US"/>
        </a:p>
      </dgm:t>
    </dgm:pt>
    <dgm:pt modelId="{408C56EF-9632-4014-B6B6-5D6DAC211321}" type="pres">
      <dgm:prSet presAssocID="{1342D21F-D8A4-43FC-BF7B-82676E98574D}" presName="Name0" presStyleCnt="0">
        <dgm:presLayoutVars>
          <dgm:dir/>
          <dgm:resizeHandles val="exact"/>
        </dgm:presLayoutVars>
      </dgm:prSet>
      <dgm:spPr/>
    </dgm:pt>
    <dgm:pt modelId="{C5987E03-90DA-46C8-AE11-F96E8D5BF0A6}" type="pres">
      <dgm:prSet presAssocID="{C511C083-3060-4850-9EFE-816B1E701D9C}" presName="composite" presStyleCnt="0"/>
      <dgm:spPr/>
    </dgm:pt>
    <dgm:pt modelId="{74E9DAA5-4ABE-4730-A3F5-E39A3EEEEE47}" type="pres">
      <dgm:prSet presAssocID="{C511C083-3060-4850-9EFE-816B1E701D9C}" presName="rect1" presStyleLbl="bgImgPlace1" presStyleIdx="0" presStyleCnt="1" custScaleX="82712" custScaleY="80679" custLinFactNeighborX="7612" custLinFactNeighborY="-2429"/>
      <dgm:spPr>
        <a:blipFill>
          <a:blip xmlns:r="http://schemas.openxmlformats.org/officeDocument/2006/relationships" r:embed="rId1">
            <a:extLst>
              <a:ext uri="{28A0092B-C50C-407E-A947-70E740481C1C}">
                <a14:useLocalDpi xmlns:a14="http://schemas.microsoft.com/office/drawing/2010/main" val="0"/>
              </a:ext>
            </a:extLst>
          </a:blip>
          <a:srcRect/>
          <a:stretch>
            <a:fillRect t="-11000" b="-11000"/>
          </a:stretch>
        </a:blipFill>
      </dgm:spPr>
      <dgm:extLst/>
    </dgm:pt>
    <dgm:pt modelId="{BFDD8F0D-A53E-4CCF-801B-E35BE734FD33}" type="pres">
      <dgm:prSet presAssocID="{C511C083-3060-4850-9EFE-816B1E701D9C}" presName="wedgeRectCallout1" presStyleLbl="node1" presStyleIdx="0" presStyleCnt="1" custScaleX="141436" custLinFactNeighborX="617" custLinFactNeighborY="-2666">
        <dgm:presLayoutVars>
          <dgm:bulletEnabled val="1"/>
        </dgm:presLayoutVars>
      </dgm:prSet>
      <dgm:spPr/>
      <dgm:t>
        <a:bodyPr/>
        <a:lstStyle/>
        <a:p>
          <a:endParaRPr lang="en-US"/>
        </a:p>
      </dgm:t>
    </dgm:pt>
  </dgm:ptLst>
  <dgm:cxnLst>
    <dgm:cxn modelId="{F6FBB809-30BD-4BDA-8E1D-E774E247848A}" srcId="{1342D21F-D8A4-43FC-BF7B-82676E98574D}" destId="{C511C083-3060-4850-9EFE-816B1E701D9C}" srcOrd="0" destOrd="0" parTransId="{31A9F502-DAFB-4102-8011-C9E4A1950BE8}" sibTransId="{B47CBA18-BF77-4E5C-9CE5-685DB3DF7EE2}"/>
    <dgm:cxn modelId="{37BCC6AC-DEFC-4AFD-9D2A-D80DC9D0DF69}" type="presOf" srcId="{1342D21F-D8A4-43FC-BF7B-82676E98574D}" destId="{408C56EF-9632-4014-B6B6-5D6DAC211321}" srcOrd="0" destOrd="0" presId="urn:microsoft.com/office/officeart/2008/layout/BendingPictureCaptionList"/>
    <dgm:cxn modelId="{FBB8E2E9-12F6-498D-A29B-47620C36D9EF}" type="presOf" srcId="{C511C083-3060-4850-9EFE-816B1E701D9C}" destId="{BFDD8F0D-A53E-4CCF-801B-E35BE734FD33}" srcOrd="0" destOrd="0" presId="urn:microsoft.com/office/officeart/2008/layout/BendingPictureCaptionList"/>
    <dgm:cxn modelId="{A70364C7-5FC1-4505-9FA0-E3F15481CB0C}" type="presParOf" srcId="{408C56EF-9632-4014-B6B6-5D6DAC211321}" destId="{C5987E03-90DA-46C8-AE11-F96E8D5BF0A6}" srcOrd="0" destOrd="0" presId="urn:microsoft.com/office/officeart/2008/layout/BendingPictureCaptionList"/>
    <dgm:cxn modelId="{19AFA262-9799-42DA-B80D-E87DC99419D1}" type="presParOf" srcId="{C5987E03-90DA-46C8-AE11-F96E8D5BF0A6}" destId="{74E9DAA5-4ABE-4730-A3F5-E39A3EEEEE47}" srcOrd="0" destOrd="0" presId="urn:microsoft.com/office/officeart/2008/layout/BendingPictureCaptionList"/>
    <dgm:cxn modelId="{0BC0BCA3-0575-4EC0-A0B6-7D4FFC6F9284}" type="presParOf" srcId="{C5987E03-90DA-46C8-AE11-F96E8D5BF0A6}" destId="{BFDD8F0D-A53E-4CCF-801B-E35BE734FD33}" srcOrd="1" destOrd="0" presId="urn:microsoft.com/office/officeart/2008/layout/BendingPictureCa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9DAA5-4ABE-4730-A3F5-E39A3EEEEE47}">
      <dsp:nvSpPr>
        <dsp:cNvPr id="0" name=""/>
        <dsp:cNvSpPr/>
      </dsp:nvSpPr>
      <dsp:spPr>
        <a:xfrm>
          <a:off x="1447813" y="76196"/>
          <a:ext cx="4653685" cy="3631441"/>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1000" b="-11000"/>
          </a:stretch>
        </a:blip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FDD8F0D-A53E-4CCF-801B-E35BE734FD33}">
      <dsp:nvSpPr>
        <dsp:cNvPr id="0" name=""/>
        <dsp:cNvSpPr/>
      </dsp:nvSpPr>
      <dsp:spPr>
        <a:xfrm>
          <a:off x="4232" y="3759687"/>
          <a:ext cx="7082367" cy="1575384"/>
        </a:xfrm>
        <a:prstGeom prst="wedgeRectCallout">
          <a:avLst>
            <a:gd name="adj1" fmla="val 20250"/>
            <a:gd name="adj2" fmla="val -60700"/>
          </a:avLst>
        </a:prstGeom>
        <a:solidFill>
          <a:schemeClr val="accent1">
            <a:hueOff val="0"/>
            <a:satOff val="0"/>
            <a:lumOff val="0"/>
            <a:alphaOff val="0"/>
          </a:schemeClr>
        </a:solidFill>
        <a:ln w="2642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rtl="1">
            <a:lnSpc>
              <a:spcPct val="90000"/>
            </a:lnSpc>
            <a:spcBef>
              <a:spcPct val="0"/>
            </a:spcBef>
            <a:spcAft>
              <a:spcPct val="35000"/>
            </a:spcAft>
          </a:pPr>
          <a:r>
            <a:rPr lang="ar-SA" sz="5400" b="0" kern="1200" dirty="0" smtClean="0">
              <a:solidFill>
                <a:schemeClr val="bg1"/>
              </a:solidFill>
              <a:latin typeface="+mn-lt"/>
              <a:ea typeface="+mn-ea"/>
              <a:cs typeface="AdvertisingMedium" pitchFamily="2" charset="-78"/>
            </a:rPr>
            <a:t>الأثار المترتبة على الإعاقات</a:t>
          </a:r>
          <a:endParaRPr lang="en-US" sz="5400" b="0" kern="1200" dirty="0">
            <a:solidFill>
              <a:schemeClr val="bg1"/>
            </a:solidFill>
            <a:latin typeface="+mn-lt"/>
            <a:ea typeface="+mn-ea"/>
            <a:cs typeface="AdvertisingMedium" pitchFamily="2" charset="-78"/>
          </a:endParaRPr>
        </a:p>
      </dsp:txBody>
      <dsp:txXfrm>
        <a:off x="4232" y="3759687"/>
        <a:ext cx="7082367" cy="1575384"/>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DD5ADA-2B0E-47DD-AF1B-E79C2D9C0F98}" type="datetimeFigureOut">
              <a:rPr lang="en-US" smtClean="0"/>
              <a:t>2/7/2015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D1D58E-DD16-4728-838A-516791302E3C}" type="slidenum">
              <a:rPr lang="en-US" smtClean="0"/>
              <a:t>‹#›</a:t>
            </a:fld>
            <a:endParaRPr lang="en-US"/>
          </a:p>
        </p:txBody>
      </p:sp>
    </p:spTree>
    <p:extLst>
      <p:ext uri="{BB962C8B-B14F-4D97-AF65-F5344CB8AC3E}">
        <p14:creationId xmlns:p14="http://schemas.microsoft.com/office/powerpoint/2010/main" val="8481916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78040A6-BBC3-42EA-B342-7F1E8D671D28}" type="datetimeFigureOut">
              <a:rPr lang="en-US" smtClean="0"/>
              <a:t>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0891AB-962F-4F53-8D93-BED97D1A05E9}"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8040A6-BBC3-42EA-B342-7F1E8D671D28}" type="datetimeFigureOut">
              <a:rPr lang="en-US" smtClean="0"/>
              <a:t>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8040A6-BBC3-42EA-B342-7F1E8D671D28}" type="datetimeFigureOut">
              <a:rPr lang="en-US" smtClean="0"/>
              <a:t>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8040A6-BBC3-42EA-B342-7F1E8D671D28}" type="datetimeFigureOut">
              <a:rPr lang="en-US" smtClean="0"/>
              <a:t>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8040A6-BBC3-42EA-B342-7F1E8D671D28}" type="datetimeFigureOut">
              <a:rPr lang="en-US" smtClean="0"/>
              <a:t>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0891AB-962F-4F53-8D93-BED97D1A05E9}"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78040A6-BBC3-42EA-B342-7F1E8D671D28}" type="datetimeFigureOut">
              <a:rPr lang="en-US" smtClean="0"/>
              <a:t>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78040A6-BBC3-42EA-B342-7F1E8D671D28}" type="datetimeFigureOut">
              <a:rPr lang="en-US" smtClean="0"/>
              <a:t>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0891AB-962F-4F53-8D93-BED97D1A05E9}"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8040A6-BBC3-42EA-B342-7F1E8D671D28}" type="datetimeFigureOut">
              <a:rPr lang="en-US" smtClean="0"/>
              <a:t>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040A6-BBC3-42EA-B342-7F1E8D671D28}" type="datetimeFigureOut">
              <a:rPr lang="en-US" smtClean="0"/>
              <a:t>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8040A6-BBC3-42EA-B342-7F1E8D671D28}" type="datetimeFigureOut">
              <a:rPr lang="en-US" smtClean="0"/>
              <a:t>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0891AB-962F-4F53-8D93-BED97D1A05E9}"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8040A6-BBC3-42EA-B342-7F1E8D671D28}" type="datetimeFigureOut">
              <a:rPr lang="en-US" smtClean="0"/>
              <a:t>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0891AB-962F-4F53-8D93-BED97D1A05E9}"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378040A6-BBC3-42EA-B342-7F1E8D671D28}" type="datetimeFigureOut">
              <a:rPr lang="en-US" smtClean="0"/>
              <a:t>2/7/2015</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680891AB-962F-4F53-8D93-BED97D1A05E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4080403971"/>
              </p:ext>
            </p:extLst>
          </p:nvPr>
        </p:nvGraphicFramePr>
        <p:xfrm>
          <a:off x="990600" y="838200"/>
          <a:ext cx="7086600"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1593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762000"/>
            <a:ext cx="8382000" cy="3170099"/>
          </a:xfrm>
          <a:prstGeom prst="rect">
            <a:avLst/>
          </a:prstGeom>
        </p:spPr>
        <p:txBody>
          <a:bodyPr wrap="square">
            <a:spAutoFit/>
          </a:bodyPr>
          <a:lstStyle/>
          <a:p>
            <a:pPr algn="r" rtl="1"/>
            <a:r>
              <a:rPr lang="ar-SA" sz="2800" b="1" spc="-100" dirty="0">
                <a:solidFill>
                  <a:schemeClr val="accent1">
                    <a:lumMod val="75000"/>
                  </a:schemeClr>
                </a:solidFill>
              </a:rPr>
              <a:t>ثانيا</a:t>
            </a:r>
            <a:r>
              <a:rPr lang="ar-SA" sz="2800" b="1" spc="-100" dirty="0" smtClean="0">
                <a:solidFill>
                  <a:schemeClr val="accent1">
                    <a:lumMod val="75000"/>
                  </a:schemeClr>
                </a:solidFill>
              </a:rPr>
              <a:t>: المستلزمات </a:t>
            </a:r>
            <a:r>
              <a:rPr lang="ar-SA" sz="2800" b="1" spc="-100" dirty="0">
                <a:solidFill>
                  <a:schemeClr val="accent1">
                    <a:lumMod val="75000"/>
                  </a:schemeClr>
                </a:solidFill>
              </a:rPr>
              <a:t>المكانية والتجهيزية المطلوب توفرها في غرفة الصف</a:t>
            </a:r>
            <a:r>
              <a:rPr lang="ar-SA" sz="2800" b="1" spc="-100" dirty="0" smtClean="0">
                <a:solidFill>
                  <a:schemeClr val="accent1">
                    <a:lumMod val="75000"/>
                  </a:schemeClr>
                </a:solidFill>
              </a:rPr>
              <a:t>:</a:t>
            </a:r>
          </a:p>
          <a:p>
            <a:pPr algn="r" rtl="1"/>
            <a:endParaRPr lang="en-US" sz="2800" b="1" spc="-100" dirty="0">
              <a:solidFill>
                <a:schemeClr val="accent1">
                  <a:lumMod val="75000"/>
                </a:schemeClr>
              </a:solidFill>
            </a:endParaRPr>
          </a:p>
          <a:p>
            <a:pPr algn="r" rtl="1"/>
            <a:r>
              <a:rPr lang="ar-SA" sz="2400" b="1" dirty="0"/>
              <a:t>1-أن تكون للأبواب مماسك طويلة.</a:t>
            </a:r>
            <a:endParaRPr lang="en-US" sz="2400" b="1" dirty="0"/>
          </a:p>
          <a:p>
            <a:pPr algn="r" rtl="1"/>
            <a:r>
              <a:rPr lang="ar-SA" sz="2400" b="1" dirty="0"/>
              <a:t>2-أن تكون دورة </a:t>
            </a:r>
            <a:r>
              <a:rPr lang="ar-SA" sz="2400" b="1" dirty="0" smtClean="0"/>
              <a:t>المياه </a:t>
            </a:r>
            <a:r>
              <a:rPr lang="ar-SA" sz="2400" b="1" dirty="0"/>
              <a:t>قريبة من غرفة الصف.</a:t>
            </a:r>
            <a:endParaRPr lang="en-US" sz="2400" b="1" dirty="0"/>
          </a:p>
          <a:p>
            <a:pPr algn="r" rtl="1"/>
            <a:r>
              <a:rPr lang="ar-SA" sz="2400" b="1" dirty="0"/>
              <a:t>3-توفير بابان لغرفة الصف.</a:t>
            </a:r>
            <a:endParaRPr lang="en-US" sz="2400" b="1" dirty="0"/>
          </a:p>
          <a:p>
            <a:pPr algn="r" rtl="1"/>
            <a:r>
              <a:rPr lang="ar-SA" sz="2400" b="1" dirty="0"/>
              <a:t>4-أن تكون أرضية الصف </a:t>
            </a:r>
            <a:r>
              <a:rPr lang="ar-SA" sz="2400" b="1" dirty="0" smtClean="0"/>
              <a:t>مغطاه </a:t>
            </a:r>
            <a:r>
              <a:rPr lang="ar-SA" sz="2400" b="1" dirty="0"/>
              <a:t>لمنع </a:t>
            </a:r>
            <a:r>
              <a:rPr lang="ar-SA" sz="2400" b="1" dirty="0" smtClean="0"/>
              <a:t>الانزلاق.</a:t>
            </a:r>
            <a:endParaRPr lang="en-US" sz="2400" b="1" dirty="0"/>
          </a:p>
          <a:p>
            <a:pPr algn="r" rtl="1"/>
            <a:r>
              <a:rPr lang="ar-SA" sz="2400" b="1" dirty="0"/>
              <a:t>5-تثبيت سبورة الصف على ارتفاع لا يتجاوز (60سم) كي يتمكن مستخدمو الكرسي من الكتابة عليها.</a:t>
            </a:r>
            <a:endParaRPr lang="en-US" sz="2400" b="1" dirty="0"/>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487016" y="4114801"/>
            <a:ext cx="2560983" cy="2500312"/>
          </a:xfrm>
          <a:prstGeom prst="rect">
            <a:avLst/>
          </a:prstGeom>
        </p:spPr>
      </p:pic>
    </p:spTree>
    <p:extLst>
      <p:ext uri="{BB962C8B-B14F-4D97-AF65-F5344CB8AC3E}">
        <p14:creationId xmlns:p14="http://schemas.microsoft.com/office/powerpoint/2010/main" val="581670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990600"/>
            <a:ext cx="7918174" cy="3416320"/>
          </a:xfrm>
          <a:prstGeom prst="rect">
            <a:avLst/>
          </a:prstGeom>
        </p:spPr>
        <p:txBody>
          <a:bodyPr wrap="square">
            <a:spAutoFit/>
          </a:bodyPr>
          <a:lstStyle/>
          <a:p>
            <a:pPr algn="r" rtl="1"/>
            <a:r>
              <a:rPr lang="ar-SA" sz="2400" b="1" dirty="0"/>
              <a:t>6-أن يكون ارتفاع الطاولة مناسب.</a:t>
            </a:r>
            <a:endParaRPr lang="en-US" sz="2400" b="1" dirty="0"/>
          </a:p>
          <a:p>
            <a:pPr algn="r" rtl="1"/>
            <a:r>
              <a:rPr lang="ar-SA" sz="2400" b="1" dirty="0"/>
              <a:t>7-أن تكون الطاولة الخاصة بالتلميذ ذوي الإعاقة البدنية مصممة بحيث تتناسب مع طول جذع التلميذ.</a:t>
            </a:r>
            <a:endParaRPr lang="en-US" sz="2400" b="1" dirty="0"/>
          </a:p>
          <a:p>
            <a:pPr algn="r" rtl="1"/>
            <a:r>
              <a:rPr lang="ar-SA" sz="2400" b="1" dirty="0"/>
              <a:t>8-توفير باب لغرفة الصف يمكن فتحه بشكل تدريجي إما أوتوماتيكيا أو ميكانيكيا .</a:t>
            </a:r>
            <a:endParaRPr lang="en-US" sz="2400" b="1" dirty="0"/>
          </a:p>
          <a:p>
            <a:pPr algn="r" rtl="1"/>
            <a:r>
              <a:rPr lang="ar-SA" sz="2400" b="1" dirty="0"/>
              <a:t>9-أن يتوفر في الفصل ركن خاص للاستراحة للطلاب الذين يعانون من بعض المشكلات الصحية كالأزمات القلبية.</a:t>
            </a:r>
            <a:endParaRPr lang="en-US" sz="2400" b="1" dirty="0"/>
          </a:p>
          <a:p>
            <a:pPr algn="r" rtl="1"/>
            <a:r>
              <a:rPr lang="ar-SA" sz="2400" b="1" dirty="0"/>
              <a:t>10-يراعي أن يكون مكان جلوس الطالب المعاق قريباً من المخارج الرئيسة للفصل.</a:t>
            </a:r>
            <a:endParaRPr lang="en-US" sz="2400" b="1" dirty="0"/>
          </a:p>
        </p:txBody>
      </p:sp>
      <p:pic>
        <p:nvPicPr>
          <p:cNvPr id="3" name="Picture 1"/>
          <p:cNvPicPr/>
          <p:nvPr/>
        </p:nvPicPr>
        <p:blipFill>
          <a:blip r:embed="rId2">
            <a:extLst>
              <a:ext uri="{28A0092B-C50C-407E-A947-70E740481C1C}">
                <a14:useLocalDpi xmlns:a14="http://schemas.microsoft.com/office/drawing/2010/main" val="0"/>
              </a:ext>
            </a:extLst>
          </a:blip>
          <a:stretch>
            <a:fillRect/>
          </a:stretch>
        </p:blipFill>
        <p:spPr>
          <a:xfrm>
            <a:off x="55391" y="4126602"/>
            <a:ext cx="2747962" cy="2747963"/>
          </a:xfrm>
          <a:prstGeom prst="rect">
            <a:avLst/>
          </a:prstGeom>
        </p:spPr>
      </p:pic>
    </p:spTree>
    <p:extLst>
      <p:ext uri="{BB962C8B-B14F-4D97-AF65-F5344CB8AC3E}">
        <p14:creationId xmlns:p14="http://schemas.microsoft.com/office/powerpoint/2010/main" val="326845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457200" y="838200"/>
            <a:ext cx="8229600" cy="685800"/>
          </a:xfrm>
        </p:spPr>
        <p:txBody>
          <a:bodyPr>
            <a:normAutofit fontScale="90000"/>
          </a:bodyPr>
          <a:lstStyle/>
          <a:p>
            <a:pPr lvl="0" algn="ctr"/>
            <a:r>
              <a:rPr lang="ar-SA" sz="3100" b="1" dirty="0">
                <a:solidFill>
                  <a:schemeClr val="accent1">
                    <a:lumMod val="75000"/>
                  </a:schemeClr>
                </a:solidFill>
                <a:latin typeface="+mn-lt"/>
                <a:ea typeface="+mn-ea"/>
                <a:cs typeface="+mn-cs"/>
              </a:rPr>
              <a:t>المبادئ الأساسية في تشغيل ذوي الإعاقات البدنية:</a:t>
            </a:r>
            <a:r>
              <a:rPr lang="en-US" spc="0"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n-US" spc="0" dirty="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ar-SA" dirty="0"/>
          </a:p>
        </p:txBody>
      </p:sp>
      <p:sp>
        <p:nvSpPr>
          <p:cNvPr id="6" name="عنصر نائب للمحتوى 5"/>
          <p:cNvSpPr>
            <a:spLocks noGrp="1"/>
          </p:cNvSpPr>
          <p:nvPr>
            <p:ph idx="1"/>
          </p:nvPr>
        </p:nvSpPr>
        <p:spPr>
          <a:xfrm>
            <a:off x="457200" y="1905000"/>
            <a:ext cx="8229600" cy="4572000"/>
          </a:xfrm>
        </p:spPr>
        <p:txBody>
          <a:bodyPr/>
          <a:lstStyle/>
          <a:p>
            <a:pPr algn="r" rtl="1"/>
            <a:r>
              <a:rPr lang="ar-SA" b="1" dirty="0"/>
              <a:t>يمكن مراعاة الاعتبارات الأساسية التالية في تشغيل ذوي الإعاقة:</a:t>
            </a:r>
            <a:endParaRPr lang="en-US" b="1" dirty="0"/>
          </a:p>
          <a:p>
            <a:pPr algn="r" rtl="1"/>
            <a:r>
              <a:rPr lang="ar-SA" b="1" dirty="0"/>
              <a:t>1-ألا يعرض العامل ذوي الإعاقة نفسه للخطر.</a:t>
            </a:r>
            <a:endParaRPr lang="en-US" b="1" dirty="0"/>
          </a:p>
          <a:p>
            <a:pPr algn="r" rtl="1"/>
            <a:r>
              <a:rPr lang="ar-SA" b="1" dirty="0"/>
              <a:t>2-ألا يعرض العامل ذوي الإعاقة سلامة الآخرين للخطر.</a:t>
            </a:r>
            <a:endParaRPr lang="en-US" b="1" dirty="0"/>
          </a:p>
          <a:p>
            <a:pPr algn="r" rtl="1"/>
            <a:r>
              <a:rPr lang="ar-SA" b="1" dirty="0"/>
              <a:t>3-أن يكون التشغيل مرتبطاً بالتدريب الذي تلقاه ذي الإعاقة.</a:t>
            </a:r>
            <a:endParaRPr lang="en-US" b="1" dirty="0"/>
          </a:p>
          <a:p>
            <a:pPr algn="r" rtl="1"/>
            <a:r>
              <a:rPr lang="ar-SA" b="1" dirty="0"/>
              <a:t>4-تجنب تخصيص وظائف محددة لمجموعات محددة من ذوي الإعاقة.</a:t>
            </a:r>
            <a:endParaRPr lang="en-US" b="1" dirty="0"/>
          </a:p>
          <a:p>
            <a:pPr algn="r" rtl="1"/>
            <a:r>
              <a:rPr lang="ar-SA" b="1" dirty="0"/>
              <a:t>5-دراسة بيئة العمل وظروف الاستخدام.</a:t>
            </a:r>
            <a:endParaRPr lang="en-US" b="1" dirty="0"/>
          </a:p>
          <a:p>
            <a:pPr algn="r" rtl="1"/>
            <a:r>
              <a:rPr lang="ar-SA" b="1" dirty="0"/>
              <a:t>6-عدم التمييز والتفريق بين ذوي الإعاقة .</a:t>
            </a:r>
            <a:endParaRPr lang="en-US" b="1" dirty="0"/>
          </a:p>
          <a:p>
            <a:pPr algn="r" rtl="1"/>
            <a:r>
              <a:rPr lang="ar-SA" b="1" dirty="0"/>
              <a:t>7-أن يكون التدريب مرتبطاً بميول وقدرات الشخص.</a:t>
            </a:r>
            <a:endParaRPr lang="en-US" b="1" dirty="0"/>
          </a:p>
          <a:p>
            <a:pPr algn="r"/>
            <a:endParaRPr lang="ar-SA" dirty="0"/>
          </a:p>
        </p:txBody>
      </p:sp>
    </p:spTree>
    <p:extLst>
      <p:ext uri="{BB962C8B-B14F-4D97-AF65-F5344CB8AC3E}">
        <p14:creationId xmlns:p14="http://schemas.microsoft.com/office/powerpoint/2010/main" val="260872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533400"/>
            <a:ext cx="8839200" cy="5386090"/>
          </a:xfrm>
          <a:prstGeom prst="rect">
            <a:avLst/>
          </a:prstGeom>
        </p:spPr>
        <p:txBody>
          <a:bodyPr wrap="square">
            <a:spAutoFit/>
          </a:bodyPr>
          <a:lstStyle/>
          <a:p>
            <a:pPr algn="r" rtl="1"/>
            <a:r>
              <a:rPr lang="ar-SA" sz="2800" b="1" spc="-100" dirty="0">
                <a:solidFill>
                  <a:schemeClr val="accent1">
                    <a:lumMod val="75000"/>
                  </a:schemeClr>
                </a:solidFill>
              </a:rPr>
              <a:t>فرص العمل المتاحة لذوي الإعاقات البدنية</a:t>
            </a:r>
            <a:r>
              <a:rPr lang="ar-SA" sz="2800" b="1" spc="-100" dirty="0" smtClean="0">
                <a:solidFill>
                  <a:schemeClr val="accent1">
                    <a:lumMod val="75000"/>
                  </a:schemeClr>
                </a:solidFill>
              </a:rPr>
              <a:t>:</a:t>
            </a:r>
          </a:p>
          <a:p>
            <a:pPr algn="r" rtl="1"/>
            <a:endParaRPr lang="en-US" sz="2800" b="1" spc="-100" dirty="0">
              <a:solidFill>
                <a:schemeClr val="accent1">
                  <a:lumMod val="75000"/>
                </a:schemeClr>
              </a:solidFill>
            </a:endParaRPr>
          </a:p>
          <a:p>
            <a:pPr algn="r" rtl="1">
              <a:lnSpc>
                <a:spcPct val="150000"/>
              </a:lnSpc>
            </a:pPr>
            <a:r>
              <a:rPr lang="ar-SA" sz="2400" b="1" dirty="0"/>
              <a:t>هناك العديد من الفرص ومنها:</a:t>
            </a:r>
            <a:endParaRPr lang="en-US" sz="2400" b="1" dirty="0"/>
          </a:p>
          <a:p>
            <a:pPr algn="r" rtl="1">
              <a:lnSpc>
                <a:spcPct val="150000"/>
              </a:lnSpc>
            </a:pPr>
            <a:r>
              <a:rPr lang="ar-SA" sz="2400" b="1" dirty="0">
                <a:solidFill>
                  <a:schemeClr val="accent6">
                    <a:lumMod val="75000"/>
                  </a:schemeClr>
                </a:solidFill>
              </a:rPr>
              <a:t>المشروعات الفردية الصغيرة:</a:t>
            </a:r>
            <a:endParaRPr lang="en-US" sz="2400" b="1" dirty="0">
              <a:solidFill>
                <a:schemeClr val="accent6">
                  <a:lumMod val="75000"/>
                </a:schemeClr>
              </a:solidFill>
            </a:endParaRPr>
          </a:p>
          <a:p>
            <a:pPr algn="r" rtl="1">
              <a:lnSpc>
                <a:spcPct val="150000"/>
              </a:lnSpc>
            </a:pPr>
            <a:r>
              <a:rPr lang="ar-SA" sz="2400" b="1" dirty="0"/>
              <a:t>تتمثل في قيام ذوي الإعاقة البدنية بتأسيس مشروع خاص وإدارته على مسؤوليته , وهذا العمل يتطلب إلمام ومعرفة بأساليب البيع ولقدرة على تحمل مشاقة ورأس مال مناسب للبدء بالمشروع , وللتغلب على ذلك تتخذ التدابير التالية:</a:t>
            </a:r>
            <a:endParaRPr lang="en-US" sz="2400" b="1" dirty="0"/>
          </a:p>
          <a:p>
            <a:pPr algn="r" rtl="1">
              <a:lnSpc>
                <a:spcPct val="150000"/>
              </a:lnSpc>
            </a:pPr>
            <a:r>
              <a:rPr lang="ar-SA" sz="2400" b="1" dirty="0"/>
              <a:t>1-عقد دورات تدريبية قصيرة ومكثفة للأشخاص ذوي الإعاقة على أمال الإدارة.</a:t>
            </a:r>
            <a:endParaRPr lang="en-US" sz="2400" b="1" dirty="0"/>
          </a:p>
          <a:p>
            <a:pPr algn="r" rtl="1">
              <a:lnSpc>
                <a:spcPct val="150000"/>
              </a:lnSpc>
            </a:pPr>
            <a:r>
              <a:rPr lang="ar-SA" sz="2400" b="1" dirty="0"/>
              <a:t>2-مساعدة الأشخاص ذوي الإعاقة الراغبين في الحصول على منحه أو قرض ليؤسسوا مشروعهم.</a:t>
            </a:r>
            <a:endParaRPr lang="en-US" sz="2400" b="1" dirty="0"/>
          </a:p>
        </p:txBody>
      </p:sp>
    </p:spTree>
    <p:extLst>
      <p:ext uri="{BB962C8B-B14F-4D97-AF65-F5344CB8AC3E}">
        <p14:creationId xmlns:p14="http://schemas.microsoft.com/office/powerpoint/2010/main" val="2261394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583096" y="457200"/>
            <a:ext cx="8534400" cy="4216539"/>
          </a:xfrm>
          <a:prstGeom prst="rect">
            <a:avLst/>
          </a:prstGeom>
        </p:spPr>
        <p:txBody>
          <a:bodyPr wrap="square">
            <a:spAutoFit/>
          </a:bodyPr>
          <a:lstStyle/>
          <a:p>
            <a:pPr algn="r" rtl="1"/>
            <a:r>
              <a:rPr lang="ar-SA" sz="2800" b="1" spc="-100" dirty="0">
                <a:solidFill>
                  <a:schemeClr val="accent1">
                    <a:lumMod val="75000"/>
                  </a:schemeClr>
                </a:solidFill>
              </a:rPr>
              <a:t>العمل بالمنزل:</a:t>
            </a:r>
            <a:endParaRPr lang="en-US" sz="2800" b="1" spc="-100" dirty="0">
              <a:solidFill>
                <a:schemeClr val="accent1">
                  <a:lumMod val="75000"/>
                </a:schemeClr>
              </a:solidFill>
            </a:endParaRPr>
          </a:p>
          <a:p>
            <a:pPr algn="r" rtl="1"/>
            <a:r>
              <a:rPr lang="ar-SA" sz="2400" b="1" dirty="0"/>
              <a:t>كثيرا ما يكون هذا النوع من العمل افضل انواع العمل وخصوصا من ناحية التنقل من والى سوق العمل.</a:t>
            </a:r>
            <a:endParaRPr lang="en-US" sz="2400" b="1" dirty="0"/>
          </a:p>
          <a:p>
            <a:pPr algn="r" rtl="1"/>
            <a:r>
              <a:rPr lang="ar-SA" sz="2400" b="1" dirty="0"/>
              <a:t> </a:t>
            </a:r>
            <a:endParaRPr lang="en-US" sz="2400" b="1" dirty="0"/>
          </a:p>
          <a:p>
            <a:pPr algn="r" rtl="1"/>
            <a:r>
              <a:rPr lang="ar-SA" sz="2400" b="1" dirty="0">
                <a:solidFill>
                  <a:schemeClr val="accent6">
                    <a:lumMod val="75000"/>
                  </a:schemeClr>
                </a:solidFill>
              </a:rPr>
              <a:t>هناك عوامل ضرورية يجب توافرها لإنجاح هذا النوع من </a:t>
            </a:r>
            <a:r>
              <a:rPr lang="ar-SA" sz="2400" b="1" dirty="0" smtClean="0">
                <a:solidFill>
                  <a:schemeClr val="accent6">
                    <a:lumMod val="75000"/>
                  </a:schemeClr>
                </a:solidFill>
              </a:rPr>
              <a:t>التشغيل.</a:t>
            </a:r>
            <a:endParaRPr lang="en-US" sz="2400" b="1" dirty="0">
              <a:solidFill>
                <a:schemeClr val="accent6">
                  <a:lumMod val="75000"/>
                </a:schemeClr>
              </a:solidFill>
            </a:endParaRPr>
          </a:p>
          <a:p>
            <a:pPr marL="342900" lvl="0" indent="-342900" algn="r" rtl="1">
              <a:buFont typeface="Arial" panose="020B0604020202020204" pitchFamily="34" charset="0"/>
              <a:buChar char="•"/>
            </a:pPr>
            <a:r>
              <a:rPr lang="ar-SA" sz="2400" b="1" dirty="0"/>
              <a:t>توفير وسائل نقل مناسبة لتأمين المواد الخام للعاملين في منازلهم وتجميع المنتجات النهائية.</a:t>
            </a:r>
            <a:endParaRPr lang="en-US" sz="2400" b="1" dirty="0"/>
          </a:p>
          <a:p>
            <a:pPr marL="342900" lvl="0" indent="-342900" algn="r" rtl="1">
              <a:buFont typeface="Arial" panose="020B0604020202020204" pitchFamily="34" charset="0"/>
              <a:buChar char="•"/>
            </a:pPr>
            <a:r>
              <a:rPr lang="ar-SA" sz="2400" b="1" dirty="0"/>
              <a:t>توزيع الاعمال لتتناسب مع استعدادات وميول وقدرات ومهارات الشخص ذي الاعاقة.</a:t>
            </a:r>
            <a:endParaRPr lang="en-US" sz="2400" b="1" dirty="0"/>
          </a:p>
          <a:p>
            <a:pPr marL="342900" lvl="0" indent="-342900" algn="r" rtl="1">
              <a:buFont typeface="Arial" panose="020B0604020202020204" pitchFamily="34" charset="0"/>
              <a:buChar char="•"/>
            </a:pPr>
            <a:r>
              <a:rPr lang="ar-SA" sz="2400" b="1" dirty="0"/>
              <a:t>متابعة الأشخاص ذوي الاعاقة في منازلهم من قبل اخصائي تأهيل لتقديم النصح </a:t>
            </a:r>
            <a:r>
              <a:rPr lang="ar-SA" sz="2400" b="1" dirty="0" smtClean="0"/>
              <a:t>والارشاد.</a:t>
            </a:r>
            <a:endParaRPr lang="en-US" sz="2400" b="1" dirty="0"/>
          </a:p>
        </p:txBody>
      </p:sp>
      <p:pic>
        <p:nvPicPr>
          <p:cNvPr id="9" name="صورة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7" y="4572000"/>
            <a:ext cx="3559628" cy="2286000"/>
          </a:xfrm>
          <a:prstGeom prst="rect">
            <a:avLst/>
          </a:prstGeom>
        </p:spPr>
      </p:pic>
    </p:spTree>
    <p:extLst>
      <p:ext uri="{BB962C8B-B14F-4D97-AF65-F5344CB8AC3E}">
        <p14:creationId xmlns:p14="http://schemas.microsoft.com/office/powerpoint/2010/main" val="1536239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51914"/>
            <a:ext cx="8229600" cy="4876800"/>
          </a:xfrm>
        </p:spPr>
        <p:txBody>
          <a:bodyPr/>
          <a:lstStyle/>
          <a:p>
            <a:pPr algn="r" rtl="1"/>
            <a:r>
              <a:rPr lang="ar-SA" sz="2800" b="1" spc="-100" dirty="0">
                <a:solidFill>
                  <a:schemeClr val="accent1">
                    <a:lumMod val="75000"/>
                  </a:schemeClr>
                </a:solidFill>
              </a:rPr>
              <a:t>العمل في المشاريع العائلية:</a:t>
            </a:r>
            <a:endParaRPr lang="en-US" sz="2800" b="1" spc="-100" dirty="0">
              <a:solidFill>
                <a:schemeClr val="accent1">
                  <a:lumMod val="75000"/>
                </a:schemeClr>
              </a:solidFill>
            </a:endParaRPr>
          </a:p>
          <a:p>
            <a:pPr lvl="0" algn="r" rtl="1">
              <a:lnSpc>
                <a:spcPct val="150000"/>
              </a:lnSpc>
            </a:pPr>
            <a:r>
              <a:rPr lang="ar-SA" b="1" dirty="0"/>
              <a:t>ابقاء ذوي الاعاقة الذين هم بحاجة الى ترتيبات خاصة او عناية خاصة في جو عائلي يتلقون الخدمة فيه بسهوله.</a:t>
            </a:r>
            <a:endParaRPr lang="en-US" b="1" dirty="0"/>
          </a:p>
          <a:p>
            <a:pPr lvl="0" algn="r" rtl="1">
              <a:lnSpc>
                <a:spcPct val="150000"/>
              </a:lnSpc>
            </a:pPr>
            <a:r>
              <a:rPr lang="ar-SA" b="1" dirty="0"/>
              <a:t>يجري تكييف العمل في المشروع العائلي تلقائيا بما يتلاءم مع قدرات ومهارات الشخص ذي الاعاقة.</a:t>
            </a:r>
            <a:endParaRPr lang="en-US" b="1" dirty="0"/>
          </a:p>
          <a:p>
            <a:pPr lvl="0" algn="r" rtl="1">
              <a:lnSpc>
                <a:spcPct val="150000"/>
              </a:lnSpc>
            </a:pPr>
            <a:r>
              <a:rPr lang="ar-SA" b="1" dirty="0"/>
              <a:t>يحد هذا النوع من العمل من انقراض وتلاشي عدد من المهن والصناعات الحرفية التقليدية المتوارثة في العائلة.</a:t>
            </a:r>
            <a:endParaRPr lang="en-US" b="1" dirty="0"/>
          </a:p>
          <a:p>
            <a:pPr algn="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1" y="4667900"/>
            <a:ext cx="3733800" cy="2088499"/>
          </a:xfrm>
          <a:prstGeom prst="rect">
            <a:avLst/>
          </a:prstGeom>
        </p:spPr>
      </p:pic>
    </p:spTree>
    <p:extLst>
      <p:ext uri="{BB962C8B-B14F-4D97-AF65-F5344CB8AC3E}">
        <p14:creationId xmlns:p14="http://schemas.microsoft.com/office/powerpoint/2010/main" val="1564688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33400"/>
            <a:ext cx="8534400" cy="5943600"/>
          </a:xfrm>
        </p:spPr>
        <p:txBody>
          <a:bodyPr>
            <a:normAutofit fontScale="77500" lnSpcReduction="20000"/>
          </a:bodyPr>
          <a:lstStyle/>
          <a:p>
            <a:pPr marL="0" indent="0" algn="r" rtl="1">
              <a:buNone/>
            </a:pPr>
            <a:r>
              <a:rPr lang="ar-SA" sz="3300" b="1" spc="-100" dirty="0">
                <a:solidFill>
                  <a:schemeClr val="accent1">
                    <a:lumMod val="75000"/>
                  </a:schemeClr>
                </a:solidFill>
              </a:rPr>
              <a:t>تعاونيات ذوي الاعاقة:</a:t>
            </a:r>
            <a:endParaRPr lang="en-US" sz="3300" b="1" spc="-100" dirty="0">
              <a:solidFill>
                <a:schemeClr val="accent1">
                  <a:lumMod val="75000"/>
                </a:schemeClr>
              </a:solidFill>
            </a:endParaRPr>
          </a:p>
          <a:p>
            <a:pPr algn="r" rtl="1"/>
            <a:r>
              <a:rPr lang="ar-SA" sz="2800" b="1" dirty="0"/>
              <a:t>هي مؤسسة موجة نحو المساعدة الذاتية للعمل والرعاية الاجتماعية </a:t>
            </a:r>
            <a:endParaRPr lang="en-US" sz="2800" b="1" dirty="0"/>
          </a:p>
          <a:p>
            <a:pPr algn="r" rtl="1"/>
            <a:r>
              <a:rPr lang="ar-SA" sz="2800" b="1" dirty="0"/>
              <a:t>وتتكون من اشخاص يعانون من تعطل قدرات العمل لديهم وحالتهم الاقتصادية  والاجتماعية ضعيفة وهي ممولة من الاعضاء العاملون انفسهم </a:t>
            </a:r>
            <a:endParaRPr lang="en-US" sz="2800" b="1" dirty="0"/>
          </a:p>
          <a:p>
            <a:pPr algn="r" rtl="1"/>
            <a:r>
              <a:rPr lang="ar-SA" sz="2800" b="1" dirty="0"/>
              <a:t>وتوزع الارباح تعتمد على الدخل الوارد من الاعمال التي تقدم بها وليس على رأس المال </a:t>
            </a:r>
            <a:endParaRPr lang="en-US" sz="2800" b="1" dirty="0"/>
          </a:p>
          <a:p>
            <a:pPr algn="r" rtl="1"/>
            <a:r>
              <a:rPr lang="ar-SA" sz="2800" b="1" dirty="0"/>
              <a:t>ويعمل بها خليط من اشخاص معاقين بدنيا  واحيانا اشخاص غير معاقين </a:t>
            </a:r>
            <a:endParaRPr lang="en-US" sz="2800" b="1" dirty="0"/>
          </a:p>
          <a:p>
            <a:pPr algn="r" rtl="1"/>
            <a:r>
              <a:rPr lang="ar-SA" sz="2800" b="1" dirty="0"/>
              <a:t> </a:t>
            </a:r>
            <a:endParaRPr lang="en-US" sz="2800" b="1" dirty="0"/>
          </a:p>
          <a:p>
            <a:pPr algn="r" rtl="1"/>
            <a:r>
              <a:rPr lang="ar-SA" sz="3400" b="1" spc="-100" dirty="0">
                <a:solidFill>
                  <a:schemeClr val="accent1">
                    <a:lumMod val="75000"/>
                  </a:schemeClr>
                </a:solidFill>
              </a:rPr>
              <a:t>الورش المحمية:</a:t>
            </a:r>
            <a:endParaRPr lang="en-US" sz="3400" b="1" spc="-100" dirty="0">
              <a:solidFill>
                <a:schemeClr val="accent1">
                  <a:lumMod val="75000"/>
                </a:schemeClr>
              </a:solidFill>
            </a:endParaRPr>
          </a:p>
          <a:p>
            <a:pPr algn="r" rtl="1"/>
            <a:r>
              <a:rPr lang="ar-SA" sz="2800" b="1" dirty="0"/>
              <a:t>وهو التشغيل الذي يقدم تحت ظروف وشروط خاصة الى اشخاص معاقين والذين بسبب طبيعة وشدة اعاقتهم لا يستطيعون ان يقوموا بعمل تحت ظروف عملية تنافسية عادية</a:t>
            </a:r>
            <a:endParaRPr lang="en-US" sz="2800" b="1" dirty="0"/>
          </a:p>
          <a:p>
            <a:pPr algn="r" rtl="1"/>
            <a:r>
              <a:rPr lang="ar-SA" sz="2800" b="1" dirty="0"/>
              <a:t> </a:t>
            </a:r>
            <a:endParaRPr lang="en-US" sz="2800" b="1" dirty="0"/>
          </a:p>
          <a:p>
            <a:pPr algn="r" rtl="1"/>
            <a:r>
              <a:rPr lang="ar-SA" sz="2800" b="1" dirty="0"/>
              <a:t>وهناك هدفين للورش المحمية يتعلق كليهما بتقديم خدمات التدريب والتشغيل المهني لذوي الاعاقات بدنيا:</a:t>
            </a:r>
            <a:endParaRPr lang="en-US" sz="2800" b="1" dirty="0"/>
          </a:p>
          <a:p>
            <a:pPr lvl="0" algn="r" rtl="1"/>
            <a:r>
              <a:rPr lang="ar-SA" sz="2800" b="1" dirty="0"/>
              <a:t>توفير تشغيل مؤقت انقالي كالأعداد للعمل او التدريب للعمل في سوق العمل التنافسية.</a:t>
            </a:r>
            <a:endParaRPr lang="en-US" sz="2800" b="1" dirty="0"/>
          </a:p>
          <a:p>
            <a:pPr lvl="0" algn="r" rtl="1"/>
            <a:r>
              <a:rPr lang="ar-SA" sz="2800" b="1" dirty="0"/>
              <a:t>توفير تشغيل طويل الاجل لأشخاص معاقين والذي يجعلهم بسبب شدة اعاقتهم غير قادرين على الحصول على عمل والاحتفاظ به والبقاء في سوق العمل التنافسي.</a:t>
            </a:r>
            <a:endParaRPr lang="en-US" sz="2800" b="1" dirty="0"/>
          </a:p>
          <a:p>
            <a:pPr algn="r"/>
            <a:endParaRPr lang="ar-SA" dirty="0"/>
          </a:p>
        </p:txBody>
      </p:sp>
    </p:spTree>
    <p:extLst>
      <p:ext uri="{BB962C8B-B14F-4D97-AF65-F5344CB8AC3E}">
        <p14:creationId xmlns:p14="http://schemas.microsoft.com/office/powerpoint/2010/main" val="964695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3400" y="914400"/>
            <a:ext cx="8229600" cy="3505200"/>
          </a:xfrm>
        </p:spPr>
        <p:txBody>
          <a:bodyPr/>
          <a:lstStyle/>
          <a:p>
            <a:pPr marL="0" indent="0" algn="r" rtl="1">
              <a:buNone/>
            </a:pPr>
            <a:r>
              <a:rPr lang="ar-SA" sz="2600" b="1" spc="-100" dirty="0">
                <a:solidFill>
                  <a:schemeClr val="accent1">
                    <a:lumMod val="75000"/>
                  </a:schemeClr>
                </a:solidFill>
              </a:rPr>
              <a:t>التشغيل في سوق العمل المفتوح:</a:t>
            </a:r>
            <a:endParaRPr lang="en-US" sz="2600" b="1" spc="-100" dirty="0">
              <a:solidFill>
                <a:schemeClr val="accent1">
                  <a:lumMod val="75000"/>
                </a:schemeClr>
              </a:solidFill>
            </a:endParaRPr>
          </a:p>
          <a:p>
            <a:pPr algn="r" rtl="1"/>
            <a:r>
              <a:rPr lang="ar-SA" sz="2200" b="1" dirty="0"/>
              <a:t>وهو من اهم انواع التشغيل حيث ان مجال وفرص العمل واسعه ومتنوعه ومنتشرة في اماكن عده.</a:t>
            </a:r>
            <a:endParaRPr lang="en-US" sz="2200" b="1" dirty="0"/>
          </a:p>
          <a:p>
            <a:pPr algn="r" rtl="1"/>
            <a:r>
              <a:rPr lang="ar-SA" sz="2200" b="1" dirty="0">
                <a:solidFill>
                  <a:schemeClr val="accent6">
                    <a:lumMod val="75000"/>
                  </a:schemeClr>
                </a:solidFill>
              </a:rPr>
              <a:t>ويشمل التشغيل الناجح ما يلي:</a:t>
            </a:r>
            <a:endParaRPr lang="en-US" sz="2200" b="1" dirty="0">
              <a:solidFill>
                <a:schemeClr val="accent6">
                  <a:lumMod val="75000"/>
                </a:schemeClr>
              </a:solidFill>
            </a:endParaRPr>
          </a:p>
          <a:p>
            <a:pPr lvl="0" algn="r" rtl="1"/>
            <a:r>
              <a:rPr lang="ar-SA" sz="2200" b="1" dirty="0"/>
              <a:t>معرفة خصائص ومتطلبات العمل الذي سيقوم به. </a:t>
            </a:r>
            <a:endParaRPr lang="en-US" sz="2200" b="1" dirty="0"/>
          </a:p>
          <a:p>
            <a:pPr lvl="0" algn="r" rtl="1"/>
            <a:r>
              <a:rPr lang="ar-SA" sz="2200" b="1" dirty="0"/>
              <a:t>التحقق من ملائمة العامل للعمل الذي يقوم به.</a:t>
            </a:r>
            <a:endParaRPr lang="en-US" sz="2200" b="1" dirty="0"/>
          </a:p>
          <a:p>
            <a:pPr lvl="0" algn="r" rtl="1"/>
            <a:r>
              <a:rPr lang="ar-SA" sz="2200" b="1" dirty="0"/>
              <a:t>معرفة الخصائص الشخصية للعامل ذي الاعاقة.</a:t>
            </a:r>
            <a:endParaRPr lang="en-US" sz="2200" b="1" dirty="0"/>
          </a:p>
          <a:p>
            <a:pPr algn="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038600"/>
            <a:ext cx="4285613" cy="2799522"/>
          </a:xfrm>
          <a:prstGeom prst="rect">
            <a:avLst/>
          </a:prstGeom>
          <a:ln>
            <a:noFill/>
          </a:ln>
          <a:effectLst>
            <a:softEdge rad="11250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4051413"/>
            <a:ext cx="4109639" cy="2831435"/>
          </a:xfrm>
          <a:prstGeom prst="rect">
            <a:avLst/>
          </a:prstGeom>
          <a:ln>
            <a:noFill/>
          </a:ln>
          <a:effectLst>
            <a:softEdge rad="112500"/>
          </a:effectLst>
        </p:spPr>
      </p:pic>
    </p:spTree>
    <p:extLst>
      <p:ext uri="{BB962C8B-B14F-4D97-AF65-F5344CB8AC3E}">
        <p14:creationId xmlns:p14="http://schemas.microsoft.com/office/powerpoint/2010/main" val="1537315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610600" cy="6019800"/>
          </a:xfrm>
        </p:spPr>
        <p:txBody>
          <a:bodyPr>
            <a:normAutofit fontScale="47500" lnSpcReduction="20000"/>
          </a:bodyPr>
          <a:lstStyle/>
          <a:p>
            <a:pPr marL="0" indent="0" algn="r" rtl="1">
              <a:buNone/>
            </a:pPr>
            <a:endParaRPr lang="ar-SA" sz="4200" b="1" spc="-100" dirty="0" smtClean="0">
              <a:solidFill>
                <a:schemeClr val="accent1">
                  <a:lumMod val="75000"/>
                </a:schemeClr>
              </a:solidFill>
              <a:latin typeface="Arial" panose="020B0604020202020204" pitchFamily="34" charset="0"/>
              <a:cs typeface="Arial" panose="020B0604020202020204" pitchFamily="34" charset="0"/>
            </a:endParaRPr>
          </a:p>
          <a:p>
            <a:pPr marL="0" indent="0" algn="r" rtl="1">
              <a:buNone/>
            </a:pPr>
            <a:r>
              <a:rPr lang="ar-SA" sz="4200" b="1" spc="-100" dirty="0" smtClean="0">
                <a:solidFill>
                  <a:schemeClr val="accent1">
                    <a:lumMod val="75000"/>
                  </a:schemeClr>
                </a:solidFill>
                <a:latin typeface="Arial" panose="020B0604020202020204" pitchFamily="34" charset="0"/>
                <a:cs typeface="Arial" panose="020B0604020202020204" pitchFamily="34" charset="0"/>
              </a:rPr>
              <a:t>الاختصاصات الطبية ذات العلاقة باحتياجات ذوي الاعاقة البدنية:</a:t>
            </a:r>
          </a:p>
          <a:p>
            <a:pPr marL="0" indent="0" algn="r" rtl="1">
              <a:buNone/>
            </a:pPr>
            <a:endParaRPr lang="en-US" sz="3700" b="1" spc="-100" dirty="0">
              <a:solidFill>
                <a:schemeClr val="accent1">
                  <a:lumMod val="75000"/>
                </a:schemeClr>
              </a:solidFill>
            </a:endParaRPr>
          </a:p>
          <a:p>
            <a:pPr marL="0" indent="0" algn="r" rtl="1">
              <a:buNone/>
            </a:pPr>
            <a:r>
              <a:rPr lang="ar-SA" sz="3500" b="1" dirty="0"/>
              <a:t>هناك العديد من الاختصاصات الطبية التي تخدم ذوي الاعاقات البدنية لكن من اهم هذه التخصصات: </a:t>
            </a:r>
            <a:endParaRPr lang="en-US" sz="3500" b="1" dirty="0"/>
          </a:p>
          <a:p>
            <a:pPr marL="0" lvl="0" indent="0" algn="r" rtl="1">
              <a:buNone/>
            </a:pPr>
            <a:r>
              <a:rPr lang="ar-SA" sz="5500" b="1" spc="-100" dirty="0">
                <a:solidFill>
                  <a:schemeClr val="accent1">
                    <a:lumMod val="75000"/>
                  </a:schemeClr>
                </a:solidFill>
              </a:rPr>
              <a:t>العلاج </a:t>
            </a:r>
            <a:r>
              <a:rPr lang="ar-SA" sz="5500" b="1" spc="-100" dirty="0" smtClean="0">
                <a:solidFill>
                  <a:schemeClr val="accent1">
                    <a:lumMod val="75000"/>
                  </a:schemeClr>
                </a:solidFill>
              </a:rPr>
              <a:t>الطبيعي:</a:t>
            </a:r>
            <a:endParaRPr lang="en-US" sz="5500" b="1" spc="-100" dirty="0">
              <a:solidFill>
                <a:schemeClr val="accent1">
                  <a:lumMod val="75000"/>
                </a:schemeClr>
              </a:solidFill>
            </a:endParaRPr>
          </a:p>
          <a:p>
            <a:pPr marL="0" indent="0" algn="r" rtl="1">
              <a:buNone/>
            </a:pPr>
            <a:r>
              <a:rPr lang="ar-SA" sz="3500" b="1" dirty="0"/>
              <a:t>يسهم العلاج في تطوير الصحة ومنع المرض من خلال فهم حركة الجسم.</a:t>
            </a:r>
            <a:endParaRPr lang="en-US" sz="3500" b="1" dirty="0"/>
          </a:p>
          <a:p>
            <a:pPr marL="0" indent="0" algn="r" rtl="1">
              <a:buNone/>
            </a:pPr>
            <a:r>
              <a:rPr lang="ar-SA" sz="3500" b="1" dirty="0"/>
              <a:t>الحاجة الى العلاج الطبيعي تتزايد مجالات الصحة المختلفة </a:t>
            </a:r>
            <a:endParaRPr lang="en-US" sz="3500" b="1" dirty="0"/>
          </a:p>
          <a:p>
            <a:pPr marL="0" indent="0" algn="r" rtl="1">
              <a:buNone/>
            </a:pPr>
            <a:r>
              <a:rPr lang="ar-SA" sz="3500" b="1" dirty="0"/>
              <a:t> </a:t>
            </a:r>
            <a:endParaRPr lang="en-US" sz="3500" b="1" dirty="0"/>
          </a:p>
          <a:p>
            <a:pPr marL="0" indent="0" algn="r" rtl="1">
              <a:buNone/>
            </a:pPr>
            <a:r>
              <a:rPr lang="ar-SA" sz="3500" b="1" dirty="0"/>
              <a:t> </a:t>
            </a:r>
            <a:endParaRPr lang="en-US" sz="3500" b="1" dirty="0"/>
          </a:p>
          <a:p>
            <a:pPr marL="0" lvl="0" indent="0" algn="r" rtl="1">
              <a:buNone/>
            </a:pPr>
            <a:r>
              <a:rPr lang="ar-SA" sz="5500" b="1" spc="-100" dirty="0">
                <a:solidFill>
                  <a:schemeClr val="accent1">
                    <a:lumMod val="75000"/>
                  </a:schemeClr>
                </a:solidFill>
              </a:rPr>
              <a:t>العلاج الوظيفي:</a:t>
            </a:r>
            <a:endParaRPr lang="en-US" sz="5500" b="1" spc="-100" dirty="0">
              <a:solidFill>
                <a:schemeClr val="accent1">
                  <a:lumMod val="75000"/>
                </a:schemeClr>
              </a:solidFill>
            </a:endParaRPr>
          </a:p>
          <a:p>
            <a:pPr marL="0" indent="0" algn="r" rtl="1">
              <a:buNone/>
            </a:pPr>
            <a:r>
              <a:rPr lang="ar-SA" sz="3500" b="1" dirty="0"/>
              <a:t>وهو يعمل على تأهيل أو اعادة تأهيل المهارات والقدرات التي تساعد على التكيف الوظيفي والسلوكي للأشخاص.</a:t>
            </a:r>
            <a:endParaRPr lang="en-US" sz="3500" b="1" dirty="0"/>
          </a:p>
          <a:p>
            <a:pPr marL="0" indent="0" algn="r" rtl="1">
              <a:buNone/>
            </a:pPr>
            <a:r>
              <a:rPr lang="ar-SA" sz="3500" b="1" dirty="0"/>
              <a:t>إن الهدف الرئيسي للعلاج الوظيفي هو تطوير استقلالية الفرد على اداء الواجبات والاعمال باستقلالية والحد من الاعتماد على الغير و تحسين القدرات الاجتماعية والمهنية والشخصية والتغلب على جوانب القصور الناتجة عن الاصابة.</a:t>
            </a:r>
            <a:endParaRPr lang="en-US" sz="3500" b="1" dirty="0"/>
          </a:p>
          <a:p>
            <a:pPr marL="0" indent="0" algn="r" rtl="1">
              <a:buNone/>
            </a:pPr>
            <a:endParaRPr lang="en-US" sz="3500" b="1" dirty="0"/>
          </a:p>
          <a:p>
            <a:pPr marL="0" indent="0" algn="r" rtl="1">
              <a:buNone/>
            </a:pPr>
            <a:r>
              <a:rPr lang="ar-SA" sz="3500" b="1" dirty="0">
                <a:solidFill>
                  <a:schemeClr val="accent6">
                    <a:lumMod val="75000"/>
                  </a:schemeClr>
                </a:solidFill>
              </a:rPr>
              <a:t>اما عن دور المعالج الوظيفي فهو يتلخص في القيام بما يلي:</a:t>
            </a:r>
            <a:endParaRPr lang="en-US" sz="3500" b="1" dirty="0">
              <a:solidFill>
                <a:schemeClr val="accent6">
                  <a:lumMod val="75000"/>
                </a:schemeClr>
              </a:solidFill>
            </a:endParaRPr>
          </a:p>
          <a:p>
            <a:pPr lvl="0" algn="r" rtl="1"/>
            <a:r>
              <a:rPr lang="ar-SA" sz="3500" b="1" dirty="0"/>
              <a:t>التقييم</a:t>
            </a:r>
            <a:endParaRPr lang="en-US" sz="3500" b="1" dirty="0"/>
          </a:p>
          <a:p>
            <a:pPr lvl="0" algn="r" rtl="1"/>
            <a:r>
              <a:rPr lang="ar-SA" sz="3500" b="1" dirty="0"/>
              <a:t>الوقاية</a:t>
            </a:r>
            <a:endParaRPr lang="en-US" sz="3500" b="1" dirty="0"/>
          </a:p>
          <a:p>
            <a:pPr lvl="0" algn="r" rtl="1"/>
            <a:r>
              <a:rPr lang="ar-SA" sz="3500" b="1" dirty="0"/>
              <a:t>اعداد وتطبيق البرامج العلاجية </a:t>
            </a:r>
            <a:endParaRPr lang="en-US" sz="3500" b="1" dirty="0"/>
          </a:p>
          <a:p>
            <a:pPr lvl="0" algn="r" rtl="1"/>
            <a:r>
              <a:rPr lang="ar-SA" sz="3500" b="1" dirty="0"/>
              <a:t>اعادة الدمج المهني والمدرسي والاجتماعي</a:t>
            </a:r>
            <a:endParaRPr lang="en-US" sz="3500" b="1" dirty="0"/>
          </a:p>
          <a:p>
            <a:pPr algn="r"/>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522" y="1770822"/>
            <a:ext cx="2186783" cy="1447801"/>
          </a:xfrm>
          <a:prstGeom prst="rect">
            <a:avLst/>
          </a:prstGeom>
          <a:ln>
            <a:noFill/>
          </a:ln>
          <a:effectLst>
            <a:softEdge rad="112500"/>
          </a:effectLst>
        </p:spPr>
      </p:pic>
    </p:spTree>
    <p:extLst>
      <p:ext uri="{BB962C8B-B14F-4D97-AF65-F5344CB8AC3E}">
        <p14:creationId xmlns:p14="http://schemas.microsoft.com/office/powerpoint/2010/main" val="1009090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ctr"/>
            <a:r>
              <a:rPr lang="ar-SA" altLang="ar-SA" sz="2900" b="1" dirty="0">
                <a:solidFill>
                  <a:schemeClr val="accent1">
                    <a:lumMod val="75000"/>
                  </a:schemeClr>
                </a:solidFill>
                <a:latin typeface="+mn-lt"/>
                <a:ea typeface="+mn-ea"/>
                <a:cs typeface="+mn-cs"/>
              </a:rPr>
              <a:t>الفرق بين اخصائي العلاج الوظيفي واخصائي العلاج الطبيعي:</a:t>
            </a:r>
            <a:r>
              <a:rPr lang="en-US" altLang="ar-SA" sz="2000" dirty="0">
                <a:solidFill>
                  <a:schemeClr val="tx1"/>
                </a:solidFill>
                <a:latin typeface="Arial" pitchFamily="34" charset="0"/>
                <a:cs typeface="Arial" pitchFamily="34" charset="0"/>
              </a:rPr>
              <a:t/>
            </a:r>
            <a:br>
              <a:rPr lang="en-US" altLang="ar-SA" sz="2000" dirty="0">
                <a:solidFill>
                  <a:schemeClr val="tx1"/>
                </a:solidFill>
                <a:latin typeface="Arial" pitchFamily="34" charset="0"/>
                <a:cs typeface="Arial" pitchFamily="34" charset="0"/>
              </a:rPr>
            </a:b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285513010"/>
              </p:ext>
            </p:extLst>
          </p:nvPr>
        </p:nvGraphicFramePr>
        <p:xfrm>
          <a:off x="685799" y="1676400"/>
          <a:ext cx="7467600" cy="2209800"/>
        </p:xfrm>
        <a:graphic>
          <a:graphicData uri="http://schemas.openxmlformats.org/drawingml/2006/table">
            <a:tbl>
              <a:tblPr rtl="1" firstRow="1" firstCol="1" bandRow="1">
                <a:tableStyleId>{5C22544A-7EE6-4342-B048-85BDC9FD1C3A}</a:tableStyleId>
              </a:tblPr>
              <a:tblGrid>
                <a:gridCol w="3733800"/>
                <a:gridCol w="3733800"/>
              </a:tblGrid>
              <a:tr h="457200">
                <a:tc>
                  <a:txBody>
                    <a:bodyPr/>
                    <a:lstStyle/>
                    <a:p>
                      <a:pPr marL="0" marR="0" algn="r" rtl="1">
                        <a:lnSpc>
                          <a:spcPct val="115000"/>
                        </a:lnSpc>
                        <a:spcBef>
                          <a:spcPts val="0"/>
                        </a:spcBef>
                        <a:spcAft>
                          <a:spcPts val="0"/>
                        </a:spcAft>
                      </a:pPr>
                      <a:r>
                        <a:rPr lang="ar-SA" sz="2000" dirty="0">
                          <a:effectLst/>
                        </a:rPr>
                        <a:t>اخصائي العلاج الوظيفي</a:t>
                      </a:r>
                      <a:endParaRPr lang="en-US" sz="16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2000">
                          <a:effectLst/>
                        </a:rPr>
                        <a:t>اخصائي العلاج الطبيعي</a:t>
                      </a:r>
                      <a:endParaRPr lang="en-US" sz="1600">
                        <a:effectLst/>
                        <a:latin typeface="Calibri"/>
                        <a:ea typeface="Calibri"/>
                        <a:cs typeface="Arial"/>
                      </a:endParaRPr>
                    </a:p>
                  </a:txBody>
                  <a:tcPr marL="68580" marR="68580" marT="0" marB="0"/>
                </a:tc>
              </a:tr>
              <a:tr h="1537381">
                <a:tc>
                  <a:txBody>
                    <a:bodyPr/>
                    <a:lstStyle/>
                    <a:p>
                      <a:pPr marL="0" marR="0" algn="r" rtl="1">
                        <a:lnSpc>
                          <a:spcPct val="115000"/>
                        </a:lnSpc>
                        <a:spcBef>
                          <a:spcPts val="0"/>
                        </a:spcBef>
                        <a:spcAft>
                          <a:spcPts val="0"/>
                        </a:spcAft>
                      </a:pPr>
                      <a:r>
                        <a:rPr lang="ar-SA" sz="2000" dirty="0">
                          <a:effectLst/>
                        </a:rPr>
                        <a:t>يهتم اخصائي العلاج الوظيفي بتنمية المهارات الحركية الدقيقة في الجزء الاعلى من الجسم, ولا يقتصر دورة على العمل مع الطفل في المدرسة فقط بل يمتد الى تقديم الخدمات المناسبة للطفل وأسرته وللمعلمين.</a:t>
                      </a:r>
                      <a:endParaRPr lang="en-US" sz="16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2000" dirty="0">
                          <a:effectLst/>
                        </a:rPr>
                        <a:t>يهتم ويركز على تنمية المهارات الحركية الكبيرة الخاصة بالجزء الاسفل من الجسم.</a:t>
                      </a:r>
                      <a:endParaRPr lang="en-US" sz="1600" dirty="0">
                        <a:effectLst/>
                        <a:latin typeface="Calibri"/>
                        <a:ea typeface="Calibri"/>
                        <a:cs typeface="Arial"/>
                      </a:endParaRPr>
                    </a:p>
                  </a:txBody>
                  <a:tcPr marL="68580" marR="68580" marT="0" marB="0"/>
                </a:tc>
              </a:tr>
            </a:tbl>
          </a:graphicData>
        </a:graphic>
      </p:graphicFrame>
      <p:sp>
        <p:nvSpPr>
          <p:cNvPr id="6" name="مستطيل 5"/>
          <p:cNvSpPr/>
          <p:nvPr/>
        </p:nvSpPr>
        <p:spPr>
          <a:xfrm>
            <a:off x="1600200" y="4038600"/>
            <a:ext cx="7315200" cy="2585323"/>
          </a:xfrm>
          <a:prstGeom prst="rect">
            <a:avLst/>
          </a:prstGeom>
        </p:spPr>
        <p:txBody>
          <a:bodyPr wrap="square">
            <a:spAutoFit/>
          </a:bodyPr>
          <a:lstStyle/>
          <a:p>
            <a:pPr algn="r" rtl="1"/>
            <a:r>
              <a:rPr lang="ar-SA" sz="2600" b="1" spc="-100" dirty="0">
                <a:solidFill>
                  <a:schemeClr val="accent1">
                    <a:lumMod val="75000"/>
                  </a:schemeClr>
                </a:solidFill>
              </a:rPr>
              <a:t>طب الاعصاب:</a:t>
            </a:r>
            <a:endParaRPr lang="en-US" sz="2600" b="1" spc="-100" dirty="0">
              <a:solidFill>
                <a:schemeClr val="accent1">
                  <a:lumMod val="75000"/>
                </a:schemeClr>
              </a:solidFill>
            </a:endParaRPr>
          </a:p>
          <a:p>
            <a:pPr algn="r" rtl="1"/>
            <a:r>
              <a:rPr lang="ar-SA" sz="2200" b="1" dirty="0"/>
              <a:t>يهتم طب الاعصاب بتشخيص وعلاج اضطرابات الجهاز العصبي </a:t>
            </a:r>
            <a:endParaRPr lang="en-US" sz="2200" b="1" dirty="0"/>
          </a:p>
          <a:p>
            <a:pPr algn="r" rtl="1"/>
            <a:r>
              <a:rPr lang="ar-SA" sz="2600" b="1" spc="-100" dirty="0">
                <a:solidFill>
                  <a:schemeClr val="accent1">
                    <a:lumMod val="75000"/>
                  </a:schemeClr>
                </a:solidFill>
              </a:rPr>
              <a:t>طب وجراحة العظام:</a:t>
            </a:r>
            <a:endParaRPr lang="en-US" sz="2600" b="1" spc="-100" dirty="0">
              <a:solidFill>
                <a:schemeClr val="accent1">
                  <a:lumMod val="75000"/>
                </a:schemeClr>
              </a:solidFill>
            </a:endParaRPr>
          </a:p>
          <a:p>
            <a:pPr algn="r" rtl="1"/>
            <a:r>
              <a:rPr lang="ar-SA" sz="2200" b="1" dirty="0"/>
              <a:t>يهتم طب العظام بالتشوهات الخلقية والجروح والكسور والامراض التي تصيب العظام </a:t>
            </a:r>
            <a:endParaRPr lang="en-US" sz="2200" b="1" dirty="0"/>
          </a:p>
          <a:p>
            <a:pPr algn="r" rtl="1"/>
            <a:r>
              <a:rPr lang="ar-SA" sz="2200" b="1" dirty="0"/>
              <a:t>كما يعالج التهابات واضطرابات العظام والمفاصل التي تنتج عن الامراض </a:t>
            </a:r>
            <a:r>
              <a:rPr lang="ar-SA" sz="2200" b="1" dirty="0" smtClean="0"/>
              <a:t>المختلفة.</a:t>
            </a:r>
            <a:endParaRPr lang="en-US" sz="2200" b="1" dirty="0"/>
          </a:p>
        </p:txBody>
      </p:sp>
    </p:spTree>
    <p:extLst>
      <p:ext uri="{BB962C8B-B14F-4D97-AF65-F5344CB8AC3E}">
        <p14:creationId xmlns:p14="http://schemas.microsoft.com/office/powerpoint/2010/main" val="2811567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152400" y="1295400"/>
            <a:ext cx="8839200" cy="2895600"/>
          </a:xfrm>
        </p:spPr>
        <p:txBody>
          <a:bodyPr>
            <a:normAutofit/>
          </a:bodyPr>
          <a:lstStyle/>
          <a:p>
            <a:pPr marL="0" indent="0" algn="ctr" rtl="1">
              <a:buNone/>
            </a:pPr>
            <a:r>
              <a:rPr lang="ar-SA" sz="2800" b="1" dirty="0">
                <a:solidFill>
                  <a:schemeClr val="accent1">
                    <a:lumMod val="75000"/>
                  </a:schemeClr>
                </a:solidFill>
              </a:rPr>
              <a:t>الآثار والاحتياجات التعليمية </a:t>
            </a:r>
            <a:r>
              <a:rPr lang="ar-SA" sz="2800" b="1" dirty="0" smtClean="0">
                <a:solidFill>
                  <a:schemeClr val="accent1">
                    <a:lumMod val="75000"/>
                  </a:schemeClr>
                </a:solidFill>
              </a:rPr>
              <a:t>؟</a:t>
            </a:r>
          </a:p>
          <a:p>
            <a:pPr marL="0" indent="0" algn="r" rtl="1">
              <a:buNone/>
            </a:pPr>
            <a:endParaRPr lang="en-US" sz="2800" dirty="0">
              <a:solidFill>
                <a:schemeClr val="accent1">
                  <a:lumMod val="75000"/>
                </a:schemeClr>
              </a:solidFill>
            </a:endParaRPr>
          </a:p>
          <a:p>
            <a:pPr algn="r" rtl="1"/>
            <a:r>
              <a:rPr lang="ar-SA" b="1" dirty="0">
                <a:solidFill>
                  <a:schemeClr val="accent6">
                    <a:lumMod val="75000"/>
                  </a:schemeClr>
                </a:solidFill>
              </a:rPr>
              <a:t>يمكن تلخيص المشكلات التعليمية المترتبة على العجز في الجوانب التالية:</a:t>
            </a:r>
            <a:endParaRPr lang="en-US" dirty="0">
              <a:solidFill>
                <a:schemeClr val="accent6">
                  <a:lumMod val="75000"/>
                </a:schemeClr>
              </a:solidFill>
            </a:endParaRPr>
          </a:p>
          <a:p>
            <a:pPr lvl="0" algn="r" rtl="1"/>
            <a:r>
              <a:rPr lang="ar-SA" b="1" dirty="0"/>
              <a:t>الحاجة إلى بيئة تعليمية خاصة .</a:t>
            </a:r>
            <a:endParaRPr lang="en-US" dirty="0"/>
          </a:p>
          <a:p>
            <a:pPr lvl="0" algn="r" rtl="1"/>
            <a:r>
              <a:rPr lang="ar-SA" b="1" dirty="0"/>
              <a:t>عدم إمكانية الحصول على المعلومات في صورتها العادية.</a:t>
            </a:r>
            <a:endParaRPr lang="en-US" dirty="0"/>
          </a:p>
          <a:p>
            <a:pPr lvl="0" algn="r" rtl="1"/>
            <a:r>
              <a:rPr lang="ar-SA" b="1" dirty="0"/>
              <a:t>عدم ملائمة المنهج للقدرات التحصيلية</a:t>
            </a:r>
            <a:endParaRPr lang="en-US" dirty="0"/>
          </a:p>
          <a:p>
            <a:pPr marL="0" indent="0" algn="r" rtl="1">
              <a:lnSpc>
                <a:spcPct val="150000"/>
              </a:lnSpc>
              <a:buNone/>
            </a:pPr>
            <a:endParaRPr lang="en-US" dirty="0">
              <a:solidFill>
                <a:schemeClr val="accent1">
                  <a:lumMod val="75000"/>
                </a:schemeClr>
              </a:solidFill>
              <a:cs typeface="AdvertisingMedium" pitchFamily="2" charset="-78"/>
            </a:endParaRPr>
          </a:p>
        </p:txBody>
      </p:sp>
      <p:pic>
        <p:nvPicPr>
          <p:cNvPr id="3" name="صورة 2" descr="C:\Users\TOSHIBA\Desktop\المقـررات - أثير الغامدي\الصور\67.jpg"/>
          <p:cNvPicPr/>
          <p:nvPr/>
        </p:nvPicPr>
        <p:blipFill>
          <a:blip r:embed="rId2">
            <a:extLst>
              <a:ext uri="{28A0092B-C50C-407E-A947-70E740481C1C}">
                <a14:useLocalDpi xmlns:a14="http://schemas.microsoft.com/office/drawing/2010/main" val="0"/>
              </a:ext>
            </a:extLst>
          </a:blip>
          <a:srcRect/>
          <a:stretch>
            <a:fillRect/>
          </a:stretch>
        </p:blipFill>
        <p:spPr bwMode="auto">
          <a:xfrm>
            <a:off x="0" y="4267200"/>
            <a:ext cx="3631565" cy="2268855"/>
          </a:xfrm>
          <a:prstGeom prst="rect">
            <a:avLst/>
          </a:prstGeom>
          <a:ln>
            <a:noFill/>
          </a:ln>
          <a:effectLst>
            <a:softEdge rad="112500"/>
          </a:effectLst>
        </p:spPr>
      </p:pic>
    </p:spTree>
    <p:extLst>
      <p:ext uri="{BB962C8B-B14F-4D97-AF65-F5344CB8AC3E}">
        <p14:creationId xmlns:p14="http://schemas.microsoft.com/office/powerpoint/2010/main" val="2863435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أهداف تأهيل ذوي الإعاقة البدنية :</a:t>
            </a:r>
            <a:endParaRPr lang="ar-SA" dirty="0"/>
          </a:p>
        </p:txBody>
      </p:sp>
      <p:sp>
        <p:nvSpPr>
          <p:cNvPr id="3" name="عنصر نائب للمحتوى 2"/>
          <p:cNvSpPr>
            <a:spLocks noGrp="1"/>
          </p:cNvSpPr>
          <p:nvPr>
            <p:ph idx="1"/>
          </p:nvPr>
        </p:nvSpPr>
        <p:spPr/>
        <p:txBody>
          <a:bodyPr/>
          <a:lstStyle/>
          <a:p>
            <a:pPr algn="r" rtl="1">
              <a:buFontTx/>
              <a:buChar char="-"/>
            </a:pPr>
            <a:r>
              <a:rPr lang="ar-SA" dirty="0" smtClean="0"/>
              <a:t>استغلال وتطوير قدرات وامكانيات الفرد وتوظيفها إلى أقصى درجة ممكنة للوصول إلى درجة الاستقلال الوظيفي والاجتماعي والاقتصادي .</a:t>
            </a:r>
          </a:p>
          <a:p>
            <a:pPr algn="r" rtl="1">
              <a:buFontTx/>
              <a:buChar char="-"/>
            </a:pPr>
            <a:r>
              <a:rPr lang="ar-SA" dirty="0" smtClean="0"/>
              <a:t>مساعدة الفرد ذوي الإعاقة وأسرته على التكيف مع العجز ومواجهة الآثار النفسية والاجتماعية والاقتصادية المترتبة عليها .</a:t>
            </a:r>
          </a:p>
          <a:p>
            <a:pPr algn="r" rtl="1">
              <a:buFontTx/>
              <a:buChar char="-"/>
            </a:pPr>
            <a:r>
              <a:rPr lang="ar-SA" dirty="0" smtClean="0"/>
              <a:t>دمج الفرد ذي الإعاقة في الحياة </a:t>
            </a:r>
            <a:r>
              <a:rPr lang="ar-SA" smtClean="0"/>
              <a:t>العامة وتمكينه من أداء دوره .</a:t>
            </a:r>
            <a:endParaRPr lang="ar-SA" dirty="0" smtClean="0"/>
          </a:p>
        </p:txBody>
      </p:sp>
    </p:spTree>
    <p:extLst>
      <p:ext uri="{BB962C8B-B14F-4D97-AF65-F5344CB8AC3E}">
        <p14:creationId xmlns:p14="http://schemas.microsoft.com/office/powerpoint/2010/main" val="2582265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28800" y="725677"/>
            <a:ext cx="6404317" cy="523220"/>
          </a:xfrm>
          <a:prstGeom prst="rect">
            <a:avLst/>
          </a:prstGeom>
        </p:spPr>
        <p:txBody>
          <a:bodyPr wrap="none">
            <a:spAutoFit/>
          </a:bodyPr>
          <a:lstStyle/>
          <a:p>
            <a:r>
              <a:rPr lang="ar-SA" sz="2800" b="1" dirty="0">
                <a:solidFill>
                  <a:schemeClr val="accent1">
                    <a:lumMod val="75000"/>
                  </a:schemeClr>
                </a:solidFill>
              </a:rPr>
              <a:t>البدائل التعليمية المتاحة لذوي الاعاقات بدنياً وصحياً ؟</a:t>
            </a:r>
          </a:p>
        </p:txBody>
      </p:sp>
      <p:sp>
        <p:nvSpPr>
          <p:cNvPr id="3" name="مستطيل 2"/>
          <p:cNvSpPr/>
          <p:nvPr/>
        </p:nvSpPr>
        <p:spPr>
          <a:xfrm>
            <a:off x="228600" y="1600200"/>
            <a:ext cx="8686800" cy="2215991"/>
          </a:xfrm>
          <a:prstGeom prst="rect">
            <a:avLst/>
          </a:prstGeom>
        </p:spPr>
        <p:txBody>
          <a:bodyPr wrap="square">
            <a:spAutoFit/>
          </a:bodyPr>
          <a:lstStyle/>
          <a:p>
            <a:pPr algn="r" rtl="1"/>
            <a:r>
              <a:rPr lang="ar-SA" sz="2400" b="1" dirty="0">
                <a:solidFill>
                  <a:schemeClr val="accent6">
                    <a:lumMod val="75000"/>
                  </a:schemeClr>
                </a:solidFill>
              </a:rPr>
              <a:t>هناك تأثيران أساسيان للإعاقة البدنية خاصة إذا كانت تلك الإعاقة حادة او تستمر لمدة طويلة :</a:t>
            </a:r>
            <a:endParaRPr lang="en-US" sz="2400" b="1" dirty="0">
              <a:solidFill>
                <a:schemeClr val="accent6">
                  <a:lumMod val="75000"/>
                </a:schemeClr>
              </a:solidFill>
            </a:endParaRPr>
          </a:p>
          <a:p>
            <a:pPr lvl="0" algn="r" rtl="1"/>
            <a:r>
              <a:rPr lang="ar-SA" sz="2400" b="1" dirty="0"/>
              <a:t>لا يكون بإمكان الطفل ان يتعلم تناول الأدوات التربوية المختلفة والتعامل معها والاستجابة للمهام التربوية بنفس الطريقة التي يستجيب بها معظم الأطفال.</a:t>
            </a:r>
            <a:endParaRPr lang="en-US" sz="2400" b="1" dirty="0"/>
          </a:p>
          <a:p>
            <a:pPr lvl="0" algn="r" rtl="1"/>
            <a:r>
              <a:rPr lang="ar-SA" sz="2400" b="1" dirty="0"/>
              <a:t>قد يتم حرمان الطفل من الخبرات التربوية المختلفة</a:t>
            </a:r>
            <a:r>
              <a:rPr lang="ar-SA" sz="2400" b="1" dirty="0" smtClean="0"/>
              <a:t>.</a:t>
            </a:r>
            <a:endParaRPr lang="en-US" sz="2400" b="1" dirty="0"/>
          </a:p>
          <a:p>
            <a:pPr algn="r" rtl="1"/>
            <a:endParaRPr lang="en-US" dirty="0">
              <a:solidFill>
                <a:schemeClr val="bg1">
                  <a:lumMod val="95000"/>
                </a:schemeClr>
              </a:solidFill>
            </a:endParaRPr>
          </a:p>
        </p:txBody>
      </p:sp>
      <p:sp>
        <p:nvSpPr>
          <p:cNvPr id="5" name="مستطيل 4"/>
          <p:cNvSpPr/>
          <p:nvPr/>
        </p:nvSpPr>
        <p:spPr>
          <a:xfrm>
            <a:off x="685800" y="4038600"/>
            <a:ext cx="8077200" cy="1938992"/>
          </a:xfrm>
          <a:prstGeom prst="rect">
            <a:avLst/>
          </a:prstGeom>
        </p:spPr>
        <p:txBody>
          <a:bodyPr wrap="square">
            <a:spAutoFit/>
          </a:bodyPr>
          <a:lstStyle/>
          <a:p>
            <a:pPr algn="r" rtl="1"/>
            <a:r>
              <a:rPr lang="ar-SA" sz="2400" b="1" dirty="0">
                <a:solidFill>
                  <a:schemeClr val="accent6">
                    <a:lumMod val="75000"/>
                  </a:schemeClr>
                </a:solidFill>
              </a:rPr>
              <a:t>العوامل التي تساعد على اختيار البديل التربوي المناسب لذوي الاعاقة البدنية ؟</a:t>
            </a:r>
            <a:endParaRPr lang="en-US" sz="2400" b="1" dirty="0">
              <a:solidFill>
                <a:schemeClr val="accent6">
                  <a:lumMod val="75000"/>
                </a:schemeClr>
              </a:solidFill>
            </a:endParaRPr>
          </a:p>
          <a:p>
            <a:pPr marL="342900" lvl="0" indent="-342900" algn="r" rtl="1">
              <a:buFont typeface="Arial" panose="020B0604020202020204" pitchFamily="34" charset="0"/>
              <a:buChar char="•"/>
            </a:pPr>
            <a:r>
              <a:rPr lang="ar-SA" sz="2400" b="1" dirty="0"/>
              <a:t>شدة ونوع الإعاقة </a:t>
            </a:r>
            <a:endParaRPr lang="en-US" sz="2400" b="1" dirty="0"/>
          </a:p>
          <a:p>
            <a:pPr marL="342900" lvl="0" indent="-342900" algn="r" rtl="1">
              <a:buFont typeface="Arial" panose="020B0604020202020204" pitchFamily="34" charset="0"/>
              <a:buChar char="•"/>
            </a:pPr>
            <a:r>
              <a:rPr lang="ar-SA" sz="2400" b="1" dirty="0"/>
              <a:t>مدى مناسبة المدرسة لظروفهم الجسمية </a:t>
            </a:r>
            <a:endParaRPr lang="en-US" sz="2400" b="1" dirty="0"/>
          </a:p>
          <a:p>
            <a:pPr marL="342900" lvl="0" indent="-342900" algn="r" rtl="1">
              <a:buFont typeface="Arial" panose="020B0604020202020204" pitchFamily="34" charset="0"/>
              <a:buChar char="•"/>
            </a:pPr>
            <a:r>
              <a:rPr lang="ar-SA" sz="2400" b="1" dirty="0"/>
              <a:t>مدى توفر الأجهزة التعويضية والوسائل المساعدة </a:t>
            </a:r>
            <a:endParaRPr lang="en-US" sz="2400" b="1" dirty="0"/>
          </a:p>
          <a:p>
            <a:pPr marL="342900" lvl="0" indent="-342900" algn="r" rtl="1">
              <a:buFont typeface="Arial" panose="020B0604020202020204" pitchFamily="34" charset="0"/>
              <a:buChar char="•"/>
            </a:pPr>
            <a:r>
              <a:rPr lang="ar-SA" sz="2400" b="1" dirty="0"/>
              <a:t>مدى توفر الخدمات المساندة كالعلاج الطبيعي والعلاج الوظيفي</a:t>
            </a:r>
            <a:endParaRPr lang="en-US" sz="2400" b="1" dirty="0"/>
          </a:p>
        </p:txBody>
      </p:sp>
    </p:spTree>
    <p:extLst>
      <p:ext uri="{BB962C8B-B14F-4D97-AF65-F5344CB8AC3E}">
        <p14:creationId xmlns:p14="http://schemas.microsoft.com/office/powerpoint/2010/main" val="1936693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057400" y="1213009"/>
            <a:ext cx="6781800" cy="3754874"/>
          </a:xfrm>
          <a:prstGeom prst="rect">
            <a:avLst/>
          </a:prstGeom>
        </p:spPr>
        <p:txBody>
          <a:bodyPr wrap="square">
            <a:spAutoFit/>
          </a:bodyPr>
          <a:lstStyle/>
          <a:p>
            <a:pPr algn="r" rtl="1"/>
            <a:r>
              <a:rPr lang="ar-SA" sz="2800" b="1" dirty="0">
                <a:solidFill>
                  <a:schemeClr val="accent1">
                    <a:lumMod val="75000"/>
                  </a:schemeClr>
                </a:solidFill>
              </a:rPr>
              <a:t>الأشكال التي تؤخذ عليها البدائل التربوية :</a:t>
            </a:r>
            <a:endParaRPr lang="en-US" sz="2800" b="1" dirty="0">
              <a:solidFill>
                <a:schemeClr val="accent1">
                  <a:lumMod val="75000"/>
                </a:schemeClr>
              </a:solidFill>
            </a:endParaRPr>
          </a:p>
          <a:p>
            <a:pPr lvl="0" algn="r" rtl="1"/>
            <a:endParaRPr lang="ar-SA" b="1" dirty="0" smtClean="0"/>
          </a:p>
          <a:p>
            <a:pPr lvl="0" algn="r" rtl="1"/>
            <a:r>
              <a:rPr lang="ar-SA" sz="2400" b="1" dirty="0"/>
              <a:t>في الحالات الشديدة تتطلب رعاية خاصة يلتحق الطفل بالمدرسة الداخلية أو المدارس </a:t>
            </a:r>
            <a:r>
              <a:rPr lang="ar-SA" sz="2400" b="1" dirty="0" smtClean="0"/>
              <a:t>النهارية.</a:t>
            </a:r>
          </a:p>
          <a:p>
            <a:pPr lvl="0" algn="r" rtl="1"/>
            <a:endParaRPr lang="en-US" sz="2400" b="1" dirty="0"/>
          </a:p>
          <a:p>
            <a:pPr lvl="0" algn="r" rtl="1"/>
            <a:r>
              <a:rPr lang="ar-SA" sz="2400" b="1" dirty="0">
                <a:solidFill>
                  <a:schemeClr val="accent6">
                    <a:lumMod val="75000"/>
                  </a:schemeClr>
                </a:solidFill>
              </a:rPr>
              <a:t>أما في الحالات البسيطة أو المتوسطة فهناك عدداً من البدائل منها</a:t>
            </a:r>
            <a:r>
              <a:rPr lang="ar-SA" sz="2400" b="1" dirty="0" smtClean="0">
                <a:solidFill>
                  <a:schemeClr val="accent6">
                    <a:lumMod val="75000"/>
                  </a:schemeClr>
                </a:solidFill>
              </a:rPr>
              <a:t>:</a:t>
            </a:r>
          </a:p>
          <a:p>
            <a:pPr lvl="0" algn="r" rtl="1"/>
            <a:endParaRPr lang="en-US" sz="2400" b="1" dirty="0">
              <a:solidFill>
                <a:schemeClr val="accent6">
                  <a:lumMod val="75000"/>
                </a:schemeClr>
              </a:solidFill>
            </a:endParaRPr>
          </a:p>
          <a:p>
            <a:pPr marL="342900" lvl="0" indent="-342900" algn="r" rtl="1">
              <a:buFont typeface="Arial" panose="020B0604020202020204" pitchFamily="34" charset="0"/>
              <a:buChar char="•"/>
            </a:pPr>
            <a:r>
              <a:rPr lang="ar-SA" sz="2400" b="1" dirty="0"/>
              <a:t>الفصول الملحقة بالمدارس العادية</a:t>
            </a:r>
            <a:endParaRPr lang="en-US" sz="2400" b="1" dirty="0"/>
          </a:p>
          <a:p>
            <a:pPr marL="342900" lvl="0" indent="-342900" algn="r" rtl="1">
              <a:buFont typeface="Arial" panose="020B0604020202020204" pitchFamily="34" charset="0"/>
              <a:buChar char="•"/>
            </a:pPr>
            <a:r>
              <a:rPr lang="ar-SA" sz="2400" b="1" dirty="0"/>
              <a:t>الدمج في الفصول العادية مع الاستعانة بغرفة المصادر</a:t>
            </a:r>
            <a:endParaRPr lang="en-US" sz="2400" b="1" dirty="0"/>
          </a:p>
          <a:p>
            <a:pPr marL="342900" lvl="0" indent="-342900" algn="r" rtl="1">
              <a:buFont typeface="Arial" panose="020B0604020202020204" pitchFamily="34" charset="0"/>
              <a:buChar char="•"/>
            </a:pPr>
            <a:r>
              <a:rPr lang="ar-SA" sz="2400" b="1" dirty="0"/>
              <a:t>الدمج في الفصول العادية</a:t>
            </a:r>
            <a:endParaRPr lang="en-US" sz="2400" b="1" dirty="0"/>
          </a:p>
        </p:txBody>
      </p:sp>
    </p:spTree>
    <p:extLst>
      <p:ext uri="{BB962C8B-B14F-4D97-AF65-F5344CB8AC3E}">
        <p14:creationId xmlns:p14="http://schemas.microsoft.com/office/powerpoint/2010/main" val="95556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normAutofit/>
          </a:bodyPr>
          <a:lstStyle/>
          <a:p>
            <a:pPr algn="r" rtl="1"/>
            <a:r>
              <a:rPr lang="ar-SA" sz="2800" b="1" dirty="0">
                <a:solidFill>
                  <a:schemeClr val="accent1">
                    <a:lumMod val="75000"/>
                  </a:schemeClr>
                </a:solidFill>
                <a:latin typeface="+mn-lt"/>
                <a:ea typeface="+mn-ea"/>
                <a:cs typeface="+mn-cs"/>
              </a:rPr>
              <a:t>التقنيـات التعليمية المساعدة : </a:t>
            </a:r>
            <a:endParaRPr lang="en-US" sz="2800" b="1" dirty="0">
              <a:solidFill>
                <a:schemeClr val="accent1">
                  <a:lumMod val="75000"/>
                </a:schemeClr>
              </a:solidFill>
              <a:latin typeface="+mn-lt"/>
              <a:ea typeface="+mn-ea"/>
              <a:cs typeface="+mn-cs"/>
            </a:endParaRPr>
          </a:p>
        </p:txBody>
      </p:sp>
      <p:sp>
        <p:nvSpPr>
          <p:cNvPr id="3" name="Content Placeholder 2"/>
          <p:cNvSpPr>
            <a:spLocks noGrp="1"/>
          </p:cNvSpPr>
          <p:nvPr>
            <p:ph idx="1"/>
          </p:nvPr>
        </p:nvSpPr>
        <p:spPr>
          <a:xfrm>
            <a:off x="228600" y="1371600"/>
            <a:ext cx="8763000" cy="4953000"/>
          </a:xfrm>
        </p:spPr>
        <p:txBody>
          <a:bodyPr>
            <a:noAutofit/>
          </a:bodyPr>
          <a:lstStyle/>
          <a:p>
            <a:pPr algn="r" rtl="1"/>
            <a:r>
              <a:rPr lang="ar-SA" b="1" dirty="0"/>
              <a:t>من الجدير بالذكر أن بعض طلاب ذوي الاعاقات البدنية الشديدة لا يستطيعون التفاعل مع نظام الكمبيوتر بصورته العادية ، اذا لم يتم اجراء تعديلات خاصة وهناك نمطين رئيسين للتعديلات : </a:t>
            </a:r>
            <a:endParaRPr lang="en-US" b="1" dirty="0"/>
          </a:p>
          <a:p>
            <a:pPr lvl="0" algn="r" rtl="1"/>
            <a:r>
              <a:rPr lang="ar-SA" b="1" dirty="0">
                <a:solidFill>
                  <a:schemeClr val="accent6">
                    <a:lumMod val="75000"/>
                  </a:schemeClr>
                </a:solidFill>
              </a:rPr>
              <a:t>وسائل الادخال البديلة </a:t>
            </a:r>
            <a:r>
              <a:rPr lang="ar-SA" b="1" dirty="0"/>
              <a:t>: مثل لوحة المفاتيح او معززات لوحة المفاتيح العادية.</a:t>
            </a:r>
            <a:endParaRPr lang="en-US" b="1" dirty="0"/>
          </a:p>
          <a:p>
            <a:pPr lvl="0" algn="r" rtl="1"/>
            <a:r>
              <a:rPr lang="ar-SA" b="1" dirty="0">
                <a:solidFill>
                  <a:schemeClr val="accent6">
                    <a:lumMod val="75000"/>
                  </a:schemeClr>
                </a:solidFill>
              </a:rPr>
              <a:t>وسائل المخرجات البديلة </a:t>
            </a:r>
            <a:r>
              <a:rPr lang="ar-SA" b="1" dirty="0"/>
              <a:t>: أي الوسائل البديلة لعرض المعلومات.</a:t>
            </a:r>
            <a:endParaRPr lang="en-US" b="1" dirty="0"/>
          </a:p>
          <a:p>
            <a:pPr algn="r" rtl="1"/>
            <a:r>
              <a:rPr lang="ar-SA" b="1" dirty="0"/>
              <a:t>بالإضافة إلى أنه يتم تصميم انماط عديدة أخرى للوسائل المساعدة من اجل مواجهة الحاجات التعليمية للمتعلمين ذوي الإعاقة البدنية ، ومن بين هذه الوسائل :</a:t>
            </a:r>
            <a:endParaRPr lang="en-US" b="1" dirty="0"/>
          </a:p>
          <a:p>
            <a:pPr lvl="0" algn="r" rtl="1"/>
            <a:r>
              <a:rPr lang="ar-SA" b="1" dirty="0"/>
              <a:t>بدائل لوحة المفاتيح </a:t>
            </a:r>
            <a:endParaRPr lang="en-US" b="1" dirty="0"/>
          </a:p>
          <a:p>
            <a:pPr lvl="0" algn="r" rtl="1"/>
            <a:r>
              <a:rPr lang="ar-SA" b="1" dirty="0"/>
              <a:t>الأقلام الإلكترونية</a:t>
            </a:r>
            <a:endParaRPr lang="en-US" b="1" dirty="0"/>
          </a:p>
          <a:p>
            <a:pPr lvl="0" algn="r" rtl="1"/>
            <a:r>
              <a:rPr lang="ar-SA" b="1" dirty="0"/>
              <a:t>القارئ الرقمي للمناهج</a:t>
            </a:r>
            <a:endParaRPr lang="en-US" b="1" dirty="0"/>
          </a:p>
          <a:p>
            <a:pPr lvl="0" algn="r" rtl="1"/>
            <a:r>
              <a:rPr lang="ar-SA" b="1" dirty="0"/>
              <a:t>تكنولوجيا الواقع الافتراضي</a:t>
            </a:r>
            <a:endParaRPr lang="en-US" b="1" dirty="0"/>
          </a:p>
          <a:p>
            <a:pPr lvl="0" algn="r" rtl="1"/>
            <a:r>
              <a:rPr lang="ar-SA" b="1" dirty="0"/>
              <a:t>خوذة التحكم بالكمبيوتر</a:t>
            </a:r>
            <a:endParaRPr lang="en-US" b="1" dirty="0"/>
          </a:p>
        </p:txBody>
      </p:sp>
      <p:pic>
        <p:nvPicPr>
          <p:cNvPr id="5" name="صورة 4" descr="C:\Users\TOSHIBA\AppData\Local\Microsoft\Windows\Temporary Internet Files\Content.Word\20131110_100919.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4267200"/>
            <a:ext cx="2957195" cy="2203450"/>
          </a:xfrm>
          <a:prstGeom prst="rect">
            <a:avLst/>
          </a:prstGeom>
          <a:ln>
            <a:noFill/>
          </a:ln>
          <a:effectLst>
            <a:softEdge rad="112500"/>
          </a:effectLst>
        </p:spPr>
      </p:pic>
    </p:spTree>
    <p:extLst>
      <p:ext uri="{BB962C8B-B14F-4D97-AF65-F5344CB8AC3E}">
        <p14:creationId xmlns:p14="http://schemas.microsoft.com/office/powerpoint/2010/main" val="4248294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33400"/>
            <a:ext cx="9144000" cy="4401205"/>
          </a:xfrm>
          <a:prstGeom prst="rect">
            <a:avLst/>
          </a:prstGeom>
        </p:spPr>
        <p:txBody>
          <a:bodyPr wrap="square">
            <a:spAutoFit/>
          </a:bodyPr>
          <a:lstStyle/>
          <a:p>
            <a:pPr algn="r" rtl="1"/>
            <a:r>
              <a:rPr lang="ar-SA" sz="2800" b="1" spc="-100" dirty="0">
                <a:solidFill>
                  <a:schemeClr val="accent1">
                    <a:lumMod val="75000"/>
                  </a:schemeClr>
                </a:solidFill>
              </a:rPr>
              <a:t>المستلزمات المكانية والتجهيزية بمدارس ذوي الإعاقات البدنية </a:t>
            </a:r>
            <a:r>
              <a:rPr lang="ar-SA" sz="2800" b="1" spc="-100" dirty="0" smtClean="0">
                <a:solidFill>
                  <a:schemeClr val="accent1">
                    <a:lumMod val="75000"/>
                  </a:schemeClr>
                </a:solidFill>
              </a:rPr>
              <a:t>:</a:t>
            </a:r>
            <a:endParaRPr lang="en-US" sz="2800" b="1" spc="-100" dirty="0">
              <a:solidFill>
                <a:schemeClr val="accent1">
                  <a:lumMod val="75000"/>
                </a:schemeClr>
              </a:solidFill>
            </a:endParaRPr>
          </a:p>
          <a:p>
            <a:pPr algn="r" rtl="1">
              <a:lnSpc>
                <a:spcPct val="150000"/>
              </a:lnSpc>
            </a:pPr>
            <a:r>
              <a:rPr lang="ar-SA" sz="2400" b="1" dirty="0">
                <a:solidFill>
                  <a:schemeClr val="accent6">
                    <a:lumMod val="75000"/>
                  </a:schemeClr>
                </a:solidFill>
              </a:rPr>
              <a:t>أولاً</a:t>
            </a:r>
            <a:r>
              <a:rPr lang="ar-SA" sz="2400" b="1" dirty="0"/>
              <a:t> : المستلزمات المكانية والتجهيزية المطلوب توافرها في المدرسة </a:t>
            </a:r>
            <a:endParaRPr lang="en-US" sz="2400" b="1" dirty="0"/>
          </a:p>
          <a:p>
            <a:pPr lvl="0" algn="r" rtl="1">
              <a:lnSpc>
                <a:spcPct val="150000"/>
              </a:lnSpc>
            </a:pPr>
            <a:r>
              <a:rPr lang="ar-SA" sz="2400" b="1" dirty="0" smtClean="0"/>
              <a:t>- مراعاة </a:t>
            </a:r>
            <a:r>
              <a:rPr lang="ar-SA" sz="2400" b="1" dirty="0"/>
              <a:t>أن يكون حجم الأبواب واسع ليسهل دخول المعاقين حركياً وأن تكون مصنعة من مواد خفيفة الوزن ليسهل على المعاق الذي يعاني من ضعف في عضلات الأطراف أو ممن يستخدم اطراف صناعية من تحريكها بأقل جهد عضلي ممكن .</a:t>
            </a:r>
            <a:endParaRPr lang="en-US" sz="2400" b="1" dirty="0"/>
          </a:p>
          <a:p>
            <a:pPr lvl="0" algn="r" rtl="1">
              <a:lnSpc>
                <a:spcPct val="150000"/>
              </a:lnSpc>
            </a:pPr>
            <a:r>
              <a:rPr lang="ar-SA" sz="2400" b="1" dirty="0" smtClean="0"/>
              <a:t>- مراعاة </a:t>
            </a:r>
            <a:r>
              <a:rPr lang="ar-SA" sz="2400" b="1" dirty="0"/>
              <a:t>توفير مواقف لذوي الاعاقات البدنية قرب مدخل المدرسة</a:t>
            </a:r>
            <a:endParaRPr lang="en-US" sz="2400" b="1" dirty="0"/>
          </a:p>
          <a:p>
            <a:pPr lvl="0" algn="r" rtl="1">
              <a:lnSpc>
                <a:spcPct val="150000"/>
              </a:lnSpc>
            </a:pPr>
            <a:r>
              <a:rPr lang="ar-SA" sz="2400" b="1" dirty="0" smtClean="0"/>
              <a:t>- مراعاة </a:t>
            </a:r>
            <a:r>
              <a:rPr lang="ar-SA" sz="2400" b="1" dirty="0"/>
              <a:t>اتساع المساحة المخصصة لإيقاف سيارات ذوي الإعاقة البدنية إذ تستدعي الحاجه مساحة واسعه للدخول إلى البقعة المخصصة لإيقاف السيارة والخروج منها بسهولة .</a:t>
            </a:r>
            <a:endParaRPr lang="en-US" sz="2400" dirty="0"/>
          </a:p>
        </p:txBody>
      </p:sp>
      <p:pic>
        <p:nvPicPr>
          <p:cNvPr id="4" name="صورة 3" descr="C:\Users\TOSHIBA\Desktop\المقـررات - أثير الغامدي\الصور\src124263193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504" y="4870166"/>
            <a:ext cx="3239770" cy="2156460"/>
          </a:xfrm>
          <a:prstGeom prst="rect">
            <a:avLst/>
          </a:prstGeom>
          <a:ln>
            <a:noFill/>
          </a:ln>
          <a:effectLst>
            <a:softEdge rad="112500"/>
          </a:effectLst>
        </p:spPr>
      </p:pic>
      <p:pic>
        <p:nvPicPr>
          <p:cNvPr id="5" name="صورة 4" descr="C:\Users\TOSHIBA\AppData\Local\Microsoft\Windows\Temporary Internet Files\Content.Word\20131110_10092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800" y="4934605"/>
            <a:ext cx="2910840" cy="1986280"/>
          </a:xfrm>
          <a:prstGeom prst="rect">
            <a:avLst/>
          </a:prstGeom>
          <a:ln>
            <a:noFill/>
          </a:ln>
          <a:effectLst>
            <a:softEdge rad="112500"/>
          </a:effectLst>
        </p:spPr>
      </p:pic>
    </p:spTree>
    <p:extLst>
      <p:ext uri="{BB962C8B-B14F-4D97-AF65-F5344CB8AC3E}">
        <p14:creationId xmlns:p14="http://schemas.microsoft.com/office/powerpoint/2010/main" val="3270010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533400"/>
            <a:ext cx="8229600" cy="4876800"/>
          </a:xfrm>
        </p:spPr>
        <p:txBody>
          <a:bodyPr>
            <a:normAutofit/>
          </a:bodyPr>
          <a:lstStyle/>
          <a:p>
            <a:pPr lvl="0" algn="r" rtl="1"/>
            <a:r>
              <a:rPr lang="ar-SA" b="1" dirty="0"/>
              <a:t>تهيئة مداخل المدرسة بما يسهل حركة دخول وخروج مستخدمي الكراسي المتحركة .</a:t>
            </a:r>
            <a:endParaRPr lang="en-US" dirty="0"/>
          </a:p>
          <a:p>
            <a:pPr lvl="0" algn="r" rtl="1"/>
            <a:r>
              <a:rPr lang="ar-SA" b="1" dirty="0"/>
              <a:t>مراعاة انحدار حواف الأرصفة المؤدية إلى المدرسة وممرات المشاة لكي يسمح بتنقل ذي </a:t>
            </a:r>
            <a:r>
              <a:rPr lang="ar-SA" b="1" dirty="0" smtClean="0"/>
              <a:t>الإعاقة </a:t>
            </a:r>
            <a:r>
              <a:rPr lang="ar-SA" b="1" dirty="0"/>
              <a:t>البدنية سواء الذي يستخدم الكرسي المتحرك أو العكازات أو الأرجل الصناعية </a:t>
            </a:r>
            <a:endParaRPr lang="en-US" dirty="0"/>
          </a:p>
          <a:p>
            <a:pPr lvl="0" algn="r" rtl="1"/>
            <a:r>
              <a:rPr lang="ar-SA" b="1" dirty="0"/>
              <a:t>توفير المصاعد الكهربائية والممرات المنحدرة لتسمح بالتنقل بين الأدوار</a:t>
            </a:r>
            <a:endParaRPr lang="en-US" dirty="0"/>
          </a:p>
          <a:p>
            <a:pPr lvl="0" algn="r" rtl="1"/>
            <a:r>
              <a:rPr lang="ar-SA" b="1" dirty="0"/>
              <a:t>تخصيص أبواب تفتح بمجرد الضغط على زر تلقائياً عند وصول المعاق او أبواب تفتح باتجاهين.</a:t>
            </a:r>
            <a:endParaRPr lang="en-US" dirty="0"/>
          </a:p>
        </p:txBody>
      </p:sp>
      <p:pic>
        <p:nvPicPr>
          <p:cNvPr id="5" name="صورة 4" descr="C:\Users\TOSHIBA\AppData\Local\Microsoft\Windows\Temporary Internet Files\Content.Word\20131110_09531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4267200"/>
            <a:ext cx="3061335" cy="2438400"/>
          </a:xfrm>
          <a:prstGeom prst="rect">
            <a:avLst/>
          </a:prstGeom>
          <a:ln>
            <a:noFill/>
          </a:ln>
          <a:effectLst>
            <a:softEdge rad="112500"/>
          </a:effectLst>
        </p:spPr>
      </p:pic>
    </p:spTree>
    <p:extLst>
      <p:ext uri="{BB962C8B-B14F-4D97-AF65-F5344CB8AC3E}">
        <p14:creationId xmlns:p14="http://schemas.microsoft.com/office/powerpoint/2010/main" val="141763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990600"/>
          </a:xfrm>
        </p:spPr>
        <p:txBody>
          <a:bodyPr>
            <a:normAutofit/>
          </a:bodyPr>
          <a:lstStyle/>
          <a:p>
            <a:pPr algn="ctr" rtl="1"/>
            <a:r>
              <a:rPr lang="ar-SA" sz="3600" b="1" dirty="0">
                <a:solidFill>
                  <a:schemeClr val="accent1">
                    <a:lumMod val="75000"/>
                  </a:schemeClr>
                </a:solidFill>
                <a:latin typeface="+mn-lt"/>
                <a:ea typeface="+mn-ea"/>
                <a:cs typeface="+mn-cs"/>
              </a:rPr>
              <a:t>دورات المياه:</a:t>
            </a:r>
            <a:endParaRPr lang="en-US" sz="3600" b="1" dirty="0">
              <a:solidFill>
                <a:schemeClr val="accent1">
                  <a:lumMod val="75000"/>
                </a:schemeClr>
              </a:solidFill>
              <a:latin typeface="+mn-lt"/>
              <a:ea typeface="+mn-ea"/>
              <a:cs typeface="+mn-cs"/>
            </a:endParaRPr>
          </a:p>
        </p:txBody>
      </p:sp>
      <p:sp>
        <p:nvSpPr>
          <p:cNvPr id="3" name="Content Placeholder 2"/>
          <p:cNvSpPr>
            <a:spLocks noGrp="1"/>
          </p:cNvSpPr>
          <p:nvPr>
            <p:ph idx="1"/>
          </p:nvPr>
        </p:nvSpPr>
        <p:spPr>
          <a:xfrm>
            <a:off x="381000" y="1371600"/>
            <a:ext cx="8763000" cy="3276602"/>
          </a:xfrm>
        </p:spPr>
        <p:txBody>
          <a:bodyPr>
            <a:noAutofit/>
          </a:bodyPr>
          <a:lstStyle/>
          <a:p>
            <a:pPr algn="r" rtl="1"/>
            <a:r>
              <a:rPr lang="ar-SA" b="1" dirty="0"/>
              <a:t>1-توفير مجففات كهربائية يكون ارتفاعها مناسب.</a:t>
            </a:r>
            <a:endParaRPr lang="en-US" b="1" dirty="0"/>
          </a:p>
          <a:p>
            <a:pPr algn="r" rtl="1"/>
            <a:r>
              <a:rPr lang="ar-SA" b="1" dirty="0"/>
              <a:t>2-توفير مساند من القضبان على الجانبين لتسهيل الحركة.</a:t>
            </a:r>
            <a:endParaRPr lang="en-US" b="1" dirty="0"/>
          </a:p>
          <a:p>
            <a:pPr algn="r" rtl="1"/>
            <a:r>
              <a:rPr lang="ar-SA" b="1" dirty="0"/>
              <a:t>3-توفير مغسلة بارتفاع مناسب.</a:t>
            </a:r>
            <a:endParaRPr lang="en-US" b="1" dirty="0"/>
          </a:p>
          <a:p>
            <a:pPr algn="r" rtl="1"/>
            <a:r>
              <a:rPr lang="ar-SA" b="1" dirty="0"/>
              <a:t>4-توفير مرايا ذات ارتفاع منخفض .</a:t>
            </a:r>
            <a:endParaRPr lang="en-US" b="1" dirty="0"/>
          </a:p>
          <a:p>
            <a:pPr algn="r" rtl="1"/>
            <a:r>
              <a:rPr lang="ar-SA" b="1" dirty="0"/>
              <a:t>5-توفير حمامات ذات كراسي مرتفعة .</a:t>
            </a:r>
            <a:endParaRPr lang="en-US" b="1" dirty="0"/>
          </a:p>
          <a:p>
            <a:pPr algn="r" rtl="1"/>
            <a:r>
              <a:rPr lang="ar-SA" b="1" dirty="0"/>
              <a:t>6-إمكانية فتح الحمامات من الخارج ليسهل إنقاذ ذوي الإعاقة البدنية.</a:t>
            </a:r>
            <a:endParaRPr lang="en-US" b="1" dirty="0"/>
          </a:p>
        </p:txBody>
      </p:sp>
      <p:pic>
        <p:nvPicPr>
          <p:cNvPr id="7" name="Picture 4"/>
          <p:cNvPicPr/>
          <p:nvPr/>
        </p:nvPicPr>
        <p:blipFill>
          <a:blip r:embed="rId2">
            <a:extLst>
              <a:ext uri="{28A0092B-C50C-407E-A947-70E740481C1C}">
                <a14:useLocalDpi xmlns:a14="http://schemas.microsoft.com/office/drawing/2010/main" val="0"/>
              </a:ext>
            </a:extLst>
          </a:blip>
          <a:stretch>
            <a:fillRect/>
          </a:stretch>
        </p:blipFill>
        <p:spPr>
          <a:xfrm>
            <a:off x="0" y="4191000"/>
            <a:ext cx="4648199" cy="2538413"/>
          </a:xfrm>
          <a:prstGeom prst="rect">
            <a:avLst/>
          </a:prstGeom>
        </p:spPr>
      </p:pic>
    </p:spTree>
    <p:extLst>
      <p:ext uri="{BB962C8B-B14F-4D97-AF65-F5344CB8AC3E}">
        <p14:creationId xmlns:p14="http://schemas.microsoft.com/office/powerpoint/2010/main" val="3225947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09600"/>
            <a:ext cx="9131300" cy="5139869"/>
          </a:xfrm>
          <a:prstGeom prst="rect">
            <a:avLst/>
          </a:prstGeom>
        </p:spPr>
        <p:txBody>
          <a:bodyPr wrap="square">
            <a:spAutoFit/>
          </a:bodyPr>
          <a:lstStyle/>
          <a:p>
            <a:pPr algn="r" rtl="1"/>
            <a:r>
              <a:rPr lang="ar-SA" sz="3600" b="1" spc="-100" dirty="0">
                <a:solidFill>
                  <a:schemeClr val="accent1">
                    <a:lumMod val="75000"/>
                  </a:schemeClr>
                </a:solidFill>
              </a:rPr>
              <a:t>البيئة المكانية داخل المدرسة:</a:t>
            </a:r>
            <a:endParaRPr lang="en-US" sz="3600" b="1" spc="-100" dirty="0">
              <a:solidFill>
                <a:schemeClr val="accent1">
                  <a:lumMod val="75000"/>
                </a:schemeClr>
              </a:solidFill>
            </a:endParaRPr>
          </a:p>
          <a:p>
            <a:pPr algn="r" rtl="1"/>
            <a:r>
              <a:rPr lang="ar-SA" sz="2400" b="1" dirty="0"/>
              <a:t>1-ضرورة أن يكون فناء المدرسة والممرات مستوية وواقية من الانزلاق.</a:t>
            </a:r>
            <a:endParaRPr lang="en-US" sz="2400" b="1" dirty="0"/>
          </a:p>
          <a:p>
            <a:pPr algn="r" rtl="1"/>
            <a:r>
              <a:rPr lang="ar-SA" sz="2400" b="1" dirty="0"/>
              <a:t>2-تسوية عتبات المداخل وإزالة العوائق لتسهيل تنقلهم.</a:t>
            </a:r>
            <a:endParaRPr lang="en-US" sz="2400" b="1" dirty="0"/>
          </a:p>
          <a:p>
            <a:pPr algn="r" rtl="1"/>
            <a:r>
              <a:rPr lang="ar-SA" sz="2400" b="1" dirty="0"/>
              <a:t>3-توفير </a:t>
            </a:r>
            <a:r>
              <a:rPr lang="ar-SA" sz="2400" b="1" dirty="0" err="1"/>
              <a:t>أرفف</a:t>
            </a:r>
            <a:r>
              <a:rPr lang="ar-SA" sz="2400" b="1" dirty="0"/>
              <a:t> مكتبات متحركة لتساعدهم على التصفح بسهولة.</a:t>
            </a:r>
            <a:endParaRPr lang="en-US" sz="2400" b="1" dirty="0"/>
          </a:p>
          <a:p>
            <a:pPr algn="r" rtl="1"/>
            <a:r>
              <a:rPr lang="ar-SA" sz="2400" b="1" dirty="0"/>
              <a:t>4-تغطية أرضية المكتبة بأرضية واقية من الانزلاق ليسهل تنقلهم.</a:t>
            </a:r>
            <a:endParaRPr lang="en-US" sz="2400" b="1" dirty="0"/>
          </a:p>
          <a:p>
            <a:pPr algn="r" rtl="1"/>
            <a:r>
              <a:rPr lang="ar-SA" sz="2400" b="1" dirty="0"/>
              <a:t>5-توفير مقابض الابواب الطويلة ليسهل استخدامها.</a:t>
            </a:r>
            <a:endParaRPr lang="en-US" sz="2400" b="1" dirty="0"/>
          </a:p>
          <a:p>
            <a:pPr algn="r" rtl="1"/>
            <a:r>
              <a:rPr lang="ar-SA" sz="2400" b="1" dirty="0"/>
              <a:t>6-ضرورة أن تكون الممرات واسعة .</a:t>
            </a:r>
            <a:endParaRPr lang="en-US" sz="2400" b="1" dirty="0"/>
          </a:p>
          <a:p>
            <a:pPr algn="r" rtl="1"/>
            <a:r>
              <a:rPr lang="ar-SA" sz="2400" b="1" dirty="0"/>
              <a:t>7-عدم إبقاء الأسلاك الكهربائية على الأرضيات مما يمنع أو يحد من تنقل ذوي الإعاقة البدنية.</a:t>
            </a:r>
            <a:endParaRPr lang="en-US" sz="2400" b="1" dirty="0"/>
          </a:p>
          <a:p>
            <a:pPr algn="r" rtl="1"/>
            <a:r>
              <a:rPr lang="ar-SA" sz="2400" b="1" dirty="0"/>
              <a:t>8-تصميم الممرات داخل المدرسة بعرض (3م) لتسهيل تنقل ذوي الإعاقة البدنية .</a:t>
            </a:r>
            <a:endParaRPr lang="en-US" sz="2400" b="1" dirty="0"/>
          </a:p>
          <a:p>
            <a:pPr algn="r" rtl="1"/>
            <a:r>
              <a:rPr lang="ar-SA" sz="2400" b="1" dirty="0"/>
              <a:t>9-تصميم </a:t>
            </a:r>
            <a:r>
              <a:rPr lang="ar-SA" sz="2400" b="1" dirty="0" err="1"/>
              <a:t>متكات</a:t>
            </a:r>
            <a:r>
              <a:rPr lang="ar-SA" sz="2400" b="1" dirty="0"/>
              <a:t> على الجدران تساعد المعاقين على الانتقال بسهولة من الكراسي المتحركة إلى أي مكان آخر.</a:t>
            </a:r>
            <a:endParaRPr lang="en-US" sz="2400" b="1" dirty="0"/>
          </a:p>
          <a:p>
            <a:pPr algn="r" rtl="1"/>
            <a:endParaRPr lang="en-US" sz="2800" b="1" dirty="0">
              <a:solidFill>
                <a:schemeClr val="accent1">
                  <a:lumMod val="75000"/>
                </a:schemeClr>
              </a:solidFill>
              <a:cs typeface="AdvertisingMedium" pitchFamily="2" charset="-78"/>
            </a:endParaRPr>
          </a:p>
        </p:txBody>
      </p:sp>
      <p:pic>
        <p:nvPicPr>
          <p:cNvPr id="5" name="Picture 3"/>
          <p:cNvPicPr/>
          <p:nvPr/>
        </p:nvPicPr>
        <p:blipFill>
          <a:blip r:embed="rId2">
            <a:extLst>
              <a:ext uri="{28A0092B-C50C-407E-A947-70E740481C1C}">
                <a14:useLocalDpi xmlns:a14="http://schemas.microsoft.com/office/drawing/2010/main" val="0"/>
              </a:ext>
            </a:extLst>
          </a:blip>
          <a:stretch>
            <a:fillRect/>
          </a:stretch>
        </p:blipFill>
        <p:spPr>
          <a:xfrm>
            <a:off x="0" y="5241235"/>
            <a:ext cx="1828800" cy="1600200"/>
          </a:xfrm>
          <a:prstGeom prst="rect">
            <a:avLst/>
          </a:prstGeom>
        </p:spPr>
      </p:pic>
    </p:spTree>
    <p:extLst>
      <p:ext uri="{BB962C8B-B14F-4D97-AF65-F5344CB8AC3E}">
        <p14:creationId xmlns:p14="http://schemas.microsoft.com/office/powerpoint/2010/main" val="3692238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1060</TotalTime>
  <Words>1250</Words>
  <Application>Microsoft Office PowerPoint</Application>
  <PresentationFormat>عرض على الشاشة (3:4)‏</PresentationFormat>
  <Paragraphs>150</Paragraphs>
  <Slides>20</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20</vt:i4>
      </vt:variant>
    </vt:vector>
  </HeadingPairs>
  <TitlesOfParts>
    <vt:vector size="24" baseType="lpstr">
      <vt:lpstr>AdvertisingMedium</vt:lpstr>
      <vt:lpstr>Arial</vt:lpstr>
      <vt:lpstr>Calibri</vt:lpstr>
      <vt:lpstr>Clarity</vt:lpstr>
      <vt:lpstr>عرض تقديمي في PowerPoint</vt:lpstr>
      <vt:lpstr>عرض تقديمي في PowerPoint</vt:lpstr>
      <vt:lpstr>عرض تقديمي في PowerPoint</vt:lpstr>
      <vt:lpstr>عرض تقديمي في PowerPoint</vt:lpstr>
      <vt:lpstr>التقنيـات التعليمية المساعدة : </vt:lpstr>
      <vt:lpstr>عرض تقديمي في PowerPoint</vt:lpstr>
      <vt:lpstr>عرض تقديمي في PowerPoint</vt:lpstr>
      <vt:lpstr>دورات المياه:</vt:lpstr>
      <vt:lpstr>عرض تقديمي في PowerPoint</vt:lpstr>
      <vt:lpstr>عرض تقديمي في PowerPoint</vt:lpstr>
      <vt:lpstr>عرض تقديمي في PowerPoint</vt:lpstr>
      <vt:lpstr>المبادئ الأساسية في تشغيل ذوي الإعاقات البدنية: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الفرق بين اخصائي العلاج الوظيفي واخصائي العلاج الطبيعي: </vt:lpstr>
      <vt:lpstr>أهداف تأهيل ذوي الإعاقة البدنية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Rehab</dc:creator>
  <cp:lastModifiedBy>LENOVO</cp:lastModifiedBy>
  <cp:revision>55</cp:revision>
  <dcterms:created xsi:type="dcterms:W3CDTF">2013-04-02T09:13:59Z</dcterms:created>
  <dcterms:modified xsi:type="dcterms:W3CDTF">2015-02-07T09:48:22Z</dcterms:modified>
</cp:coreProperties>
</file>