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9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9C373AD-4461-4EBB-B383-B9ECBB4AA84A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549B611-0531-46FC-96B6-71AEDCDEA1AF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9B611-0531-46FC-96B6-71AEDCDEA1AF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E0798AB-10A5-4B25-8B78-DB86ADDC2B7C}" type="datetimeFigureOut">
              <a:rPr lang="ar-SA" smtClean="0"/>
              <a:pPr/>
              <a:t>16/07/37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98DD116-1797-47A2-AB02-3861166B263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المتأخرون دراسياً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مفهوم التأخر الدراسي- أسبابه- توزيع أنواع فئات التأخر الدراسي- تشخيصه- علاجه.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42910" y="571480"/>
            <a:ext cx="7467600" cy="5616720"/>
          </a:xfrm>
        </p:spPr>
        <p:txBody>
          <a:bodyPr/>
          <a:lstStyle/>
          <a:p>
            <a:r>
              <a:rPr lang="ar-SA" dirty="0" smtClean="0"/>
              <a:t> قد تكون من مسببات التأخر الدراسي أسباب متداخلة مثل ازدحام الفصول وتكدسها بالتلاميذ، طرق التدريس الخاطئة، وأساليب تعامل المعلم مع التلاميذ كالقسوة والتفرقة بالمعاملة وعدم التشجيع....</a:t>
            </a:r>
          </a:p>
          <a:p>
            <a:endParaRPr lang="ar-SA" dirty="0" smtClean="0"/>
          </a:p>
          <a:p>
            <a:r>
              <a:rPr lang="ar-SA" dirty="0" smtClean="0"/>
              <a:t>الاهتمام بالتلاميذ الذين يتخلفون في مواد دراسية معينة بإتاحة حصص تقوية وابتكار وسائل جديد لتعليمهم.</a:t>
            </a:r>
          </a:p>
          <a:p>
            <a:endParaRPr lang="ar-SA" dirty="0" smtClean="0"/>
          </a:p>
          <a:p>
            <a:r>
              <a:rPr lang="ar-SA" dirty="0" smtClean="0"/>
              <a:t>يجب أن تكون الصلة بين المدرسة والمنزل صلة وثيقة.</a:t>
            </a:r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مفهوم التخلف الدراسي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ar-SA" dirty="0" smtClean="0"/>
              <a:t> </a:t>
            </a:r>
            <a:r>
              <a:rPr lang="ar-SA" sz="2800" dirty="0" smtClean="0"/>
              <a:t>هم التلاميذ الذين يكون مستوى تحصيلهم الدراسي أقل من مستوى أقرانهم ونظرائهم العاديين الذين في مستوى أعمارهم وفرقهم الدراسية.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/>
              <a:t> هم الذين يكون تحصيلهم الدراسي أقل من مستوى ذكائهم.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/>
              <a:t>التأخر الدراسي له أسباب عديدة ولا ينبغي أن نرجع دائما السبب لانخفاض الذكاء أو الضعف العقلي.</a:t>
            </a:r>
          </a:p>
          <a:p>
            <a:pPr>
              <a:buFont typeface="Wingdings" pitchFamily="2" charset="2"/>
              <a:buChar char="v"/>
            </a:pPr>
            <a:r>
              <a:rPr lang="ar-SA" sz="2800" dirty="0" smtClean="0"/>
              <a:t> هناك عوامل عديدة مسببة يسميها العلماء“ التأخر الدراسي الوظيفي“ والذي تكون أسبابه عوامل اجتماعية،أو انفعالية، أو تربوية.</a:t>
            </a:r>
          </a:p>
          <a:p>
            <a:pPr>
              <a:buFont typeface="Wingdings" pitchFamily="2" charset="2"/>
              <a:buChar char="v"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3600" dirty="0" smtClean="0">
                <a:solidFill>
                  <a:srgbClr val="FF0000"/>
                </a:solidFill>
              </a:rPr>
              <a:t>تصنيف أسباب التخلف الدراسي</a:t>
            </a:r>
            <a:br>
              <a:rPr lang="ar-SA" sz="3600" dirty="0" smtClean="0">
                <a:solidFill>
                  <a:srgbClr val="FF0000"/>
                </a:solidFill>
              </a:rPr>
            </a:br>
            <a:r>
              <a:rPr lang="ar-SA" sz="3600" dirty="0" smtClean="0">
                <a:solidFill>
                  <a:srgbClr val="FF0000"/>
                </a:solidFill>
              </a:rPr>
              <a:t>(ذاتية – أسرية – مدرسية)</a:t>
            </a: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b="1" dirty="0" smtClean="0">
                <a:solidFill>
                  <a:srgbClr val="00B050"/>
                </a:solidFill>
              </a:rPr>
              <a:t> أولا: عوامل ذاتية: </a:t>
            </a:r>
            <a:r>
              <a:rPr lang="ar-SA" dirty="0" smtClean="0"/>
              <a:t>هي عوامل ترتبط بالفرد ذاته سواء كانت عوامل خلقية أو جسمية أو انفعالية.</a:t>
            </a:r>
          </a:p>
          <a:p>
            <a:pPr marL="624078" indent="-514350">
              <a:buFont typeface="+mj-lt"/>
              <a:buAutoNum type="arabicPeriod"/>
            </a:pP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b="1" dirty="0" smtClean="0">
                <a:solidFill>
                  <a:srgbClr val="7030A0"/>
                </a:solidFill>
              </a:rPr>
              <a:t>قد يرجع التخلف الدراسي إلى عوامل خلقية</a:t>
            </a:r>
            <a:r>
              <a:rPr lang="ar-SA" dirty="0" smtClean="0">
                <a:solidFill>
                  <a:srgbClr val="0070C0"/>
                </a:solidFill>
              </a:rPr>
              <a:t> كالضعف العقلي، </a:t>
            </a:r>
            <a:r>
              <a:rPr lang="ar-SA" dirty="0" err="1" smtClean="0">
                <a:solidFill>
                  <a:srgbClr val="0070C0"/>
                </a:solidFill>
              </a:rPr>
              <a:t>او</a:t>
            </a:r>
            <a:r>
              <a:rPr lang="ar-SA" dirty="0" smtClean="0">
                <a:solidFill>
                  <a:srgbClr val="0070C0"/>
                </a:solidFill>
              </a:rPr>
              <a:t> انخفاض مستوى الذكاء العام أو انخفاض مستوى القدرات الخاصة.</a:t>
            </a:r>
          </a:p>
          <a:p>
            <a:pPr marL="624078" indent="-514350">
              <a:buNone/>
            </a:pPr>
            <a:endParaRPr lang="ar-SA" dirty="0" smtClean="0">
              <a:solidFill>
                <a:srgbClr val="0070C0"/>
              </a:solidFill>
            </a:endParaRPr>
          </a:p>
          <a:p>
            <a:pPr marL="624078" indent="-514350">
              <a:buFont typeface="+mj-lt"/>
              <a:buAutoNum type="arabicPeriod" startAt="2"/>
            </a:pPr>
            <a:r>
              <a:rPr lang="ar-SA" dirty="0" smtClean="0">
                <a:solidFill>
                  <a:srgbClr val="0070C0"/>
                </a:solidFill>
              </a:rPr>
              <a:t> </a:t>
            </a:r>
            <a:r>
              <a:rPr lang="ar-SA" b="1" dirty="0" smtClean="0">
                <a:solidFill>
                  <a:srgbClr val="7030A0"/>
                </a:solidFill>
              </a:rPr>
              <a:t>عوامل جسمية: </a:t>
            </a:r>
            <a:r>
              <a:rPr lang="ar-SA" dirty="0" smtClean="0">
                <a:solidFill>
                  <a:srgbClr val="0070C0"/>
                </a:solidFill>
              </a:rPr>
              <a:t>تتعلق بضعف الصحة العامة، والإصابة ببعض الأمراض المزمنة، والاضطرابات في إفرازات الغدد الصماء ،ضعف البصر وطوله ، الإصابة بالاستجماتزم ، ضعف السمع.</a:t>
            </a:r>
          </a:p>
          <a:p>
            <a:pPr marL="624078" indent="-514350">
              <a:buNone/>
            </a:pPr>
            <a:endParaRPr lang="ar-SA" dirty="0" smtClean="0">
              <a:solidFill>
                <a:srgbClr val="0070C0"/>
              </a:solidFill>
            </a:endParaRPr>
          </a:p>
          <a:p>
            <a:pPr marL="624078" indent="-514350">
              <a:buFont typeface="+mj-lt"/>
              <a:buAutoNum type="arabicPeriod" startAt="3"/>
            </a:pPr>
            <a:r>
              <a:rPr lang="ar-SA" dirty="0" smtClean="0">
                <a:solidFill>
                  <a:srgbClr val="0070C0"/>
                </a:solidFill>
              </a:rPr>
              <a:t> </a:t>
            </a:r>
            <a:r>
              <a:rPr lang="ar-SA" b="1" dirty="0" smtClean="0">
                <a:solidFill>
                  <a:srgbClr val="7030A0"/>
                </a:solidFill>
              </a:rPr>
              <a:t>عوامل انفعالية: </a:t>
            </a:r>
            <a:r>
              <a:rPr lang="ar-SA" dirty="0" smtClean="0">
                <a:solidFill>
                  <a:srgbClr val="0070C0"/>
                </a:solidFill>
              </a:rPr>
              <a:t>تتعلق بالاضطرابات الانفعالية التي تبدو في قلق الطفل وعدم استقراره ،خجله، اضطرابات النطق، التي تؤدي </a:t>
            </a:r>
            <a:r>
              <a:rPr lang="ar-SA" dirty="0" smtClean="0">
                <a:solidFill>
                  <a:srgbClr val="0070C0"/>
                </a:solidFill>
              </a:rPr>
              <a:t>إلى </a:t>
            </a:r>
            <a:r>
              <a:rPr lang="ar-SA" dirty="0" smtClean="0">
                <a:solidFill>
                  <a:srgbClr val="0070C0"/>
                </a:solidFill>
              </a:rPr>
              <a:t>تدني الثقة بالنفس والشعور بالنقص.</a:t>
            </a: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>
          <a:xfrm>
            <a:off x="428596" y="1000108"/>
            <a:ext cx="7496204" cy="547384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ar-SA" dirty="0" smtClean="0">
                <a:solidFill>
                  <a:srgbClr val="00B050"/>
                </a:solidFill>
              </a:rPr>
              <a:t> </a:t>
            </a:r>
            <a:r>
              <a:rPr lang="ar-SA" b="1" dirty="0" smtClean="0">
                <a:solidFill>
                  <a:srgbClr val="00B050"/>
                </a:solidFill>
              </a:rPr>
              <a:t>ثانياً: عوامل أسرية:</a:t>
            </a:r>
          </a:p>
          <a:p>
            <a:pPr>
              <a:buNone/>
            </a:pPr>
            <a:endParaRPr lang="ar-SA" b="1" dirty="0" smtClean="0">
              <a:solidFill>
                <a:srgbClr val="00B050"/>
              </a:solidFill>
            </a:endParaRPr>
          </a:p>
          <a:p>
            <a:pPr marL="624078" indent="-514350">
              <a:buFont typeface="+mj-lt"/>
              <a:buAutoNum type="arabicPeriod"/>
            </a:pPr>
            <a:r>
              <a:rPr lang="ar-SA" b="1" dirty="0" smtClean="0">
                <a:solidFill>
                  <a:srgbClr val="C00000"/>
                </a:solidFill>
              </a:rPr>
              <a:t> عدم الاستقرار العائلي: </a:t>
            </a:r>
            <a:r>
              <a:rPr lang="ar-SA" dirty="0" smtClean="0">
                <a:solidFill>
                  <a:srgbClr val="0070C0"/>
                </a:solidFill>
              </a:rPr>
              <a:t>حالات الطلاق، كثرة المشاكل،قسوة الوالدين، أو تدليلهما للطفل أو التذبذب في المعاملة، أو سوء علاقة الطفل بأبويه.</a:t>
            </a:r>
            <a:endParaRPr lang="ar-SA" dirty="0" smtClean="0"/>
          </a:p>
          <a:p>
            <a:pPr marL="624078" indent="-514350">
              <a:buFont typeface="+mj-lt"/>
              <a:buAutoNum type="arabicPeriod"/>
            </a:pPr>
            <a:r>
              <a:rPr lang="ar-SA" b="1" dirty="0" smtClean="0">
                <a:solidFill>
                  <a:srgbClr val="C00000"/>
                </a:solidFill>
              </a:rPr>
              <a:t>المستوى الثقافي للأسرة: </a:t>
            </a:r>
            <a:r>
              <a:rPr lang="ar-SA" dirty="0" smtClean="0">
                <a:solidFill>
                  <a:srgbClr val="0070C0"/>
                </a:solidFill>
              </a:rPr>
              <a:t>الأسر التي يشيع فيها الحرمان الثقافي، لا تهتم بمستوى الطفل، ولا واجباته، ولا تهئ الجو الدراسي، أحياناً عدم حصول الآباء على التعليم يولد اتجاه سلبي نحو التعليم ويطلق عليهم(المحرومين ثقافياُ).</a:t>
            </a:r>
          </a:p>
          <a:p>
            <a:pPr marL="624078" indent="-514350">
              <a:buFont typeface="+mj-lt"/>
              <a:buAutoNum type="arabicPeriod"/>
            </a:pPr>
            <a:r>
              <a:rPr lang="ar-SA" b="1" dirty="0" smtClean="0">
                <a:solidFill>
                  <a:srgbClr val="C00000"/>
                </a:solidFill>
              </a:rPr>
              <a:t>المستوى الاقتصادي للأسرة: </a:t>
            </a:r>
            <a:r>
              <a:rPr lang="ar-SA" dirty="0" smtClean="0">
                <a:solidFill>
                  <a:srgbClr val="0070C0"/>
                </a:solidFill>
              </a:rPr>
              <a:t>يرى بعض الباحثين أنه كلما ارتفع المستوى الاقتصادي والاجتماعي للأسرة كلما أتيح لأفرادها توفير الغذاء المناسب والمسكن ، والجو الدراسي ، والفرص التعليمية والتدريبية.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000" dirty="0" smtClean="0">
                <a:solidFill>
                  <a:srgbClr val="FF0000"/>
                </a:solidFill>
              </a:rPr>
              <a:t>تصنيف أسباب التخلف الدراسي</a:t>
            </a:r>
            <a:br>
              <a:rPr lang="ar-SA" sz="4000" dirty="0" smtClean="0">
                <a:solidFill>
                  <a:srgbClr val="FF0000"/>
                </a:solidFill>
              </a:rPr>
            </a:br>
            <a:r>
              <a:rPr lang="ar-SA" sz="4000" dirty="0" smtClean="0">
                <a:solidFill>
                  <a:srgbClr val="FF0000"/>
                </a:solidFill>
              </a:rPr>
              <a:t>(ذاتية – أسرية – مدرسية)</a:t>
            </a:r>
            <a:endParaRPr lang="ar-SA" dirty="0"/>
          </a:p>
        </p:txBody>
      </p:sp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ar-SA" b="1" dirty="0" smtClean="0">
                <a:solidFill>
                  <a:srgbClr val="00B050"/>
                </a:solidFill>
              </a:rPr>
              <a:t> ثالثاً: عوامل مدرسية:</a:t>
            </a:r>
          </a:p>
          <a:p>
            <a:pPr marL="624078" indent="-514350">
              <a:buFont typeface="+mj-lt"/>
              <a:buAutoNum type="arabicPeriod"/>
            </a:pP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dirty="0" smtClean="0">
                <a:solidFill>
                  <a:srgbClr val="0070C0"/>
                </a:solidFill>
              </a:rPr>
              <a:t>أساليب المدرسة غير تربوية واستبدادية تستخدم القمع وتفتقر للأنشطة الاجتماعية والرياضية.</a:t>
            </a:r>
          </a:p>
          <a:p>
            <a:pPr marL="624078" indent="-514350">
              <a:buFont typeface="+mj-lt"/>
              <a:buAutoNum type="arabicPeriod"/>
            </a:pPr>
            <a:r>
              <a:rPr lang="ar-SA" dirty="0" smtClean="0">
                <a:solidFill>
                  <a:srgbClr val="0070C0"/>
                </a:solidFill>
              </a:rPr>
              <a:t>ازدحام الفصول بالتلاميذ مما يعوق العمليات التعليمية.</a:t>
            </a:r>
          </a:p>
          <a:p>
            <a:pPr marL="624078" indent="-514350">
              <a:buFont typeface="+mj-lt"/>
              <a:buAutoNum type="arabicPeriod"/>
            </a:pPr>
            <a:r>
              <a:rPr lang="ar-SA" dirty="0" smtClean="0">
                <a:solidFill>
                  <a:srgbClr val="0070C0"/>
                </a:solidFill>
              </a:rPr>
              <a:t> سوء توزيع التلاميذ وفقاُ لمستوياتهم العقلية.</a:t>
            </a:r>
          </a:p>
          <a:p>
            <a:pPr marL="624078" indent="-514350">
              <a:buFont typeface="+mj-lt"/>
              <a:buAutoNum type="arabicPeriod"/>
            </a:pPr>
            <a:r>
              <a:rPr lang="ar-SA" dirty="0" smtClean="0">
                <a:solidFill>
                  <a:srgbClr val="0070C0"/>
                </a:solidFill>
              </a:rPr>
              <a:t> عدم انتظام التلاميذ في المدرسة.</a:t>
            </a:r>
          </a:p>
          <a:p>
            <a:pPr marL="624078" indent="-514350">
              <a:buFont typeface="+mj-lt"/>
              <a:buAutoNum type="arabicPeriod"/>
            </a:pPr>
            <a:r>
              <a:rPr lang="ar-SA" dirty="0" smtClean="0">
                <a:solidFill>
                  <a:srgbClr val="0070C0"/>
                </a:solidFill>
              </a:rPr>
              <a:t> دور بعض المدرسين غير التربويين الذين لا يراعون الفروق الفردية في الذكاء والقدرات بين التلاميذ.</a:t>
            </a:r>
          </a:p>
          <a:p>
            <a:pPr marL="624078" indent="-514350">
              <a:buFont typeface="+mj-lt"/>
              <a:buAutoNum type="arabicPeriod"/>
            </a:pPr>
            <a:r>
              <a:rPr lang="ar-SA" dirty="0" smtClean="0">
                <a:solidFill>
                  <a:srgbClr val="0070C0"/>
                </a:solidFill>
              </a:rPr>
              <a:t> طرق التدريس ونظم الامتحانات والمناهج التدريسية.</a:t>
            </a:r>
            <a:endParaRPr lang="ar-S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41"/>
          <p:cNvGraphicFramePr>
            <a:graphicFrameLocks/>
          </p:cNvGraphicFramePr>
          <p:nvPr/>
        </p:nvGraphicFramePr>
        <p:xfrm>
          <a:off x="285720" y="1285860"/>
          <a:ext cx="8229600" cy="5175568"/>
        </p:xfrm>
        <a:graphic>
          <a:graphicData uri="http://schemas.openxmlformats.org/drawingml/2006/table">
            <a:tbl>
              <a:tblPr rtl="1"/>
              <a:tblGrid>
                <a:gridCol w="2057400"/>
                <a:gridCol w="2057400"/>
                <a:gridCol w="2057400"/>
                <a:gridCol w="2057400"/>
              </a:tblGrid>
              <a:tr h="9048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الأبعاد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صعوبات التعلم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بطء التعلم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التأخر </a:t>
                      </a:r>
                      <a:r>
                        <a:rPr kumimoji="0" lang="ar-S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الدراسي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الجوانب الأكاديمية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انخفاض في مهارات المواد الأساسية (قراءة ، </a:t>
                      </a:r>
                      <a:r>
                        <a:rPr kumimoji="0" lang="ar-SA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املاء</a:t>
                      </a: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، حساب)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انخفاض القدرة الاستيعابية في جميع المواد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انخفاض الاستيعاب في جميع المواد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السبب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اضطراب في العمليات الذهنية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انخفاض في القدرة الذهنية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عدم وجود دافعية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عامل الذكاء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90 </a:t>
                      </a:r>
                      <a:r>
                        <a:rPr kumimoji="0" lang="ar-SA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و</a:t>
                      </a: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أعلى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84 و أقل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90 و أعلى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التعامل بالصف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غرفة المصادر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التخفيف المنهجي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الإرشاد </a:t>
                      </a:r>
                      <a:r>
                        <a:rPr kumimoji="0" lang="ar-S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و التوجيه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1857356" y="428604"/>
            <a:ext cx="52864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solidFill>
                  <a:srgbClr val="FF0000"/>
                </a:solidFill>
              </a:rPr>
              <a:t>فروق هامه</a:t>
            </a:r>
            <a:endParaRPr lang="ar-SA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تشخيص التأخر الدراسي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 تطبيق الاختبارات الموضوعية المقننة لتقويم التلاميذ المتأخرين دراسيا مثل اختبارات الذكاء واختبارات التحصيل واختبارات الشخصية...</a:t>
            </a:r>
          </a:p>
          <a:p>
            <a:r>
              <a:rPr lang="ar-SA" dirty="0" smtClean="0"/>
              <a:t> تطبيق الاختبارات والفحوص الطبية والفسيولوجية التي تتناول الجوانب الجسمية والعصبية والحركية والغدد والسمع والبصر.</a:t>
            </a:r>
          </a:p>
          <a:p>
            <a:r>
              <a:rPr lang="ar-SA" dirty="0" smtClean="0"/>
              <a:t> إعداد سجل التحصيل الدراسي الذي يضم درجات التلميذ في المواد الدراسية المختلفة.</a:t>
            </a:r>
          </a:p>
          <a:p>
            <a:r>
              <a:rPr lang="ar-SA" dirty="0" smtClean="0"/>
              <a:t> دراسة الحالة.</a:t>
            </a:r>
          </a:p>
          <a:p>
            <a:r>
              <a:rPr lang="ar-SA" dirty="0" smtClean="0"/>
              <a:t> تحليل الوثائق الشخصية ورسوماتهم وأعمالهم الفنية وتحليلها بطريق سيكولوجية للتعرف على الجوانب الانفعالية واهتماماتهم وصراعاتهم...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علاج التأخر الدراسي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/>
              <a:t>أ- الأسلوب النفسي للعلاج:</a:t>
            </a:r>
          </a:p>
          <a:p>
            <a:r>
              <a:rPr lang="ar-SA" dirty="0" smtClean="0"/>
              <a:t>محاولة تغيير الاتجاهات السلبية للتلاميذ نحو دراستهم ومدرستهم والمجتمع...</a:t>
            </a:r>
          </a:p>
          <a:p>
            <a:r>
              <a:rPr lang="ar-SA" dirty="0" smtClean="0"/>
              <a:t> تغيير مفهوم الذات الذي يتسم بالسلبية وتكوين مفهوم جديد أكثر إيجابية ، لأن مفهوم الذات السلبي يعوق التحصيل الدراسي.</a:t>
            </a:r>
          </a:p>
          <a:p>
            <a:r>
              <a:rPr lang="ar-SA" dirty="0" smtClean="0"/>
              <a:t> تنمية دوافع التلميذ وشحذ قدراته وبث الثقة بنفسه.</a:t>
            </a:r>
          </a:p>
          <a:p>
            <a:r>
              <a:rPr lang="ar-SA" dirty="0" smtClean="0"/>
              <a:t> يتعين على المرشد مراعاة بعض المبادئ مثل: الامتناع عن ذكر أهمية وقيمة النجاح الدراسي أمام التلميذ، بل يجعله من ذاته يشعر ويقبل على النجاح.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467600" cy="5759596"/>
          </a:xfrm>
        </p:spPr>
        <p:txBody>
          <a:bodyPr>
            <a:normAutofit/>
          </a:bodyPr>
          <a:lstStyle/>
          <a:p>
            <a:r>
              <a:rPr lang="ar-SA" b="1" dirty="0" smtClean="0"/>
              <a:t> ب- الأسلوب التربوي والاجتماعي في العلاج: </a:t>
            </a:r>
          </a:p>
          <a:p>
            <a:r>
              <a:rPr lang="ar-SA" dirty="0" smtClean="0"/>
              <a:t> يجب أن تراعي المدرسة الفروق الفردية بين التلاميذ في مستوى الذكاء والقدرات وان تراعي توزيعهم على الفصول .</a:t>
            </a:r>
          </a:p>
          <a:p>
            <a:r>
              <a:rPr lang="ar-SA" dirty="0" smtClean="0"/>
              <a:t> يجب أن يقوم بالتدريس لفصول المتخلفين مدرسون معدون إعدادا فنيا وتربويا .</a:t>
            </a:r>
          </a:p>
          <a:p>
            <a:r>
              <a:rPr lang="ar-SA" dirty="0" smtClean="0"/>
              <a:t> يجب أن يكون جو المدرسة جوا صالحا ملائما ومناسبا يشبع احتياجات التلاميذ التعليمية والاجتماعية.</a:t>
            </a:r>
          </a:p>
          <a:p>
            <a:r>
              <a:rPr lang="ar-SA" dirty="0" smtClean="0"/>
              <a:t> الاهتمام بالنهوض بالمعلمين تربويا وتعليميا </a:t>
            </a:r>
            <a:r>
              <a:rPr lang="ar-SA" dirty="0" err="1" smtClean="0"/>
              <a:t>بالاكثار</a:t>
            </a:r>
            <a:r>
              <a:rPr lang="ar-SA" dirty="0" smtClean="0"/>
              <a:t> من الدورات التدريبية .</a:t>
            </a:r>
          </a:p>
          <a:p>
            <a:r>
              <a:rPr lang="ar-SA" dirty="0" smtClean="0"/>
              <a:t> الاهتمام الخاص بالتلاميذ الذين يعانون من الضعف العام </a:t>
            </a:r>
            <a:r>
              <a:rPr lang="ar-SA" dirty="0" err="1" smtClean="0"/>
              <a:t>والامراض</a:t>
            </a:r>
            <a:r>
              <a:rPr lang="ar-SA" dirty="0" smtClean="0"/>
              <a:t> المتنوعة وعرضهم على </a:t>
            </a:r>
            <a:r>
              <a:rPr lang="ar-SA" dirty="0" err="1" smtClean="0"/>
              <a:t>الاطباء</a:t>
            </a:r>
            <a:r>
              <a:rPr lang="ar-SA" dirty="0" smtClean="0"/>
              <a:t> وفحصهم وعلاجهم .</a:t>
            </a:r>
          </a:p>
          <a:p>
            <a:r>
              <a:rPr lang="ar-SA" dirty="0" smtClean="0"/>
              <a:t>قد يكون من مسببات التخلف الدراسي عوامل نفسية أو مشكلات انفعالية.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731</Words>
  <Application>Microsoft Office PowerPoint</Application>
  <PresentationFormat>عرض على الشاشة (3:4)‏</PresentationFormat>
  <Paragraphs>73</Paragraphs>
  <Slides>10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مشربية</vt:lpstr>
      <vt:lpstr>المتأخرون دراسياً</vt:lpstr>
      <vt:lpstr>مفهوم التخلف الدراسي</vt:lpstr>
      <vt:lpstr>تصنيف أسباب التخلف الدراسي (ذاتية – أسرية – مدرسية)</vt:lpstr>
      <vt:lpstr>الشريحة 4</vt:lpstr>
      <vt:lpstr>تصنيف أسباب التخلف الدراسي (ذاتية – أسرية – مدرسية)</vt:lpstr>
      <vt:lpstr>الشريحة 6</vt:lpstr>
      <vt:lpstr>تشخيص التأخر الدراسي</vt:lpstr>
      <vt:lpstr>علاج التأخر الدراسي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مرحبا</dc:creator>
  <cp:lastModifiedBy>مرحبا</cp:lastModifiedBy>
  <cp:revision>26</cp:revision>
  <dcterms:created xsi:type="dcterms:W3CDTF">2014-03-31T17:32:57Z</dcterms:created>
  <dcterms:modified xsi:type="dcterms:W3CDTF">2016-04-23T18:46:02Z</dcterms:modified>
</cp:coreProperties>
</file>