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3" r:id="rId4"/>
    <p:sldId id="258" r:id="rId5"/>
    <p:sldId id="262" r:id="rId6"/>
    <p:sldId id="261" r:id="rId7"/>
    <p:sldId id="264" r:id="rId8"/>
    <p:sldId id="259" r:id="rId9"/>
    <p:sldId id="260" r:id="rId10"/>
    <p:sldId id="266" r:id="rId11"/>
    <p:sldId id="267" r:id="rId12"/>
    <p:sldId id="277" r:id="rId13"/>
    <p:sldId id="268" r:id="rId14"/>
    <p:sldId id="269" r:id="rId15"/>
    <p:sldId id="270" r:id="rId16"/>
    <p:sldId id="271" r:id="rId17"/>
    <p:sldId id="273" r:id="rId18"/>
    <p:sldId id="272" r:id="rId19"/>
    <p:sldId id="274" r:id="rId20"/>
    <p:sldId id="275" r:id="rId21"/>
    <p:sldId id="276" r:id="rId22"/>
    <p:sldId id="279" r:id="rId23"/>
    <p:sldId id="278" r:id="rId24"/>
    <p:sldId id="280" r:id="rId25"/>
    <p:sldId id="281" r:id="rId26"/>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نمط متوسط 1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22838BEF-8BB2-4498-84A7-C5851F593DF1}" styleName="نمط متوسط 4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17A28793-7C44-48B9-B48E-96B7513684D6}"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7A28793-7C44-48B9-B48E-96B7513684D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7A28793-7C44-48B9-B48E-96B7513684D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7A28793-7C44-48B9-B48E-96B7513684D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17A28793-7C44-48B9-B48E-96B7513684D6}"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7A28793-7C44-48B9-B48E-96B7513684D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17A28793-7C44-48B9-B48E-96B7513684D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17A28793-7C44-48B9-B48E-96B7513684D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17A28793-7C44-48B9-B48E-96B7513684D6}"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7A28793-7C44-48B9-B48E-96B7513684D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5F99B485-9A6E-4180-BFE1-943448433050}" type="datetimeFigureOut">
              <a:rPr lang="ar-SA" smtClean="0"/>
              <a:t>19/02/37</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17A28793-7C44-48B9-B48E-96B7513684D6}"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99B485-9A6E-4180-BFE1-943448433050}" type="datetimeFigureOut">
              <a:rPr lang="ar-SA" smtClean="0"/>
              <a:t>19/02/37</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7A28793-7C44-48B9-B48E-96B7513684D6}"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ctr"/>
            <a:r>
              <a:rPr lang="ar-SA" sz="5400" dirty="0" smtClean="0">
                <a:effectLst>
                  <a:outerShdw blurRad="38100" dist="38100" dir="2700000" algn="tl">
                    <a:srgbClr val="000000">
                      <a:alpha val="43137"/>
                    </a:srgbClr>
                  </a:outerShdw>
                </a:effectLst>
              </a:rPr>
              <a:t>التلخيص والخلاصة</a:t>
            </a:r>
            <a:endParaRPr lang="ar-SA" sz="5400"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dirty="0" smtClean="0"/>
              <a:t>الخلاصة </a:t>
            </a:r>
            <a:endParaRPr lang="ar-SA" dirty="0"/>
          </a:p>
        </p:txBody>
      </p:sp>
      <p:sp>
        <p:nvSpPr>
          <p:cNvPr id="3" name="مستطيل 2"/>
          <p:cNvSpPr/>
          <p:nvPr/>
        </p:nvSpPr>
        <p:spPr>
          <a:xfrm>
            <a:off x="1331640" y="1268760"/>
            <a:ext cx="7128792" cy="5909310"/>
          </a:xfrm>
          <a:prstGeom prst="rect">
            <a:avLst/>
          </a:prstGeom>
        </p:spPr>
        <p:txBody>
          <a:bodyPr wrap="square">
            <a:spAutoFit/>
          </a:bodyPr>
          <a:lstStyle/>
          <a:p>
            <a:r>
              <a:rPr lang="ar-SA" b="1" dirty="0" err="1" smtClean="0"/>
              <a:t>تعريفها :</a:t>
            </a:r>
            <a:r>
              <a:rPr lang="ar-SA" b="1" dirty="0" smtClean="0"/>
              <a:t> </a:t>
            </a:r>
          </a:p>
          <a:p>
            <a:r>
              <a:rPr lang="ar-SA" dirty="0" smtClean="0"/>
              <a:t>هي </a:t>
            </a:r>
            <a:r>
              <a:rPr lang="ar-SA" dirty="0"/>
              <a:t>بيان الفكرة الأساسية من </a:t>
            </a:r>
            <a:r>
              <a:rPr lang="ar-SA" dirty="0" err="1"/>
              <a:t>النص </a:t>
            </a:r>
            <a:r>
              <a:rPr lang="ar-SA" dirty="0"/>
              <a:t>، </a:t>
            </a:r>
            <a:r>
              <a:rPr lang="ar-SA" dirty="0" err="1"/>
              <a:t>وهدفه .</a:t>
            </a:r>
            <a:endParaRPr lang="ar-SA" dirty="0"/>
          </a:p>
          <a:p>
            <a:r>
              <a:rPr lang="ar-SA" dirty="0" smtClean="0"/>
              <a:t/>
            </a:r>
            <a:br>
              <a:rPr lang="ar-SA" dirty="0" smtClean="0"/>
            </a:br>
            <a:r>
              <a:rPr lang="ar-SA" b="1" dirty="0" err="1"/>
              <a:t>أسسها :</a:t>
            </a:r>
            <a:endParaRPr lang="ar-SA" b="1" dirty="0"/>
          </a:p>
          <a:p>
            <a:r>
              <a:rPr lang="ar-SA" dirty="0" smtClean="0"/>
              <a:t/>
            </a:r>
            <a:br>
              <a:rPr lang="ar-SA" dirty="0" smtClean="0"/>
            </a:br>
            <a:r>
              <a:rPr lang="ar-SA" dirty="0"/>
              <a:t>1-تكون بأسلوب كاتب </a:t>
            </a:r>
            <a:r>
              <a:rPr lang="ar-SA" dirty="0" err="1"/>
              <a:t>الخلاصة </a:t>
            </a:r>
            <a:r>
              <a:rPr lang="ar-SA" dirty="0"/>
              <a:t>، لا بأسلوب كاتب النص </a:t>
            </a:r>
            <a:r>
              <a:rPr lang="ar-SA" dirty="0" err="1"/>
              <a:t>الأصلي .</a:t>
            </a:r>
            <a:r>
              <a:rPr lang="ar-SA" dirty="0"/>
              <a:t/>
            </a:r>
            <a:br>
              <a:rPr lang="ar-SA" dirty="0"/>
            </a:br>
            <a:r>
              <a:rPr lang="ar-SA" dirty="0"/>
              <a:t>2-تحتوي على الفكرة الأساسية من </a:t>
            </a:r>
            <a:r>
              <a:rPr lang="ar-SA" dirty="0" err="1"/>
              <a:t>النص </a:t>
            </a:r>
            <a:r>
              <a:rPr lang="ar-SA" dirty="0"/>
              <a:t>، وهدفه </a:t>
            </a:r>
            <a:r>
              <a:rPr lang="ar-SA" dirty="0" err="1"/>
              <a:t>فقط </a:t>
            </a:r>
            <a:r>
              <a:rPr lang="ar-SA" dirty="0" err="1" smtClean="0"/>
              <a:t>.</a:t>
            </a:r>
            <a:r>
              <a:rPr lang="ar-SA" dirty="0" smtClean="0"/>
              <a:t/>
            </a:r>
            <a:br>
              <a:rPr lang="ar-SA" dirty="0" smtClean="0"/>
            </a:br>
            <a:r>
              <a:rPr lang="ar-SA" dirty="0"/>
              <a:t>3-تبتعد فيه عن الأفكار الفرعية والتعليلات </a:t>
            </a:r>
            <a:r>
              <a:rPr lang="ar-SA" dirty="0" err="1"/>
              <a:t>والاستدلالات </a:t>
            </a:r>
            <a:r>
              <a:rPr lang="ar-SA" dirty="0" err="1" smtClean="0"/>
              <a:t>.</a:t>
            </a:r>
            <a:endParaRPr lang="ar-SA" dirty="0" smtClean="0"/>
          </a:p>
          <a:p>
            <a:endParaRPr lang="ar-SA" b="1" dirty="0"/>
          </a:p>
          <a:p>
            <a:r>
              <a:rPr lang="ar-SA" b="1" dirty="0" err="1"/>
              <a:t>طريقتها :</a:t>
            </a:r>
            <a:endParaRPr lang="ar-SA" b="1" dirty="0"/>
          </a:p>
          <a:p>
            <a:r>
              <a:rPr lang="ar-SA" dirty="0" smtClean="0"/>
              <a:t/>
            </a:r>
            <a:br>
              <a:rPr lang="ar-SA" dirty="0" smtClean="0"/>
            </a:br>
            <a:r>
              <a:rPr lang="ar-SA" dirty="0" smtClean="0"/>
              <a:t>1- عندما </a:t>
            </a:r>
            <a:r>
              <a:rPr lang="ar-SA" dirty="0"/>
              <a:t>تريد كتابة خلاصة لبحثٍ ما أو مقالة ما فإنك تقرأ النص قراءة </a:t>
            </a:r>
            <a:r>
              <a:rPr lang="ar-SA" dirty="0" err="1"/>
              <a:t>متأنية </a:t>
            </a:r>
            <a:r>
              <a:rPr lang="ar-SA" dirty="0"/>
              <a:t>، ثم تعي فكرته الرئيسة التي فهمتها من خلال </a:t>
            </a:r>
            <a:r>
              <a:rPr lang="ar-SA" dirty="0" err="1"/>
              <a:t>القراءة ،</a:t>
            </a:r>
            <a:endParaRPr lang="ar-SA" dirty="0"/>
          </a:p>
          <a:p>
            <a:r>
              <a:rPr lang="ar-SA" dirty="0" smtClean="0"/>
              <a:t/>
            </a:r>
            <a:br>
              <a:rPr lang="ar-SA" dirty="0" smtClean="0"/>
            </a:br>
            <a:r>
              <a:rPr lang="ar-SA" dirty="0" smtClean="0"/>
              <a:t>2- تُدَوِّن </a:t>
            </a:r>
            <a:r>
              <a:rPr lang="ar-SA" dirty="0"/>
              <a:t>هذه </a:t>
            </a:r>
            <a:r>
              <a:rPr lang="ar-SA" dirty="0" err="1"/>
              <a:t>الفكرة </a:t>
            </a:r>
            <a:r>
              <a:rPr lang="ar-SA" dirty="0"/>
              <a:t>، وتبيِّن الأهداف والنتائج للبحث </a:t>
            </a:r>
            <a:r>
              <a:rPr lang="ar-SA" dirty="0" err="1"/>
              <a:t>مثلاً </a:t>
            </a:r>
            <a:r>
              <a:rPr lang="ar-SA" dirty="0"/>
              <a:t>، في نقاط </a:t>
            </a:r>
            <a:r>
              <a:rPr lang="ar-SA" dirty="0" err="1"/>
              <a:t>صغيرة </a:t>
            </a:r>
            <a:r>
              <a:rPr lang="ar-SA" dirty="0" smtClean="0"/>
              <a:t>.وتكون </a:t>
            </a:r>
            <a:r>
              <a:rPr lang="ar-SA" dirty="0"/>
              <a:t>كلماته بحدود مئة وخمسين كلمة </a:t>
            </a:r>
            <a:r>
              <a:rPr lang="ar-SA" dirty="0" err="1"/>
              <a:t>فقط </a:t>
            </a:r>
            <a:r>
              <a:rPr lang="ar-SA" dirty="0"/>
              <a:t>، </a:t>
            </a:r>
            <a:r>
              <a:rPr lang="ar-SA" dirty="0" err="1"/>
              <a:t>أي </a:t>
            </a:r>
            <a:r>
              <a:rPr lang="ar-SA" dirty="0"/>
              <a:t>: في حدود صفحة </a:t>
            </a:r>
            <a:r>
              <a:rPr lang="ar-SA" dirty="0" err="1"/>
              <a:t>واحدة </a:t>
            </a:r>
            <a:r>
              <a:rPr lang="ar-SA" dirty="0" smtClean="0"/>
              <a:t>.إ لا </a:t>
            </a:r>
            <a:r>
              <a:rPr lang="ar-SA" dirty="0"/>
              <a:t>إذا كان حجم البحث </a:t>
            </a:r>
            <a:r>
              <a:rPr lang="ar-SA" dirty="0" err="1"/>
              <a:t>كبيراً </a:t>
            </a:r>
            <a:r>
              <a:rPr lang="ar-SA" dirty="0"/>
              <a:t>، ويحتاج الأمر للإطالة في المختصر نوعاً </a:t>
            </a:r>
            <a:r>
              <a:rPr lang="ar-SA" dirty="0" err="1"/>
              <a:t>ما ،</a:t>
            </a:r>
            <a:endParaRPr lang="ar-SA" dirty="0"/>
          </a:p>
          <a:p>
            <a:r>
              <a:rPr lang="ar-SA" dirty="0" smtClean="0"/>
              <a:t/>
            </a:r>
            <a:br>
              <a:rPr lang="ar-SA" dirty="0" smtClean="0"/>
            </a:br>
            <a:r>
              <a:rPr lang="ar-SA" dirty="0"/>
              <a:t>فعلى كاتب المختصر إيضاح المطلوب بأقل قدر </a:t>
            </a:r>
            <a:r>
              <a:rPr lang="ar-SA" dirty="0" err="1"/>
              <a:t>ممكن .</a:t>
            </a:r>
            <a:endParaRPr lang="ar-SA" dirty="0"/>
          </a:p>
          <a:p>
            <a:r>
              <a:rPr lang="ar-SA" dirty="0" smtClean="0"/>
              <a:t/>
            </a:r>
            <a:br>
              <a:rPr lang="ar-SA" dirty="0" smtClean="0"/>
            </a:br>
            <a:endParaRPr lang="ar-SA"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1043608" y="1988840"/>
            <a:ext cx="7776864" cy="1200329"/>
          </a:xfrm>
          <a:prstGeom prst="rect">
            <a:avLst/>
          </a:prstGeom>
        </p:spPr>
        <p:txBody>
          <a:bodyPr wrap="square">
            <a:spAutoFit/>
          </a:bodyPr>
          <a:lstStyle/>
          <a:p>
            <a:pPr algn="ctr"/>
            <a:r>
              <a:rPr lang="ar-SA" b="1" dirty="0" smtClean="0"/>
              <a:t>       خلاصة </a:t>
            </a:r>
            <a:r>
              <a:rPr lang="ar-SA" b="1" dirty="0" err="1" smtClean="0"/>
              <a:t>مقال (</a:t>
            </a:r>
            <a:r>
              <a:rPr lang="ar-SA" b="1" dirty="0" smtClean="0"/>
              <a:t>( تعريب التعليم </a:t>
            </a:r>
            <a:r>
              <a:rPr lang="ar-SA" b="1" dirty="0" err="1" smtClean="0"/>
              <a:t>العالي )</a:t>
            </a:r>
            <a:r>
              <a:rPr lang="ar-SA" b="1" dirty="0" smtClean="0"/>
              <a:t> </a:t>
            </a:r>
          </a:p>
          <a:p>
            <a:pPr algn="ctr"/>
            <a:endParaRPr lang="ar-SA" b="1" dirty="0" smtClean="0"/>
          </a:p>
          <a:p>
            <a:r>
              <a:rPr lang="ar-SA" b="1" dirty="0"/>
              <a:t> </a:t>
            </a:r>
            <a:r>
              <a:rPr lang="ar-SA" b="1" dirty="0" smtClean="0"/>
              <a:t>    إنه </a:t>
            </a:r>
            <a:r>
              <a:rPr lang="ar-SA" b="1" dirty="0"/>
              <a:t>لمن المؤسف أن تظل فروع التعليم العالي تدرس بلغة أجنبية وكأنه أثر من آثار الدعوات الاستعمارية لهدم اللغة العربية </a:t>
            </a:r>
            <a:r>
              <a:rPr lang="ar-SA" b="1" dirty="0" err="1"/>
              <a:t>وثقافتها .</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7606" y="2060848"/>
            <a:ext cx="8146847" cy="1569660"/>
          </a:xfrm>
          <a:prstGeom prst="rect">
            <a:avLst/>
          </a:prstGeom>
        </p:spPr>
        <p:txBody>
          <a:bodyPr wrap="none">
            <a:spAutoFit/>
          </a:bodyPr>
          <a:lstStyle/>
          <a:p>
            <a:r>
              <a:rPr lang="ar-SA" sz="2400" dirty="0" smtClean="0"/>
              <a:t>الفرق بين التلخيص والخلاصة</a:t>
            </a:r>
          </a:p>
          <a:p>
            <a:r>
              <a:rPr lang="ar-SA" sz="2400" dirty="0" smtClean="0"/>
              <a:t>الخلاصة تقتصر فقط على جوهر </a:t>
            </a:r>
            <a:r>
              <a:rPr lang="ar-SA" sz="2400" dirty="0" err="1" smtClean="0"/>
              <a:t>الفكرة </a:t>
            </a:r>
            <a:r>
              <a:rPr lang="ar-SA" sz="2400" dirty="0" smtClean="0"/>
              <a:t>, وتستغني عن تفاصيل وعناوين </a:t>
            </a:r>
            <a:r>
              <a:rPr lang="ar-SA" sz="2400" dirty="0" err="1" smtClean="0"/>
              <a:t>وأمثلة .</a:t>
            </a:r>
            <a:r>
              <a:rPr lang="ar-SA" sz="2400" dirty="0" smtClean="0"/>
              <a:t> </a:t>
            </a:r>
          </a:p>
          <a:p>
            <a:r>
              <a:rPr lang="ar-SA" sz="2400" dirty="0" smtClean="0"/>
              <a:t>أما التلخيص فهو إبراز الموضوع بعدد قليل من الجمل في فقرات مع المحافظة على جوهر </a:t>
            </a:r>
            <a:r>
              <a:rPr lang="ar-SA" sz="2400" dirty="0" err="1" smtClean="0"/>
              <a:t>النص .</a:t>
            </a:r>
            <a:endParaRPr lang="en-US" sz="2400" dirty="0" smtClean="0"/>
          </a:p>
          <a:p>
            <a:endParaRPr lang="ar-SA"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التقرير </a:t>
            </a:r>
            <a:endParaRPr lang="ar-SA" dirty="0"/>
          </a:p>
        </p:txBody>
      </p:sp>
      <p:sp>
        <p:nvSpPr>
          <p:cNvPr id="3" name="مستطيل 2"/>
          <p:cNvSpPr/>
          <p:nvPr/>
        </p:nvSpPr>
        <p:spPr>
          <a:xfrm>
            <a:off x="899592" y="1772816"/>
            <a:ext cx="7920880" cy="4708981"/>
          </a:xfrm>
          <a:prstGeom prst="rect">
            <a:avLst/>
          </a:prstGeom>
        </p:spPr>
        <p:txBody>
          <a:bodyPr wrap="square">
            <a:spAutoFit/>
          </a:bodyPr>
          <a:lstStyle/>
          <a:p>
            <a:r>
              <a:rPr lang="ar-SA" sz="2000" b="1" dirty="0"/>
              <a:t> تعريف </a:t>
            </a:r>
            <a:r>
              <a:rPr lang="ar-SA" sz="2000" b="1" dirty="0" err="1"/>
              <a:t>التقرير</a:t>
            </a:r>
            <a:r>
              <a:rPr lang="ar-SA" sz="2000" b="1" dirty="0" err="1" smtClean="0"/>
              <a:t>:</a:t>
            </a:r>
            <a:endParaRPr lang="ar-SA" sz="2000" b="1" dirty="0" smtClean="0"/>
          </a:p>
          <a:p>
            <a:r>
              <a:rPr lang="ar-SA" sz="2000" dirty="0" smtClean="0"/>
              <a:t/>
            </a:r>
            <a:br>
              <a:rPr lang="ar-SA" sz="2000" dirty="0" smtClean="0"/>
            </a:br>
            <a:r>
              <a:rPr lang="ar-SA" sz="2000" dirty="0" err="1"/>
              <a:t>كلمة </a:t>
            </a:r>
            <a:r>
              <a:rPr lang="ar-SA" sz="2000" dirty="0"/>
              <a:t>" </a:t>
            </a:r>
            <a:r>
              <a:rPr lang="ar-SA" sz="2000" dirty="0" err="1"/>
              <a:t>تقرير </a:t>
            </a:r>
            <a:r>
              <a:rPr lang="ar-SA" sz="2000" dirty="0"/>
              <a:t>" هي في الأصل مشتقة من الفعل قَرّرَ بمعنى قرّر المسألة أو الرأي، حقّقه و </a:t>
            </a:r>
            <a:r>
              <a:rPr lang="ar-SA" sz="2000" dirty="0" err="1"/>
              <a:t>وضّحه.</a:t>
            </a:r>
            <a:r>
              <a:rPr lang="ar-SA" sz="2000" dirty="0" smtClean="0"/>
              <a:t/>
            </a:r>
            <a:br>
              <a:rPr lang="ar-SA" sz="2000" dirty="0" smtClean="0"/>
            </a:br>
            <a:r>
              <a:rPr lang="ar-SA" sz="2000" dirty="0"/>
              <a:t>و هذا التوضيح أو التحقيق الوارد في التقرير هو عرض رسمي و مختصر لمعلومات أو حقائق أو بيانات محددة لغرض معين، و يهدف إلى توضيح المزايا و العيوب</a:t>
            </a:r>
            <a:r>
              <a:rPr lang="ar-SA" sz="2000" dirty="0" smtClean="0"/>
              <a:t>.</a:t>
            </a:r>
          </a:p>
          <a:p>
            <a:endParaRPr lang="ar-SA" sz="2000" dirty="0" smtClean="0"/>
          </a:p>
          <a:p>
            <a:r>
              <a:rPr lang="ar-SA" sz="2000" b="1" dirty="0"/>
              <a:t> أهمية كتابة </a:t>
            </a:r>
            <a:r>
              <a:rPr lang="ar-SA" sz="2000" b="1" dirty="0" err="1"/>
              <a:t>التقرير:</a:t>
            </a:r>
            <a:r>
              <a:rPr lang="ar-SA" sz="2000" dirty="0" smtClean="0"/>
              <a:t/>
            </a:r>
            <a:br>
              <a:rPr lang="ar-SA" sz="2000" dirty="0" smtClean="0"/>
            </a:br>
            <a:r>
              <a:rPr lang="ar-SA" sz="2000" b="1" dirty="0"/>
              <a:t>لكتابة التقرير أهمية كبيرة في حياتنا العملية، و تلك الأهمية تكمن في الأسباب </a:t>
            </a:r>
            <a:r>
              <a:rPr lang="ar-SA" sz="2000" b="1" dirty="0" err="1"/>
              <a:t>التالية:</a:t>
            </a:r>
            <a:r>
              <a:rPr lang="ar-SA" sz="2000" dirty="0" smtClean="0"/>
              <a:t/>
            </a:r>
            <a:br>
              <a:rPr lang="ar-SA" sz="2000" dirty="0" smtClean="0"/>
            </a:br>
            <a:r>
              <a:rPr lang="ar-SA" sz="2000" b="1" dirty="0" err="1" smtClean="0"/>
              <a:t>1 </a:t>
            </a:r>
            <a:r>
              <a:rPr lang="ar-SA" sz="2000" b="1" dirty="0" smtClean="0"/>
              <a:t>- </a:t>
            </a:r>
            <a:r>
              <a:rPr lang="ar-SA" sz="2000" dirty="0" smtClean="0"/>
              <a:t>توثيق العمل، وتقييمه، ووصفه.</a:t>
            </a:r>
          </a:p>
          <a:p>
            <a:r>
              <a:rPr lang="ar-SA" sz="2000" dirty="0" err="1" smtClean="0"/>
              <a:t>2 </a:t>
            </a:r>
            <a:r>
              <a:rPr lang="ar-SA" sz="2000" dirty="0" smtClean="0"/>
              <a:t>- تحقيق أغراض معينة؛ لاتخاذ قرارات </a:t>
            </a:r>
            <a:r>
              <a:rPr lang="ar-SA" sz="2000" dirty="0" err="1" smtClean="0"/>
              <a:t>تخصها.</a:t>
            </a:r>
            <a:r>
              <a:rPr lang="ar-SA" sz="2000" dirty="0" smtClean="0"/>
              <a:t> </a:t>
            </a:r>
            <a:r>
              <a:rPr lang="ar-SA" sz="2000" dirty="0" err="1" smtClean="0"/>
              <a:t>-</a:t>
            </a:r>
            <a:endParaRPr lang="ar-SA" sz="2000" dirty="0" smtClean="0"/>
          </a:p>
          <a:p>
            <a:r>
              <a:rPr lang="ar-SA" sz="2000" dirty="0" err="1" smtClean="0"/>
              <a:t>3 </a:t>
            </a:r>
            <a:r>
              <a:rPr lang="ar-SA" sz="2000" dirty="0" smtClean="0"/>
              <a:t>- يتم فيه تحديد المشكلة أو الأمور التي ينبغي علينا معالجتها </a:t>
            </a:r>
            <a:r>
              <a:rPr lang="ar-SA" sz="2000" dirty="0" err="1" smtClean="0"/>
              <a:t>وعرضها.</a:t>
            </a:r>
            <a:r>
              <a:rPr lang="ar-SA" sz="2000" dirty="0" smtClean="0"/>
              <a:t> </a:t>
            </a:r>
          </a:p>
          <a:p>
            <a:r>
              <a:rPr lang="ar-SA" sz="2000" dirty="0" err="1" smtClean="0"/>
              <a:t>2 </a:t>
            </a:r>
            <a:r>
              <a:rPr lang="ar-SA" sz="2000" dirty="0" smtClean="0"/>
              <a:t>- يتم فيه تقديم اقتراحات وتوصيات تستفيد منها الجهة المنفذة للتقرير.</a:t>
            </a:r>
          </a:p>
          <a:p>
            <a:endParaRPr lang="ar-SA" sz="2000" dirty="0" smtClean="0"/>
          </a:p>
          <a:p>
            <a:endParaRPr lang="ar-SA" sz="2000" dirty="0"/>
          </a:p>
          <a:p>
            <a:endParaRPr lang="ar-SA" sz="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692696"/>
            <a:ext cx="7704856" cy="6186309"/>
          </a:xfrm>
          <a:prstGeom prst="rect">
            <a:avLst/>
          </a:prstGeom>
        </p:spPr>
        <p:txBody>
          <a:bodyPr wrap="square">
            <a:spAutoFit/>
          </a:bodyPr>
          <a:lstStyle/>
          <a:p>
            <a:r>
              <a:rPr lang="ar-SA" b="1" dirty="0"/>
              <a:t> أنواع </a:t>
            </a:r>
            <a:r>
              <a:rPr lang="ar-SA" b="1" dirty="0" err="1"/>
              <a:t>التقارير:</a:t>
            </a:r>
            <a:r>
              <a:rPr lang="ar-SA" b="1" dirty="0"/>
              <a:t/>
            </a:r>
            <a:br>
              <a:rPr lang="ar-SA" b="1" dirty="0"/>
            </a:br>
            <a:r>
              <a:rPr lang="ar-SA" b="1" dirty="0"/>
              <a:t>1- التقارير </a:t>
            </a:r>
            <a:r>
              <a:rPr lang="ar-SA" b="1" dirty="0" err="1"/>
              <a:t>الأكاديمية:</a:t>
            </a:r>
            <a:r>
              <a:rPr lang="ar-SA" dirty="0" smtClean="0"/>
              <a:t/>
            </a:r>
            <a:br>
              <a:rPr lang="ar-SA" dirty="0" smtClean="0"/>
            </a:br>
            <a:r>
              <a:rPr lang="ar-SA" dirty="0"/>
              <a:t>و هي تقارير عن البحوث العلمية، و تصدر حسب </a:t>
            </a:r>
            <a:r>
              <a:rPr lang="ar-SA" dirty="0" err="1"/>
              <a:t>الحاجة.</a:t>
            </a:r>
            <a:r>
              <a:rPr lang="ar-SA" dirty="0" smtClean="0"/>
              <a:t/>
            </a:r>
            <a:br>
              <a:rPr lang="ar-SA" dirty="0" smtClean="0"/>
            </a:br>
            <a:r>
              <a:rPr lang="ar-SA" dirty="0" smtClean="0"/>
              <a:t/>
            </a:r>
            <a:br>
              <a:rPr lang="ar-SA" dirty="0" smtClean="0"/>
            </a:br>
            <a:r>
              <a:rPr lang="ar-SA" b="1" dirty="0"/>
              <a:t>2- التقارير </a:t>
            </a:r>
            <a:r>
              <a:rPr lang="ar-SA" b="1" dirty="0" err="1"/>
              <a:t>الوصفية:</a:t>
            </a:r>
            <a:r>
              <a:rPr lang="ar-SA" dirty="0" smtClean="0"/>
              <a:t/>
            </a:r>
            <a:br>
              <a:rPr lang="ar-SA" dirty="0" smtClean="0"/>
            </a:br>
            <a:r>
              <a:rPr lang="ar-SA" dirty="0"/>
              <a:t>و هي التقارير التي تصف ظاهرة كما هي واضحة، و هذه التقارير دائماً تجيب على الأسئلة: </a:t>
            </a:r>
            <a:r>
              <a:rPr lang="ar-SA" dirty="0" err="1"/>
              <a:t>كيف؟</a:t>
            </a:r>
            <a:r>
              <a:rPr lang="ar-SA" dirty="0"/>
              <a:t> و </a:t>
            </a:r>
            <a:r>
              <a:rPr lang="ar-SA" dirty="0" err="1"/>
              <a:t>متى؟</a:t>
            </a:r>
            <a:r>
              <a:rPr lang="ar-SA" dirty="0"/>
              <a:t> و </a:t>
            </a:r>
            <a:r>
              <a:rPr lang="ar-SA" dirty="0" err="1"/>
              <a:t>من؟</a:t>
            </a:r>
            <a:r>
              <a:rPr lang="ar-SA" dirty="0"/>
              <a:t> و </a:t>
            </a:r>
            <a:r>
              <a:rPr lang="ar-SA" dirty="0" err="1"/>
              <a:t>ماذا؟</a:t>
            </a:r>
            <a:r>
              <a:rPr lang="ar-SA" dirty="0"/>
              <a:t> و مثال على ذلك: تقارير الرحلات، و التقارير التي يعدّها شرطي </a:t>
            </a:r>
            <a:r>
              <a:rPr lang="ar-SA" dirty="0" err="1"/>
              <a:t>المرور.</a:t>
            </a:r>
            <a:r>
              <a:rPr lang="ar-SA" dirty="0" smtClean="0"/>
              <a:t/>
            </a:r>
            <a:br>
              <a:rPr lang="ar-SA" dirty="0" smtClean="0"/>
            </a:br>
            <a:r>
              <a:rPr lang="ar-SA" dirty="0" smtClean="0"/>
              <a:t/>
            </a:r>
            <a:br>
              <a:rPr lang="ar-SA" dirty="0" smtClean="0"/>
            </a:br>
            <a:r>
              <a:rPr lang="ar-SA" b="1" dirty="0"/>
              <a:t>3- التقارير </a:t>
            </a:r>
            <a:r>
              <a:rPr lang="ar-SA" b="1" dirty="0" err="1"/>
              <a:t>الإخبارية:</a:t>
            </a:r>
            <a:r>
              <a:rPr lang="ar-SA" dirty="0" smtClean="0"/>
              <a:t/>
            </a:r>
            <a:br>
              <a:rPr lang="ar-SA" dirty="0" smtClean="0"/>
            </a:br>
            <a:r>
              <a:rPr lang="ar-SA" dirty="0"/>
              <a:t>و هي التقارير التي تبثها أجهزة الإعلام من إذاعة و تلفزيون و </a:t>
            </a:r>
            <a:r>
              <a:rPr lang="ar-SA" dirty="0" smtClean="0"/>
              <a:t>صحافة،وتحتوى على تصوير كامل لمجريات أمر ما متضمنًا الإيجابيات </a:t>
            </a:r>
            <a:r>
              <a:rPr lang="ar-SA" dirty="0" err="1" smtClean="0"/>
              <a:t>والسلبيات </a:t>
            </a:r>
            <a:r>
              <a:rPr lang="ar-SA" dirty="0" smtClean="0"/>
              <a:t>, ويخلو من الحلول </a:t>
            </a:r>
            <a:r>
              <a:rPr lang="ar-SA" dirty="0" err="1" smtClean="0"/>
              <a:t>والاقتراحات </a:t>
            </a:r>
            <a:r>
              <a:rPr lang="ar-SA" dirty="0" smtClean="0"/>
              <a:t>, </a:t>
            </a:r>
            <a:r>
              <a:rPr lang="ar-SA" dirty="0"/>
              <a:t>و مثال على ذلك التقارير </a:t>
            </a:r>
            <a:r>
              <a:rPr lang="ar-SA" dirty="0" err="1"/>
              <a:t>السياسية.</a:t>
            </a:r>
            <a:r>
              <a:rPr lang="ar-SA" dirty="0" smtClean="0"/>
              <a:t/>
            </a:r>
            <a:br>
              <a:rPr lang="ar-SA" dirty="0" smtClean="0"/>
            </a:br>
            <a:r>
              <a:rPr lang="ar-SA" dirty="0" smtClean="0"/>
              <a:t/>
            </a:r>
            <a:br>
              <a:rPr lang="ar-SA" dirty="0" smtClean="0"/>
            </a:br>
            <a:r>
              <a:rPr lang="ar-SA" b="1" dirty="0"/>
              <a:t>4- التقارير </a:t>
            </a:r>
            <a:r>
              <a:rPr lang="ar-SA" b="1" dirty="0" err="1"/>
              <a:t>التحليلية:</a:t>
            </a:r>
            <a:r>
              <a:rPr lang="ar-SA" dirty="0" smtClean="0"/>
              <a:t/>
            </a:r>
            <a:br>
              <a:rPr lang="ar-SA" dirty="0" smtClean="0"/>
            </a:br>
            <a:r>
              <a:rPr lang="ar-SA" dirty="0"/>
              <a:t>و هي تقارير لا تقتصر على الوصف فقط بل تعقد المقارنة، و تعلل الأسباب، و تقترح </a:t>
            </a:r>
            <a:r>
              <a:rPr lang="ar-SA" dirty="0" smtClean="0"/>
              <a:t>الحلول( أي بيان تحليلي لظاهرة </a:t>
            </a:r>
            <a:r>
              <a:rPr lang="ar-SA" dirty="0" err="1" smtClean="0"/>
              <a:t>ما </a:t>
            </a:r>
            <a:r>
              <a:rPr lang="ar-SA" dirty="0" smtClean="0"/>
              <a:t>) و </a:t>
            </a:r>
            <a:r>
              <a:rPr lang="ar-SA" dirty="0"/>
              <a:t>مثال على ذلك: ما يقدمه الأخصائي الاجتماعي حول تأخر الطلاب الدراسي، و التقارير الرياضية التي تقارن بين أداء فريقين، أو أداء فريق مقارنةً بالمواسم </a:t>
            </a:r>
            <a:r>
              <a:rPr lang="ar-SA" dirty="0" err="1"/>
              <a:t>السابقة.</a:t>
            </a:r>
            <a:r>
              <a:rPr lang="ar-SA" dirty="0"/>
              <a:t> </a:t>
            </a:r>
            <a:endParaRPr lang="ar-SA" dirty="0" smtClean="0"/>
          </a:p>
          <a:p>
            <a:endParaRPr lang="ar-SA" b="1" dirty="0" smtClean="0"/>
          </a:p>
          <a:p>
            <a:r>
              <a:rPr lang="ar-SA" b="1" dirty="0" smtClean="0"/>
              <a:t>5- التقارير </a:t>
            </a:r>
            <a:r>
              <a:rPr lang="ar-SA" b="1" dirty="0" err="1" smtClean="0"/>
              <a:t>الأحصائية:</a:t>
            </a:r>
            <a:r>
              <a:rPr lang="ar-SA" dirty="0" smtClean="0"/>
              <a:t/>
            </a:r>
            <a:br>
              <a:rPr lang="ar-SA" dirty="0" smtClean="0"/>
            </a:br>
            <a:r>
              <a:rPr lang="ar-SA" b="1" dirty="0" smtClean="0"/>
              <a:t>و</a:t>
            </a:r>
            <a:r>
              <a:rPr lang="ar-SA" dirty="0" smtClean="0"/>
              <a:t> تتميز هذه التقارير عن غيرها بالأرقام، و قد ترمز هذه الأرقام لبشر أو أموال أو أشياء </a:t>
            </a:r>
            <a:r>
              <a:rPr lang="ar-SA" dirty="0" err="1" smtClean="0"/>
              <a:t>أخرى، </a:t>
            </a:r>
            <a:r>
              <a:rPr lang="ar-SA" dirty="0" smtClean="0"/>
              <a:t>(أي بيان وتوضيح) و مثال على ذلك: ما تقدمه البنوك و المؤسسات المالية سنوياً عن </a:t>
            </a:r>
            <a:r>
              <a:rPr lang="ar-SA" dirty="0" err="1" smtClean="0"/>
              <a:t>أوضاعها.</a:t>
            </a:r>
            <a:r>
              <a:rPr lang="ar-SA" dirty="0" smtClean="0"/>
              <a:t/>
            </a:r>
            <a:br>
              <a:rPr lang="ar-SA" dirty="0" smtClean="0"/>
            </a:br>
            <a:r>
              <a:rPr lang="ar-SA" dirty="0" smtClean="0"/>
              <a:t/>
            </a:r>
            <a:br>
              <a:rPr lang="ar-SA" dirty="0" smtClean="0"/>
            </a:b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476672"/>
            <a:ext cx="7488832" cy="5632311"/>
          </a:xfrm>
          <a:prstGeom prst="rect">
            <a:avLst/>
          </a:prstGeom>
        </p:spPr>
        <p:txBody>
          <a:bodyPr wrap="square">
            <a:spAutoFit/>
          </a:bodyPr>
          <a:lstStyle/>
          <a:p>
            <a:r>
              <a:rPr lang="ar-SA" dirty="0" smtClean="0"/>
              <a:t/>
            </a:r>
            <a:br>
              <a:rPr lang="ar-SA" dirty="0" smtClean="0"/>
            </a:br>
            <a:r>
              <a:rPr lang="ar-SA" dirty="0" smtClean="0"/>
              <a:t/>
            </a:r>
            <a:br>
              <a:rPr lang="ar-SA" dirty="0" smtClean="0"/>
            </a:br>
            <a:r>
              <a:rPr lang="ar-SA" b="1" dirty="0" smtClean="0"/>
              <a:t>6- التقارير </a:t>
            </a:r>
            <a:r>
              <a:rPr lang="ar-SA" b="1" dirty="0" err="1" smtClean="0"/>
              <a:t>الإدارية:</a:t>
            </a:r>
            <a:r>
              <a:rPr lang="ar-SA" dirty="0" smtClean="0"/>
              <a:t/>
            </a:r>
            <a:br>
              <a:rPr lang="ar-SA" dirty="0" smtClean="0"/>
            </a:br>
            <a:r>
              <a:rPr lang="ar-SA" dirty="0" smtClean="0"/>
              <a:t>وتجمع الأنشطة والإنجازات </a:t>
            </a:r>
            <a:r>
              <a:rPr lang="ar-SA" dirty="0" err="1" smtClean="0"/>
              <a:t>والصعوبات </a:t>
            </a:r>
            <a:r>
              <a:rPr lang="ar-SA" dirty="0" smtClean="0"/>
              <a:t>, ومحاولة إيجاد الحلول لإزالة </a:t>
            </a:r>
            <a:r>
              <a:rPr lang="ar-SA" dirty="0" err="1" smtClean="0"/>
              <a:t>المعوقات </a:t>
            </a:r>
            <a:r>
              <a:rPr lang="ar-SA" dirty="0" smtClean="0"/>
              <a:t>,و غالباً ما تكون مطبوعة و بنودها واضحة و تحتاج إلى ملء فراغات بعبارات مناسبة، و مثال على ذلك: تقارير المديرين عن الموظفين.</a:t>
            </a:r>
          </a:p>
          <a:p>
            <a:r>
              <a:rPr lang="ar-SA" b="1" dirty="0" smtClean="0"/>
              <a:t>7- التقارير </a:t>
            </a:r>
            <a:r>
              <a:rPr lang="ar-SA" b="1" dirty="0" err="1" smtClean="0"/>
              <a:t>المالية :</a:t>
            </a:r>
            <a:endParaRPr lang="ar-SA" dirty="0" smtClean="0"/>
          </a:p>
          <a:p>
            <a:r>
              <a:rPr lang="ar-SA" dirty="0" smtClean="0"/>
              <a:t>وفيه إحصاء لحركة الإدارة </a:t>
            </a:r>
            <a:r>
              <a:rPr lang="ar-SA" dirty="0" err="1" smtClean="0"/>
              <a:t>المالية </a:t>
            </a:r>
            <a:r>
              <a:rPr lang="ar-SA" dirty="0" smtClean="0"/>
              <a:t>, وما يتعلق بهذا </a:t>
            </a:r>
            <a:r>
              <a:rPr lang="ar-SA" dirty="0" err="1" smtClean="0"/>
              <a:t>الصدد .</a:t>
            </a:r>
            <a:endParaRPr lang="ar-SA" dirty="0" smtClean="0"/>
          </a:p>
          <a:p>
            <a:r>
              <a:rPr lang="ar-SA" b="1" dirty="0" smtClean="0"/>
              <a:t>8- التقارير </a:t>
            </a:r>
            <a:r>
              <a:rPr lang="ar-SA" b="1" dirty="0" err="1" smtClean="0"/>
              <a:t>التفسيرية :</a:t>
            </a:r>
            <a:r>
              <a:rPr lang="ar-SA" b="1" dirty="0" smtClean="0"/>
              <a:t> </a:t>
            </a:r>
          </a:p>
          <a:p>
            <a:r>
              <a:rPr lang="ar-SA" dirty="0" smtClean="0"/>
              <a:t>يرفع إلى الإدارة العليا من قبل مديري بعض </a:t>
            </a:r>
            <a:r>
              <a:rPr lang="ar-SA" dirty="0" err="1" smtClean="0"/>
              <a:t>الدوئار</a:t>
            </a:r>
            <a:r>
              <a:rPr lang="ar-SA" dirty="0" smtClean="0"/>
              <a:t> أو الأقسام حاويًا على بيانات وحقائق تفسر البيانات غير الكمية في ضوء الأدلة </a:t>
            </a:r>
            <a:r>
              <a:rPr lang="ar-SA" dirty="0" err="1" smtClean="0"/>
              <a:t>العلمية .</a:t>
            </a:r>
            <a:endParaRPr lang="ar-SA" dirty="0" smtClean="0"/>
          </a:p>
          <a:p>
            <a:r>
              <a:rPr lang="ar-SA" b="1" dirty="0" smtClean="0"/>
              <a:t>9- تقرير البحث </a:t>
            </a:r>
            <a:r>
              <a:rPr lang="ar-SA" b="1" dirty="0" err="1" smtClean="0"/>
              <a:t>الأدبي:</a:t>
            </a:r>
            <a:endParaRPr lang="ar-SA" b="1" dirty="0" smtClean="0"/>
          </a:p>
          <a:p>
            <a:r>
              <a:rPr lang="ar-SA" dirty="0" smtClean="0"/>
              <a:t>لكتابة هذا النوع من التقرير لابد من توفر </a:t>
            </a:r>
            <a:r>
              <a:rPr lang="ar-SA" dirty="0" err="1" smtClean="0"/>
              <a:t>فيه :</a:t>
            </a:r>
            <a:endParaRPr lang="ar-SA" dirty="0" smtClean="0"/>
          </a:p>
          <a:p>
            <a:r>
              <a:rPr lang="ar-SA" dirty="0" smtClean="0"/>
              <a:t>1- المشكلة التي تحتاج إلى حل أو معالجة وعرض </a:t>
            </a:r>
            <a:r>
              <a:rPr lang="ar-SA" dirty="0" err="1" smtClean="0"/>
              <a:t>وتحليل .</a:t>
            </a:r>
            <a:endParaRPr lang="ar-SA" dirty="0" smtClean="0"/>
          </a:p>
          <a:p>
            <a:r>
              <a:rPr lang="ar-SA" dirty="0" smtClean="0"/>
              <a:t>2- أن تكون المشكلة جديرة </a:t>
            </a:r>
            <a:r>
              <a:rPr lang="ar-SA" dirty="0" err="1" smtClean="0"/>
              <a:t>بالحل .</a:t>
            </a:r>
            <a:endParaRPr lang="ar-SA" dirty="0" smtClean="0"/>
          </a:p>
          <a:p>
            <a:r>
              <a:rPr lang="ar-SA" b="1" dirty="0" smtClean="0"/>
              <a:t>10- التقارير </a:t>
            </a:r>
            <a:r>
              <a:rPr lang="ar-SA" b="1" dirty="0" err="1" smtClean="0"/>
              <a:t>الرسمي:</a:t>
            </a:r>
            <a:r>
              <a:rPr lang="ar-SA" b="1" dirty="0" smtClean="0"/>
              <a:t> </a:t>
            </a:r>
          </a:p>
          <a:p>
            <a:r>
              <a:rPr lang="ar-SA" dirty="0" smtClean="0"/>
              <a:t>يسير وفق أسلوب منهجي يبدأ بالمشكلة المطروحة ويتسلسل عبر  الفرضية والتجريب إلى النتيجة </a:t>
            </a:r>
            <a:r>
              <a:rPr lang="ar-SA" dirty="0" err="1" smtClean="0"/>
              <a:t>العلمية </a:t>
            </a:r>
            <a:r>
              <a:rPr lang="ar-SA" dirty="0" smtClean="0"/>
              <a:t>, </a:t>
            </a:r>
            <a:r>
              <a:rPr lang="ar-SA" dirty="0" err="1" smtClean="0"/>
              <a:t>يشابة</a:t>
            </a:r>
            <a:r>
              <a:rPr lang="ar-SA" dirty="0" smtClean="0"/>
              <a:t> إلى حد كبير الرسالة </a:t>
            </a:r>
            <a:r>
              <a:rPr lang="ar-SA" dirty="0" err="1" smtClean="0"/>
              <a:t>العلمية .</a:t>
            </a:r>
            <a:endParaRPr lang="ar-SA" dirty="0" smtClean="0"/>
          </a:p>
          <a:p>
            <a:r>
              <a:rPr lang="ar-SA" dirty="0" smtClean="0"/>
              <a:t/>
            </a:r>
            <a:br>
              <a:rPr lang="ar-SA" dirty="0" smtClean="0"/>
            </a:br>
            <a:r>
              <a:rPr lang="ar-SA" b="1" dirty="0" smtClean="0"/>
              <a:t>*من الملاحظ: أن التقارير تُقدّم حسب الحاجة، فقد تُقدّم سنوياً أو يومياً، و من التقارير اليومية: تقارير أداء البورصة.</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474345"/>
            <a:ext cx="7056784" cy="4801314"/>
          </a:xfrm>
          <a:prstGeom prst="rect">
            <a:avLst/>
          </a:prstGeom>
        </p:spPr>
        <p:txBody>
          <a:bodyPr wrap="square">
            <a:spAutoFit/>
          </a:bodyPr>
          <a:lstStyle/>
          <a:p>
            <a:r>
              <a:rPr lang="ar-SA" b="1" dirty="0"/>
              <a:t>مكونات </a:t>
            </a:r>
            <a:r>
              <a:rPr lang="ar-SA" b="1" dirty="0" err="1"/>
              <a:t>التقرير:</a:t>
            </a:r>
            <a:r>
              <a:rPr lang="ar-SA" dirty="0" smtClean="0"/>
              <a:t/>
            </a:r>
            <a:br>
              <a:rPr lang="ar-SA" dirty="0" smtClean="0"/>
            </a:br>
            <a:r>
              <a:rPr lang="ar-SA" b="1" dirty="0"/>
              <a:t>1- صفحة </a:t>
            </a:r>
            <a:r>
              <a:rPr lang="ar-SA" b="1" dirty="0" err="1"/>
              <a:t>العنوان:</a:t>
            </a:r>
            <a:r>
              <a:rPr lang="ar-SA" dirty="0" smtClean="0"/>
              <a:t/>
            </a:r>
            <a:br>
              <a:rPr lang="ar-SA" dirty="0" smtClean="0"/>
            </a:br>
            <a:r>
              <a:rPr lang="ar-SA" b="1" dirty="0"/>
              <a:t>و تشتمل على العنوان و الجهة المقدم إليها و اسم معد التقرير و التاريخ، و يُفضّل أن تكون صفحة العنوان على غلاف متين، و أن يكون حجمها متناسباً مع حجم الورق الموجود داخل </a:t>
            </a:r>
            <a:r>
              <a:rPr lang="ar-SA" b="1" dirty="0" err="1"/>
              <a:t>التقرير.</a:t>
            </a:r>
            <a:r>
              <a:rPr lang="ar-SA" dirty="0" smtClean="0"/>
              <a:t/>
            </a:r>
            <a:br>
              <a:rPr lang="ar-SA" dirty="0" smtClean="0"/>
            </a:br>
            <a:r>
              <a:rPr lang="ar-SA" dirty="0" smtClean="0"/>
              <a:t/>
            </a:r>
            <a:br>
              <a:rPr lang="ar-SA" dirty="0" smtClean="0"/>
            </a:br>
            <a:r>
              <a:rPr lang="ar-SA" b="1" dirty="0"/>
              <a:t>2- مقدمة </a:t>
            </a:r>
            <a:r>
              <a:rPr lang="ar-SA" b="1" dirty="0" err="1"/>
              <a:t>التقرير:</a:t>
            </a:r>
            <a:r>
              <a:rPr lang="ar-SA" dirty="0" smtClean="0"/>
              <a:t/>
            </a:r>
            <a:br>
              <a:rPr lang="ar-SA" dirty="0" smtClean="0"/>
            </a:br>
            <a:r>
              <a:rPr lang="ar-SA" b="1" dirty="0"/>
              <a:t>و توضح الهدف من التقرير و المشكلة التي يبحثها، و المكان و الزمان و الجهة التي طلبت إعداد </a:t>
            </a:r>
            <a:r>
              <a:rPr lang="ar-SA" b="1" dirty="0" err="1"/>
              <a:t>التقرير.</a:t>
            </a:r>
            <a:r>
              <a:rPr lang="ar-SA" dirty="0" smtClean="0"/>
              <a:t/>
            </a:r>
            <a:br>
              <a:rPr lang="ar-SA" dirty="0" smtClean="0"/>
            </a:br>
            <a:r>
              <a:rPr lang="ar-SA" dirty="0" smtClean="0"/>
              <a:t/>
            </a:r>
            <a:br>
              <a:rPr lang="ar-SA" dirty="0" smtClean="0"/>
            </a:br>
            <a:r>
              <a:rPr lang="ar-SA" b="1" dirty="0"/>
              <a:t>3- منهجية </a:t>
            </a:r>
            <a:r>
              <a:rPr lang="ar-SA" b="1" dirty="0" err="1"/>
              <a:t>التقرير:</a:t>
            </a:r>
            <a:r>
              <a:rPr lang="ar-SA" dirty="0" smtClean="0"/>
              <a:t/>
            </a:r>
            <a:br>
              <a:rPr lang="ar-SA" dirty="0" smtClean="0"/>
            </a:br>
            <a:r>
              <a:rPr lang="ar-SA" b="1" dirty="0"/>
              <a:t>و هي الطريقة التي تم فيها إعداد التقرير، أي هل كانت </a:t>
            </a:r>
            <a:r>
              <a:rPr lang="ar-SA" b="1" dirty="0" err="1"/>
              <a:t>مشاهدة؟</a:t>
            </a:r>
            <a:r>
              <a:rPr lang="ar-SA" b="1" dirty="0"/>
              <a:t> أم </a:t>
            </a:r>
            <a:r>
              <a:rPr lang="ar-SA" b="1" dirty="0" err="1"/>
              <a:t>مقابلة؟</a:t>
            </a:r>
            <a:r>
              <a:rPr lang="ar-SA" b="1" dirty="0"/>
              <a:t> أم مراجعة </a:t>
            </a:r>
            <a:r>
              <a:rPr lang="ar-SA" b="1" dirty="0" err="1"/>
              <a:t>وثائق؟</a:t>
            </a:r>
            <a:r>
              <a:rPr lang="ar-SA" dirty="0" smtClean="0"/>
              <a:t/>
            </a:r>
            <a:br>
              <a:rPr lang="ar-SA" dirty="0" smtClean="0"/>
            </a:br>
            <a:r>
              <a:rPr lang="ar-SA" dirty="0" smtClean="0"/>
              <a:t/>
            </a:r>
            <a:br>
              <a:rPr lang="ar-SA" dirty="0" smtClean="0"/>
            </a:br>
            <a:r>
              <a:rPr lang="ar-SA" b="1" dirty="0"/>
              <a:t>4- </a:t>
            </a:r>
            <a:r>
              <a:rPr lang="ar-SA" b="1" dirty="0" err="1"/>
              <a:t>التحليل:</a:t>
            </a:r>
            <a:r>
              <a:rPr lang="ar-SA" dirty="0" smtClean="0"/>
              <a:t/>
            </a:r>
            <a:br>
              <a:rPr lang="ar-SA" dirty="0" smtClean="0"/>
            </a:br>
            <a:r>
              <a:rPr lang="ar-SA" b="1" dirty="0"/>
              <a:t>و هو الجزء الأكبر من التقرير، و يحتوي على عرض و تحليل كافة المعلومات و البيانات، أي يتناول جوانب المشكلة و أبعادها و </a:t>
            </a:r>
            <a:r>
              <a:rPr lang="ar-SA" b="1" dirty="0" err="1"/>
              <a:t>آثارها.</a:t>
            </a:r>
            <a:r>
              <a:rPr lang="ar-SA" dirty="0" smtClean="0"/>
              <a:t/>
            </a:r>
            <a:br>
              <a:rPr lang="ar-SA" dirty="0" smtClean="0"/>
            </a:br>
            <a:r>
              <a:rPr lang="ar-SA" dirty="0" smtClean="0"/>
              <a:t/>
            </a:r>
            <a:br>
              <a:rPr lang="ar-SA" dirty="0" smtClean="0"/>
            </a:br>
            <a:r>
              <a:rPr lang="ar-SA" b="1" dirty="0"/>
              <a:t>5- النتائج و </a:t>
            </a:r>
            <a:r>
              <a:rPr lang="ar-SA" b="1" dirty="0" err="1"/>
              <a:t>التوصيات:</a:t>
            </a:r>
            <a:r>
              <a:rPr lang="ar-SA" dirty="0" smtClean="0"/>
              <a:t/>
            </a:r>
            <a:br>
              <a:rPr lang="ar-SA" dirty="0" smtClean="0"/>
            </a:br>
            <a:r>
              <a:rPr lang="ar-SA" b="1" dirty="0"/>
              <a:t>أي عرض النتائج التي توصل إليها التقرير، و رأي كاتب التقرير، و التوصيات المناسبة</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cstate="print"/>
          <a:srcRect l="25256" t="17578" r="9407" b="15039"/>
          <a:stretch>
            <a:fillRect/>
          </a:stretch>
        </p:blipFill>
        <p:spPr bwMode="auto">
          <a:xfrm>
            <a:off x="1115616" y="1412776"/>
            <a:ext cx="7848872" cy="5445224"/>
          </a:xfrm>
          <a:prstGeom prst="rect">
            <a:avLst/>
          </a:prstGeom>
          <a:noFill/>
          <a:ln w="9525">
            <a:noFill/>
            <a:miter lim="800000"/>
            <a:headEnd/>
            <a:tailEnd/>
          </a:ln>
          <a:effectLst/>
        </p:spPr>
      </p:pic>
      <p:sp>
        <p:nvSpPr>
          <p:cNvPr id="3" name="مستطيل 2"/>
          <p:cNvSpPr/>
          <p:nvPr/>
        </p:nvSpPr>
        <p:spPr>
          <a:xfrm>
            <a:off x="3538262" y="332656"/>
            <a:ext cx="2810385" cy="584775"/>
          </a:xfrm>
          <a:prstGeom prst="rect">
            <a:avLst/>
          </a:prstGeom>
        </p:spPr>
        <p:txBody>
          <a:bodyPr wrap="none">
            <a:spAutoFit/>
          </a:bodyPr>
          <a:lstStyle/>
          <a:p>
            <a:r>
              <a:rPr lang="ar-SA" sz="3200" b="1" cap="all" dirty="0" smtClean="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rPr>
              <a:t>خطوات كتابة التقرير:</a:t>
            </a:r>
            <a:endParaRPr lang="ar-SA" sz="3200" b="1" cap="all" dirty="0">
              <a:ln w="9000" cmpd="sng">
                <a:solidFill>
                  <a:schemeClr val="accent4">
                    <a:shade val="50000"/>
                    <a:satMod val="120000"/>
                  </a:schemeClr>
                </a:solidFill>
                <a:prstDash val="solid"/>
              </a:ln>
              <a:solidFill>
                <a:srgbClr val="FFFF00"/>
              </a:solidFill>
              <a:effectLst>
                <a:reflection blurRad="12700" stA="28000" endPos="45000" dist="1000" dir="5400000" sy="-100000" algn="bl" rotWithShape="0"/>
              </a:effectLs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692697"/>
            <a:ext cx="6462464" cy="3139321"/>
          </a:xfrm>
          <a:prstGeom prst="rect">
            <a:avLst/>
          </a:prstGeom>
        </p:spPr>
        <p:txBody>
          <a:bodyPr wrap="square">
            <a:spAutoFit/>
          </a:bodyPr>
          <a:lstStyle/>
          <a:p>
            <a:endParaRPr lang="ar-SA" dirty="0"/>
          </a:p>
          <a:p>
            <a:r>
              <a:rPr lang="ar-SA" dirty="0" smtClean="0"/>
              <a:t>يضم التقرير ثلاث أجزاء </a:t>
            </a:r>
            <a:r>
              <a:rPr lang="ar-SA" dirty="0" err="1" smtClean="0"/>
              <a:t>رئيسة :</a:t>
            </a:r>
            <a:endParaRPr lang="ar-SA" dirty="0" smtClean="0"/>
          </a:p>
          <a:p>
            <a:r>
              <a:rPr lang="ar-SA" dirty="0" smtClean="0"/>
              <a:t>1- الجزء التمهيدي و يحدد فيه كاتب التقرير المحاور الأساسية له وفقًا للغرض المقصود من هذا </a:t>
            </a:r>
            <a:r>
              <a:rPr lang="ar-SA" dirty="0" err="1" smtClean="0"/>
              <a:t>التقرير </a:t>
            </a:r>
            <a:r>
              <a:rPr lang="ar-SA" dirty="0" smtClean="0"/>
              <a:t>, وبناء على الطلب المقدم من الجهة التي </a:t>
            </a:r>
            <a:r>
              <a:rPr lang="ar-SA" dirty="0" err="1" smtClean="0"/>
              <a:t>تطلبه .</a:t>
            </a:r>
            <a:endParaRPr lang="ar-SA" dirty="0" smtClean="0"/>
          </a:p>
          <a:p>
            <a:r>
              <a:rPr lang="ar-SA" dirty="0" smtClean="0"/>
              <a:t>2- الجزء الرئيسي يحتوى على الحجج والأدلة والحيثيات فلابد من ترتيب المعلومات </a:t>
            </a:r>
            <a:r>
              <a:rPr lang="ar-SA" dirty="0" err="1" smtClean="0"/>
              <a:t>بعدجمعها</a:t>
            </a:r>
            <a:r>
              <a:rPr lang="ar-SA" dirty="0" smtClean="0"/>
              <a:t> وإحصائها والتحقق من صحتها وتصنيفها تصنيفًا موضوعيًا  ثم </a:t>
            </a:r>
            <a:r>
              <a:rPr lang="ar-SA" dirty="0" err="1" smtClean="0"/>
              <a:t>تحليلها .</a:t>
            </a:r>
            <a:endParaRPr lang="ar-SA" dirty="0" smtClean="0"/>
          </a:p>
          <a:p>
            <a:r>
              <a:rPr lang="ar-SA" dirty="0" smtClean="0"/>
              <a:t>3- لجزء الثالث الذي يعتمد على </a:t>
            </a:r>
            <a:r>
              <a:rPr lang="ar-SA" dirty="0" err="1" smtClean="0"/>
              <a:t>الخلاصة </a:t>
            </a:r>
            <a:r>
              <a:rPr lang="ar-SA" dirty="0" smtClean="0"/>
              <a:t>, وهو الجزء النهائي الذي يقدم ملخصًا للدراسة مكثفًا جامعًا لكل الحجج والبراهين </a:t>
            </a:r>
          </a:p>
          <a:p>
            <a:r>
              <a:rPr lang="ar-SA" dirty="0" smtClean="0"/>
              <a:t>والتقرير عبارة عن عرض لحقائق </a:t>
            </a:r>
            <a:r>
              <a:rPr lang="ar-SA" dirty="0" err="1" smtClean="0"/>
              <a:t>الموقف </a:t>
            </a:r>
            <a:r>
              <a:rPr lang="ar-SA" dirty="0" smtClean="0"/>
              <a:t>, ولذلك لابد من توخي الرقة والموضوعية ولابد من التحقق من صحة هذه الحقائق وسلامتها </a:t>
            </a:r>
          </a:p>
          <a:p>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2" cstate="print">
            <a:duotone>
              <a:prstClr val="black"/>
              <a:srgbClr val="D9C3A5">
                <a:tint val="50000"/>
                <a:satMod val="180000"/>
              </a:srgbClr>
            </a:duotone>
          </a:blip>
          <a:srcRect l="24265" t="15152" r="8291" b="18555"/>
          <a:stretch>
            <a:fillRect/>
          </a:stretch>
        </p:blipFill>
        <p:spPr bwMode="auto">
          <a:xfrm>
            <a:off x="669961" y="692696"/>
            <a:ext cx="8150511" cy="5809254"/>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476672"/>
            <a:ext cx="7488832" cy="3323987"/>
          </a:xfrm>
          <a:prstGeom prst="rect">
            <a:avLst/>
          </a:prstGeom>
          <a:noFill/>
        </p:spPr>
        <p:txBody>
          <a:bodyPr wrap="square" rtlCol="1">
            <a:spAutoFit/>
          </a:bodyPr>
          <a:lstStyle/>
          <a:p>
            <a:pPr lvl="0"/>
            <a:r>
              <a:rPr lang="ar-SA" sz="2400" b="1" dirty="0">
                <a:solidFill>
                  <a:srgbClr val="002060"/>
                </a:solidFill>
              </a:rPr>
              <a:t>تعريف </a:t>
            </a:r>
            <a:r>
              <a:rPr lang="ar-SA" sz="2400" b="1" dirty="0" err="1">
                <a:solidFill>
                  <a:srgbClr val="002060"/>
                </a:solidFill>
              </a:rPr>
              <a:t>التلخيص</a:t>
            </a:r>
            <a:r>
              <a:rPr lang="ar-SA" sz="2400" dirty="0" err="1">
                <a:solidFill>
                  <a:srgbClr val="002060"/>
                </a:solidFill>
              </a:rPr>
              <a:t>:</a:t>
            </a:r>
            <a:r>
              <a:rPr lang="ar-SA" sz="2400" dirty="0">
                <a:solidFill>
                  <a:srgbClr val="002060"/>
                </a:solidFill>
              </a:rPr>
              <a:t> </a:t>
            </a:r>
            <a:endParaRPr lang="ar-SA" sz="2400" dirty="0" smtClean="0">
              <a:solidFill>
                <a:srgbClr val="002060"/>
              </a:solidFill>
            </a:endParaRPr>
          </a:p>
          <a:p>
            <a:pPr lvl="0"/>
            <a:endParaRPr lang="ar-SA" sz="2400" dirty="0" smtClean="0"/>
          </a:p>
          <a:p>
            <a:pPr lvl="0" algn="just"/>
            <a:r>
              <a:rPr lang="ar-SA" sz="2400" dirty="0" smtClean="0"/>
              <a:t>        هو </a:t>
            </a:r>
            <a:r>
              <a:rPr lang="ar-SA" sz="2400" dirty="0"/>
              <a:t>إبراز النص الأصلي بأسلوب كاتب التلخيص في عدد قليل من الكلمات مع الحفاظ على صلب النص المكتوب من دون تغيير أو تحريف للأفكار الرئيسية للموضوع أو مضمونه وأيضاً محاولة فصل ما هو أساسي عما هو غير أساسي, </a:t>
            </a:r>
            <a:r>
              <a:rPr lang="ar-SA" sz="2400" dirty="0" smtClean="0"/>
              <a:t>وعملية التلخيص </a:t>
            </a:r>
            <a:r>
              <a:rPr lang="ar-SA" sz="2400" dirty="0"/>
              <a:t>تنطوي على قراءة لما بين السطور وتجريد و تنقيح وربط للنقاط الأساسية مع بعضها البعض, ويتطلب التلخيص أن يفهم القارئ الموضوع فهماً جيداً لكي يستطيع إعادة صياغته بشكل مفهوم وواضح وإلا لن تكون هناك فائدة من عملية التلخيص</a:t>
            </a:r>
            <a:r>
              <a:rPr lang="ar-SA" sz="2400" dirty="0" smtClean="0"/>
              <a:t>.</a:t>
            </a:r>
            <a:endParaRPr lang="en-US" sz="2400" dirty="0"/>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115616" y="548680"/>
            <a:ext cx="7469247" cy="5632311"/>
          </a:xfrm>
          <a:prstGeom prst="rect">
            <a:avLst/>
          </a:prstGeom>
          <a:solidFill>
            <a:schemeClr val="bg1"/>
          </a:solidFill>
        </p:spPr>
        <p:txBody>
          <a:bodyPr wrap="square" rtlCol="1">
            <a:spAutoFit/>
          </a:bodyPr>
          <a:lstStyle/>
          <a:p>
            <a:r>
              <a:rPr lang="ar-SA" dirty="0" smtClean="0"/>
              <a:t>تقرير عن النشاط المقام في الكلية بمناسبة اليوم الوطني</a:t>
            </a:r>
          </a:p>
          <a:p>
            <a:r>
              <a:rPr lang="ar-SA" dirty="0"/>
              <a:t>	</a:t>
            </a:r>
            <a:r>
              <a:rPr lang="ar-SA" dirty="0" smtClean="0"/>
              <a:t>سعادة وكيلة </a:t>
            </a:r>
            <a:r>
              <a:rPr lang="ar-SA" dirty="0" err="1" smtClean="0"/>
              <a:t>كلية </a:t>
            </a:r>
            <a:r>
              <a:rPr lang="ar-SA" dirty="0" err="1" smtClean="0"/>
              <a:t>...</a:t>
            </a:r>
            <a:endParaRPr lang="ar-SA" dirty="0" smtClean="0"/>
          </a:p>
          <a:p>
            <a:r>
              <a:rPr lang="ar-SA" dirty="0"/>
              <a:t>	</a:t>
            </a:r>
            <a:r>
              <a:rPr lang="ar-SA" dirty="0" smtClean="0"/>
              <a:t>	السلام عليكم ورحمة الله وبركاته </a:t>
            </a:r>
          </a:p>
          <a:p>
            <a:r>
              <a:rPr lang="ar-SA" dirty="0" smtClean="0"/>
              <a:t>   بناء على تكليفكم لنا بكتابة تقرير عن النشاط المقام في الكلية احتفالا باليوم الوطني ، </a:t>
            </a:r>
            <a:r>
              <a:rPr lang="ar-SA" dirty="0" err="1" smtClean="0"/>
              <a:t>نفيدكم</a:t>
            </a:r>
            <a:r>
              <a:rPr lang="ar-SA" dirty="0" smtClean="0"/>
              <a:t> بالآتي :</a:t>
            </a:r>
          </a:p>
          <a:p>
            <a:r>
              <a:rPr lang="ar-SA" dirty="0" smtClean="0"/>
              <a:t>أولا – تكليف لجنة بالأعمال الاستشارية والتخطيط للحفل .</a:t>
            </a:r>
          </a:p>
          <a:p>
            <a:r>
              <a:rPr lang="ar-SA" dirty="0" smtClean="0"/>
              <a:t>ثانيا – تكليف عدد من أعضاء هيئة التدريس والطالبات بتقديم أنشطة مناسبة لمحاور الحفل .</a:t>
            </a:r>
          </a:p>
          <a:p>
            <a:r>
              <a:rPr lang="ar-SA" dirty="0" smtClean="0"/>
              <a:t>ثالثا- مخاطبة مكتب العلاقات العامة بالكلية لطباعة الدعوات وتوزيعها ,</a:t>
            </a:r>
          </a:p>
          <a:p>
            <a:r>
              <a:rPr lang="ar-SA" dirty="0" smtClean="0"/>
              <a:t>رابعا – تكليف عدد من الطالبات بتنظيم العمل ، وترتيب الفقرات .</a:t>
            </a:r>
          </a:p>
          <a:p>
            <a:r>
              <a:rPr lang="ar-SA" dirty="0" smtClean="0"/>
              <a:t>    هذا وقد تنوعت فقرات الحفل ما بين تلاوة لآيات من القرآن الكريم ، ومشاهد مصورة عن طريق عروض تقديمية  ،وعروض شعبية ، وقصائد شعرية ، ومسرحيات من إعداد وتقديم الطالبات .</a:t>
            </a:r>
          </a:p>
          <a:p>
            <a:r>
              <a:rPr lang="ar-SA" dirty="0" smtClean="0"/>
              <a:t>وقد تم تقديم الحفل في مسرح الكلية في الوقت المحدد له ، وبحضور عدد كبير من أعضاء الهيئة التعليمية ، والهيئة الإدارية ، والطالبات ، وكان الحفل برعاية عميدة الكلية حفظها الله .</a:t>
            </a:r>
          </a:p>
          <a:p>
            <a:pPr algn="ctr"/>
            <a:endParaRPr lang="ar-SA" dirty="0" smtClean="0"/>
          </a:p>
          <a:p>
            <a:pPr algn="ctr"/>
            <a:r>
              <a:rPr lang="ar-SA" dirty="0" smtClean="0"/>
              <a:t>هذا والله الموفق</a:t>
            </a:r>
          </a:p>
          <a:p>
            <a:pPr lvl="8" algn="ctr"/>
            <a:r>
              <a:rPr lang="ar-SA" dirty="0"/>
              <a:t> </a:t>
            </a:r>
            <a:r>
              <a:rPr lang="ar-SA" dirty="0" smtClean="0"/>
              <a:t>مقدمة التقرير</a:t>
            </a:r>
          </a:p>
          <a:p>
            <a:pPr lvl="8" algn="ctr"/>
            <a:r>
              <a:rPr lang="ar-SA" dirty="0" smtClean="0"/>
              <a:t>رئيسة النشاط بالكلية </a:t>
            </a:r>
          </a:p>
          <a:p>
            <a:pPr lvl="8" algn="ctr"/>
            <a:r>
              <a:rPr lang="ar-SA" dirty="0" smtClean="0"/>
              <a:t>التوقيع</a:t>
            </a:r>
          </a:p>
          <a:p>
            <a:pPr lvl="8" algn="ctr"/>
            <a:endParaRPr lang="ar-SA" dirty="0" smtClean="0"/>
          </a:p>
          <a:p>
            <a:pPr lvl="8" algn="ctr"/>
            <a:endParaRPr lang="ar-SA" dirty="0"/>
          </a:p>
          <a:p>
            <a:pPr lvl="8" algn="ctr"/>
            <a:endParaRPr lang="ar-SA"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286000" y="2413338"/>
            <a:ext cx="4572000" cy="2031325"/>
          </a:xfrm>
          <a:prstGeom prst="rect">
            <a:avLst/>
          </a:prstGeom>
        </p:spPr>
        <p:txBody>
          <a:bodyPr>
            <a:spAutoFit/>
          </a:bodyPr>
          <a:lstStyle/>
          <a:p>
            <a:pPr algn="ctr"/>
            <a:r>
              <a:rPr lang="ar-SA" b="1" dirty="0" smtClean="0"/>
              <a:t>الواجب </a:t>
            </a:r>
          </a:p>
          <a:p>
            <a:pPr algn="ctr"/>
            <a:r>
              <a:rPr lang="ar-SA" b="1" dirty="0" smtClean="0"/>
              <a:t>مطلوب</a:t>
            </a:r>
            <a:r>
              <a:rPr lang="ar-SA" b="1" dirty="0" smtClean="0"/>
              <a:t> منكِ كتابة تقرير عن أحد المقررات التي </a:t>
            </a:r>
            <a:r>
              <a:rPr lang="ar-SA" b="1" dirty="0" err="1" smtClean="0"/>
              <a:t>درستيها</a:t>
            </a:r>
            <a:r>
              <a:rPr lang="ar-SA" b="1" dirty="0" smtClean="0"/>
              <a:t> في عامك الجامعي الأول بحيث </a:t>
            </a:r>
            <a:r>
              <a:rPr lang="ar-SA" b="1" dirty="0" err="1" smtClean="0"/>
              <a:t>يشتمل</a:t>
            </a:r>
            <a:r>
              <a:rPr lang="ar-SA" b="1" dirty="0" smtClean="0"/>
              <a:t> التقرير على الصعوبات التي واجهتك، والخبرات والمهارات التي </a:t>
            </a:r>
            <a:r>
              <a:rPr lang="ar-SA" b="1" dirty="0" err="1" smtClean="0"/>
              <a:t>اكتسبتيها.</a:t>
            </a:r>
            <a:endParaRPr lang="ar-SA" b="1" dirty="0" smtClean="0"/>
          </a:p>
          <a:p>
            <a:pPr algn="ctr"/>
            <a:endParaRPr lang="ar-SA" b="1" dirty="0" smtClean="0"/>
          </a:p>
          <a:p>
            <a:pPr algn="ctr"/>
            <a:r>
              <a:rPr lang="ar-SA" b="1" dirty="0" smtClean="0"/>
              <a:t>اكتبي هذا التقرير مراعيةً الشروط، والخطوات السليمة لكتابة التقرير.</a:t>
            </a:r>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4400" b="1" dirty="0" smtClean="0">
                <a:solidFill>
                  <a:schemeClr val="tx2"/>
                </a:solidFill>
                <a:effectLst>
                  <a:outerShdw blurRad="38100" dist="38100" dir="2700000" algn="tl">
                    <a:srgbClr val="000000"/>
                  </a:outerShdw>
                </a:effectLst>
                <a:cs typeface="Akhbar MT" pitchFamily="2" charset="-78"/>
              </a:rPr>
              <a:t>الرسالة </a:t>
            </a:r>
            <a:r>
              <a:rPr lang="ar-SA" sz="4400" b="1" dirty="0" smtClean="0">
                <a:solidFill>
                  <a:schemeClr val="tx2"/>
                </a:solidFill>
                <a:effectLst>
                  <a:outerShdw blurRad="38100" dist="38100" dir="2700000" algn="tl">
                    <a:srgbClr val="000000"/>
                  </a:outerShdw>
                </a:effectLst>
                <a:cs typeface="Akhbar MT" pitchFamily="2" charset="-78"/>
              </a:rPr>
              <a:t>الإدارية</a:t>
            </a:r>
            <a:endParaRPr lang="ar-SA" dirty="0"/>
          </a:p>
        </p:txBody>
      </p:sp>
      <p:sp>
        <p:nvSpPr>
          <p:cNvPr id="3" name="مستطيل 2"/>
          <p:cNvSpPr/>
          <p:nvPr/>
        </p:nvSpPr>
        <p:spPr>
          <a:xfrm>
            <a:off x="1187624" y="2828836"/>
            <a:ext cx="7200800" cy="2862322"/>
          </a:xfrm>
          <a:prstGeom prst="rect">
            <a:avLst/>
          </a:prstGeom>
        </p:spPr>
        <p:txBody>
          <a:bodyPr wrap="square">
            <a:spAutoFit/>
          </a:bodyPr>
          <a:lstStyle/>
          <a:p>
            <a:pPr algn="justLow"/>
            <a:r>
              <a:rPr lang="ar-SA" b="1" dirty="0" smtClean="0"/>
              <a:t>الرسالة </a:t>
            </a:r>
            <a:r>
              <a:rPr lang="ar-SA" b="1" dirty="0" err="1" smtClean="0"/>
              <a:t>الإدارية :</a:t>
            </a:r>
            <a:r>
              <a:rPr lang="ar-SA" b="1" dirty="0" smtClean="0"/>
              <a:t> </a:t>
            </a:r>
          </a:p>
          <a:p>
            <a:pPr algn="justLow"/>
            <a:r>
              <a:rPr lang="ar-SA" dirty="0" smtClean="0"/>
              <a:t>هي نوع من أنواع الكتابة الوظيفية,وتقوم على أساس الاتصال الكتابي بين جهتين.</a:t>
            </a:r>
          </a:p>
          <a:p>
            <a:pPr algn="justLow"/>
            <a:r>
              <a:rPr lang="ar-SA" dirty="0" smtClean="0"/>
              <a:t>وهي كل مخاطبة مكتوبة تتم بين جهتين </a:t>
            </a:r>
            <a:r>
              <a:rPr lang="ar-SA" dirty="0" err="1" smtClean="0"/>
              <a:t>رسميتين </a:t>
            </a:r>
            <a:r>
              <a:rPr lang="ar-SA" dirty="0" smtClean="0"/>
              <a:t>,أو بين جهة رسمية وشخص أو العكس,أو بين شخصين لغرض وظيفي.</a:t>
            </a:r>
          </a:p>
          <a:p>
            <a:pPr algn="justLow"/>
            <a:endParaRPr lang="ar-SA" b="1" dirty="0" smtClean="0"/>
          </a:p>
          <a:p>
            <a:pPr algn="justLow"/>
            <a:r>
              <a:rPr lang="ar-SA" b="1" dirty="0" err="1" smtClean="0"/>
              <a:t>أنواعها :</a:t>
            </a:r>
            <a:endParaRPr lang="ar-SA" b="1" dirty="0" smtClean="0"/>
          </a:p>
          <a:p>
            <a:pPr algn="justLow"/>
            <a:r>
              <a:rPr lang="ar-SA" dirty="0" smtClean="0"/>
              <a:t>تتعدد أنواعها بحسب تعدد أغراضها منها لأدبية </a:t>
            </a:r>
            <a:r>
              <a:rPr lang="ar-SA" dirty="0" err="1" smtClean="0"/>
              <a:t>الفنية </a:t>
            </a:r>
            <a:r>
              <a:rPr lang="ar-SA" dirty="0" smtClean="0"/>
              <a:t>, ومنها </a:t>
            </a:r>
            <a:r>
              <a:rPr lang="ar-SA" dirty="0" err="1" smtClean="0"/>
              <a:t>الرسمية </a:t>
            </a:r>
            <a:r>
              <a:rPr lang="ar-SA" dirty="0" smtClean="0"/>
              <a:t>, ومنها المتداولة كرسائل الشوق </a:t>
            </a:r>
            <a:r>
              <a:rPr lang="ar-SA" dirty="0" err="1" smtClean="0"/>
              <a:t>والشكر </a:t>
            </a:r>
            <a:r>
              <a:rPr lang="ar-SA" dirty="0" smtClean="0"/>
              <a:t>, </a:t>
            </a:r>
            <a:r>
              <a:rPr lang="ar-SA" dirty="0" err="1" smtClean="0"/>
              <a:t>والشكوى </a:t>
            </a:r>
            <a:r>
              <a:rPr lang="ar-SA" dirty="0" smtClean="0"/>
              <a:t>, </a:t>
            </a:r>
            <a:r>
              <a:rPr lang="ar-SA" dirty="0" err="1" smtClean="0"/>
              <a:t>والتهانس</a:t>
            </a:r>
            <a:r>
              <a:rPr lang="ar-SA" dirty="0" smtClean="0"/>
              <a:t> , </a:t>
            </a:r>
            <a:r>
              <a:rPr lang="ar-SA" dirty="0" err="1" smtClean="0"/>
              <a:t>والتعازي </a:t>
            </a:r>
            <a:r>
              <a:rPr lang="ar-SA" dirty="0" smtClean="0"/>
              <a:t>,</a:t>
            </a:r>
            <a:r>
              <a:rPr lang="ar-SA" dirty="0"/>
              <a:t> </a:t>
            </a:r>
            <a:r>
              <a:rPr lang="ar-SA" dirty="0" smtClean="0"/>
              <a:t>والوصايا و, </a:t>
            </a:r>
            <a:r>
              <a:rPr lang="ar-SA" dirty="0" err="1" smtClean="0"/>
              <a:t>والاعتذار .</a:t>
            </a:r>
            <a:endParaRPr lang="ar-SA" dirty="0" smtClean="0"/>
          </a:p>
          <a:p>
            <a:pPr algn="justLow"/>
            <a:endParaRPr lang="ar-SA" b="1" dirty="0"/>
          </a:p>
          <a:p>
            <a:pPr algn="justLow"/>
            <a:endParaRPr lang="ar-SA"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548680"/>
            <a:ext cx="7056784" cy="4829014"/>
          </a:xfrm>
          <a:prstGeom prst="rect">
            <a:avLst/>
          </a:prstGeom>
        </p:spPr>
        <p:txBody>
          <a:bodyPr wrap="square">
            <a:spAutoFit/>
          </a:bodyPr>
          <a:lstStyle/>
          <a:p>
            <a:pPr algn="justLow"/>
            <a:r>
              <a:rPr lang="ar-SA" b="1" dirty="0" err="1" smtClean="0"/>
              <a:t>خصائصها :</a:t>
            </a:r>
            <a:endParaRPr lang="ar-SA" b="1" dirty="0" smtClean="0"/>
          </a:p>
          <a:p>
            <a:pPr algn="justLow"/>
            <a:r>
              <a:rPr lang="ar-SA" dirty="0" smtClean="0"/>
              <a:t>1- الوضوح والدقة في الأفكار </a:t>
            </a:r>
            <a:r>
              <a:rPr lang="ar-SA" dirty="0" err="1" smtClean="0"/>
              <a:t>والألفاظ .</a:t>
            </a:r>
            <a:r>
              <a:rPr lang="ar-SA" dirty="0" smtClean="0"/>
              <a:t>                            2- الإيجاز غير </a:t>
            </a:r>
            <a:r>
              <a:rPr lang="ar-SA" dirty="0" err="1" smtClean="0"/>
              <a:t>المخل .</a:t>
            </a:r>
            <a:endParaRPr lang="ar-SA" dirty="0" smtClean="0"/>
          </a:p>
          <a:p>
            <a:pPr algn="justLow"/>
            <a:r>
              <a:rPr lang="ar-SA" dirty="0" smtClean="0"/>
              <a:t>3- الأسلوب التقريري المقنع البعيد عن المحسنات البديعية والعاطفة </a:t>
            </a:r>
            <a:r>
              <a:rPr lang="ar-SA" dirty="0" err="1" smtClean="0"/>
              <a:t>الشخصية .</a:t>
            </a:r>
            <a:endParaRPr lang="ar-SA" dirty="0" smtClean="0"/>
          </a:p>
          <a:p>
            <a:pPr algn="justLow"/>
            <a:r>
              <a:rPr lang="ar-SA" dirty="0" smtClean="0"/>
              <a:t>4- الصدق في المعلومات </a:t>
            </a:r>
            <a:r>
              <a:rPr lang="ar-SA" dirty="0" err="1" smtClean="0"/>
              <a:t>الواردة .</a:t>
            </a:r>
            <a:endParaRPr lang="ar-SA" dirty="0" smtClean="0"/>
          </a:p>
          <a:p>
            <a:pPr>
              <a:buFont typeface="Wingdings" pitchFamily="2" charset="2"/>
              <a:buNone/>
            </a:pPr>
            <a:r>
              <a:rPr lang="ar-SA" dirty="0" smtClean="0"/>
              <a:t>5-عند الرد على خطاب سابق يشار إلى ذلك الخطاب برقمه وتاريخه وموضوعه.</a:t>
            </a:r>
          </a:p>
          <a:p>
            <a:pPr>
              <a:buFont typeface="Wingdings" pitchFamily="2" charset="2"/>
              <a:buNone/>
            </a:pPr>
            <a:r>
              <a:rPr lang="ar-SA" dirty="0" smtClean="0"/>
              <a:t>6- مراعاة حسن تقسيم الأفكار والانتقال بينها من الفكرة السابقة- بعد أن تستوفى- إلى التالية وبتسلسل منطقي.</a:t>
            </a:r>
          </a:p>
          <a:p>
            <a:pPr>
              <a:buFont typeface="Wingdings" pitchFamily="2" charset="2"/>
              <a:buNone/>
            </a:pPr>
            <a:r>
              <a:rPr lang="ar-SA" dirty="0" smtClean="0"/>
              <a:t>7- عند الرد على رسالة ذات نقاط متعددة, يجب أن يتضمن الرد كل تلك النقاط مرتبة حسب ورودها في الخطاب الأصلي.</a:t>
            </a:r>
            <a:endParaRPr lang="en-US" dirty="0" smtClean="0"/>
          </a:p>
          <a:p>
            <a:pPr>
              <a:lnSpc>
                <a:spcPct val="90000"/>
              </a:lnSpc>
            </a:pPr>
            <a:endParaRPr lang="ar-SA" b="1" u="sng" dirty="0" smtClean="0"/>
          </a:p>
          <a:p>
            <a:pPr>
              <a:lnSpc>
                <a:spcPct val="90000"/>
              </a:lnSpc>
            </a:pPr>
            <a:r>
              <a:rPr lang="ar-SA" b="1" u="sng" dirty="0" smtClean="0"/>
              <a:t>أهميته الرسالة الإدارية.</a:t>
            </a:r>
            <a:endParaRPr lang="ar-SA" b="1" dirty="0" smtClean="0"/>
          </a:p>
          <a:p>
            <a:pPr>
              <a:lnSpc>
                <a:spcPct val="90000"/>
              </a:lnSpc>
              <a:buFont typeface="Wingdings" pitchFamily="2" charset="2"/>
              <a:buNone/>
            </a:pPr>
            <a:r>
              <a:rPr lang="ar-SA" b="1" dirty="0" smtClean="0"/>
              <a:t>للرسالة أهمية كبيرة في الحياة الاجتماعية والوظيفية,فهي وسيلة مهمة من وسائل الاتصال,وهي</a:t>
            </a:r>
          </a:p>
          <a:p>
            <a:pPr>
              <a:lnSpc>
                <a:spcPct val="90000"/>
              </a:lnSpc>
              <a:buFont typeface="Wingdings" pitchFamily="2" charset="2"/>
              <a:buNone/>
            </a:pPr>
            <a:r>
              <a:rPr lang="ar-SA" dirty="0" smtClean="0"/>
              <a:t>1- وسيلة التخاطب بين الدوائر الحكومية وغير </a:t>
            </a:r>
            <a:r>
              <a:rPr lang="ar-SA" dirty="0" err="1" smtClean="0"/>
              <a:t>الحكومية </a:t>
            </a:r>
            <a:r>
              <a:rPr lang="ar-SA" dirty="0" smtClean="0"/>
              <a:t>,وعلى مستوى الفرد </a:t>
            </a:r>
            <a:r>
              <a:rPr lang="ar-SA" dirty="0" err="1" smtClean="0"/>
              <a:t>والمؤسسة..</a:t>
            </a:r>
            <a:endParaRPr lang="ar-SA" dirty="0" smtClean="0"/>
          </a:p>
          <a:p>
            <a:pPr>
              <a:lnSpc>
                <a:spcPct val="90000"/>
              </a:lnSpc>
              <a:buFont typeface="Wingdings" pitchFamily="2" charset="2"/>
              <a:buNone/>
            </a:pPr>
            <a:r>
              <a:rPr lang="ar-SA" dirty="0" smtClean="0"/>
              <a:t>2- أنها تختصر الجهد والمسافة بين مواقع جهات </a:t>
            </a:r>
            <a:r>
              <a:rPr lang="ar-SA" dirty="0" err="1" smtClean="0"/>
              <a:t>المراسلة .</a:t>
            </a:r>
            <a:endParaRPr lang="ar-SA" dirty="0" smtClean="0"/>
          </a:p>
          <a:p>
            <a:pPr>
              <a:lnSpc>
                <a:spcPct val="90000"/>
              </a:lnSpc>
              <a:buFont typeface="Wingdings" pitchFamily="2" charset="2"/>
              <a:buNone/>
            </a:pPr>
            <a:r>
              <a:rPr lang="ar-SA" dirty="0" err="1" smtClean="0"/>
              <a:t>3 </a:t>
            </a:r>
            <a:r>
              <a:rPr lang="ar-SA" dirty="0" smtClean="0"/>
              <a:t>- وثيقة قانونية يمكن الرجوع إليها عند الحاجة.</a:t>
            </a:r>
          </a:p>
          <a:p>
            <a:pPr>
              <a:lnSpc>
                <a:spcPct val="90000"/>
              </a:lnSpc>
              <a:buFont typeface="Wingdings" pitchFamily="2" charset="2"/>
              <a:buNone/>
            </a:pPr>
            <a:r>
              <a:rPr lang="ar-SA" dirty="0" err="1" smtClean="0"/>
              <a:t>4 </a:t>
            </a:r>
            <a:r>
              <a:rPr lang="ar-SA" dirty="0" smtClean="0"/>
              <a:t>- اعتمادها وسيلة من وسائل الإعلان وبخاصة في الرسائل التجارية.</a:t>
            </a:r>
          </a:p>
          <a:p>
            <a:pPr>
              <a:lnSpc>
                <a:spcPct val="90000"/>
              </a:lnSpc>
              <a:buFont typeface="Wingdings" pitchFamily="2" charset="2"/>
              <a:buNone/>
            </a:pPr>
            <a:endParaRPr lang="ar-SA" dirty="0"/>
          </a:p>
          <a:p>
            <a:pPr>
              <a:lnSpc>
                <a:spcPct val="90000"/>
              </a:lnSpc>
              <a:buFont typeface="Wingdings" pitchFamily="2" charset="2"/>
              <a:buNone/>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556792"/>
            <a:ext cx="7416824" cy="4949047"/>
          </a:xfrm>
          <a:prstGeom prst="rect">
            <a:avLst/>
          </a:prstGeom>
        </p:spPr>
        <p:txBody>
          <a:bodyPr wrap="square">
            <a:spAutoFit/>
          </a:bodyPr>
          <a:lstStyle/>
          <a:p>
            <a:pPr>
              <a:lnSpc>
                <a:spcPct val="80000"/>
              </a:lnSpc>
              <a:buFont typeface="Wingdings" pitchFamily="2" charset="2"/>
              <a:buNone/>
            </a:pPr>
            <a:r>
              <a:rPr lang="ar-SA" b="1" u="sng" dirty="0" smtClean="0"/>
              <a:t>أجزاء الرسالة الإدارية,وكيفية </a:t>
            </a:r>
            <a:r>
              <a:rPr lang="ar-SA" b="1" u="sng" dirty="0" err="1" smtClean="0"/>
              <a:t>كتابتها:</a:t>
            </a:r>
            <a:endParaRPr lang="ar-SA" b="1" u="sng" dirty="0" smtClean="0"/>
          </a:p>
          <a:p>
            <a:pPr>
              <a:lnSpc>
                <a:spcPct val="80000"/>
              </a:lnSpc>
              <a:buFont typeface="Wingdings" pitchFamily="2" charset="2"/>
              <a:buNone/>
            </a:pPr>
            <a:endParaRPr lang="ar-SA" b="1" dirty="0" smtClean="0"/>
          </a:p>
          <a:p>
            <a:pPr algn="justLow">
              <a:lnSpc>
                <a:spcPct val="80000"/>
              </a:lnSpc>
              <a:buFont typeface="Wingdings" pitchFamily="2" charset="2"/>
              <a:buNone/>
            </a:pPr>
            <a:r>
              <a:rPr lang="ar-SA" b="1" dirty="0" smtClean="0"/>
              <a:t>للرسالة الإدارية أجزاء تتألف منها,وذلك على هذا </a:t>
            </a:r>
            <a:r>
              <a:rPr lang="ar-SA" b="1" dirty="0" err="1" smtClean="0"/>
              <a:t>النحو:</a:t>
            </a:r>
            <a:endParaRPr lang="ar-SA" b="1" dirty="0" smtClean="0"/>
          </a:p>
          <a:p>
            <a:pPr algn="justLow">
              <a:lnSpc>
                <a:spcPct val="80000"/>
              </a:lnSpc>
              <a:buFont typeface="Wingdings" pitchFamily="2" charset="2"/>
              <a:buNone/>
            </a:pPr>
            <a:r>
              <a:rPr lang="ar-SA" b="1" dirty="0" smtClean="0"/>
              <a:t> </a:t>
            </a:r>
            <a:r>
              <a:rPr lang="ar-SA" sz="2000" dirty="0" smtClean="0"/>
              <a:t>1- </a:t>
            </a:r>
            <a:r>
              <a:rPr lang="ar-SA" sz="2000" dirty="0" err="1" smtClean="0"/>
              <a:t>البسملة </a:t>
            </a:r>
            <a:r>
              <a:rPr lang="ar-SA" sz="2000" dirty="0" smtClean="0"/>
              <a:t>: وتكون في أعلى وسط وسط </a:t>
            </a:r>
            <a:r>
              <a:rPr lang="ar-SA" sz="2000" dirty="0" err="1" smtClean="0"/>
              <a:t>الصفحة .</a:t>
            </a:r>
            <a:endParaRPr lang="ar-SA" sz="2000" dirty="0" smtClean="0"/>
          </a:p>
          <a:p>
            <a:pPr>
              <a:lnSpc>
                <a:spcPct val="80000"/>
              </a:lnSpc>
              <a:buFont typeface="Wingdings" pitchFamily="2" charset="2"/>
              <a:buNone/>
            </a:pPr>
            <a:r>
              <a:rPr lang="ar-SA" sz="2000" dirty="0" smtClean="0"/>
              <a:t>2- التاريخ,وقد يكتب في المعروض  آخر الرسالة مع الاسم, أو أعلى الصفحة من جهة </a:t>
            </a:r>
            <a:r>
              <a:rPr lang="ar-SA" sz="2000" dirty="0" err="1" smtClean="0"/>
              <a:t>اليسار .</a:t>
            </a:r>
            <a:endParaRPr lang="ar-SA" sz="2000" dirty="0" smtClean="0"/>
          </a:p>
          <a:p>
            <a:pPr>
              <a:lnSpc>
                <a:spcPct val="80000"/>
              </a:lnSpc>
              <a:buFont typeface="Wingdings" pitchFamily="2" charset="2"/>
              <a:buNone/>
            </a:pPr>
            <a:r>
              <a:rPr lang="ar-SA" sz="2000" dirty="0" smtClean="0"/>
              <a:t>3- مخاطبة المرسل إليه مع ذكر مرتبته الوظيفية( رئيس- مدير- </a:t>
            </a:r>
            <a:r>
              <a:rPr lang="ar-SA" sz="2000" dirty="0" err="1" smtClean="0"/>
              <a:t>أمين </a:t>
            </a:r>
            <a:r>
              <a:rPr lang="ar-SA" sz="2000" dirty="0" smtClean="0"/>
              <a:t>– </a:t>
            </a:r>
            <a:r>
              <a:rPr lang="ar-SA" sz="2000" dirty="0" err="1" smtClean="0"/>
              <a:t>أمير...</a:t>
            </a:r>
            <a:r>
              <a:rPr lang="ar-SA" sz="2000" dirty="0" smtClean="0"/>
              <a:t>) وما يناسبه من ألفاظ التبجيل</a:t>
            </a:r>
            <a:r>
              <a:rPr lang="ar-SA" sz="2000" dirty="0" err="1" smtClean="0"/>
              <a:t>(السيد </a:t>
            </a:r>
            <a:r>
              <a:rPr lang="ar-SA" sz="2000" dirty="0" smtClean="0"/>
              <a:t>– </a:t>
            </a:r>
            <a:r>
              <a:rPr lang="ar-SA" sz="2000" dirty="0" err="1" smtClean="0"/>
              <a:t>سعادة </a:t>
            </a:r>
            <a:r>
              <a:rPr lang="ar-SA" sz="2000" dirty="0" smtClean="0"/>
              <a:t>- معالي- فضيلة)ويكتب اسمه في </a:t>
            </a:r>
            <a:r>
              <a:rPr lang="ar-SA" sz="2000" dirty="0" err="1" smtClean="0"/>
              <a:t>أولسطر</a:t>
            </a:r>
            <a:r>
              <a:rPr lang="ar-SA" sz="2000" dirty="0" smtClean="0"/>
              <a:t> بعد </a:t>
            </a:r>
            <a:r>
              <a:rPr lang="ar-SA" sz="2000" dirty="0" err="1" smtClean="0"/>
              <a:t>البسملة .</a:t>
            </a:r>
            <a:endParaRPr lang="ar-SA" sz="2000" dirty="0" smtClean="0"/>
          </a:p>
          <a:p>
            <a:pPr>
              <a:lnSpc>
                <a:spcPct val="80000"/>
              </a:lnSpc>
              <a:buFont typeface="Wingdings" pitchFamily="2" charset="2"/>
              <a:buNone/>
            </a:pPr>
            <a:r>
              <a:rPr lang="ar-SA" sz="2000" dirty="0" smtClean="0"/>
              <a:t>4- التحية الافتتاحية(السلام عليكم ورحمة الله وبركاته</a:t>
            </a:r>
            <a:r>
              <a:rPr lang="ar-SA" sz="2000" dirty="0" err="1" smtClean="0"/>
              <a:t>).</a:t>
            </a:r>
            <a:endParaRPr lang="ar-SA" sz="2000" dirty="0" smtClean="0"/>
          </a:p>
          <a:p>
            <a:pPr>
              <a:lnSpc>
                <a:spcPct val="80000"/>
              </a:lnSpc>
              <a:buFont typeface="Wingdings" pitchFamily="2" charset="2"/>
              <a:buNone/>
            </a:pPr>
            <a:r>
              <a:rPr lang="ar-SA" sz="2000" dirty="0" smtClean="0"/>
              <a:t>والفصل بين التحية والموضوع </a:t>
            </a:r>
            <a:r>
              <a:rPr lang="ar-SA" sz="2000" dirty="0" err="1" smtClean="0"/>
              <a:t>بكلمة </a:t>
            </a:r>
            <a:r>
              <a:rPr lang="ar-SA" sz="2000" dirty="0" smtClean="0"/>
              <a:t>(أما بعد أو وبعد</a:t>
            </a:r>
            <a:r>
              <a:rPr lang="ar-SA" sz="2000" dirty="0" err="1" smtClean="0"/>
              <a:t>)</a:t>
            </a:r>
            <a:r>
              <a:rPr lang="ar-SA" sz="2000" dirty="0" smtClean="0"/>
              <a:t> </a:t>
            </a:r>
          </a:p>
          <a:p>
            <a:pPr algn="justLow">
              <a:lnSpc>
                <a:spcPct val="90000"/>
              </a:lnSpc>
              <a:buFont typeface="Wingdings" pitchFamily="2" charset="2"/>
              <a:buNone/>
            </a:pPr>
            <a:r>
              <a:rPr lang="ar-SA" sz="2000" dirty="0" smtClean="0"/>
              <a:t>5- جسم الرسالة:وهو موضوع الرسالة,ويعرض في فقرات(بحسب الحاجة),</a:t>
            </a:r>
            <a:r>
              <a:rPr lang="ar-SA" sz="2000" dirty="0" smtClean="0">
                <a:solidFill>
                  <a:srgbClr val="0070C0"/>
                </a:solidFill>
              </a:rPr>
              <a:t>تبدأ الأولى بتمهيد موجز يهيئ </a:t>
            </a:r>
            <a:r>
              <a:rPr lang="ar-SA" sz="2000" dirty="0" err="1" smtClean="0">
                <a:solidFill>
                  <a:srgbClr val="0070C0"/>
                </a:solidFill>
              </a:rPr>
              <a:t>به</a:t>
            </a:r>
            <a:r>
              <a:rPr lang="ar-SA" sz="2000" dirty="0" smtClean="0">
                <a:solidFill>
                  <a:srgbClr val="0070C0"/>
                </a:solidFill>
              </a:rPr>
              <a:t> ذهن المخاطب لموضوع الرسالة( ويكون </a:t>
            </a:r>
            <a:r>
              <a:rPr lang="ar-SA" sz="2000" dirty="0" err="1" smtClean="0">
                <a:solidFill>
                  <a:srgbClr val="0070C0"/>
                </a:solidFill>
              </a:rPr>
              <a:t>المقدمة ) </a:t>
            </a:r>
            <a:r>
              <a:rPr lang="ar-SA" sz="2000" dirty="0" smtClean="0">
                <a:solidFill>
                  <a:srgbClr val="0070C0"/>
                </a:solidFill>
              </a:rPr>
              <a:t>,وقد يكون إشارة إلى موضوع سابق(إشارة </a:t>
            </a:r>
            <a:r>
              <a:rPr lang="ar-SA" sz="2000" dirty="0" err="1" smtClean="0">
                <a:solidFill>
                  <a:srgbClr val="0070C0"/>
                </a:solidFill>
              </a:rPr>
              <a:t>إلى </a:t>
            </a:r>
            <a:r>
              <a:rPr lang="ar-SA" sz="2000" dirty="0" smtClean="0">
                <a:solidFill>
                  <a:srgbClr val="0070C0"/>
                </a:solidFill>
              </a:rPr>
              <a:t>– إلحاقا ل...- توضيحا </a:t>
            </a:r>
            <a:r>
              <a:rPr lang="ar-SA" sz="2000" dirty="0" err="1" smtClean="0">
                <a:solidFill>
                  <a:srgbClr val="0070C0"/>
                </a:solidFill>
              </a:rPr>
              <a:t>ل...</a:t>
            </a:r>
            <a:r>
              <a:rPr lang="ar-SA" sz="2000" dirty="0" smtClean="0">
                <a:solidFill>
                  <a:srgbClr val="0070C0"/>
                </a:solidFill>
              </a:rPr>
              <a:t>),وعرض الموضوع وهو صلب الرسالة </a:t>
            </a:r>
            <a:r>
              <a:rPr lang="ar-SA" sz="2000" dirty="0" err="1" smtClean="0">
                <a:solidFill>
                  <a:srgbClr val="0070C0"/>
                </a:solidFill>
              </a:rPr>
              <a:t>وجوهرها </a:t>
            </a:r>
            <a:r>
              <a:rPr lang="ar-SA" sz="2000" dirty="0" smtClean="0">
                <a:solidFill>
                  <a:srgbClr val="0070C0"/>
                </a:solidFill>
              </a:rPr>
              <a:t>, وفيه تفصيل الموضوع وتوضيح الهدف </a:t>
            </a:r>
            <a:r>
              <a:rPr lang="ar-SA" sz="2000" dirty="0" err="1" smtClean="0">
                <a:solidFill>
                  <a:srgbClr val="0070C0"/>
                </a:solidFill>
              </a:rPr>
              <a:t>المراد </a:t>
            </a:r>
            <a:r>
              <a:rPr lang="ar-SA" sz="2000" dirty="0" smtClean="0">
                <a:solidFill>
                  <a:srgbClr val="0070C0"/>
                </a:solidFill>
              </a:rPr>
              <a:t>, ويجب أن يتميز بترتيب الأفكار ترتيبًا منطقيًا </a:t>
            </a:r>
            <a:r>
              <a:rPr lang="ar-SA" sz="2000" dirty="0" err="1" smtClean="0">
                <a:solidFill>
                  <a:srgbClr val="0070C0"/>
                </a:solidFill>
              </a:rPr>
              <a:t>مترابطًا .</a:t>
            </a:r>
            <a:r>
              <a:rPr lang="ar-SA" sz="2000" dirty="0" smtClean="0">
                <a:solidFill>
                  <a:srgbClr val="0070C0"/>
                </a:solidFill>
              </a:rPr>
              <a:t> وتختتم الفقرة الأخيرة من تلك الفقرات بعبارة مناسبة تتطلب غالبا </a:t>
            </a:r>
            <a:r>
              <a:rPr lang="ar-SA" sz="2000" dirty="0" err="1" smtClean="0">
                <a:solidFill>
                  <a:srgbClr val="0070C0"/>
                </a:solidFill>
              </a:rPr>
              <a:t>الرد </a:t>
            </a:r>
            <a:r>
              <a:rPr lang="ar-SA" sz="2000" dirty="0" smtClean="0">
                <a:solidFill>
                  <a:srgbClr val="0070C0"/>
                </a:solidFill>
              </a:rPr>
              <a:t>,أو الحث على إنجاز الطلب,أو تعيد التأكيد على </a:t>
            </a:r>
            <a:r>
              <a:rPr lang="ar-SA" sz="2000" dirty="0" err="1" smtClean="0">
                <a:solidFill>
                  <a:srgbClr val="0070C0"/>
                </a:solidFill>
              </a:rPr>
              <a:t>أمر....</a:t>
            </a:r>
            <a:endParaRPr lang="ar-SA" sz="2000" dirty="0" smtClean="0">
              <a:solidFill>
                <a:srgbClr val="0070C0"/>
              </a:solidFill>
            </a:endParaRPr>
          </a:p>
          <a:p>
            <a:pPr algn="justLow">
              <a:lnSpc>
                <a:spcPct val="90000"/>
              </a:lnSpc>
              <a:buFont typeface="Wingdings" pitchFamily="2" charset="2"/>
              <a:buNone/>
            </a:pPr>
            <a:r>
              <a:rPr lang="ar-SA" sz="2000" dirty="0" smtClean="0"/>
              <a:t>6- تحية الختام:وتأتي بعد آخر فقرة,وعادة ما يكون فيها(مع دعائي لكم بالتوفيق_وتفضلوا بقبول أصدق </a:t>
            </a:r>
            <a:r>
              <a:rPr lang="ar-SA" sz="2000" dirty="0" err="1" smtClean="0"/>
              <a:t>التحايا</a:t>
            </a:r>
            <a:r>
              <a:rPr lang="ar-SA" sz="2000" dirty="0" smtClean="0"/>
              <a:t>-أو شاكرا لكم حسن تعاونكم</a:t>
            </a:r>
            <a:r>
              <a:rPr lang="ar-SA" sz="2000" dirty="0" err="1" smtClean="0"/>
              <a:t>).</a:t>
            </a:r>
            <a:endParaRPr lang="ar-SA" sz="2000" dirty="0" smtClean="0"/>
          </a:p>
          <a:p>
            <a:pPr algn="justLow">
              <a:lnSpc>
                <a:spcPct val="90000"/>
              </a:lnSpc>
              <a:buFont typeface="Wingdings" pitchFamily="2" charset="2"/>
              <a:buNone/>
            </a:pPr>
            <a:r>
              <a:rPr lang="ar-SA" sz="2000" dirty="0" err="1" smtClean="0"/>
              <a:t>7 </a:t>
            </a:r>
            <a:r>
              <a:rPr lang="ar-SA" sz="2000" dirty="0" smtClean="0"/>
              <a:t>- التوقيع والاسم,وقد تكتب </a:t>
            </a:r>
            <a:r>
              <a:rPr lang="ar-SA" sz="2000" dirty="0" err="1" smtClean="0"/>
              <a:t>الوظيفة.</a:t>
            </a:r>
            <a:r>
              <a:rPr lang="ar-SA" sz="2000" dirty="0" smtClean="0"/>
              <a:t> </a:t>
            </a:r>
          </a:p>
          <a:p>
            <a:pPr algn="justLow">
              <a:lnSpc>
                <a:spcPct val="90000"/>
              </a:lnSpc>
              <a:buFont typeface="Wingdings" pitchFamily="2" charset="2"/>
              <a:buNone/>
            </a:pPr>
            <a:r>
              <a:rPr lang="ar-SA" sz="2000" dirty="0" smtClean="0"/>
              <a:t>8- المرفقات وتكتب في نهاية الصفحة من جدة اليمين على شكل نقاط ويتم إرفاقها خلف </a:t>
            </a:r>
            <a:r>
              <a:rPr lang="ar-SA" sz="2000" dirty="0" err="1" smtClean="0"/>
              <a:t>الرسالة .</a:t>
            </a:r>
            <a:endParaRPr lang="en-US" sz="2000" dirty="0" smtClean="0"/>
          </a:p>
          <a:p>
            <a:pPr>
              <a:lnSpc>
                <a:spcPct val="80000"/>
              </a:lnSpc>
              <a:buFont typeface="Wingdings" pitchFamily="2" charset="2"/>
              <a:buNone/>
            </a:pPr>
            <a:endParaRPr lang="ar-SA"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m5zn.com/newuploads/2014/10/25/jpg/eb779043f64f5d8.jpg"/>
          <p:cNvPicPr>
            <a:picLocks noChangeAspect="1" noChangeArrowheads="1"/>
          </p:cNvPicPr>
          <p:nvPr/>
        </p:nvPicPr>
        <p:blipFill>
          <a:blip r:embed="rId2" cstate="print"/>
          <a:srcRect r="1694" b="6862"/>
          <a:stretch>
            <a:fillRect/>
          </a:stretch>
        </p:blipFill>
        <p:spPr bwMode="auto">
          <a:xfrm>
            <a:off x="2267744" y="404664"/>
            <a:ext cx="5112568" cy="554461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nvGraphicFramePr>
        <p:xfrm>
          <a:off x="1115616" y="1268760"/>
          <a:ext cx="7632848" cy="4963254"/>
        </p:xfrm>
        <a:graphic>
          <a:graphicData uri="http://schemas.openxmlformats.org/drawingml/2006/table">
            <a:tbl>
              <a:tblPr rtl="1" firstRow="1" bandRow="1">
                <a:tableStyleId>{22838BEF-8BB2-4498-84A7-C5851F593DF1}</a:tableStyleId>
              </a:tblPr>
              <a:tblGrid>
                <a:gridCol w="4821358"/>
                <a:gridCol w="2811490"/>
              </a:tblGrid>
              <a:tr h="760204">
                <a:tc>
                  <a:txBody>
                    <a:bodyPr/>
                    <a:lstStyle/>
                    <a:p>
                      <a:pPr rtl="1"/>
                      <a:r>
                        <a:rPr lang="ar-SA" sz="2000" dirty="0" smtClean="0"/>
                        <a:t>النص الأصلي </a:t>
                      </a:r>
                      <a:endParaRPr lang="ar-SA" sz="2000" dirty="0"/>
                    </a:p>
                  </a:txBody>
                  <a:tcPr/>
                </a:tc>
                <a:tc>
                  <a:txBody>
                    <a:bodyPr/>
                    <a:lstStyle/>
                    <a:p>
                      <a:pPr rtl="1"/>
                      <a:r>
                        <a:rPr lang="ar-SA" sz="2000" dirty="0" smtClean="0"/>
                        <a:t>النص الملخص</a:t>
                      </a:r>
                      <a:endParaRPr lang="ar-SA" sz="2000" dirty="0"/>
                    </a:p>
                  </a:txBody>
                  <a:tcPr/>
                </a:tc>
              </a:tr>
              <a:tr h="4203050">
                <a:tc>
                  <a:txBody>
                    <a:bodyPr/>
                    <a:lstStyle/>
                    <a:p>
                      <a:pPr algn="just"/>
                      <a:r>
                        <a:rPr lang="ar-SA" sz="2000" dirty="0" smtClean="0"/>
                        <a:t>     كان </a:t>
                      </a:r>
                      <a:r>
                        <a:rPr lang="ar-SA" sz="2000" dirty="0"/>
                        <a:t>الشعر جماع القيم الفنية عند العرب، إذ لم يكن لهم في الجاهلية ما عرف للأمم الأخرى من فنون التصوير أو النحت أو </a:t>
                      </a:r>
                      <a:r>
                        <a:rPr lang="ar-SA" sz="2000" dirty="0" err="1"/>
                        <a:t>الموسيقا</a:t>
                      </a:r>
                      <a:r>
                        <a:rPr lang="ar-SA" sz="2000" dirty="0"/>
                        <a:t>، بل اقتصر التعبير الفني عندهم على الفنِّ القولي من خطابة </a:t>
                      </a:r>
                      <a:r>
                        <a:rPr lang="ar-SA" sz="2000" dirty="0" err="1"/>
                        <a:t>وشعر.</a:t>
                      </a:r>
                      <a:r>
                        <a:rPr lang="ar-SA" sz="2000" dirty="0"/>
                        <a:t> وكان نبوغهم في باب الشعر أقوى بكثير من نبوغهم في باب الخطابة، فغلب عليها حتى صار علم العرب الأول وجريدة عصرهم  حرَّرها الشعراء نظمًا كالدُّرر، وقد ضمنوه كل ما تمثل في عصرهم من قيم اجتماعية، أو اقتصادية، أو صور طبيعية.</a:t>
                      </a:r>
                    </a:p>
                  </a:txBody>
                  <a:tcPr marL="28575" marR="28575" marT="28575" marB="28575" anchor="ctr"/>
                </a:tc>
                <a:tc>
                  <a:txBody>
                    <a:bodyPr/>
                    <a:lstStyle/>
                    <a:p>
                      <a:pPr algn="just"/>
                      <a:r>
                        <a:rPr lang="ar-SA" sz="2000" dirty="0" smtClean="0"/>
                        <a:t>   تميز </a:t>
                      </a:r>
                      <a:r>
                        <a:rPr lang="ar-SA" sz="2000" dirty="0"/>
                        <a:t>العرب في الجاهلية بفنِّ القول، وبخاصة جانب الشعر منه، حيث افتقدوا وسائل التعبير الفني الأخرى، فأصبح الشعر ديوان قيمهم وسجل حياتهم.</a:t>
                      </a:r>
                    </a:p>
                  </a:txBody>
                  <a:tcPr marL="28575" marR="28575" marT="28575" marB="28575" anchor="ct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404664"/>
            <a:ext cx="7812360" cy="5632311"/>
          </a:xfrm>
          <a:prstGeom prst="rect">
            <a:avLst/>
          </a:prstGeom>
          <a:noFill/>
        </p:spPr>
        <p:txBody>
          <a:bodyPr wrap="square" rtlCol="1">
            <a:spAutoFit/>
          </a:bodyPr>
          <a:lstStyle/>
          <a:p>
            <a:r>
              <a:rPr lang="ar-SA" sz="2400" b="1" dirty="0"/>
              <a:t>خطوات </a:t>
            </a:r>
            <a:r>
              <a:rPr lang="ar-SA" sz="2400" b="1" dirty="0" err="1"/>
              <a:t>التلخيص :</a:t>
            </a:r>
            <a:r>
              <a:rPr lang="ar-SA" sz="2400" b="1" dirty="0"/>
              <a:t/>
            </a:r>
            <a:br>
              <a:rPr lang="ar-SA" sz="2400" b="1" dirty="0"/>
            </a:br>
            <a:r>
              <a:rPr lang="ar-SA" sz="2400" b="1" dirty="0" smtClean="0"/>
              <a:t>الخطوة </a:t>
            </a:r>
            <a:r>
              <a:rPr lang="ar-SA" sz="2400" b="1" dirty="0" err="1" smtClean="0"/>
              <a:t>الأولى :</a:t>
            </a:r>
            <a:r>
              <a:rPr lang="ar-SA" sz="2400" b="1" dirty="0" smtClean="0"/>
              <a:t> </a:t>
            </a:r>
          </a:p>
          <a:p>
            <a:r>
              <a:rPr lang="ar-SA" sz="2400" dirty="0" smtClean="0"/>
              <a:t>قراءة </a:t>
            </a:r>
            <a:r>
              <a:rPr lang="ar-SA" sz="2400" dirty="0"/>
              <a:t>النص قراءة </a:t>
            </a:r>
            <a:r>
              <a:rPr lang="ar-SA" sz="2400" dirty="0" err="1"/>
              <a:t>استكشافية </a:t>
            </a:r>
            <a:r>
              <a:rPr lang="ar-SA" sz="2400" dirty="0"/>
              <a:t>: لإدراك الفكرة الأساسية التي يتضمنها </a:t>
            </a:r>
            <a:r>
              <a:rPr lang="ar-SA" sz="2400" dirty="0" err="1"/>
              <a:t>النص .</a:t>
            </a:r>
            <a:r>
              <a:rPr lang="ar-SA" sz="2400" b="1" dirty="0"/>
              <a:t/>
            </a:r>
            <a:br>
              <a:rPr lang="ar-SA" sz="2400" b="1" dirty="0"/>
            </a:br>
            <a:r>
              <a:rPr lang="ar-SA" sz="2400" b="1" dirty="0" smtClean="0"/>
              <a:t>الخطوة </a:t>
            </a:r>
            <a:r>
              <a:rPr lang="ar-SA" sz="2400" b="1" dirty="0" err="1" smtClean="0"/>
              <a:t>الثانية :</a:t>
            </a:r>
            <a:r>
              <a:rPr lang="ar-SA" sz="2400" b="1" dirty="0" smtClean="0"/>
              <a:t> </a:t>
            </a:r>
          </a:p>
          <a:p>
            <a:r>
              <a:rPr lang="ar-SA" sz="2400" dirty="0"/>
              <a:t>ا</a:t>
            </a:r>
            <a:r>
              <a:rPr lang="ar-SA" sz="2400" dirty="0" smtClean="0"/>
              <a:t>لتمييز </a:t>
            </a:r>
            <a:r>
              <a:rPr lang="ar-SA" sz="2400" dirty="0"/>
              <a:t>بين ما هو ضروري في الفقرة لفهم الفكرة </a:t>
            </a:r>
            <a:r>
              <a:rPr lang="ar-SA" sz="2400" dirty="0" err="1"/>
              <a:t>الأساسية </a:t>
            </a:r>
            <a:r>
              <a:rPr lang="ar-SA" sz="2400" dirty="0"/>
              <a:t>،وما ليس </a:t>
            </a:r>
            <a:r>
              <a:rPr lang="ar-SA" sz="2400" dirty="0" err="1"/>
              <a:t>بضروري </a:t>
            </a:r>
            <a:r>
              <a:rPr lang="ar-SA" sz="2400" dirty="0"/>
              <a:t>؛لذلك فقارئ التلخيص لا يحتاج إلى التمثيل والتوضيح الذي يسوقه كاتب </a:t>
            </a:r>
            <a:r>
              <a:rPr lang="ar-SA" sz="2400" dirty="0" err="1"/>
              <a:t>الفقرة </a:t>
            </a:r>
            <a:r>
              <a:rPr lang="ar-SA" sz="2400" b="1" dirty="0" err="1"/>
              <a:t>.</a:t>
            </a:r>
            <a:r>
              <a:rPr lang="ar-SA" sz="2400" b="1" dirty="0"/>
              <a:t/>
            </a:r>
            <a:br>
              <a:rPr lang="ar-SA" sz="2400" b="1" dirty="0"/>
            </a:br>
            <a:r>
              <a:rPr lang="ar-SA" sz="2400" b="1" dirty="0" smtClean="0"/>
              <a:t>الخطوة </a:t>
            </a:r>
            <a:r>
              <a:rPr lang="ar-SA" sz="2400" b="1" dirty="0" err="1" smtClean="0"/>
              <a:t>الثالة</a:t>
            </a:r>
            <a:r>
              <a:rPr lang="ar-SA" sz="2400" b="1" dirty="0" smtClean="0"/>
              <a:t> </a:t>
            </a:r>
            <a:r>
              <a:rPr lang="ar-SA" sz="2400" b="1" dirty="0" err="1" smtClean="0"/>
              <a:t>:</a:t>
            </a:r>
            <a:endParaRPr lang="ar-SA" sz="2400" b="1" dirty="0" smtClean="0"/>
          </a:p>
          <a:p>
            <a:r>
              <a:rPr lang="ar-SA" sz="2400" dirty="0" smtClean="0"/>
              <a:t>كتابة </a:t>
            </a:r>
            <a:r>
              <a:rPr lang="ar-SA" sz="2400" dirty="0" err="1"/>
              <a:t>التلخيص </a:t>
            </a:r>
            <a:r>
              <a:rPr lang="ar-SA" sz="2400" dirty="0"/>
              <a:t>: وأسلم طريقة لكتابة التلخيص هي أن نضع النص الأصلي جانبا بعد تمام الخطوتين </a:t>
            </a:r>
            <a:r>
              <a:rPr lang="ar-SA" sz="2400" dirty="0" err="1"/>
              <a:t>السابقتين </a:t>
            </a:r>
            <a:r>
              <a:rPr lang="ar-SA" sz="2400" dirty="0"/>
              <a:t>،ثم نكتب التلخيص من استيعابنا </a:t>
            </a:r>
            <a:r>
              <a:rPr lang="ar-SA" sz="2400" dirty="0" err="1"/>
              <a:t>للفقرة </a:t>
            </a:r>
            <a:r>
              <a:rPr lang="ar-SA" sz="2400" dirty="0"/>
              <a:t>.هذه الطريقة تجنبنا الوقوع في خطأ وضع النص الأصلي أمامنا والتقاط بعض الجمل بنصها </a:t>
            </a:r>
            <a:r>
              <a:rPr lang="ar-SA" sz="2400" dirty="0" err="1"/>
              <a:t>منه </a:t>
            </a:r>
            <a:r>
              <a:rPr lang="ar-SA" sz="2400" dirty="0"/>
              <a:t>، ثم ربط بعضها ببعض فنخرج بهذه الطريقة غير السليمة باقتباس وليس </a:t>
            </a:r>
            <a:r>
              <a:rPr lang="ar-SA" sz="2400" dirty="0" err="1"/>
              <a:t>تلخيصا </a:t>
            </a:r>
            <a:r>
              <a:rPr lang="ar-SA" sz="2400" dirty="0"/>
              <a:t>،بل ربما ينتج عن ذلك إفساد للمعنى الذي يقصده </a:t>
            </a:r>
            <a:r>
              <a:rPr lang="ar-SA" sz="2400" dirty="0" err="1"/>
              <a:t>الكاتب </a:t>
            </a:r>
            <a:r>
              <a:rPr lang="ar-SA" sz="2400" dirty="0"/>
              <a:t>،وبالتالي نخرج بتلخيص مهلهل وغير </a:t>
            </a:r>
            <a:r>
              <a:rPr lang="ar-SA" sz="2400" dirty="0" err="1"/>
              <a:t>سليم .</a:t>
            </a:r>
            <a:r>
              <a:rPr lang="ar-SA" sz="2400" b="1" dirty="0"/>
              <a:t/>
            </a:r>
            <a:br>
              <a:rPr lang="ar-SA" sz="2400" b="1" dirty="0"/>
            </a:br>
            <a:r>
              <a:rPr lang="ar-SA" sz="2400" b="1" dirty="0" smtClean="0"/>
              <a:t>الخطوة </a:t>
            </a:r>
            <a:r>
              <a:rPr lang="ar-SA" sz="2400" b="1" dirty="0" err="1" smtClean="0"/>
              <a:t>الرابعة :</a:t>
            </a:r>
            <a:endParaRPr lang="ar-SA" sz="2400" b="1" dirty="0" smtClean="0"/>
          </a:p>
          <a:p>
            <a:r>
              <a:rPr lang="ar-SA" sz="2400" dirty="0" smtClean="0"/>
              <a:t>مراجعة </a:t>
            </a:r>
            <a:r>
              <a:rPr lang="ar-SA" sz="2400" dirty="0"/>
              <a:t>التلخيص بعد كتابته بالطريقة التي ذكرناها؛ وذلك للتحقق من صحة التلخيص للأصل وما تقتضيه المراجعة من تعديلات على التلخيص نحوا وإملاء وأسلوبا.</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043608" y="620688"/>
            <a:ext cx="7704856" cy="4339650"/>
          </a:xfrm>
          <a:prstGeom prst="rect">
            <a:avLst/>
          </a:prstGeom>
          <a:noFill/>
        </p:spPr>
        <p:txBody>
          <a:bodyPr wrap="square" rtlCol="1">
            <a:spAutoFit/>
          </a:bodyPr>
          <a:lstStyle/>
          <a:p>
            <a:r>
              <a:rPr lang="ar-SA" sz="2400" b="1" dirty="0" smtClean="0"/>
              <a:t>أسس </a:t>
            </a:r>
            <a:r>
              <a:rPr lang="ar-SA" sz="2400" b="1" dirty="0" err="1" smtClean="0"/>
              <a:t>التلخيص :</a:t>
            </a:r>
            <a:endParaRPr lang="ar-SA" sz="2400" b="1" dirty="0" smtClean="0"/>
          </a:p>
          <a:p>
            <a:endParaRPr lang="ar-SA" sz="2400" dirty="0"/>
          </a:p>
          <a:p>
            <a:r>
              <a:rPr lang="ar-SA" sz="2400" dirty="0"/>
              <a:t>1-إيراد الأفكار الأساسية </a:t>
            </a:r>
            <a:r>
              <a:rPr lang="ar-SA" sz="2400" dirty="0" err="1"/>
              <a:t>كاملة </a:t>
            </a:r>
            <a:r>
              <a:rPr lang="ar-SA" sz="2400" dirty="0" err="1" smtClean="0"/>
              <a:t>.</a:t>
            </a:r>
            <a:r>
              <a:rPr lang="ar-SA" sz="2400" dirty="0" smtClean="0"/>
              <a:t/>
            </a:r>
            <a:br>
              <a:rPr lang="ar-SA" sz="2400" dirty="0" smtClean="0"/>
            </a:br>
            <a:r>
              <a:rPr lang="ar-SA" sz="2400" dirty="0"/>
              <a:t>2-ترتيب الأفكار بحسب تسلسلها في النص </a:t>
            </a:r>
            <a:r>
              <a:rPr lang="ar-SA" sz="2400" dirty="0" err="1"/>
              <a:t>الأصلي .</a:t>
            </a:r>
            <a:r>
              <a:rPr lang="ar-SA" sz="2400" dirty="0"/>
              <a:t/>
            </a:r>
            <a:br>
              <a:rPr lang="ar-SA" sz="2400" dirty="0"/>
            </a:br>
            <a:r>
              <a:rPr lang="ar-SA" sz="2400" dirty="0"/>
              <a:t>3-التعبير عن تلك الأفكار بأسلوب </a:t>
            </a:r>
            <a:r>
              <a:rPr lang="ar-SA" sz="2400" dirty="0" err="1"/>
              <a:t>الملخِّص </a:t>
            </a:r>
            <a:r>
              <a:rPr lang="ar-SA" sz="2400" dirty="0"/>
              <a:t>، لا بأسلوب كاتب النص </a:t>
            </a:r>
            <a:r>
              <a:rPr lang="ar-SA" sz="2400" dirty="0" err="1"/>
              <a:t>الأصلي </a:t>
            </a:r>
            <a:r>
              <a:rPr lang="ar-SA" sz="2400" dirty="0" err="1" smtClean="0"/>
              <a:t>.</a:t>
            </a:r>
            <a:r>
              <a:rPr lang="ar-SA" sz="2400" dirty="0" smtClean="0"/>
              <a:t/>
            </a:r>
            <a:br>
              <a:rPr lang="ar-SA" sz="2400" dirty="0" smtClean="0"/>
            </a:br>
            <a:r>
              <a:rPr lang="ar-SA" sz="2400" dirty="0"/>
              <a:t>4-البعد عن الأفكار الخاصة والمعلومات </a:t>
            </a:r>
            <a:r>
              <a:rPr lang="ar-SA" sz="2400" dirty="0" err="1"/>
              <a:t>الجديدة </a:t>
            </a:r>
            <a:r>
              <a:rPr lang="ar-SA" sz="2400" dirty="0"/>
              <a:t>، وإهمال التعليلات والتَّفرعات </a:t>
            </a:r>
            <a:r>
              <a:rPr lang="ar-SA" sz="2400" dirty="0" err="1"/>
              <a:t>والاستدلالات </a:t>
            </a:r>
            <a:r>
              <a:rPr lang="ar-SA" sz="2400" dirty="0" err="1" smtClean="0"/>
              <a:t>.</a:t>
            </a:r>
            <a:endParaRPr lang="ar-SA" sz="2400" dirty="0" smtClean="0"/>
          </a:p>
          <a:p>
            <a:endParaRPr lang="ar-SA" sz="2400" dirty="0"/>
          </a:p>
          <a:p>
            <a:endParaRPr lang="ar-SA" sz="2400" dirty="0"/>
          </a:p>
          <a:p>
            <a:r>
              <a:rPr lang="ar-SA" sz="2400" b="1" dirty="0" smtClean="0"/>
              <a:t> </a:t>
            </a:r>
          </a:p>
          <a:p>
            <a:endParaRPr lang="ar-SA" dirty="0"/>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331640" y="836712"/>
            <a:ext cx="7488832" cy="3570208"/>
          </a:xfrm>
          <a:prstGeom prst="rect">
            <a:avLst/>
          </a:prstGeom>
          <a:noFill/>
        </p:spPr>
        <p:txBody>
          <a:bodyPr wrap="square" rtlCol="1">
            <a:spAutoFit/>
          </a:bodyPr>
          <a:lstStyle/>
          <a:p>
            <a:pPr lvl="0"/>
            <a:r>
              <a:rPr lang="ar-SA" b="1" dirty="0"/>
              <a:t> </a:t>
            </a:r>
            <a:r>
              <a:rPr lang="ar-SA" sz="2400" b="1" dirty="0"/>
              <a:t>شروط </a:t>
            </a:r>
            <a:r>
              <a:rPr lang="ar-SA" sz="2400" b="1" dirty="0" err="1" smtClean="0"/>
              <a:t>التلخيص:</a:t>
            </a:r>
            <a:r>
              <a:rPr lang="ar-SA" sz="2400" b="1" dirty="0" smtClean="0"/>
              <a:t> </a:t>
            </a:r>
          </a:p>
          <a:p>
            <a:pPr lvl="0"/>
            <a:endParaRPr lang="en-US" sz="2400" dirty="0"/>
          </a:p>
          <a:p>
            <a:pPr lvl="0"/>
            <a:r>
              <a:rPr lang="en-US" sz="2000" dirty="0"/>
              <a:t> </a:t>
            </a:r>
            <a:r>
              <a:rPr lang="ar-SA" sz="2000" dirty="0"/>
              <a:t>1- لا يجوز التعديل والتحريف في المادة الملخصة حتى لا تتشوه, أو يتغير المعنى الأصلي.</a:t>
            </a:r>
            <a:endParaRPr lang="en-US" sz="2000" dirty="0"/>
          </a:p>
          <a:p>
            <a:pPr lvl="0"/>
            <a:r>
              <a:rPr lang="ar-SA" sz="2000" dirty="0"/>
              <a:t> </a:t>
            </a:r>
            <a:r>
              <a:rPr lang="ar-SA" sz="2000" dirty="0" smtClean="0"/>
              <a:t>2- </a:t>
            </a:r>
            <a:r>
              <a:rPr lang="ar-SA" sz="2000" dirty="0"/>
              <a:t>معرفة التمييز بين الرئيسي والثانوي, فترتب الأفكار من خلال الأهم فالمهم فالأقل </a:t>
            </a:r>
            <a:r>
              <a:rPr lang="ar-SA" sz="2000" dirty="0" err="1"/>
              <a:t>أهمية.</a:t>
            </a:r>
            <a:r>
              <a:rPr lang="ar-SA" sz="2000" dirty="0"/>
              <a:t> </a:t>
            </a:r>
            <a:endParaRPr lang="en-US" sz="2000" dirty="0"/>
          </a:p>
          <a:p>
            <a:pPr lvl="0"/>
            <a:r>
              <a:rPr lang="ar-SA" sz="2000" dirty="0"/>
              <a:t>3</a:t>
            </a:r>
            <a:r>
              <a:rPr lang="ar-SA" sz="2000" dirty="0" smtClean="0"/>
              <a:t>- </a:t>
            </a:r>
            <a:r>
              <a:rPr lang="ar-SA" sz="2000" dirty="0"/>
              <a:t>التخلّص من الاستطراد, والهوامش, والأمثلة المتعددة التي </a:t>
            </a:r>
            <a:r>
              <a:rPr lang="ar-SA" sz="2000" dirty="0" smtClean="0"/>
              <a:t>لا ضرورة  </a:t>
            </a:r>
            <a:r>
              <a:rPr lang="ar-SA" sz="2000" dirty="0" err="1" smtClean="0"/>
              <a:t>لها</a:t>
            </a:r>
            <a:r>
              <a:rPr lang="ar-SA" sz="2000" dirty="0" err="1"/>
              <a:t>.</a:t>
            </a:r>
            <a:r>
              <a:rPr lang="ar-SA" sz="2000" dirty="0"/>
              <a:t> </a:t>
            </a:r>
            <a:endParaRPr lang="en-US" sz="2000" dirty="0"/>
          </a:p>
          <a:p>
            <a:pPr lvl="0"/>
            <a:r>
              <a:rPr lang="ar-SA" sz="2000" dirty="0"/>
              <a:t>4</a:t>
            </a:r>
            <a:r>
              <a:rPr lang="ar-SA" sz="2000" dirty="0" smtClean="0"/>
              <a:t>- </a:t>
            </a:r>
            <a:r>
              <a:rPr lang="ar-SA" sz="2000" dirty="0"/>
              <a:t>عدم تجاهل الإشارة إلى المراجع والأصول التي استعان </a:t>
            </a:r>
            <a:r>
              <a:rPr lang="ar-SA" sz="2000" dirty="0" err="1"/>
              <a:t>بها</a:t>
            </a:r>
            <a:r>
              <a:rPr lang="ar-SA" sz="2000" dirty="0"/>
              <a:t> النص الأصلي وأثبتها في </a:t>
            </a:r>
            <a:r>
              <a:rPr lang="ar-SA" sz="2000" dirty="0" err="1"/>
              <a:t>المتن.</a:t>
            </a:r>
            <a:r>
              <a:rPr lang="ar-SA" sz="2000" dirty="0"/>
              <a:t> </a:t>
            </a:r>
            <a:endParaRPr lang="en-US" sz="2000" dirty="0"/>
          </a:p>
          <a:p>
            <a:pPr lvl="0"/>
            <a:r>
              <a:rPr lang="ar-SA" sz="2000" dirty="0"/>
              <a:t>5</a:t>
            </a:r>
            <a:r>
              <a:rPr lang="ar-SA" sz="2000" dirty="0" smtClean="0"/>
              <a:t>- </a:t>
            </a:r>
            <a:r>
              <a:rPr lang="ar-SA" sz="2000" dirty="0"/>
              <a:t>التوازن بين فقرات </a:t>
            </a:r>
            <a:r>
              <a:rPr lang="ar-SA" sz="2000" dirty="0" err="1"/>
              <a:t>التلخيص </a:t>
            </a:r>
            <a:r>
              <a:rPr lang="ar-SA" sz="2000" dirty="0"/>
              <a:t>, بحيث لا يطغى قسم من الموضوع الملخص على </a:t>
            </a:r>
            <a:r>
              <a:rPr lang="ar-SA" sz="2000" dirty="0" err="1"/>
              <a:t>الآخر.</a:t>
            </a:r>
            <a:r>
              <a:rPr lang="ar-SA" sz="2000" dirty="0"/>
              <a:t>  </a:t>
            </a:r>
            <a:endParaRPr lang="en-US" sz="2000" dirty="0"/>
          </a:p>
          <a:p>
            <a:pPr lvl="0"/>
            <a:r>
              <a:rPr lang="ar-SA" sz="2000" dirty="0"/>
              <a:t>6</a:t>
            </a:r>
            <a:r>
              <a:rPr lang="ar-SA" sz="2000" dirty="0" smtClean="0"/>
              <a:t>- </a:t>
            </a:r>
            <a:r>
              <a:rPr lang="ar-SA" sz="2000" dirty="0"/>
              <a:t>التسلسل في عرض </a:t>
            </a:r>
            <a:r>
              <a:rPr lang="ar-SA" sz="2000" dirty="0" err="1"/>
              <a:t>الأفكار.</a:t>
            </a:r>
            <a:r>
              <a:rPr lang="ar-SA" sz="2000" dirty="0"/>
              <a:t> </a:t>
            </a:r>
            <a:endParaRPr lang="en-US" sz="2000" dirty="0"/>
          </a:p>
          <a:p>
            <a:pPr lvl="0"/>
            <a:r>
              <a:rPr lang="ar-SA" sz="2000" dirty="0" smtClean="0"/>
              <a:t>7- </a:t>
            </a:r>
            <a:r>
              <a:rPr lang="ar-SA" sz="2000" dirty="0"/>
              <a:t>المحافظة على جوهر الفكرة بأقل ما يمكن من العبارات </a:t>
            </a:r>
            <a:r>
              <a:rPr lang="ar-SA" sz="2000" dirty="0" err="1"/>
              <a:t>المقنعة.</a:t>
            </a:r>
            <a:r>
              <a:rPr lang="ar-SA" sz="2000" dirty="0"/>
              <a:t> </a:t>
            </a:r>
            <a:endParaRPr lang="en-US" sz="2000" dirty="0"/>
          </a:p>
          <a:p>
            <a:pPr lvl="0"/>
            <a:r>
              <a:rPr lang="ar-SA" sz="2000" dirty="0" smtClean="0"/>
              <a:t>8- </a:t>
            </a:r>
            <a:r>
              <a:rPr lang="ar-SA" sz="2000" dirty="0"/>
              <a:t>يجب أن تكون صياغة النص بأسلوب من قام بالتلخيص</a:t>
            </a:r>
            <a:r>
              <a:rPr lang="ar-SA" sz="2000" dirty="0" smtClean="0"/>
              <a:t>.</a:t>
            </a:r>
            <a:endParaRPr lang="en-US" sz="2000" dirty="0"/>
          </a:p>
          <a:p>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889844"/>
            <a:ext cx="7848872" cy="4647426"/>
          </a:xfrm>
          <a:prstGeom prst="rect">
            <a:avLst/>
          </a:prstGeom>
        </p:spPr>
        <p:txBody>
          <a:bodyPr wrap="square">
            <a:spAutoFit/>
          </a:bodyPr>
          <a:lstStyle/>
          <a:p>
            <a:r>
              <a:rPr lang="ar-SA" b="1" dirty="0"/>
              <a:t/>
            </a:r>
            <a:br>
              <a:rPr lang="ar-SA" b="1" dirty="0"/>
            </a:br>
            <a:r>
              <a:rPr lang="ar-SA" b="1" dirty="0"/>
              <a:t>أهمية التلخيص</a:t>
            </a:r>
          </a:p>
          <a:p>
            <a:r>
              <a:rPr lang="ar-SA" sz="2000" dirty="0" smtClean="0"/>
              <a:t/>
            </a:r>
            <a:br>
              <a:rPr lang="ar-SA" sz="2000" dirty="0" smtClean="0"/>
            </a:br>
            <a:r>
              <a:rPr lang="ar-SA" sz="2000" dirty="0"/>
              <a:t>للتلخيص فوائد </a:t>
            </a:r>
            <a:r>
              <a:rPr lang="ar-SA" sz="2000" dirty="0" err="1"/>
              <a:t>كثيرة </a:t>
            </a:r>
            <a:r>
              <a:rPr lang="ar-SA" sz="2000" dirty="0"/>
              <a:t>، منها </a:t>
            </a:r>
            <a:r>
              <a:rPr lang="ar-SA" sz="2000" dirty="0" err="1"/>
              <a:t>الآتي :</a:t>
            </a:r>
            <a:r>
              <a:rPr lang="ar-SA" sz="2000" dirty="0"/>
              <a:t/>
            </a:r>
            <a:br>
              <a:rPr lang="ar-SA" sz="2000" dirty="0"/>
            </a:br>
            <a:r>
              <a:rPr lang="ar-SA" sz="2000" dirty="0"/>
              <a:t>1- كتابة المادة العلمية للمقرر الدراسي </a:t>
            </a:r>
            <a:r>
              <a:rPr lang="ar-SA" sz="2000" dirty="0" err="1"/>
              <a:t>بإيجاز </a:t>
            </a:r>
            <a:r>
              <a:rPr lang="ar-SA" sz="2000" dirty="0"/>
              <a:t>، بحيث يستطيع الطالب مراجعة المعلومات الكثيرة </a:t>
            </a:r>
            <a:br>
              <a:rPr lang="ar-SA" sz="2000" dirty="0"/>
            </a:br>
            <a:r>
              <a:rPr lang="ar-SA" sz="2000" dirty="0"/>
              <a:t>عدة مرات في زمن </a:t>
            </a:r>
            <a:r>
              <a:rPr lang="ar-SA" sz="2000" dirty="0" err="1"/>
              <a:t>قصير </a:t>
            </a:r>
            <a:r>
              <a:rPr lang="ar-SA" sz="2000" dirty="0"/>
              <a:t>، قبيل وقت </a:t>
            </a:r>
            <a:r>
              <a:rPr lang="ar-SA" sz="2000" dirty="0" err="1"/>
              <a:t>الاختبار </a:t>
            </a:r>
            <a:r>
              <a:rPr lang="ar-SA" sz="2000" dirty="0" err="1" smtClean="0"/>
              <a:t>.</a:t>
            </a:r>
            <a:endParaRPr lang="ar-SA" sz="2000" dirty="0" smtClean="0"/>
          </a:p>
          <a:p>
            <a:r>
              <a:rPr lang="ar-SA" sz="2000" dirty="0"/>
              <a:t/>
            </a:r>
            <a:br>
              <a:rPr lang="ar-SA" sz="2000" dirty="0"/>
            </a:br>
            <a:r>
              <a:rPr lang="ar-SA" sz="2000" dirty="0"/>
              <a:t>2- تعويد القارئ أو المستمع على الاستيعاب والتمعن بتلخيص ما يقرأ أو ما يسمع </a:t>
            </a:r>
            <a:r>
              <a:rPr lang="ar-SA" sz="2000" dirty="0" err="1"/>
              <a:t>كتابةً ،</a:t>
            </a:r>
            <a:r>
              <a:rPr lang="ar-SA" sz="2000" dirty="0"/>
              <a:t/>
            </a:r>
            <a:br>
              <a:rPr lang="ar-SA" sz="2000" dirty="0"/>
            </a:br>
            <a:r>
              <a:rPr lang="ar-SA" sz="2000" dirty="0"/>
              <a:t>وتدريب مَلَكَتِهِ على التنبه للعناصر المهمة في المحاضرات والندوات </a:t>
            </a:r>
            <a:br>
              <a:rPr lang="ar-SA" sz="2000" dirty="0"/>
            </a:br>
            <a:r>
              <a:rPr lang="ar-SA" sz="2000" dirty="0"/>
              <a:t>وفي أثناء القراءة العامة في الكتب الثقافية أو القصص أو المجلات أو </a:t>
            </a:r>
            <a:r>
              <a:rPr lang="ar-SA" sz="2000" dirty="0" err="1"/>
              <a:t>الصحف </a:t>
            </a:r>
            <a:r>
              <a:rPr lang="ar-SA" sz="2000" dirty="0" err="1" smtClean="0"/>
              <a:t>.</a:t>
            </a:r>
            <a:endParaRPr lang="ar-SA" sz="2000" dirty="0" smtClean="0"/>
          </a:p>
          <a:p>
            <a:r>
              <a:rPr lang="ar-SA" sz="2000" dirty="0"/>
              <a:t/>
            </a:r>
            <a:br>
              <a:rPr lang="ar-SA" sz="2000" dirty="0"/>
            </a:br>
            <a:r>
              <a:rPr lang="ar-SA" sz="2000" dirty="0"/>
              <a:t>3- فيه ممارسة عملية على صياغة </a:t>
            </a:r>
            <a:r>
              <a:rPr lang="ar-SA" sz="2000" dirty="0" err="1"/>
              <a:t>المفاهيم </a:t>
            </a:r>
            <a:r>
              <a:rPr lang="ar-SA" sz="2000" dirty="0"/>
              <a:t>، واسترجاع منظَّم </a:t>
            </a:r>
            <a:r>
              <a:rPr lang="ar-SA" sz="2000" dirty="0" smtClean="0"/>
              <a:t>للمعلومات،واختبار </a:t>
            </a:r>
            <a:r>
              <a:rPr lang="ar-SA" sz="2000" dirty="0"/>
              <a:t>للمقدرة </a:t>
            </a:r>
            <a:r>
              <a:rPr lang="ar-SA" sz="2000" dirty="0" err="1"/>
              <a:t>الاستيعابية </a:t>
            </a:r>
            <a:r>
              <a:rPr lang="ar-SA" sz="2000" dirty="0"/>
              <a:t>، وتنمية للخبرات </a:t>
            </a:r>
            <a:r>
              <a:rPr lang="ar-SA" sz="2000" dirty="0" err="1"/>
              <a:t>الكتابية .</a:t>
            </a:r>
            <a:endParaRPr lang="ar-SA" sz="2000" dirty="0"/>
          </a:p>
          <a:p>
            <a:r>
              <a:rPr lang="ar-SA" sz="2000" dirty="0" smtClean="0"/>
              <a:t/>
            </a:r>
            <a:br>
              <a:rPr lang="ar-SA" sz="2000" dirty="0" smtClean="0"/>
            </a:br>
            <a:r>
              <a:rPr lang="ar-SA" sz="2000" dirty="0"/>
              <a:t>4- فيه توفير للوقت والجهد في عصر </a:t>
            </a:r>
            <a:r>
              <a:rPr lang="ar-SA" sz="2000" dirty="0" err="1"/>
              <a:t>السرعة </a:t>
            </a:r>
            <a:r>
              <a:rPr lang="ar-SA" sz="2000" dirty="0"/>
              <a:t>، وتعدد المجالات المعرفية </a:t>
            </a:r>
            <a:r>
              <a:rPr lang="ar-SA" sz="2000" dirty="0" err="1"/>
              <a:t>ومصادرها .</a:t>
            </a:r>
            <a:endParaRPr lang="ar-SA"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899592" y="404664"/>
            <a:ext cx="7704856" cy="5262979"/>
          </a:xfrm>
          <a:prstGeom prst="rect">
            <a:avLst/>
          </a:prstGeom>
          <a:noFill/>
        </p:spPr>
        <p:txBody>
          <a:bodyPr wrap="square" rtlCol="1">
            <a:spAutoFit/>
          </a:bodyPr>
          <a:lstStyle/>
          <a:p>
            <a:r>
              <a:rPr lang="ar-SA" sz="2400" dirty="0" smtClean="0"/>
              <a:t>نطبق خطوات التلخيص </a:t>
            </a:r>
            <a:r>
              <a:rPr lang="ar-SA" sz="2400" dirty="0" err="1" smtClean="0"/>
              <a:t>على :</a:t>
            </a:r>
            <a:r>
              <a:rPr lang="ar-SA" sz="2400" dirty="0" smtClean="0"/>
              <a:t> </a:t>
            </a:r>
          </a:p>
          <a:p>
            <a:pPr algn="ctr"/>
            <a:r>
              <a:rPr lang="ar-SA" sz="2400" b="1" dirty="0"/>
              <a:t>مقال </a:t>
            </a:r>
            <a:r>
              <a:rPr lang="ar-SA" sz="2400" b="1" dirty="0" err="1"/>
              <a:t>بعنوان </a:t>
            </a:r>
            <a:r>
              <a:rPr lang="ar-SA" sz="2400" b="1" dirty="0"/>
              <a:t>( تعريب التعليم </a:t>
            </a:r>
            <a:r>
              <a:rPr lang="ar-SA" sz="2400" b="1" dirty="0" err="1"/>
              <a:t>العالي )</a:t>
            </a:r>
            <a:r>
              <a:rPr lang="ar-SA" sz="2400" b="1" dirty="0"/>
              <a:t> </a:t>
            </a:r>
            <a:endParaRPr lang="ar-SA" sz="2400" b="1" dirty="0" smtClean="0"/>
          </a:p>
          <a:p>
            <a:pPr algn="just"/>
            <a:r>
              <a:rPr lang="ar-SA" sz="2400" b="1" dirty="0"/>
              <a:t/>
            </a:r>
            <a:br>
              <a:rPr lang="ar-SA" sz="2400" b="1" dirty="0"/>
            </a:br>
            <a:r>
              <a:rPr lang="ar-SA" sz="2400" b="1" dirty="0"/>
              <a:t>" </a:t>
            </a:r>
            <a:r>
              <a:rPr lang="ar-SA" sz="2400" b="1" dirty="0" smtClean="0"/>
              <a:t>     إنها </a:t>
            </a:r>
            <a:r>
              <a:rPr lang="ar-SA" sz="2400" b="1" dirty="0"/>
              <a:t>لحالة غريبة </a:t>
            </a:r>
            <a:r>
              <a:rPr lang="ar-SA" sz="2400" b="1" dirty="0" err="1"/>
              <a:t>وشاذة </a:t>
            </a:r>
            <a:r>
              <a:rPr lang="ar-SA" sz="2400" b="1" dirty="0"/>
              <a:t>؛حقا أن لا يتسنى لأبناء بلاد ذات حضارة وعزة وسيادة التعلم وطلب العلم إلا بلسان أجنبي لا يمت إلى لغة أهل البلاد وتراثهم بصلة من قريب أو </a:t>
            </a:r>
            <a:r>
              <a:rPr lang="ar-SA" sz="2400" b="1" dirty="0" err="1"/>
              <a:t>بعيد .</a:t>
            </a:r>
            <a:r>
              <a:rPr lang="ar-SA" sz="2400" b="1" dirty="0"/>
              <a:t> والحقيقة أنه لم يكن بيد الاستعمار أداة أطوع في تفتيت وحدة الثقافة العربية وتفريق كلمة العرب من طمس لغتهم القومية </a:t>
            </a:r>
            <a:r>
              <a:rPr lang="ar-SA" sz="2400" b="1" dirty="0" err="1"/>
              <a:t>باتباع</a:t>
            </a:r>
            <a:r>
              <a:rPr lang="ar-SA" sz="2400" b="1" dirty="0"/>
              <a:t> الوسائل المختلفة من إبراز العاميات المحلية ومن القول بفضل الحروف اللاتينية على الحروف العربية إلى المناداة بعدم صلاح العربية للعلم </a:t>
            </a:r>
            <a:r>
              <a:rPr lang="ar-SA" sz="2400" b="1" dirty="0" err="1"/>
              <a:t>والتعلم .</a:t>
            </a:r>
            <a:r>
              <a:rPr lang="ar-SA" sz="2400" b="1" dirty="0"/>
              <a:t> وبذل الجهود المتصلة لاتخاذ اللغات الأجنبية عوضا </a:t>
            </a:r>
            <a:r>
              <a:rPr lang="ar-SA" sz="2400" b="1" dirty="0" err="1"/>
              <a:t>عنها </a:t>
            </a:r>
            <a:r>
              <a:rPr lang="ar-SA" sz="2400" b="1" dirty="0"/>
              <a:t>, بل حتى إحلال تلك اللغات محل العربية في الحديث والتسامر في بعض </a:t>
            </a:r>
            <a:r>
              <a:rPr lang="ar-SA" sz="2400" b="1" dirty="0" err="1"/>
              <a:t>الأوساط </a:t>
            </a:r>
            <a:r>
              <a:rPr lang="ar-SA" sz="2400" b="1" dirty="0"/>
              <a:t>.ـ وليس خافيا أن العربية كانت وما تزال وستبقى من أقوى الروابط التي تجمع بين أفراد أمتنا العظيمة </a:t>
            </a:r>
            <a:r>
              <a:rPr lang="ar-SA" sz="2400" b="1" dirty="0" err="1"/>
              <a:t>وشعوبها </a:t>
            </a:r>
            <a:r>
              <a:rPr lang="ar-SA" sz="2400" b="1" dirty="0"/>
              <a:t>،وأن إضعافها والقضاء عليها معناه القضاء على أقوى مقومات وحدتنا القومية </a:t>
            </a:r>
            <a:r>
              <a:rPr lang="ar-SA" sz="2400" b="1" dirty="0" err="1"/>
              <a:t>ومستلزماتها </a:t>
            </a:r>
            <a:r>
              <a:rPr lang="ar-SA" sz="2400" b="1" dirty="0"/>
              <a:t>؛ومن هنا فإن الدول الطامعة بخيرات بلادنا </a:t>
            </a:r>
            <a:r>
              <a:rPr lang="ar-SA" sz="2400" b="1" dirty="0" err="1"/>
              <a:t>لاتريد</a:t>
            </a:r>
            <a:r>
              <a:rPr lang="ar-SA" sz="2400" b="1" dirty="0"/>
              <a:t> للغتنا أي تقدم أو </a:t>
            </a:r>
            <a:r>
              <a:rPr lang="ar-SA" sz="2400" b="1" dirty="0" err="1"/>
              <a:t>ازدهار "</a:t>
            </a:r>
            <a:r>
              <a:rPr lang="ar-SA" sz="2400" b="1" dirty="0"/>
              <a:t> </a:t>
            </a:r>
            <a:endParaRPr lang="ar-SA"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ربع نص 1"/>
          <p:cNvSpPr txBox="1"/>
          <p:nvPr/>
        </p:nvSpPr>
        <p:spPr>
          <a:xfrm>
            <a:off x="1619672" y="1052736"/>
            <a:ext cx="6912768" cy="1877437"/>
          </a:xfrm>
          <a:prstGeom prst="rect">
            <a:avLst/>
          </a:prstGeom>
          <a:noFill/>
        </p:spPr>
        <p:txBody>
          <a:bodyPr wrap="square" rtlCol="1">
            <a:spAutoFit/>
          </a:bodyPr>
          <a:lstStyle/>
          <a:p>
            <a:pPr algn="ctr"/>
            <a:r>
              <a:rPr lang="ar-SA" dirty="0" smtClean="0"/>
              <a:t>التلخيص </a:t>
            </a:r>
          </a:p>
          <a:p>
            <a:pPr algn="ctr"/>
            <a:endParaRPr lang="ar-SA" dirty="0"/>
          </a:p>
          <a:p>
            <a:pPr algn="just"/>
            <a:r>
              <a:rPr lang="ar-SA" sz="2000" b="1" dirty="0" smtClean="0"/>
              <a:t>     إنه </a:t>
            </a:r>
            <a:r>
              <a:rPr lang="ar-SA" sz="2000" b="1" dirty="0"/>
              <a:t>لأمر غريب وشاذ أن يدرس أبناء أمتنا بلغة </a:t>
            </a:r>
            <a:r>
              <a:rPr lang="ar-SA" sz="2000" b="1" dirty="0" err="1"/>
              <a:t>أجنبية </a:t>
            </a:r>
            <a:r>
              <a:rPr lang="ar-SA" sz="2000" b="1" dirty="0"/>
              <a:t>, ولقد شجع الاستعمار الدعوات المنادية باستخدام العاميات والحروف اللاتينية من منطلق أن العربية تقصر عن مواكبة التطور </a:t>
            </a:r>
            <a:r>
              <a:rPr lang="ar-SA" sz="2000" b="1" dirty="0" err="1"/>
              <a:t>العلمي </a:t>
            </a:r>
            <a:r>
              <a:rPr lang="ar-SA" sz="2000" b="1" dirty="0"/>
              <a:t>, ولكن العربية ستظل رابطا وثيقا بين </a:t>
            </a:r>
            <a:r>
              <a:rPr lang="ar-SA" sz="2000" b="1" dirty="0" err="1"/>
              <a:t>العرب </a:t>
            </a:r>
            <a:r>
              <a:rPr lang="ar-SA" sz="2000" b="1" dirty="0"/>
              <a:t>, قوتهم في </a:t>
            </a:r>
            <a:r>
              <a:rPr lang="ar-SA" sz="2000" b="1" dirty="0" err="1"/>
              <a:t>قوتها </a:t>
            </a:r>
            <a:r>
              <a:rPr lang="ar-SA" sz="2000" b="1" dirty="0"/>
              <a:t>،وضعفها ضياع </a:t>
            </a:r>
            <a:r>
              <a:rPr lang="ar-SA" sz="2000" b="1" dirty="0" err="1"/>
              <a:t>لهم .</a:t>
            </a:r>
            <a:endParaRPr lang="ar-SA"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399</TotalTime>
  <Words>1029</Words>
  <Application>Microsoft Office PowerPoint</Application>
  <PresentationFormat>عرض على الشاشة (3:4)‏</PresentationFormat>
  <Paragraphs>142</Paragraphs>
  <Slides>25</Slides>
  <Notes>0</Notes>
  <HiddenSlides>0</HiddenSlides>
  <MMClips>0</MMClips>
  <ScaleCrop>false</ScaleCrop>
  <HeadingPairs>
    <vt:vector size="4" baseType="variant">
      <vt:variant>
        <vt:lpstr>سمة</vt:lpstr>
      </vt:variant>
      <vt:variant>
        <vt:i4>1</vt:i4>
      </vt:variant>
      <vt:variant>
        <vt:lpstr>عناوين الشرائح</vt:lpstr>
      </vt:variant>
      <vt:variant>
        <vt:i4>25</vt:i4>
      </vt:variant>
    </vt:vector>
  </HeadingPairs>
  <TitlesOfParts>
    <vt:vector size="26" baseType="lpstr">
      <vt:lpstr>انقلاب</vt:lpstr>
      <vt:lpstr>التلخيص والخلاصة</vt:lpstr>
      <vt:lpstr>الشريحة 2</vt:lpstr>
      <vt:lpstr>الشريحة 3</vt:lpstr>
      <vt:lpstr>الشريحة 4</vt:lpstr>
      <vt:lpstr>الشريحة 5</vt:lpstr>
      <vt:lpstr>الشريحة 6</vt:lpstr>
      <vt:lpstr>الشريحة 7</vt:lpstr>
      <vt:lpstr>الشريحة 8</vt:lpstr>
      <vt:lpstr>الشريحة 9</vt:lpstr>
      <vt:lpstr>الخلاصة </vt:lpstr>
      <vt:lpstr>الشريحة 11</vt:lpstr>
      <vt:lpstr>الشريحة 12</vt:lpstr>
      <vt:lpstr>التقرير </vt:lpstr>
      <vt:lpstr>الشريحة 14</vt:lpstr>
      <vt:lpstr>الشريحة 15</vt:lpstr>
      <vt:lpstr>الشريحة 16</vt:lpstr>
      <vt:lpstr>الشريحة 17</vt:lpstr>
      <vt:lpstr>الشريحة 18</vt:lpstr>
      <vt:lpstr>الشريحة 19</vt:lpstr>
      <vt:lpstr>الشريحة 20</vt:lpstr>
      <vt:lpstr>الشريحة 21</vt:lpstr>
      <vt:lpstr>الرسالة الإدارية</vt:lpstr>
      <vt:lpstr>الشريحة 23</vt:lpstr>
      <vt:lpstr>الشريحة 24</vt:lpstr>
      <vt:lpstr>الشريحة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التلخيص والخلاصة</dc:title>
  <dc:creator>turki</dc:creator>
  <cp:lastModifiedBy>turki</cp:lastModifiedBy>
  <cp:revision>17</cp:revision>
  <dcterms:created xsi:type="dcterms:W3CDTF">2015-12-01T14:50:52Z</dcterms:created>
  <dcterms:modified xsi:type="dcterms:W3CDTF">2015-12-01T21:30:00Z</dcterms:modified>
</cp:coreProperties>
</file>