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65" r:id="rId6"/>
    <p:sldId id="266" r:id="rId7"/>
    <p:sldId id="263" r:id="rId8"/>
    <p:sldId id="262" r:id="rId9"/>
    <p:sldId id="267" r:id="rId10"/>
    <p:sldId id="259" r:id="rId11"/>
    <p:sldId id="268" r:id="rId12"/>
    <p:sldId id="269" r:id="rId13"/>
    <p:sldId id="270" r:id="rId14"/>
    <p:sldId id="264" r:id="rId15"/>
    <p:sldId id="277" r:id="rId16"/>
    <p:sldId id="279" r:id="rId17"/>
    <p:sldId id="278" r:id="rId18"/>
    <p:sldId id="280" r:id="rId19"/>
    <p:sldId id="281" r:id="rId20"/>
    <p:sldId id="282" r:id="rId21"/>
    <p:sldId id="285" r:id="rId22"/>
    <p:sldId id="283" r:id="rId23"/>
    <p:sldId id="286"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4919" autoAdjust="0"/>
  </p:normalViewPr>
  <p:slideViewPr>
    <p:cSldViewPr snapToGrid="0">
      <p:cViewPr>
        <p:scale>
          <a:sx n="72" d="100"/>
          <a:sy n="72" d="100"/>
        </p:scale>
        <p:origin x="-114"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12/4/2016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youtu.be/H6LEcM0E0i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705187" y="3181774"/>
            <a:ext cx="7621693" cy="1131146"/>
          </a:xfrm>
        </p:spPr>
        <p:style>
          <a:lnRef idx="2">
            <a:schemeClr val="accent1"/>
          </a:lnRef>
          <a:fillRef idx="1">
            <a:schemeClr val="lt1"/>
          </a:fillRef>
          <a:effectRef idx="0">
            <a:schemeClr val="accent1"/>
          </a:effectRef>
          <a:fontRef idx="minor">
            <a:schemeClr val="dk1"/>
          </a:fontRef>
        </p:style>
        <p:txBody>
          <a:bodyPr/>
          <a:lstStyle/>
          <a:p>
            <a:pPr algn="ctr"/>
            <a:r>
              <a:rPr lang="ar-SA" dirty="0" smtClean="0">
                <a:latin typeface="Sakkal Majalla" panose="02000000000000000000" pitchFamily="2" charset="-78"/>
                <a:cs typeface="Sakkal Majalla" panose="02000000000000000000" pitchFamily="2" charset="-78"/>
              </a:rPr>
              <a:t>الفصل الخامس- التعلم الإنساني</a:t>
            </a:r>
            <a:endParaRPr lang="ar-SA"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12189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a:latin typeface="Sakkal Majalla" panose="02000000000000000000" pitchFamily="2" charset="-78"/>
                <a:cs typeface="Sakkal Majalla" panose="02000000000000000000" pitchFamily="2" charset="-78"/>
              </a:rPr>
              <a:t>التعلم الإشراطي</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77334" y="1417983"/>
            <a:ext cx="8596668" cy="954156"/>
          </a:xfrm>
        </p:spPr>
        <p:txBody>
          <a:bodyPr>
            <a:normAutofit/>
          </a:bodyPr>
          <a:lstStyle/>
          <a:p>
            <a:r>
              <a:rPr lang="ar-SA" sz="2400" dirty="0" smtClean="0">
                <a:latin typeface="Sakkal Majalla" panose="02000000000000000000" pitchFamily="2" charset="-78"/>
                <a:cs typeface="Sakkal Majalla" panose="02000000000000000000" pitchFamily="2" charset="-78"/>
              </a:rPr>
              <a:t>من أشهر المهتمين بهذه النظرية هو العلم ايفان </a:t>
            </a:r>
            <a:r>
              <a:rPr lang="ar-SA" sz="2400" b="1" u="sng" dirty="0" err="1" smtClean="0">
                <a:latin typeface="Sakkal Majalla" panose="02000000000000000000" pitchFamily="2" charset="-78"/>
                <a:cs typeface="Sakkal Majalla" panose="02000000000000000000" pitchFamily="2" charset="-78"/>
              </a:rPr>
              <a:t>بافلوف</a:t>
            </a:r>
            <a:r>
              <a:rPr lang="ar-SA" sz="2400" dirty="0" smtClean="0">
                <a:latin typeface="Sakkal Majalla" panose="02000000000000000000" pitchFamily="2" charset="-78"/>
                <a:cs typeface="Sakkal Majalla" panose="02000000000000000000" pitchFamily="2" charset="-78"/>
              </a:rPr>
              <a:t> الذي قدم نظرية تسمى </a:t>
            </a:r>
            <a:r>
              <a:rPr lang="ar-SA" sz="2400" b="1" u="sng" dirty="0" err="1" smtClean="0">
                <a:latin typeface="Sakkal Majalla" panose="02000000000000000000" pitchFamily="2" charset="-78"/>
                <a:cs typeface="Sakkal Majalla" panose="02000000000000000000" pitchFamily="2" charset="-78"/>
              </a:rPr>
              <a:t>بالاشراط</a:t>
            </a:r>
            <a:r>
              <a:rPr lang="ar-SA" sz="2400" b="1" u="sng" dirty="0" smtClean="0">
                <a:latin typeface="Sakkal Majalla" panose="02000000000000000000" pitchFamily="2" charset="-78"/>
                <a:cs typeface="Sakkal Majalla" panose="02000000000000000000" pitchFamily="2" charset="-78"/>
              </a:rPr>
              <a:t> الكلاسيكي </a:t>
            </a:r>
            <a:r>
              <a:rPr lang="ar-SA" sz="2400" dirty="0" smtClean="0">
                <a:latin typeface="Sakkal Majalla" panose="02000000000000000000" pitchFamily="2" charset="-78"/>
                <a:cs typeface="Sakkal Majalla" panose="02000000000000000000" pitchFamily="2" charset="-78"/>
              </a:rPr>
              <a:t>للتعلم</a:t>
            </a:r>
            <a:endParaRPr lang="ar-SA" sz="24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636104" y="2451652"/>
            <a:ext cx="8666922"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dirty="0" smtClean="0">
                <a:latin typeface="Sakkal Majalla" panose="02000000000000000000" pitchFamily="2" charset="-78"/>
                <a:cs typeface="Sakkal Majalla" panose="02000000000000000000" pitchFamily="2" charset="-78"/>
              </a:rPr>
              <a:t>تنطلق هذه النظرية من افتراض مفاده أن هناك </a:t>
            </a:r>
            <a:r>
              <a:rPr lang="ar-SA" sz="2400" b="1" dirty="0" smtClean="0">
                <a:solidFill>
                  <a:schemeClr val="accent2">
                    <a:lumMod val="75000"/>
                  </a:schemeClr>
                </a:solidFill>
                <a:latin typeface="Sakkal Majalla" panose="02000000000000000000" pitchFamily="2" charset="-78"/>
                <a:cs typeface="Sakkal Majalla" panose="02000000000000000000" pitchFamily="2" charset="-78"/>
              </a:rPr>
              <a:t>مثيرات طبيعية </a:t>
            </a:r>
            <a:r>
              <a:rPr lang="ar-SA" sz="2400" dirty="0" smtClean="0">
                <a:latin typeface="Sakkal Majalla" panose="02000000000000000000" pitchFamily="2" charset="-78"/>
                <a:cs typeface="Sakkal Majalla" panose="02000000000000000000" pitchFamily="2" charset="-78"/>
              </a:rPr>
              <a:t>(جاذبة أو منفرة) نستجيب لها على نحو تلقائي و مثيرات، وهناك طائفة من </a:t>
            </a:r>
            <a:r>
              <a:rPr lang="ar-SA" sz="2400" dirty="0" smtClean="0">
                <a:solidFill>
                  <a:schemeClr val="accent2">
                    <a:lumMod val="75000"/>
                  </a:schemeClr>
                </a:solidFill>
                <a:latin typeface="Sakkal Majalla" panose="02000000000000000000" pitchFamily="2" charset="-78"/>
                <a:cs typeface="Sakkal Majalla" panose="02000000000000000000" pitchFamily="2" charset="-78"/>
              </a:rPr>
              <a:t>المثيرات المحايدة </a:t>
            </a:r>
            <a:r>
              <a:rPr lang="ar-SA" sz="2400" dirty="0" smtClean="0">
                <a:latin typeface="Sakkal Majalla" panose="02000000000000000000" pitchFamily="2" charset="-78"/>
                <a:cs typeface="Sakkal Majalla" panose="02000000000000000000" pitchFamily="2" charset="-78"/>
              </a:rPr>
              <a:t>وهي لا تؤثر في الأصل على السلوك الإنساني، ولكن </a:t>
            </a:r>
            <a:r>
              <a:rPr lang="ar-SA" sz="2400" dirty="0" smtClean="0">
                <a:solidFill>
                  <a:schemeClr val="accent2">
                    <a:lumMod val="75000"/>
                  </a:schemeClr>
                </a:solidFill>
                <a:latin typeface="Sakkal Majalla" panose="02000000000000000000" pitchFamily="2" charset="-78"/>
                <a:cs typeface="Sakkal Majalla" panose="02000000000000000000" pitchFamily="2" charset="-78"/>
              </a:rPr>
              <a:t>نتيجة لاقترانه أو تزامنها في الحدوث </a:t>
            </a:r>
            <a:r>
              <a:rPr lang="ar-SA" sz="2400" dirty="0" smtClean="0">
                <a:latin typeface="Sakkal Majalla" panose="02000000000000000000" pitchFamily="2" charset="-78"/>
                <a:cs typeface="Sakkal Majalla" panose="02000000000000000000" pitchFamily="2" charset="-78"/>
              </a:rPr>
              <a:t>مع مثيرات طبيعية تكتسب هذه المثيرات المحايدة صفة المثيرات الطبيعية </a:t>
            </a:r>
            <a:r>
              <a:rPr lang="ar-SA" sz="2400" dirty="0" smtClean="0">
                <a:solidFill>
                  <a:schemeClr val="accent2">
                    <a:lumMod val="75000"/>
                  </a:schemeClr>
                </a:solidFill>
                <a:latin typeface="Sakkal Majalla" panose="02000000000000000000" pitchFamily="2" charset="-78"/>
                <a:cs typeface="Sakkal Majalla" panose="02000000000000000000" pitchFamily="2" charset="-78"/>
              </a:rPr>
              <a:t>نتيجة التكرار</a:t>
            </a:r>
            <a:r>
              <a:rPr lang="ar-SA" dirty="0" smtClean="0">
                <a:latin typeface="Sakkal Majalla" panose="02000000000000000000" pitchFamily="2" charset="-78"/>
                <a:cs typeface="Sakkal Majalla" panose="02000000000000000000" pitchFamily="2" charset="-78"/>
              </a:rPr>
              <a:t>.</a:t>
            </a:r>
            <a:endParaRPr lang="ar-SA" dirty="0">
              <a:latin typeface="Sakkal Majalla" panose="02000000000000000000" pitchFamily="2" charset="-78"/>
              <a:cs typeface="Sakkal Majalla" panose="02000000000000000000" pitchFamily="2" charset="-78"/>
            </a:endParaRPr>
          </a:p>
        </p:txBody>
      </p:sp>
      <p:sp>
        <p:nvSpPr>
          <p:cNvPr id="5" name="مربع نص 4"/>
          <p:cNvSpPr txBox="1"/>
          <p:nvPr/>
        </p:nvSpPr>
        <p:spPr>
          <a:xfrm>
            <a:off x="781878" y="4196090"/>
            <a:ext cx="8521148"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b="1" dirty="0" smtClean="0">
                <a:latin typeface="Sakkal Majalla" panose="02000000000000000000" pitchFamily="2" charset="-78"/>
                <a:cs typeface="Sakkal Majalla" panose="02000000000000000000" pitchFamily="2" charset="-78"/>
              </a:rPr>
              <a:t>ماهي قصة هذه نظرية </a:t>
            </a:r>
            <a:r>
              <a:rPr lang="ar-SA" sz="2800" b="1" dirty="0" err="1" smtClean="0">
                <a:latin typeface="Sakkal Majalla" panose="02000000000000000000" pitchFamily="2" charset="-78"/>
                <a:cs typeface="Sakkal Majalla" panose="02000000000000000000" pitchFamily="2" charset="-78"/>
              </a:rPr>
              <a:t>بافلوف</a:t>
            </a:r>
            <a:r>
              <a:rPr lang="ar-SA" sz="2800" b="1" dirty="0" smtClean="0">
                <a:latin typeface="Sakkal Majalla" panose="02000000000000000000" pitchFamily="2" charset="-78"/>
                <a:cs typeface="Sakkal Majalla" panose="02000000000000000000" pitchFamily="2" charset="-78"/>
              </a:rPr>
              <a:t>؟</a:t>
            </a:r>
            <a:endParaRPr lang="ar-SA" sz="2800" b="1" dirty="0">
              <a:latin typeface="Sakkal Majalla" panose="02000000000000000000" pitchFamily="2" charset="-78"/>
              <a:cs typeface="Sakkal Majalla" panose="02000000000000000000" pitchFamily="2" charset="-78"/>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7065" y="4838580"/>
            <a:ext cx="1905000" cy="1880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15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fade">
                                      <p:cBhvr>
                                        <p:cTn id="28" dur="1000"/>
                                        <p:tgtEl>
                                          <p:spTgt spid="2051"/>
                                        </p:tgtEl>
                                      </p:cBhvr>
                                    </p:animEffect>
                                    <p:anim calcmode="lin" valueType="num">
                                      <p:cBhvr>
                                        <p:cTn id="29" dur="1000" fill="hold"/>
                                        <p:tgtEl>
                                          <p:spTgt spid="2051"/>
                                        </p:tgtEl>
                                        <p:attrNameLst>
                                          <p:attrName>ppt_x</p:attrName>
                                        </p:attrNameLst>
                                      </p:cBhvr>
                                      <p:tavLst>
                                        <p:tav tm="0">
                                          <p:val>
                                            <p:strVal val="#ppt_x"/>
                                          </p:val>
                                        </p:tav>
                                        <p:tav tm="100000">
                                          <p:val>
                                            <p:strVal val="#ppt_x"/>
                                          </p:val>
                                        </p:tav>
                                      </p:tavLst>
                                    </p:anim>
                                    <p:anim calcmode="lin" valueType="num">
                                      <p:cBhvr>
                                        <p:cTn id="30"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a:latin typeface="Sakkal Majalla" panose="02000000000000000000" pitchFamily="2" charset="-78"/>
                <a:cs typeface="Sakkal Majalla" panose="02000000000000000000" pitchFamily="2" charset="-78"/>
              </a:rPr>
              <a:t>التعلم </a:t>
            </a:r>
            <a:r>
              <a:rPr lang="ar-SA" sz="5300" dirty="0" err="1" smtClean="0">
                <a:latin typeface="Sakkal Majalla" panose="02000000000000000000" pitchFamily="2" charset="-78"/>
                <a:cs typeface="Sakkal Majalla" panose="02000000000000000000" pitchFamily="2" charset="-78"/>
              </a:rPr>
              <a:t>الإشراطي</a:t>
            </a:r>
            <a:r>
              <a:rPr lang="ar-SA" sz="5300" dirty="0" smtClean="0">
                <a:latin typeface="Sakkal Majalla" panose="02000000000000000000" pitchFamily="2" charset="-78"/>
                <a:cs typeface="Sakkal Majalla" panose="02000000000000000000" pitchFamily="2" charset="-78"/>
              </a:rPr>
              <a:t>- </a:t>
            </a:r>
            <a:r>
              <a:rPr lang="ar-SA" sz="5300" b="1" dirty="0" smtClean="0">
                <a:latin typeface="Sakkal Majalla" panose="02000000000000000000" pitchFamily="2" charset="-78"/>
                <a:cs typeface="Sakkal Majalla" panose="02000000000000000000" pitchFamily="2" charset="-78"/>
              </a:rPr>
              <a:t>الإشراط الكلاسيكي</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2609" y="1404730"/>
            <a:ext cx="8640417" cy="5300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1139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المفاهيم الرئيسة في نظرية الإشراط</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437321" y="1417983"/>
            <a:ext cx="8836681" cy="689113"/>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marL="0" indent="0" algn="ctr">
              <a:buNone/>
            </a:pPr>
            <a:r>
              <a:rPr lang="ar-SA" sz="2400" b="1" dirty="0" smtClean="0">
                <a:latin typeface="Sakkal Majalla" panose="02000000000000000000" pitchFamily="2" charset="-78"/>
                <a:cs typeface="Sakkal Majalla" panose="02000000000000000000" pitchFamily="2" charset="-78"/>
              </a:rPr>
              <a:t>المثير الطبيعي (م ط):</a:t>
            </a:r>
          </a:p>
          <a:p>
            <a:pPr marL="0" indent="0" algn="ctr">
              <a:buNone/>
            </a:pPr>
            <a:r>
              <a:rPr lang="ar-SA" sz="2400" dirty="0" smtClean="0">
                <a:latin typeface="Sakkal Majalla" panose="02000000000000000000" pitchFamily="2" charset="-78"/>
                <a:cs typeface="Sakkal Majalla" panose="02000000000000000000" pitchFamily="2" charset="-78"/>
              </a:rPr>
              <a:t>أي حدث يمكن أن يُحدث سلوكاً لدى الكائن الحي بطريقة لاإرادية أو على نحو طبيعي </a:t>
            </a:r>
            <a:endParaRPr lang="ar-SA" sz="24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437322" y="2292626"/>
            <a:ext cx="8865704" cy="76944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400" dirty="0" smtClean="0">
                <a:latin typeface="Sakkal Majalla" panose="02000000000000000000" pitchFamily="2" charset="-78"/>
                <a:cs typeface="Sakkal Majalla" panose="02000000000000000000" pitchFamily="2" charset="-78"/>
              </a:rPr>
              <a:t>المثير المحايد (م م):</a:t>
            </a:r>
            <a:endParaRPr lang="ar-SA" sz="2000" dirty="0" smtClean="0">
              <a:latin typeface="Sakkal Majalla" panose="02000000000000000000" pitchFamily="2" charset="-78"/>
              <a:cs typeface="Sakkal Majalla" panose="02000000000000000000" pitchFamily="2" charset="-78"/>
            </a:endParaRPr>
          </a:p>
          <a:p>
            <a:pPr algn="ctr"/>
            <a:r>
              <a:rPr lang="ar-SA" sz="2000" dirty="0" smtClean="0">
                <a:latin typeface="Sakkal Majalla" panose="02000000000000000000" pitchFamily="2" charset="-78"/>
                <a:cs typeface="Sakkal Majalla" panose="02000000000000000000" pitchFamily="2" charset="-78"/>
              </a:rPr>
              <a:t>هو المثير أو الحدث الذي ليس له تأثير في سلوك الفرد والذي يمكن أن يطور حياله سلوكاً وفقاً لمبدأ الاقتران</a:t>
            </a:r>
            <a:endParaRPr lang="ar-SA" sz="2000" dirty="0">
              <a:latin typeface="Sakkal Majalla" panose="02000000000000000000" pitchFamily="2" charset="-78"/>
              <a:cs typeface="Sakkal Majalla" panose="02000000000000000000" pitchFamily="2" charset="-78"/>
            </a:endParaRPr>
          </a:p>
        </p:txBody>
      </p:sp>
      <p:sp>
        <p:nvSpPr>
          <p:cNvPr id="5" name="مربع نص 4"/>
          <p:cNvSpPr txBox="1"/>
          <p:nvPr/>
        </p:nvSpPr>
        <p:spPr>
          <a:xfrm>
            <a:off x="437321" y="3265653"/>
            <a:ext cx="8865704"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b="1" dirty="0" smtClean="0">
                <a:latin typeface="Sakkal Majalla" panose="02000000000000000000" pitchFamily="2" charset="-78"/>
                <a:cs typeface="Sakkal Majalla" panose="02000000000000000000" pitchFamily="2" charset="-78"/>
              </a:rPr>
              <a:t>ا</a:t>
            </a:r>
            <a:r>
              <a:rPr lang="ar-SA" sz="2000" b="1" dirty="0" smtClean="0">
                <a:latin typeface="Sakkal Majalla" panose="02000000000000000000" pitchFamily="2" charset="-78"/>
                <a:cs typeface="Sakkal Majalla" panose="02000000000000000000" pitchFamily="2" charset="-78"/>
              </a:rPr>
              <a:t>لمثير الشرطي (م ش)</a:t>
            </a:r>
            <a:r>
              <a:rPr lang="ar-SA" sz="2800" b="1" dirty="0" smtClean="0">
                <a:latin typeface="Sakkal Majalla" panose="02000000000000000000" pitchFamily="2" charset="-78"/>
                <a:cs typeface="Sakkal Majalla" panose="02000000000000000000" pitchFamily="2" charset="-78"/>
              </a:rPr>
              <a:t>: </a:t>
            </a:r>
            <a:endParaRPr lang="ar-SA" sz="2800" dirty="0" smtClean="0">
              <a:latin typeface="Sakkal Majalla" panose="02000000000000000000" pitchFamily="2" charset="-78"/>
              <a:cs typeface="Sakkal Majalla" panose="02000000000000000000" pitchFamily="2" charset="-78"/>
            </a:endParaRPr>
          </a:p>
          <a:p>
            <a:pPr algn="ctr"/>
            <a:r>
              <a:rPr lang="ar-SA" sz="2000" dirty="0" smtClean="0">
                <a:latin typeface="Sakkal Majalla" panose="02000000000000000000" pitchFamily="2" charset="-78"/>
                <a:cs typeface="Sakkal Majalla" panose="02000000000000000000" pitchFamily="2" charset="-78"/>
              </a:rPr>
              <a:t>المثير الذي كان محايداً في الأصل وأصبح قادراً على إحداث استجابة شرطية نتيجة الاقتران بالمثير الطبيعي</a:t>
            </a:r>
            <a:endParaRPr lang="ar-SA" sz="2000" dirty="0">
              <a:latin typeface="Sakkal Majalla" panose="02000000000000000000" pitchFamily="2" charset="-78"/>
              <a:cs typeface="Sakkal Majalla" panose="02000000000000000000" pitchFamily="2" charset="-78"/>
            </a:endParaRPr>
          </a:p>
        </p:txBody>
      </p:sp>
      <p:sp>
        <p:nvSpPr>
          <p:cNvPr id="6" name="AutoShape 2" descr="نتيجة بحث الصور عن بافلوف"/>
          <p:cNvSpPr>
            <a:spLocks noChangeAspect="1" noChangeArrowheads="1"/>
          </p:cNvSpPr>
          <p:nvPr/>
        </p:nvSpPr>
        <p:spPr bwMode="auto">
          <a:xfrm>
            <a:off x="1197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مربع نص 7"/>
          <p:cNvSpPr txBox="1"/>
          <p:nvPr/>
        </p:nvSpPr>
        <p:spPr>
          <a:xfrm>
            <a:off x="437322" y="4465983"/>
            <a:ext cx="8865703"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000" b="1" dirty="0" smtClean="0">
                <a:latin typeface="Sakkal Majalla" panose="02000000000000000000" pitchFamily="2" charset="-78"/>
                <a:cs typeface="Sakkal Majalla" panose="02000000000000000000" pitchFamily="2" charset="-78"/>
              </a:rPr>
              <a:t>الاستجابة الطبيعية (س ط</a:t>
            </a:r>
            <a:r>
              <a:rPr lang="ar-SA" dirty="0" smtClean="0"/>
              <a:t>):</a:t>
            </a:r>
          </a:p>
          <a:p>
            <a:pPr algn="ctr"/>
            <a:r>
              <a:rPr lang="ar-SA" sz="2000" dirty="0" smtClean="0">
                <a:latin typeface="Sakkal Majalla" panose="02000000000000000000" pitchFamily="2" charset="-78"/>
                <a:cs typeface="Sakkal Majalla" panose="02000000000000000000" pitchFamily="2" charset="-78"/>
              </a:rPr>
              <a:t>هي </a:t>
            </a:r>
            <a:r>
              <a:rPr lang="ar-SA" sz="2000" dirty="0" err="1" smtClean="0">
                <a:latin typeface="Sakkal Majalla" panose="02000000000000000000" pitchFamily="2" charset="-78"/>
                <a:cs typeface="Sakkal Majalla" panose="02000000000000000000" pitchFamily="2" charset="-78"/>
              </a:rPr>
              <a:t>الإستجابة</a:t>
            </a:r>
            <a:r>
              <a:rPr lang="ar-SA" sz="2000" dirty="0" smtClean="0">
                <a:latin typeface="Sakkal Majalla" panose="02000000000000000000" pitchFamily="2" charset="-78"/>
                <a:cs typeface="Sakkal Majalla" panose="02000000000000000000" pitchFamily="2" charset="-78"/>
              </a:rPr>
              <a:t> اللاإرادية  أو غير المتعلمة والتي تحدثها المثيرات الطبيعية </a:t>
            </a:r>
            <a:endParaRPr lang="ar-SA" sz="2000" dirty="0">
              <a:latin typeface="Sakkal Majalla" panose="02000000000000000000" pitchFamily="2" charset="-78"/>
              <a:cs typeface="Sakkal Majalla" panose="02000000000000000000" pitchFamily="2" charset="-78"/>
            </a:endParaRPr>
          </a:p>
        </p:txBody>
      </p:sp>
      <p:sp>
        <p:nvSpPr>
          <p:cNvPr id="9" name="مربع نص 8"/>
          <p:cNvSpPr txBox="1"/>
          <p:nvPr/>
        </p:nvSpPr>
        <p:spPr>
          <a:xfrm>
            <a:off x="437323" y="5526157"/>
            <a:ext cx="8865703"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dirty="0" smtClean="0">
                <a:latin typeface="Sakkal Majalla" panose="02000000000000000000" pitchFamily="2" charset="-78"/>
                <a:cs typeface="Sakkal Majalla" panose="02000000000000000000" pitchFamily="2" charset="-78"/>
              </a:rPr>
              <a:t>ا</a:t>
            </a:r>
            <a:r>
              <a:rPr lang="ar-SA" sz="2000" b="1" dirty="0" smtClean="0">
                <a:latin typeface="Sakkal Majalla" panose="02000000000000000000" pitchFamily="2" charset="-78"/>
                <a:cs typeface="Sakkal Majalla" panose="02000000000000000000" pitchFamily="2" charset="-78"/>
              </a:rPr>
              <a:t>لاستجابة الشرطية (س ش)</a:t>
            </a:r>
            <a:r>
              <a:rPr lang="ar-SA" dirty="0" smtClean="0">
                <a:latin typeface="Sakkal Majalla" panose="02000000000000000000" pitchFamily="2" charset="-78"/>
                <a:cs typeface="Sakkal Majalla" panose="02000000000000000000" pitchFamily="2" charset="-78"/>
              </a:rPr>
              <a:t>:</a:t>
            </a:r>
          </a:p>
          <a:p>
            <a:pPr algn="ctr"/>
            <a:r>
              <a:rPr lang="ar-SA" sz="2000" dirty="0" smtClean="0">
                <a:latin typeface="Sakkal Majalla" panose="02000000000000000000" pitchFamily="2" charset="-78"/>
                <a:cs typeface="Sakkal Majalla" panose="02000000000000000000" pitchFamily="2" charset="-78"/>
              </a:rPr>
              <a:t>هي </a:t>
            </a:r>
            <a:r>
              <a:rPr lang="ar-SA" sz="2000" dirty="0" err="1" smtClean="0">
                <a:latin typeface="Sakkal Majalla" panose="02000000000000000000" pitchFamily="2" charset="-78"/>
                <a:cs typeface="Sakkal Majalla" panose="02000000000000000000" pitchFamily="2" charset="-78"/>
              </a:rPr>
              <a:t>الإستجابة</a:t>
            </a:r>
            <a:r>
              <a:rPr lang="ar-SA" sz="2000" dirty="0" smtClean="0">
                <a:latin typeface="Sakkal Majalla" panose="02000000000000000000" pitchFamily="2" charset="-78"/>
                <a:cs typeface="Sakkal Majalla" panose="02000000000000000000" pitchFamily="2" charset="-78"/>
              </a:rPr>
              <a:t> المتعلمة للمثير الشرطي نتيجة لاقترانه بمثير طبيعي</a:t>
            </a:r>
            <a:endParaRPr lang="ar-SA" sz="2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919262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مبادئ الإشراط</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516835" y="1364974"/>
            <a:ext cx="8757167" cy="1099930"/>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marL="0" indent="0">
              <a:buNone/>
            </a:pPr>
            <a:r>
              <a:rPr lang="ar-SA" sz="4400" dirty="0" smtClean="0">
                <a:solidFill>
                  <a:schemeClr val="tx1">
                    <a:lumMod val="95000"/>
                    <a:lumOff val="5000"/>
                  </a:schemeClr>
                </a:solidFill>
                <a:latin typeface="Sakkal Majalla" panose="02000000000000000000" pitchFamily="2" charset="-78"/>
                <a:cs typeface="Sakkal Majalla" panose="02000000000000000000" pitchFamily="2" charset="-78"/>
              </a:rPr>
              <a:t>اولاً:</a:t>
            </a:r>
            <a:r>
              <a:rPr lang="ar-SA" sz="4400" b="1" dirty="0" smtClean="0">
                <a:solidFill>
                  <a:schemeClr val="tx1">
                    <a:lumMod val="95000"/>
                    <a:lumOff val="5000"/>
                  </a:schemeClr>
                </a:solidFill>
                <a:latin typeface="Sakkal Majalla" panose="02000000000000000000" pitchFamily="2" charset="-78"/>
                <a:cs typeface="Sakkal Majalla" panose="02000000000000000000" pitchFamily="2" charset="-78"/>
              </a:rPr>
              <a:t> </a:t>
            </a:r>
            <a:r>
              <a:rPr lang="ar-SA" sz="5100" b="1" dirty="0" smtClean="0">
                <a:solidFill>
                  <a:schemeClr val="tx1">
                    <a:lumMod val="95000"/>
                    <a:lumOff val="5000"/>
                  </a:schemeClr>
                </a:solidFill>
                <a:latin typeface="Sakkal Majalla" panose="02000000000000000000" pitchFamily="2" charset="-78"/>
                <a:cs typeface="Sakkal Majalla" panose="02000000000000000000" pitchFamily="2" charset="-78"/>
              </a:rPr>
              <a:t>الاقتران</a:t>
            </a:r>
            <a:r>
              <a:rPr lang="ar-SA" sz="4400" b="1" dirty="0" smtClean="0">
                <a:solidFill>
                  <a:schemeClr val="tx1">
                    <a:lumMod val="95000"/>
                    <a:lumOff val="5000"/>
                  </a:schemeClr>
                </a:solidFill>
                <a:latin typeface="Sakkal Majalla" panose="02000000000000000000" pitchFamily="2" charset="-78"/>
                <a:cs typeface="Sakkal Majalla" panose="02000000000000000000" pitchFamily="2" charset="-78"/>
              </a:rPr>
              <a:t> : </a:t>
            </a:r>
            <a:r>
              <a:rPr lang="ar-SA" sz="4400" dirty="0" smtClean="0">
                <a:solidFill>
                  <a:schemeClr val="tx1">
                    <a:lumMod val="95000"/>
                    <a:lumOff val="5000"/>
                  </a:schemeClr>
                </a:solidFill>
                <a:latin typeface="Sakkal Majalla" panose="02000000000000000000" pitchFamily="2" charset="-78"/>
                <a:cs typeface="Sakkal Majalla" panose="02000000000000000000" pitchFamily="2" charset="-78"/>
              </a:rPr>
              <a:t>ويشير إلى التزامن أو التجاور أو الربط أو المزاوجة بين مثيرين أو حدثين.  يعتمد لتحقيقه وقوته على 4 عناصر:</a:t>
            </a:r>
          </a:p>
          <a:p>
            <a:pPr marL="0" indent="0">
              <a:buNone/>
            </a:pPr>
            <a:r>
              <a:rPr lang="ar-SA" sz="4400" dirty="0">
                <a:solidFill>
                  <a:schemeClr val="tx1">
                    <a:lumMod val="95000"/>
                    <a:lumOff val="5000"/>
                  </a:schemeClr>
                </a:solidFill>
                <a:latin typeface="Sakkal Majalla" panose="02000000000000000000" pitchFamily="2" charset="-78"/>
                <a:cs typeface="Sakkal Majalla" panose="02000000000000000000" pitchFamily="2" charset="-78"/>
              </a:rPr>
              <a:t>1</a:t>
            </a:r>
            <a:r>
              <a:rPr lang="ar-SA" sz="4400" dirty="0" smtClean="0">
                <a:solidFill>
                  <a:schemeClr val="tx1">
                    <a:lumMod val="95000"/>
                    <a:lumOff val="5000"/>
                  </a:schemeClr>
                </a:solidFill>
                <a:latin typeface="Sakkal Majalla" panose="02000000000000000000" pitchFamily="2" charset="-78"/>
                <a:cs typeface="Sakkal Majalla" panose="02000000000000000000" pitchFamily="2" charset="-78"/>
              </a:rPr>
              <a:t>-تسلسل تقديم المثيرات، 2-عدد مرات الاقتران، 3-الفاصل الزمني، 4-شدة المثير </a:t>
            </a:r>
          </a:p>
          <a:p>
            <a:endParaRPr lang="ar-SA" sz="24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516835" y="2735493"/>
            <a:ext cx="8786191"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dirty="0" smtClean="0">
                <a:latin typeface="Sakkal Majalla" panose="02000000000000000000" pitchFamily="2" charset="-78"/>
                <a:cs typeface="Sakkal Majalla" panose="02000000000000000000" pitchFamily="2" charset="-78"/>
              </a:rPr>
              <a:t>ثانياً: </a:t>
            </a:r>
            <a:r>
              <a:rPr lang="ar-SA" sz="2400" b="1" dirty="0" smtClean="0">
                <a:latin typeface="Sakkal Majalla" panose="02000000000000000000" pitchFamily="2" charset="-78"/>
                <a:cs typeface="Sakkal Majalla" panose="02000000000000000000" pitchFamily="2" charset="-78"/>
              </a:rPr>
              <a:t>المحو </a:t>
            </a:r>
            <a:r>
              <a:rPr lang="ar-SA" sz="2400" b="1" dirty="0" err="1" smtClean="0">
                <a:latin typeface="Sakkal Majalla" panose="02000000000000000000" pitchFamily="2" charset="-78"/>
                <a:cs typeface="Sakkal Majalla" panose="02000000000000000000" pitchFamily="2" charset="-78"/>
              </a:rPr>
              <a:t>الانطفاء</a:t>
            </a:r>
            <a:r>
              <a:rPr lang="ar-SA" sz="2400" b="1" dirty="0" smtClean="0">
                <a:latin typeface="Sakkal Majalla" panose="02000000000000000000" pitchFamily="2" charset="-78"/>
                <a:cs typeface="Sakkal Majalla" panose="02000000000000000000" pitchFamily="2" charset="-78"/>
              </a:rPr>
              <a:t>:  </a:t>
            </a:r>
            <a:r>
              <a:rPr lang="ar-SA" sz="2000" dirty="0" smtClean="0">
                <a:latin typeface="Sakkal Majalla" panose="02000000000000000000" pitchFamily="2" charset="-78"/>
                <a:cs typeface="Sakkal Majalla" panose="02000000000000000000" pitchFamily="2" charset="-78"/>
              </a:rPr>
              <a:t>ويشير إلى توقف أو تلاشي الاستجابة الشرطية المتعلمة للمثير الشرطي </a:t>
            </a:r>
            <a:r>
              <a:rPr lang="ar-SA" dirty="0" smtClean="0">
                <a:latin typeface="Sakkal Majalla" panose="02000000000000000000" pitchFamily="2" charset="-78"/>
                <a:cs typeface="Sakkal Majalla" panose="02000000000000000000" pitchFamily="2" charset="-78"/>
              </a:rPr>
              <a:t>.</a:t>
            </a:r>
            <a:endParaRPr lang="ar-SA" dirty="0">
              <a:latin typeface="Sakkal Majalla" panose="02000000000000000000" pitchFamily="2" charset="-78"/>
              <a:cs typeface="Sakkal Majalla" panose="02000000000000000000" pitchFamily="2" charset="-78"/>
            </a:endParaRPr>
          </a:p>
        </p:txBody>
      </p:sp>
      <p:sp>
        <p:nvSpPr>
          <p:cNvPr id="5" name="مربع نص 4"/>
          <p:cNvSpPr txBox="1"/>
          <p:nvPr/>
        </p:nvSpPr>
        <p:spPr>
          <a:xfrm>
            <a:off x="516835" y="3413516"/>
            <a:ext cx="8786191"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ثالثاً: الاسترجاع التلقائي:</a:t>
            </a:r>
            <a:r>
              <a:rPr lang="ar-SA" sz="2000" dirty="0" smtClean="0">
                <a:latin typeface="Sakkal Majalla" panose="02000000000000000000" pitchFamily="2" charset="-78"/>
                <a:cs typeface="Sakkal Majalla" panose="02000000000000000000" pitchFamily="2" charset="-78"/>
              </a:rPr>
              <a:t> ويشير إلى عودة ظهور الاستجابة مرة أخرى عندما تصادف العضوية المثير </a:t>
            </a:r>
            <a:r>
              <a:rPr lang="ar-SA" sz="2400" dirty="0" smtClean="0">
                <a:latin typeface="Sakkal Majalla" panose="02000000000000000000" pitchFamily="2" charset="-78"/>
                <a:cs typeface="Sakkal Majalla" panose="02000000000000000000" pitchFamily="2" charset="-78"/>
              </a:rPr>
              <a:t>ا</a:t>
            </a:r>
            <a:r>
              <a:rPr lang="ar-SA" sz="2000" dirty="0" smtClean="0">
                <a:latin typeface="Sakkal Majalla" panose="02000000000000000000" pitchFamily="2" charset="-78"/>
                <a:cs typeface="Sakkal Majalla" panose="02000000000000000000" pitchFamily="2" charset="-78"/>
              </a:rPr>
              <a:t>لشرطي</a:t>
            </a:r>
            <a:r>
              <a:rPr lang="ar-SA" sz="2400" dirty="0" smtClean="0">
                <a:latin typeface="Sakkal Majalla" panose="02000000000000000000" pitchFamily="2" charset="-78"/>
                <a:cs typeface="Sakkal Majalla" panose="02000000000000000000" pitchFamily="2" charset="-78"/>
              </a:rPr>
              <a:t>.</a:t>
            </a:r>
            <a:endParaRPr lang="ar-SA" sz="2400" dirty="0">
              <a:latin typeface="Sakkal Majalla" panose="02000000000000000000" pitchFamily="2" charset="-78"/>
              <a:cs typeface="Sakkal Majalla" panose="02000000000000000000" pitchFamily="2" charset="-78"/>
            </a:endParaRPr>
          </a:p>
        </p:txBody>
      </p:sp>
      <p:sp>
        <p:nvSpPr>
          <p:cNvPr id="6" name="مربع نص 5"/>
          <p:cNvSpPr txBox="1"/>
          <p:nvPr/>
        </p:nvSpPr>
        <p:spPr>
          <a:xfrm>
            <a:off x="516835" y="4055165"/>
            <a:ext cx="8786191" cy="76944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رابعاً: الكف </a:t>
            </a:r>
            <a:r>
              <a:rPr lang="ar-SA" sz="2000" dirty="0" smtClean="0">
                <a:latin typeface="Sakkal Majalla" panose="02000000000000000000" pitchFamily="2" charset="-78"/>
                <a:cs typeface="Sakkal Majalla" panose="02000000000000000000" pitchFamily="2" charset="-78"/>
              </a:rPr>
              <a:t>: يحدث الكف عادة عند وجود مثير آخر أثناء وجود المثير الشرطي بحيث يعمل هذا المثير على كف الاستجابة للمثير الشرطي.</a:t>
            </a:r>
            <a:endParaRPr lang="ar-SA" sz="2000" dirty="0">
              <a:latin typeface="Sakkal Majalla" panose="02000000000000000000" pitchFamily="2" charset="-78"/>
              <a:cs typeface="Sakkal Majalla" panose="02000000000000000000" pitchFamily="2" charset="-78"/>
            </a:endParaRPr>
          </a:p>
        </p:txBody>
      </p:sp>
      <p:sp>
        <p:nvSpPr>
          <p:cNvPr id="7" name="مربع نص 6"/>
          <p:cNvSpPr txBox="1"/>
          <p:nvPr/>
        </p:nvSpPr>
        <p:spPr>
          <a:xfrm>
            <a:off x="516835" y="4905898"/>
            <a:ext cx="8786191"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خامساً: التعميم</a:t>
            </a:r>
            <a:r>
              <a:rPr lang="ar-SA" dirty="0" smtClean="0"/>
              <a:t>: </a:t>
            </a:r>
            <a:r>
              <a:rPr lang="ar-SA" sz="2000" dirty="0" smtClean="0">
                <a:latin typeface="Sakkal Majalla" panose="02000000000000000000" pitchFamily="2" charset="-78"/>
                <a:cs typeface="Sakkal Majalla" panose="02000000000000000000" pitchFamily="2" charset="-78"/>
              </a:rPr>
              <a:t>و يشير إلى عملية الاستجابة المماثلة لمجموعة مثيرات متشابهة ولكن غير متطابقة أو متماثلة </a:t>
            </a:r>
            <a:r>
              <a:rPr lang="ar-SA" dirty="0" smtClean="0"/>
              <a:t>.</a:t>
            </a:r>
            <a:endParaRPr lang="ar-SA" dirty="0"/>
          </a:p>
        </p:txBody>
      </p:sp>
      <p:sp>
        <p:nvSpPr>
          <p:cNvPr id="8" name="مربع نص 7"/>
          <p:cNvSpPr txBox="1"/>
          <p:nvPr/>
        </p:nvSpPr>
        <p:spPr>
          <a:xfrm>
            <a:off x="516835" y="5632174"/>
            <a:ext cx="8786191"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سادساً: التمييز: </a:t>
            </a:r>
            <a:r>
              <a:rPr lang="ar-SA" sz="2000" dirty="0" smtClean="0">
                <a:latin typeface="Sakkal Majalla" panose="02000000000000000000" pitchFamily="2" charset="-78"/>
                <a:cs typeface="Sakkal Majalla" panose="02000000000000000000" pitchFamily="2" charset="-78"/>
              </a:rPr>
              <a:t>ويشير إلى القدرة على تمييز المثيرات وخصائصها الأمر الذي يتيح  الاستجابات المتمايزة للمثيرات</a:t>
            </a:r>
            <a:r>
              <a:rPr lang="ar-SA" sz="2400" b="1" dirty="0" smtClean="0">
                <a:latin typeface="Sakkal Majalla" panose="02000000000000000000" pitchFamily="2" charset="-78"/>
                <a:cs typeface="Sakkal Majalla" panose="02000000000000000000" pitchFamily="2" charset="-78"/>
              </a:rPr>
              <a:t>.</a:t>
            </a:r>
            <a:endParaRPr lang="ar-SA" sz="24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37816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65915"/>
          </a:xfrm>
          <a:solidFill>
            <a:schemeClr val="accent1">
              <a:lumMod val="40000"/>
              <a:lumOff val="60000"/>
            </a:schemeClr>
          </a:solidFill>
        </p:spPr>
        <p:txBody>
          <a:bodyPr>
            <a:normAutofit fontScale="90000"/>
          </a:bodyPr>
          <a:lstStyle/>
          <a:p>
            <a:pPr algn="ctr"/>
            <a:r>
              <a:rPr lang="ar-SA" sz="5300" dirty="0">
                <a:latin typeface="Sakkal Majalla" panose="02000000000000000000" pitchFamily="2" charset="-78"/>
                <a:cs typeface="Sakkal Majalla" panose="02000000000000000000" pitchFamily="2" charset="-78"/>
              </a:rPr>
              <a:t>التعلم </a:t>
            </a:r>
            <a:r>
              <a:rPr lang="ar-SA" sz="5300" dirty="0" smtClean="0">
                <a:latin typeface="Sakkal Majalla" panose="02000000000000000000" pitchFamily="2" charset="-78"/>
                <a:cs typeface="Sakkal Majalla" panose="02000000000000000000" pitchFamily="2" charset="-78"/>
              </a:rPr>
              <a:t>الإجرائي</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22852" y="1554985"/>
            <a:ext cx="8664402" cy="750893"/>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2400" dirty="0" smtClean="0">
                <a:latin typeface="Sakkal Majalla" panose="02000000000000000000" pitchFamily="2" charset="-78"/>
                <a:cs typeface="Sakkal Majalla" panose="02000000000000000000" pitchFamily="2" charset="-78"/>
              </a:rPr>
              <a:t>يعد العالم</a:t>
            </a:r>
            <a:r>
              <a:rPr lang="ar-SA" sz="2400" u="sng" dirty="0" smtClean="0">
                <a:latin typeface="Sakkal Majalla" panose="02000000000000000000" pitchFamily="2" charset="-78"/>
                <a:cs typeface="Sakkal Majalla" panose="02000000000000000000" pitchFamily="2" charset="-78"/>
              </a:rPr>
              <a:t> </a:t>
            </a:r>
            <a:r>
              <a:rPr lang="ar-SA" sz="2400" b="1" u="sng" dirty="0" smtClean="0">
                <a:latin typeface="Sakkal Majalla" panose="02000000000000000000" pitchFamily="2" charset="-78"/>
                <a:cs typeface="Sakkal Majalla" panose="02000000000000000000" pitchFamily="2" charset="-78"/>
              </a:rPr>
              <a:t>بروس </a:t>
            </a:r>
            <a:r>
              <a:rPr lang="ar-SA" sz="2400" b="1" u="sng" dirty="0" err="1" smtClean="0">
                <a:latin typeface="Sakkal Majalla" panose="02000000000000000000" pitchFamily="2" charset="-78"/>
                <a:cs typeface="Sakkal Majalla" panose="02000000000000000000" pitchFamily="2" charset="-78"/>
              </a:rPr>
              <a:t>سكنر</a:t>
            </a:r>
            <a:r>
              <a:rPr lang="ar-SA" sz="2400" b="1" u="sng" dirty="0" smtClean="0">
                <a:latin typeface="Sakkal Majalla" panose="02000000000000000000" pitchFamily="2" charset="-78"/>
                <a:cs typeface="Sakkal Majalla" panose="02000000000000000000" pitchFamily="2" charset="-78"/>
              </a:rPr>
              <a:t> </a:t>
            </a:r>
            <a:r>
              <a:rPr lang="ar-SA" sz="2400" dirty="0" smtClean="0">
                <a:latin typeface="Sakkal Majalla" panose="02000000000000000000" pitchFamily="2" charset="-78"/>
                <a:cs typeface="Sakkal Majalla" panose="02000000000000000000" pitchFamily="2" charset="-78"/>
              </a:rPr>
              <a:t>من أكثر المهتمين بهذا النوع من التعلم وقد ميز بين نوعين من التعلم: </a:t>
            </a:r>
            <a:endParaRPr lang="ar-SA" sz="24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622852" y="2663687"/>
            <a:ext cx="8680174"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التعلم </a:t>
            </a:r>
            <a:r>
              <a:rPr lang="ar-SA" sz="2400" b="1" dirty="0" err="1" smtClean="0">
                <a:latin typeface="Sakkal Majalla" panose="02000000000000000000" pitchFamily="2" charset="-78"/>
                <a:cs typeface="Sakkal Majalla" panose="02000000000000000000" pitchFamily="2" charset="-78"/>
              </a:rPr>
              <a:t>الاستجابي</a:t>
            </a:r>
            <a:r>
              <a:rPr lang="ar-SA" dirty="0" smtClean="0"/>
              <a:t>: </a:t>
            </a:r>
            <a:r>
              <a:rPr lang="ar-SA" sz="2400" dirty="0" smtClean="0">
                <a:latin typeface="Sakkal Majalla" panose="02000000000000000000" pitchFamily="2" charset="-78"/>
                <a:cs typeface="Sakkal Majalla" panose="02000000000000000000" pitchFamily="2" charset="-78"/>
              </a:rPr>
              <a:t>ويتمثل في كافة الأنشطة والسلوكيات اللاإرادية والتي تصدر من الكائن الحي على نحو تلقائي حيال مثيرات معينة تحدثها</a:t>
            </a:r>
            <a:endParaRPr lang="ar-SA" sz="2400" dirty="0">
              <a:latin typeface="Sakkal Majalla" panose="02000000000000000000" pitchFamily="2" charset="-78"/>
              <a:cs typeface="Sakkal Majalla" panose="02000000000000000000" pitchFamily="2" charset="-78"/>
            </a:endParaRPr>
          </a:p>
        </p:txBody>
      </p:sp>
      <p:sp>
        <p:nvSpPr>
          <p:cNvPr id="5" name="مربع نص 4"/>
          <p:cNvSpPr txBox="1"/>
          <p:nvPr/>
        </p:nvSpPr>
        <p:spPr>
          <a:xfrm>
            <a:off x="622852" y="3856381"/>
            <a:ext cx="8680174" cy="163121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a:r>
              <a:rPr lang="ar-SA" sz="2000" dirty="0" smtClean="0">
                <a:latin typeface="Sakkal Majalla" panose="02000000000000000000" pitchFamily="2" charset="-78"/>
                <a:cs typeface="Sakkal Majalla" panose="02000000000000000000" pitchFamily="2" charset="-78"/>
              </a:rPr>
              <a:t>ا</a:t>
            </a:r>
            <a:r>
              <a:rPr lang="ar-SA" sz="2400" b="1" dirty="0" smtClean="0">
                <a:latin typeface="Sakkal Majalla" panose="02000000000000000000" pitchFamily="2" charset="-78"/>
                <a:cs typeface="Sakkal Majalla" panose="02000000000000000000" pitchFamily="2" charset="-78"/>
              </a:rPr>
              <a:t>لتعلم الإجرائي</a:t>
            </a:r>
            <a:r>
              <a:rPr lang="ar-SA" sz="2400" dirty="0" smtClean="0">
                <a:latin typeface="Sakkal Majalla" panose="02000000000000000000" pitchFamily="2" charset="-78"/>
                <a:cs typeface="Sakkal Majalla" panose="02000000000000000000" pitchFamily="2" charset="-78"/>
              </a:rPr>
              <a:t>:  هو ذلك النوع من الاستجابات الإرادية حيال المواقف والمثيرات التي </a:t>
            </a:r>
            <a:r>
              <a:rPr lang="ar-SA" sz="2400" dirty="0" err="1" smtClean="0">
                <a:latin typeface="Sakkal Majalla" panose="02000000000000000000" pitchFamily="2" charset="-78"/>
                <a:cs typeface="Sakkal Majalla" panose="02000000000000000000" pitchFamily="2" charset="-78"/>
              </a:rPr>
              <a:t>يواجهها</a:t>
            </a:r>
            <a:r>
              <a:rPr lang="ar-SA" sz="2400" dirty="0" smtClean="0">
                <a:latin typeface="Sakkal Majalla" panose="02000000000000000000" pitchFamily="2" charset="-78"/>
                <a:cs typeface="Sakkal Majalla" panose="02000000000000000000" pitchFamily="2" charset="-78"/>
              </a:rPr>
              <a:t> الكائن أثناء تفاعله مع البيئة من حوله ويعتمد الاحتفاظ بالاستجابة أو السلوك وتكراره على النتائج المترتبة علية  فالسلوك حلقة وصل بين الحوادث السابقة والنواتج المترتبة علية ويتغير السلوك تبعاً لتغير الحوادث السابقة له أو النتائج المترتبة عليه أو الأثنين معاً</a:t>
            </a:r>
            <a:r>
              <a:rPr lang="ar-SA" sz="2800" dirty="0" smtClean="0">
                <a:latin typeface="Sakkal Majalla" panose="02000000000000000000" pitchFamily="2" charset="-78"/>
                <a:cs typeface="Sakkal Majalla" panose="02000000000000000000" pitchFamily="2" charset="-78"/>
              </a:rPr>
              <a:t>.</a:t>
            </a:r>
            <a:endParaRPr lang="ar-SA" sz="2000" dirty="0">
              <a:latin typeface="Sakkal Majalla" panose="02000000000000000000" pitchFamily="2" charset="-78"/>
              <a:cs typeface="Sakkal Majalla" panose="02000000000000000000" pitchFamily="2" charset="-78"/>
            </a:endParaRPr>
          </a:p>
        </p:txBody>
      </p:sp>
      <p:sp>
        <p:nvSpPr>
          <p:cNvPr id="6" name="مربع نص 5"/>
          <p:cNvSpPr txBox="1"/>
          <p:nvPr/>
        </p:nvSpPr>
        <p:spPr>
          <a:xfrm>
            <a:off x="622852" y="5733078"/>
            <a:ext cx="858740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400" dirty="0" smtClean="0">
                <a:solidFill>
                  <a:schemeClr val="tx1">
                    <a:lumMod val="95000"/>
                    <a:lumOff val="5000"/>
                  </a:schemeClr>
                </a:solidFill>
                <a:latin typeface="Sakkal Majalla" panose="02000000000000000000" pitchFamily="2" charset="-78"/>
                <a:cs typeface="Sakkal Majalla" panose="02000000000000000000" pitchFamily="2" charset="-78"/>
              </a:rPr>
              <a:t>من أهم المفاهيم في التعلم الإجرائي:</a:t>
            </a:r>
          </a:p>
          <a:p>
            <a:pPr algn="ctr"/>
            <a:r>
              <a:rPr lang="ar-SA" sz="2400" dirty="0" smtClean="0">
                <a:solidFill>
                  <a:schemeClr val="tx1">
                    <a:lumMod val="95000"/>
                    <a:lumOff val="5000"/>
                  </a:schemeClr>
                </a:solidFill>
                <a:latin typeface="Sakkal Majalla" panose="02000000000000000000" pitchFamily="2" charset="-78"/>
                <a:cs typeface="Sakkal Majalla" panose="02000000000000000000" pitchFamily="2" charset="-78"/>
              </a:rPr>
              <a:t>1- </a:t>
            </a:r>
            <a:r>
              <a:rPr lang="ar-SA" sz="2400" b="1" dirty="0" smtClean="0">
                <a:solidFill>
                  <a:schemeClr val="tx1">
                    <a:lumMod val="95000"/>
                    <a:lumOff val="5000"/>
                  </a:schemeClr>
                </a:solidFill>
                <a:latin typeface="Sakkal Majalla" panose="02000000000000000000" pitchFamily="2" charset="-78"/>
                <a:cs typeface="Sakkal Majalla" panose="02000000000000000000" pitchFamily="2" charset="-78"/>
              </a:rPr>
              <a:t>السلوك </a:t>
            </a:r>
            <a:r>
              <a:rPr lang="ar-SA" sz="2400" b="1" dirty="0">
                <a:solidFill>
                  <a:schemeClr val="tx1">
                    <a:lumMod val="95000"/>
                    <a:lumOff val="5000"/>
                  </a:schemeClr>
                </a:solidFill>
                <a:latin typeface="Sakkal Majalla" panose="02000000000000000000" pitchFamily="2" charset="-78"/>
                <a:cs typeface="Sakkal Majalla" panose="02000000000000000000" pitchFamily="2" charset="-78"/>
              </a:rPr>
              <a:t>محكوم بنواتجه </a:t>
            </a:r>
            <a:r>
              <a:rPr lang="ar-SA" sz="2400" b="1" dirty="0" smtClean="0">
                <a:solidFill>
                  <a:schemeClr val="tx1">
                    <a:lumMod val="95000"/>
                    <a:lumOff val="5000"/>
                  </a:schemeClr>
                </a:solidFill>
                <a:latin typeface="Sakkal Majalla" panose="02000000000000000000" pitchFamily="2" charset="-78"/>
                <a:cs typeface="Sakkal Majalla" panose="02000000000000000000" pitchFamily="2" charset="-78"/>
              </a:rPr>
              <a:t>وتوابعه                    2-نتائج السلوك  </a:t>
            </a:r>
            <a:r>
              <a:rPr lang="en-US" sz="2400" b="1" dirty="0" smtClean="0">
                <a:solidFill>
                  <a:schemeClr val="tx1">
                    <a:lumMod val="95000"/>
                    <a:lumOff val="5000"/>
                  </a:schemeClr>
                </a:solidFill>
                <a:latin typeface="Sakkal Majalla" panose="02000000000000000000" pitchFamily="2" charset="-78"/>
                <a:cs typeface="Sakkal Majalla" panose="02000000000000000000" pitchFamily="2" charset="-78"/>
              </a:rPr>
              <a:t> </a:t>
            </a:r>
            <a:endParaRPr lang="ar-SA" sz="2400" dirty="0"/>
          </a:p>
        </p:txBody>
      </p:sp>
    </p:spTree>
    <p:extLst>
      <p:ext uri="{BB962C8B-B14F-4D97-AF65-F5344CB8AC3E}">
        <p14:creationId xmlns:p14="http://schemas.microsoft.com/office/powerpoint/2010/main" val="496487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التعزيز</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516834" y="1669774"/>
            <a:ext cx="8757167" cy="1099930"/>
          </a:xfrm>
        </p:spPr>
        <p:style>
          <a:lnRef idx="2">
            <a:schemeClr val="accent1"/>
          </a:lnRef>
          <a:fillRef idx="1">
            <a:schemeClr val="lt1"/>
          </a:fillRef>
          <a:effectRef idx="0">
            <a:schemeClr val="accent1"/>
          </a:effectRef>
          <a:fontRef idx="minor">
            <a:schemeClr val="dk1"/>
          </a:fontRef>
        </p:style>
        <p:txBody>
          <a:bodyPr>
            <a:normAutofit fontScale="92500"/>
          </a:bodyPr>
          <a:lstStyle/>
          <a:p>
            <a:pPr marL="0" indent="0">
              <a:buNone/>
            </a:pPr>
            <a:r>
              <a:rPr lang="ar-SA" sz="2400" b="1" dirty="0" smtClean="0">
                <a:solidFill>
                  <a:schemeClr val="tx1">
                    <a:lumMod val="95000"/>
                    <a:lumOff val="5000"/>
                  </a:schemeClr>
                </a:solidFill>
                <a:latin typeface="Sakkal Majalla" panose="02000000000000000000" pitchFamily="2" charset="-78"/>
                <a:cs typeface="Sakkal Majalla" panose="02000000000000000000" pitchFamily="2" charset="-78"/>
              </a:rPr>
              <a:t>تعريف التعزيز :</a:t>
            </a:r>
          </a:p>
          <a:p>
            <a:pPr marL="0" indent="0">
              <a:buNone/>
            </a:pPr>
            <a:r>
              <a:rPr lang="ar-SA" sz="2400" dirty="0" smtClean="0">
                <a:solidFill>
                  <a:schemeClr val="tx1">
                    <a:lumMod val="95000"/>
                    <a:lumOff val="5000"/>
                  </a:schemeClr>
                </a:solidFill>
                <a:latin typeface="Sakkal Majalla" panose="02000000000000000000" pitchFamily="2" charset="-78"/>
                <a:cs typeface="Sakkal Majalla" panose="02000000000000000000" pitchFamily="2" charset="-78"/>
              </a:rPr>
              <a:t> </a:t>
            </a:r>
            <a:r>
              <a:rPr lang="ar-SA" sz="2600" dirty="0" smtClean="0">
                <a:solidFill>
                  <a:schemeClr val="tx1">
                    <a:lumMod val="95000"/>
                    <a:lumOff val="5000"/>
                  </a:schemeClr>
                </a:solidFill>
                <a:latin typeface="Sakkal Majalla" panose="02000000000000000000" pitchFamily="2" charset="-78"/>
                <a:cs typeface="Sakkal Majalla" panose="02000000000000000000" pitchFamily="2" charset="-78"/>
              </a:rPr>
              <a:t>هو حالة سارة أو مثير مرغوب فيه يتبع سلوكاً بحيث يعمل على تقوية احتمالية تكراره في مرات لاحقة. </a:t>
            </a:r>
            <a:endParaRPr lang="ar-SA" sz="2600" b="1" dirty="0" smtClean="0">
              <a:solidFill>
                <a:schemeClr val="tx1">
                  <a:lumMod val="95000"/>
                  <a:lumOff val="5000"/>
                </a:schemeClr>
              </a:solidFill>
              <a:latin typeface="Sakkal Majalla" panose="02000000000000000000" pitchFamily="2" charset="-78"/>
              <a:cs typeface="Sakkal Majalla" panose="02000000000000000000" pitchFamily="2" charset="-78"/>
            </a:endParaRPr>
          </a:p>
          <a:p>
            <a:endParaRPr lang="ar-SA" sz="26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516831" y="2921023"/>
            <a:ext cx="8786191"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أنواع التعزيز : </a:t>
            </a:r>
          </a:p>
          <a:p>
            <a:pPr algn="r"/>
            <a:endParaRPr lang="ar-SA" sz="2400" b="1" dirty="0">
              <a:latin typeface="Sakkal Majalla" panose="02000000000000000000" pitchFamily="2" charset="-78"/>
              <a:cs typeface="Sakkal Majalla" panose="02000000000000000000" pitchFamily="2" charset="-78"/>
            </a:endParaRPr>
          </a:p>
          <a:p>
            <a:pPr algn="r"/>
            <a:r>
              <a:rPr lang="ar-SA" sz="2400" dirty="0" smtClean="0">
                <a:latin typeface="Sakkal Majalla" panose="02000000000000000000" pitchFamily="2" charset="-78"/>
                <a:cs typeface="Sakkal Majalla" panose="02000000000000000000" pitchFamily="2" charset="-78"/>
              </a:rPr>
              <a:t>معززات مادية، معززات رمزية ، معززات اجتماعية </a:t>
            </a:r>
            <a:r>
              <a:rPr lang="ar-SA" dirty="0" smtClean="0">
                <a:latin typeface="Sakkal Majalla" panose="02000000000000000000" pitchFamily="2" charset="-78"/>
                <a:cs typeface="Sakkal Majalla" panose="02000000000000000000" pitchFamily="2" charset="-78"/>
              </a:rPr>
              <a:t>.</a:t>
            </a:r>
            <a:endParaRPr lang="ar-SA" dirty="0">
              <a:latin typeface="Sakkal Majalla" panose="02000000000000000000" pitchFamily="2" charset="-78"/>
              <a:cs typeface="Sakkal Majalla" panose="02000000000000000000" pitchFamily="2" charset="-78"/>
            </a:endParaRPr>
          </a:p>
        </p:txBody>
      </p:sp>
      <p:sp>
        <p:nvSpPr>
          <p:cNvPr id="9" name="مربع نص 8"/>
          <p:cNvSpPr txBox="1"/>
          <p:nvPr/>
        </p:nvSpPr>
        <p:spPr>
          <a:xfrm>
            <a:off x="516832" y="4306882"/>
            <a:ext cx="8786191"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dirty="0" smtClean="0"/>
              <a:t>ا</a:t>
            </a:r>
            <a:r>
              <a:rPr lang="ar-SA" sz="2400" b="1" dirty="0" smtClean="0">
                <a:latin typeface="Sakkal Majalla" panose="02000000000000000000" pitchFamily="2" charset="-78"/>
                <a:cs typeface="Sakkal Majalla" panose="02000000000000000000" pitchFamily="2" charset="-78"/>
              </a:rPr>
              <a:t>جراءات التعزيز:  ميّز </a:t>
            </a:r>
            <a:r>
              <a:rPr lang="ar-SA" sz="2400" b="1" dirty="0" err="1">
                <a:latin typeface="Sakkal Majalla" panose="02000000000000000000" pitchFamily="2" charset="-78"/>
                <a:cs typeface="Sakkal Majalla" panose="02000000000000000000" pitchFamily="2" charset="-78"/>
              </a:rPr>
              <a:t>سكنر</a:t>
            </a:r>
            <a:r>
              <a:rPr lang="ar-SA" sz="2400" b="1" dirty="0">
                <a:latin typeface="Sakkal Majalla" panose="02000000000000000000" pitchFamily="2" charset="-78"/>
                <a:cs typeface="Sakkal Majalla" panose="02000000000000000000" pitchFamily="2" charset="-78"/>
              </a:rPr>
              <a:t> بين نوعين من التعزيز</a:t>
            </a:r>
            <a:endParaRPr lang="ar-SA" sz="2400" b="1" dirty="0" smtClean="0">
              <a:latin typeface="Sakkal Majalla" panose="02000000000000000000" pitchFamily="2" charset="-78"/>
              <a:cs typeface="Sakkal Majalla" panose="02000000000000000000" pitchFamily="2" charset="-78"/>
            </a:endParaRPr>
          </a:p>
          <a:p>
            <a:pPr algn="r"/>
            <a:r>
              <a:rPr lang="en-US" sz="2400" b="1" dirty="0" smtClean="0">
                <a:solidFill>
                  <a:schemeClr val="accent2">
                    <a:lumMod val="75000"/>
                  </a:schemeClr>
                </a:solidFill>
                <a:latin typeface="Sakkal Majalla" panose="02000000000000000000" pitchFamily="2" charset="-78"/>
                <a:cs typeface="Sakkal Majalla" panose="02000000000000000000" pitchFamily="2" charset="-78"/>
              </a:rPr>
              <a:t> </a:t>
            </a:r>
            <a:r>
              <a:rPr lang="ar-SA" sz="2400" b="1" dirty="0">
                <a:solidFill>
                  <a:schemeClr val="accent2">
                    <a:lumMod val="75000"/>
                  </a:schemeClr>
                </a:solidFill>
                <a:latin typeface="Sakkal Majalla" panose="02000000000000000000" pitchFamily="2" charset="-78"/>
                <a:cs typeface="Sakkal Majalla" panose="02000000000000000000" pitchFamily="2" charset="-78"/>
              </a:rPr>
              <a:t>التعزيز </a:t>
            </a:r>
            <a:r>
              <a:rPr lang="ar-SA" sz="2400" b="1" dirty="0" smtClean="0">
                <a:solidFill>
                  <a:schemeClr val="accent2">
                    <a:lumMod val="75000"/>
                  </a:schemeClr>
                </a:solidFill>
                <a:latin typeface="Sakkal Majalla" panose="02000000000000000000" pitchFamily="2" charset="-78"/>
                <a:cs typeface="Sakkal Majalla" panose="02000000000000000000" pitchFamily="2" charset="-78"/>
              </a:rPr>
              <a:t>الإيجابي </a:t>
            </a:r>
            <a:r>
              <a:rPr lang="ar-SA" sz="2400" b="1" dirty="0">
                <a:solidFill>
                  <a:schemeClr val="accent2">
                    <a:lumMod val="75000"/>
                  </a:schemeClr>
                </a:solidFill>
                <a:latin typeface="Sakkal Majalla" panose="02000000000000000000" pitchFamily="2" charset="-78"/>
                <a:cs typeface="Sakkal Majalla" panose="02000000000000000000" pitchFamily="2" charset="-78"/>
              </a:rPr>
              <a:t>: </a:t>
            </a:r>
            <a:endParaRPr lang="ar-SA" sz="2400" b="1" dirty="0" smtClean="0">
              <a:solidFill>
                <a:schemeClr val="accent2">
                  <a:lumMod val="75000"/>
                </a:schemeClr>
              </a:solidFill>
              <a:latin typeface="Sakkal Majalla" panose="02000000000000000000" pitchFamily="2" charset="-78"/>
              <a:cs typeface="Sakkal Majalla" panose="02000000000000000000" pitchFamily="2" charset="-78"/>
            </a:endParaRPr>
          </a:p>
          <a:p>
            <a:pPr algn="r"/>
            <a:r>
              <a:rPr lang="ar-SA" sz="2400" dirty="0" smtClean="0">
                <a:latin typeface="Sakkal Majalla" panose="02000000000000000000" pitchFamily="2" charset="-78"/>
                <a:cs typeface="Sakkal Majalla" panose="02000000000000000000" pitchFamily="2" charset="-78"/>
              </a:rPr>
              <a:t>إجراء سار أو مثير مرغوب فيه يتبع سلوكاً بحيث يعمل على تقوية احتمالية تكرار ظهوره لاحقاً</a:t>
            </a:r>
          </a:p>
          <a:p>
            <a:pPr algn="r"/>
            <a:r>
              <a:rPr lang="en-US" sz="2400" b="1" dirty="0" smtClean="0">
                <a:latin typeface="Sakkal Majalla" panose="02000000000000000000" pitchFamily="2" charset="-78"/>
                <a:cs typeface="Sakkal Majalla" panose="02000000000000000000" pitchFamily="2" charset="-78"/>
              </a:rPr>
              <a:t> </a:t>
            </a:r>
            <a:r>
              <a:rPr lang="ar-SA" sz="2400" b="1" dirty="0" smtClean="0">
                <a:solidFill>
                  <a:schemeClr val="accent2">
                    <a:lumMod val="75000"/>
                  </a:schemeClr>
                </a:solidFill>
                <a:latin typeface="Sakkal Majalla" panose="02000000000000000000" pitchFamily="2" charset="-78"/>
                <a:cs typeface="Sakkal Majalla" panose="02000000000000000000" pitchFamily="2" charset="-78"/>
              </a:rPr>
              <a:t>التعزيز السلبي: </a:t>
            </a:r>
            <a:endParaRPr lang="ar-SA" sz="2400" dirty="0">
              <a:solidFill>
                <a:schemeClr val="accent2">
                  <a:lumMod val="75000"/>
                </a:schemeClr>
              </a:solidFill>
              <a:latin typeface="Sakkal Majalla" panose="02000000000000000000" pitchFamily="2" charset="-78"/>
              <a:cs typeface="Sakkal Majalla" panose="02000000000000000000" pitchFamily="2" charset="-78"/>
            </a:endParaRPr>
          </a:p>
          <a:p>
            <a:pPr algn="r"/>
            <a:r>
              <a:rPr lang="ar-SA" sz="2400" dirty="0">
                <a:latin typeface="Sakkal Majalla" panose="02000000000000000000" pitchFamily="2" charset="-78"/>
                <a:cs typeface="Sakkal Majalla" panose="02000000000000000000" pitchFamily="2" charset="-78"/>
              </a:rPr>
              <a:t>يتمثل في إزالة </a:t>
            </a:r>
            <a:r>
              <a:rPr lang="ar-SA" sz="2400" dirty="0" smtClean="0">
                <a:latin typeface="Sakkal Majalla" panose="02000000000000000000" pitchFamily="2" charset="-78"/>
                <a:cs typeface="Sakkal Majalla" panose="02000000000000000000" pitchFamily="2" charset="-78"/>
              </a:rPr>
              <a:t> أو سحب مثير </a:t>
            </a:r>
            <a:r>
              <a:rPr lang="ar-SA" sz="2400" dirty="0">
                <a:latin typeface="Sakkal Majalla" panose="02000000000000000000" pitchFamily="2" charset="-78"/>
                <a:cs typeface="Sakkal Majalla" panose="02000000000000000000" pitchFamily="2" charset="-78"/>
              </a:rPr>
              <a:t>غير مرغوب فيه أو إزالة حالة مؤلمة نتيجة للقيام بسلوك مرغوب فيه بهدف الحفاظ على هذا السلوك </a:t>
            </a:r>
            <a:r>
              <a:rPr lang="ar-SA" sz="2400" dirty="0" smtClean="0">
                <a:latin typeface="Sakkal Majalla" panose="02000000000000000000" pitchFamily="2" charset="-78"/>
                <a:cs typeface="Sakkal Majalla" panose="02000000000000000000" pitchFamily="2" charset="-78"/>
              </a:rPr>
              <a:t>وتقويته</a:t>
            </a:r>
            <a:r>
              <a:rPr lang="ar-SA" sz="2400" b="1" dirty="0" smtClean="0">
                <a:latin typeface="Sakkal Majalla" panose="02000000000000000000" pitchFamily="2" charset="-78"/>
                <a:cs typeface="Sakkal Majalla" panose="02000000000000000000" pitchFamily="2" charset="-78"/>
              </a:rPr>
              <a:t>.</a:t>
            </a:r>
            <a:endParaRPr lang="ar-SA" sz="24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70345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جداول التعزيز</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09599" y="1775790"/>
            <a:ext cx="8757167" cy="1948069"/>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2400" u="sng" dirty="0" smtClean="0">
                <a:solidFill>
                  <a:schemeClr val="tx1">
                    <a:lumMod val="95000"/>
                    <a:lumOff val="5000"/>
                  </a:schemeClr>
                </a:solidFill>
                <a:latin typeface="Sakkal Majalla" panose="02000000000000000000" pitchFamily="2" charset="-78"/>
                <a:cs typeface="Sakkal Majalla" panose="02000000000000000000" pitchFamily="2" charset="-78"/>
              </a:rPr>
              <a:t>اولاً:</a:t>
            </a:r>
            <a:r>
              <a:rPr lang="ar-SA" sz="2400" b="1" u="sng" dirty="0" smtClean="0">
                <a:solidFill>
                  <a:schemeClr val="tx1">
                    <a:lumMod val="95000"/>
                    <a:lumOff val="5000"/>
                  </a:schemeClr>
                </a:solidFill>
                <a:latin typeface="Sakkal Majalla" panose="02000000000000000000" pitchFamily="2" charset="-78"/>
                <a:cs typeface="Sakkal Majalla" panose="02000000000000000000" pitchFamily="2" charset="-78"/>
              </a:rPr>
              <a:t> التعزيز المستمر</a:t>
            </a:r>
            <a:r>
              <a:rPr lang="ar-SA" sz="2000" b="1" u="sng" dirty="0" smtClean="0">
                <a:solidFill>
                  <a:schemeClr val="tx1">
                    <a:lumMod val="95000"/>
                    <a:lumOff val="5000"/>
                  </a:schemeClr>
                </a:solidFill>
                <a:latin typeface="Sakkal Majalla" panose="02000000000000000000" pitchFamily="2" charset="-78"/>
                <a:cs typeface="Sakkal Majalla" panose="02000000000000000000" pitchFamily="2" charset="-78"/>
              </a:rPr>
              <a:t>: </a:t>
            </a:r>
          </a:p>
          <a:p>
            <a:pPr marL="0" indent="0">
              <a:buNone/>
            </a:pPr>
            <a:r>
              <a:rPr lang="ar-SA" sz="2400" b="1" dirty="0" smtClean="0">
                <a:solidFill>
                  <a:schemeClr val="tx1">
                    <a:lumMod val="95000"/>
                    <a:lumOff val="5000"/>
                  </a:schemeClr>
                </a:solidFill>
                <a:latin typeface="Sakkal Majalla" panose="02000000000000000000" pitchFamily="2" charset="-78"/>
                <a:cs typeface="Sakkal Majalla" panose="02000000000000000000" pitchFamily="2" charset="-78"/>
              </a:rPr>
              <a:t>يهدف إلى تشكيل سلوك جديد لدى الأفراد إذ يتم تعزيز هذا السلوك في كل مرة يظهر فيها أو عندما يظهر الفرد استجابة جزئية تكون باتجاه تحقق هذا السلوك ويتم من خلال مبدأ التقريب المتتابع.</a:t>
            </a:r>
            <a:endParaRPr lang="ar-SA" sz="24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609598" y="4219735"/>
            <a:ext cx="8786191"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u="sng" dirty="0" smtClean="0">
                <a:latin typeface="Sakkal Majalla" panose="02000000000000000000" pitchFamily="2" charset="-78"/>
                <a:cs typeface="Sakkal Majalla" panose="02000000000000000000" pitchFamily="2" charset="-78"/>
              </a:rPr>
              <a:t>ثانياً: </a:t>
            </a:r>
            <a:r>
              <a:rPr lang="ar-SA" sz="2400" b="1" u="sng" dirty="0" smtClean="0">
                <a:latin typeface="Sakkal Majalla" panose="02000000000000000000" pitchFamily="2" charset="-78"/>
                <a:cs typeface="Sakkal Majalla" panose="02000000000000000000" pitchFamily="2" charset="-78"/>
              </a:rPr>
              <a:t>التعزيز المتقطع:</a:t>
            </a:r>
            <a:r>
              <a:rPr lang="ar-SA" sz="2400" b="1" dirty="0" smtClean="0">
                <a:latin typeface="Sakkal Majalla" panose="02000000000000000000" pitchFamily="2" charset="-78"/>
                <a:cs typeface="Sakkal Majalla" panose="02000000000000000000" pitchFamily="2" charset="-78"/>
              </a:rPr>
              <a:t> </a:t>
            </a:r>
          </a:p>
          <a:p>
            <a:pPr algn="r"/>
            <a:endParaRPr lang="ar-SA" sz="2400" b="1" dirty="0">
              <a:latin typeface="Sakkal Majalla" panose="02000000000000000000" pitchFamily="2" charset="-78"/>
              <a:cs typeface="Sakkal Majalla" panose="02000000000000000000" pitchFamily="2" charset="-78"/>
            </a:endParaRPr>
          </a:p>
          <a:p>
            <a:pPr algn="r"/>
            <a:r>
              <a:rPr lang="ar-SA" sz="2400" b="1" dirty="0" smtClean="0">
                <a:latin typeface="Sakkal Majalla" panose="02000000000000000000" pitchFamily="2" charset="-78"/>
                <a:cs typeface="Sakkal Majalla" panose="02000000000000000000" pitchFamily="2" charset="-78"/>
              </a:rPr>
              <a:t>يتم اللجوء إلى هذا النوع عندما يكون الهدف من التعزيز الحفاظ على ديمومة السلوك الذي تم </a:t>
            </a:r>
            <a:r>
              <a:rPr lang="en-US" sz="2400" b="1" dirty="0" smtClean="0">
                <a:latin typeface="Sakkal Majalla" panose="02000000000000000000" pitchFamily="2" charset="-78"/>
                <a:cs typeface="Sakkal Majalla" panose="02000000000000000000" pitchFamily="2" charset="-78"/>
              </a:rPr>
              <a:t> </a:t>
            </a:r>
            <a:r>
              <a:rPr lang="ar-SA" sz="2400" b="1" dirty="0" smtClean="0">
                <a:latin typeface="Sakkal Majalla" panose="02000000000000000000" pitchFamily="2" charset="-78"/>
                <a:cs typeface="Sakkal Majalla" panose="02000000000000000000" pitchFamily="2" charset="-78"/>
              </a:rPr>
              <a:t> </a:t>
            </a:r>
            <a:endParaRPr lang="en-US" sz="2400" b="1" dirty="0" smtClean="0">
              <a:latin typeface="Sakkal Majalla" panose="02000000000000000000" pitchFamily="2" charset="-78"/>
              <a:cs typeface="Sakkal Majalla" panose="02000000000000000000" pitchFamily="2" charset="-78"/>
            </a:endParaRPr>
          </a:p>
          <a:p>
            <a:pPr algn="r"/>
            <a:r>
              <a:rPr lang="en-US" sz="2400" b="1" dirty="0" smtClean="0">
                <a:latin typeface="Sakkal Majalla" panose="02000000000000000000" pitchFamily="2" charset="-78"/>
                <a:cs typeface="Sakkal Majalla" panose="02000000000000000000" pitchFamily="2" charset="-78"/>
              </a:rPr>
              <a:t>  </a:t>
            </a:r>
            <a:r>
              <a:rPr lang="ar-SA" sz="2400" b="1" dirty="0" smtClean="0">
                <a:latin typeface="Sakkal Majalla" panose="02000000000000000000" pitchFamily="2" charset="-78"/>
                <a:cs typeface="Sakkal Majalla" panose="02000000000000000000" pitchFamily="2" charset="-78"/>
              </a:rPr>
              <a:t>تشكيه لدى الأفراد وفق مبدأ التعزيز التفاضلي. </a:t>
            </a:r>
          </a:p>
          <a:p>
            <a:pPr algn="r"/>
            <a:r>
              <a:rPr lang="ar-SA" sz="2400" b="1" dirty="0" smtClean="0">
                <a:latin typeface="Sakkal Majalla" panose="02000000000000000000" pitchFamily="2" charset="-78"/>
                <a:cs typeface="Sakkal Majalla" panose="02000000000000000000" pitchFamily="2" charset="-78"/>
              </a:rPr>
              <a:t>وله </a:t>
            </a:r>
            <a:r>
              <a:rPr lang="ar-SA" sz="2400" b="1" dirty="0">
                <a:latin typeface="Sakkal Majalla" panose="02000000000000000000" pitchFamily="2" charset="-78"/>
                <a:cs typeface="Sakkal Majalla" panose="02000000000000000000" pitchFamily="2" charset="-78"/>
              </a:rPr>
              <a:t>أنواع تعزيز </a:t>
            </a:r>
            <a:r>
              <a:rPr lang="ar-SA" sz="2400" b="1" dirty="0">
                <a:solidFill>
                  <a:schemeClr val="accent2">
                    <a:lumMod val="75000"/>
                  </a:schemeClr>
                </a:solidFill>
                <a:latin typeface="Sakkal Majalla" panose="02000000000000000000" pitchFamily="2" charset="-78"/>
                <a:cs typeface="Sakkal Majalla" panose="02000000000000000000" pitchFamily="2" charset="-78"/>
              </a:rPr>
              <a:t>الفترات (الثابتة والمتغيرة) </a:t>
            </a:r>
            <a:r>
              <a:rPr lang="ar-SA" sz="2400" b="1" dirty="0">
                <a:latin typeface="Sakkal Majalla" panose="02000000000000000000" pitchFamily="2" charset="-78"/>
                <a:cs typeface="Sakkal Majalla" panose="02000000000000000000" pitchFamily="2" charset="-78"/>
              </a:rPr>
              <a:t>و تعزيز </a:t>
            </a:r>
            <a:r>
              <a:rPr lang="ar-SA" sz="2400" b="1" dirty="0">
                <a:solidFill>
                  <a:schemeClr val="accent2">
                    <a:lumMod val="75000"/>
                  </a:schemeClr>
                </a:solidFill>
                <a:latin typeface="Sakkal Majalla" panose="02000000000000000000" pitchFamily="2" charset="-78"/>
                <a:cs typeface="Sakkal Majalla" panose="02000000000000000000" pitchFamily="2" charset="-78"/>
              </a:rPr>
              <a:t>النسب (الثابتة والمتغيرة</a:t>
            </a:r>
            <a:r>
              <a:rPr lang="ar-SA" sz="2400" b="1" dirty="0" smtClean="0">
                <a:solidFill>
                  <a:schemeClr val="accent2">
                    <a:lumMod val="75000"/>
                  </a:schemeClr>
                </a:solidFill>
                <a:latin typeface="Sakkal Majalla" panose="02000000000000000000" pitchFamily="2" charset="-78"/>
                <a:cs typeface="Sakkal Majalla" panose="02000000000000000000" pitchFamily="2" charset="-78"/>
              </a:rPr>
              <a:t>). </a:t>
            </a:r>
            <a:r>
              <a:rPr lang="ar-SA" sz="2400" b="1" dirty="0" smtClean="0">
                <a:solidFill>
                  <a:schemeClr val="tx1">
                    <a:lumMod val="95000"/>
                    <a:lumOff val="5000"/>
                  </a:schemeClr>
                </a:solidFill>
                <a:latin typeface="Sakkal Majalla" panose="02000000000000000000" pitchFamily="2" charset="-78"/>
                <a:cs typeface="Sakkal Majalla" panose="02000000000000000000" pitchFamily="2" charset="-78"/>
              </a:rPr>
              <a:t>والجدول التالي يوضح جميع الأنواع. </a:t>
            </a:r>
            <a:endParaRPr lang="ar-SA" sz="2400" dirty="0">
              <a:solidFill>
                <a:schemeClr val="tx1">
                  <a:lumMod val="95000"/>
                  <a:lumOff val="5000"/>
                </a:schemeClr>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408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جداول التعزيز  المستمر والمتقطع</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5862" y="1365249"/>
            <a:ext cx="8587408" cy="5366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2253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العقاب</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545859" y="1497495"/>
            <a:ext cx="8757167" cy="1630018"/>
          </a:xfrm>
        </p:spPr>
        <p:style>
          <a:lnRef idx="2">
            <a:schemeClr val="accent1"/>
          </a:lnRef>
          <a:fillRef idx="1">
            <a:schemeClr val="lt1"/>
          </a:fillRef>
          <a:effectRef idx="0">
            <a:schemeClr val="accent1"/>
          </a:effectRef>
          <a:fontRef idx="minor">
            <a:schemeClr val="dk1"/>
          </a:fontRef>
        </p:style>
        <p:txBody>
          <a:bodyPr>
            <a:normAutofit fontScale="32500" lnSpcReduction="20000"/>
          </a:bodyPr>
          <a:lstStyle/>
          <a:p>
            <a:pPr marL="0" indent="0">
              <a:buNone/>
            </a:pPr>
            <a:r>
              <a:rPr lang="ar-SA" sz="7400" dirty="0" smtClean="0">
                <a:solidFill>
                  <a:schemeClr val="tx1">
                    <a:lumMod val="95000"/>
                    <a:lumOff val="5000"/>
                  </a:schemeClr>
                </a:solidFill>
                <a:latin typeface="Sakkal Majalla" panose="02000000000000000000" pitchFamily="2" charset="-78"/>
                <a:cs typeface="Sakkal Majalla" panose="02000000000000000000" pitchFamily="2" charset="-78"/>
              </a:rPr>
              <a:t>تعريفه:</a:t>
            </a:r>
          </a:p>
          <a:p>
            <a:pPr marL="0" indent="0">
              <a:buNone/>
            </a:pPr>
            <a:r>
              <a:rPr lang="ar-SA" sz="7400" dirty="0" smtClean="0">
                <a:solidFill>
                  <a:schemeClr val="tx1">
                    <a:lumMod val="95000"/>
                    <a:lumOff val="5000"/>
                  </a:schemeClr>
                </a:solidFill>
                <a:latin typeface="Sakkal Majalla" panose="02000000000000000000" pitchFamily="2" charset="-78"/>
                <a:cs typeface="Sakkal Majalla" panose="02000000000000000000" pitchFamily="2" charset="-78"/>
              </a:rPr>
              <a:t>العقاب هو إجراء أو حدث مؤلم وغير سار يتبع سلوكاً ما بحيث يعمل على إضعاف احتمالية حدوثة أو تكراره في المستقبل. والعقاب ممكن أن يكون اجتماعي أو رمزي  أو مادي.</a:t>
            </a:r>
          </a:p>
          <a:p>
            <a:pPr marL="0" indent="0">
              <a:buNone/>
            </a:pPr>
            <a:r>
              <a:rPr lang="ar-SA" sz="7400" dirty="0" smtClean="0">
                <a:solidFill>
                  <a:schemeClr val="tx1">
                    <a:lumMod val="95000"/>
                    <a:lumOff val="5000"/>
                  </a:schemeClr>
                </a:solidFill>
                <a:latin typeface="Sakkal Majalla" panose="02000000000000000000" pitchFamily="2" charset="-78"/>
                <a:cs typeface="Sakkal Majalla" panose="02000000000000000000" pitchFamily="2" charset="-78"/>
              </a:rPr>
              <a:t> و يأخذ العقاب أحد الإجرائيين التاليين:</a:t>
            </a:r>
          </a:p>
          <a:p>
            <a:endParaRPr lang="ar-SA" sz="2400" dirty="0">
              <a:latin typeface="Sakkal Majalla" panose="02000000000000000000" pitchFamily="2" charset="-78"/>
              <a:cs typeface="Sakkal Majalla" panose="02000000000000000000" pitchFamily="2" charset="-78"/>
            </a:endParaRPr>
          </a:p>
        </p:txBody>
      </p:sp>
      <p:sp>
        <p:nvSpPr>
          <p:cNvPr id="4" name="مربع نص 3"/>
          <p:cNvSpPr txBox="1"/>
          <p:nvPr/>
        </p:nvSpPr>
        <p:spPr>
          <a:xfrm>
            <a:off x="516835" y="3525077"/>
            <a:ext cx="8786191"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dirty="0" smtClean="0">
                <a:latin typeface="Sakkal Majalla" panose="02000000000000000000" pitchFamily="2" charset="-78"/>
                <a:cs typeface="Sakkal Majalla" panose="02000000000000000000" pitchFamily="2" charset="-78"/>
              </a:rPr>
              <a:t>أولاً: </a:t>
            </a:r>
            <a:r>
              <a:rPr lang="ar-SA" sz="2400" b="1" dirty="0" smtClean="0">
                <a:latin typeface="Sakkal Majalla" panose="02000000000000000000" pitchFamily="2" charset="-78"/>
                <a:cs typeface="Sakkal Majalla" panose="02000000000000000000" pitchFamily="2" charset="-78"/>
              </a:rPr>
              <a:t>العقاب الإيجابي: </a:t>
            </a:r>
          </a:p>
          <a:p>
            <a:pPr algn="r"/>
            <a:r>
              <a:rPr lang="ar-SA" sz="2400" dirty="0" smtClean="0">
                <a:latin typeface="Sakkal Majalla" panose="02000000000000000000" pitchFamily="2" charset="-78"/>
                <a:cs typeface="Sakkal Majalla" panose="02000000000000000000" pitchFamily="2" charset="-78"/>
              </a:rPr>
              <a:t>ويسمى بعقاب </a:t>
            </a:r>
            <a:r>
              <a:rPr lang="ar-SA" sz="2400" b="1" dirty="0" smtClean="0">
                <a:solidFill>
                  <a:schemeClr val="accent2">
                    <a:lumMod val="50000"/>
                  </a:schemeClr>
                </a:solidFill>
                <a:latin typeface="Sakkal Majalla" panose="02000000000000000000" pitchFamily="2" charset="-78"/>
                <a:cs typeface="Sakkal Majalla" panose="02000000000000000000" pitchFamily="2" charset="-78"/>
              </a:rPr>
              <a:t>الإضافة</a:t>
            </a:r>
            <a:r>
              <a:rPr lang="ar-SA" sz="2400" dirty="0" smtClean="0">
                <a:latin typeface="Sakkal Majalla" panose="02000000000000000000" pitchFamily="2" charset="-78"/>
                <a:cs typeface="Sakkal Majalla" panose="02000000000000000000" pitchFamily="2" charset="-78"/>
              </a:rPr>
              <a:t> وفيه يتم إتباع السلوك غير المرغوب بحدث مؤلم أو مثير منفر بهدف التقليل من احتمالية ظهور مثل هذا النوع من السلوك في المستقبل</a:t>
            </a:r>
            <a:r>
              <a:rPr lang="ar-SA" dirty="0" smtClean="0">
                <a:latin typeface="Sakkal Majalla" panose="02000000000000000000" pitchFamily="2" charset="-78"/>
                <a:cs typeface="Sakkal Majalla" panose="02000000000000000000" pitchFamily="2" charset="-78"/>
              </a:rPr>
              <a:t>.</a:t>
            </a:r>
            <a:endParaRPr lang="ar-SA" dirty="0">
              <a:latin typeface="Sakkal Majalla" panose="02000000000000000000" pitchFamily="2" charset="-78"/>
              <a:cs typeface="Sakkal Majalla" panose="02000000000000000000" pitchFamily="2" charset="-78"/>
            </a:endParaRPr>
          </a:p>
        </p:txBody>
      </p:sp>
      <p:sp>
        <p:nvSpPr>
          <p:cNvPr id="5" name="مربع نص 4"/>
          <p:cNvSpPr txBox="1"/>
          <p:nvPr/>
        </p:nvSpPr>
        <p:spPr>
          <a:xfrm>
            <a:off x="516835" y="4990525"/>
            <a:ext cx="8786191"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smtClean="0">
                <a:latin typeface="Sakkal Majalla" panose="02000000000000000000" pitchFamily="2" charset="-78"/>
                <a:cs typeface="Sakkal Majalla" panose="02000000000000000000" pitchFamily="2" charset="-78"/>
              </a:rPr>
              <a:t>ثانياً: العقاب السلبي:</a:t>
            </a:r>
            <a:r>
              <a:rPr lang="ar-SA" sz="2000" dirty="0" smtClean="0">
                <a:latin typeface="Sakkal Majalla" panose="02000000000000000000" pitchFamily="2" charset="-78"/>
                <a:cs typeface="Sakkal Majalla" panose="02000000000000000000" pitchFamily="2" charset="-78"/>
              </a:rPr>
              <a:t> </a:t>
            </a:r>
          </a:p>
          <a:p>
            <a:pPr algn="r"/>
            <a:r>
              <a:rPr lang="ar-SA" sz="2400" dirty="0" smtClean="0">
                <a:latin typeface="Sakkal Majalla" panose="02000000000000000000" pitchFamily="2" charset="-78"/>
                <a:cs typeface="Sakkal Majalla" panose="02000000000000000000" pitchFamily="2" charset="-78"/>
              </a:rPr>
              <a:t>ويشير إلى عقاب </a:t>
            </a:r>
            <a:r>
              <a:rPr lang="ar-SA" sz="2400" dirty="0" smtClean="0">
                <a:solidFill>
                  <a:schemeClr val="accent2">
                    <a:lumMod val="50000"/>
                  </a:schemeClr>
                </a:solidFill>
                <a:latin typeface="Sakkal Majalla" panose="02000000000000000000" pitchFamily="2" charset="-78"/>
                <a:cs typeface="Sakkal Majalla" panose="02000000000000000000" pitchFamily="2" charset="-78"/>
              </a:rPr>
              <a:t>الإزالة </a:t>
            </a:r>
            <a:r>
              <a:rPr lang="ar-SA" sz="2400" dirty="0" smtClean="0">
                <a:solidFill>
                  <a:schemeClr val="tx1">
                    <a:lumMod val="95000"/>
                    <a:lumOff val="5000"/>
                  </a:schemeClr>
                </a:solidFill>
                <a:latin typeface="Sakkal Majalla" panose="02000000000000000000" pitchFamily="2" charset="-78"/>
                <a:cs typeface="Sakkal Majalla" panose="02000000000000000000" pitchFamily="2" charset="-78"/>
              </a:rPr>
              <a:t>وفيه يتم إزالة حدث سار أو مرغوب فيه كنتيجة لقيام الفرد بسلوك غير مرغوب فيه بهدف تقليل احتمالية تكرار هذا السلوك في المستقبل</a:t>
            </a:r>
            <a:r>
              <a:rPr lang="ar-SA" sz="2400" dirty="0" smtClean="0">
                <a:solidFill>
                  <a:schemeClr val="accent2">
                    <a:lumMod val="50000"/>
                  </a:schemeClr>
                </a:solidFill>
                <a:latin typeface="Sakkal Majalla" panose="02000000000000000000" pitchFamily="2" charset="-78"/>
                <a:cs typeface="Sakkal Majalla" panose="02000000000000000000" pitchFamily="2" charset="-78"/>
              </a:rPr>
              <a:t> </a:t>
            </a:r>
            <a:r>
              <a:rPr lang="ar-SA" sz="2400" dirty="0" smtClean="0">
                <a:latin typeface="Sakkal Majalla" panose="02000000000000000000" pitchFamily="2" charset="-78"/>
                <a:cs typeface="Sakkal Majalla" panose="02000000000000000000" pitchFamily="2" charset="-78"/>
              </a:rPr>
              <a:t>.</a:t>
            </a:r>
            <a:endParaRPr lang="ar-SA" sz="2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397162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5003"/>
            <a:ext cx="8596668" cy="927279"/>
          </a:xfrm>
          <a:solidFill>
            <a:schemeClr val="accent1">
              <a:lumMod val="40000"/>
              <a:lumOff val="60000"/>
            </a:schemeClr>
          </a:solidFill>
        </p:spPr>
        <p:txBody>
          <a:bodyPr>
            <a:normAutofit fontScale="90000"/>
          </a:bodyPr>
          <a:lstStyle/>
          <a:p>
            <a:pPr algn="ctr"/>
            <a:r>
              <a:rPr lang="ar-SA" sz="5300" dirty="0" smtClean="0">
                <a:latin typeface="Sakkal Majalla" panose="02000000000000000000" pitchFamily="2" charset="-78"/>
                <a:cs typeface="Sakkal Majalla" panose="02000000000000000000" pitchFamily="2" charset="-78"/>
              </a:rPr>
              <a:t>العقاب والتعزيز</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96348" y="1365249"/>
            <a:ext cx="8746435" cy="4690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3604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5561"/>
          </a:xfrm>
          <a:solidFill>
            <a:schemeClr val="accent1">
              <a:lumMod val="40000"/>
              <a:lumOff val="60000"/>
            </a:schemeClr>
          </a:solidFill>
        </p:spPr>
        <p:txBody>
          <a:bodyPr>
            <a:normAutofit fontScale="90000"/>
          </a:bodyPr>
          <a:lstStyle/>
          <a:p>
            <a:pPr algn="ctr"/>
            <a:r>
              <a:rPr lang="ar-SA" sz="6000" dirty="0" smtClean="0">
                <a:latin typeface="Sakkal Majalla" panose="02000000000000000000" pitchFamily="2" charset="-78"/>
                <a:cs typeface="Sakkal Majalla" panose="02000000000000000000" pitchFamily="2" charset="-78"/>
              </a:rPr>
              <a:t>مفردات المحاضرة</a:t>
            </a:r>
            <a:endParaRPr lang="ar-SA" sz="60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77334" y="1351722"/>
            <a:ext cx="8968942" cy="5506277"/>
          </a:xfrm>
        </p:spPr>
        <p:txBody>
          <a:bodyPr>
            <a:noAutofit/>
          </a:bodyPr>
          <a:lstStyle/>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تعريف التعلم</a:t>
            </a:r>
          </a:p>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خصائص التعلم</a:t>
            </a:r>
          </a:p>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قياس التعلم</a:t>
            </a:r>
          </a:p>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عوامل التعلم</a:t>
            </a:r>
          </a:p>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حدوث التعلم</a:t>
            </a:r>
          </a:p>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التعلم الإشراطي</a:t>
            </a:r>
          </a:p>
          <a:p>
            <a:pPr>
              <a:buFont typeface="Wingdings" panose="05000000000000000000" pitchFamily="2" charset="2"/>
              <a:buChar char="§"/>
            </a:pPr>
            <a:r>
              <a:rPr lang="ar-SA" sz="3600" dirty="0" smtClean="0">
                <a:latin typeface="Sakkal Majalla" panose="02000000000000000000" pitchFamily="2" charset="-78"/>
                <a:cs typeface="Sakkal Majalla" panose="02000000000000000000" pitchFamily="2" charset="-78"/>
              </a:rPr>
              <a:t>التعلم </a:t>
            </a:r>
            <a:r>
              <a:rPr lang="ar-SA" sz="3600" dirty="0" smtClean="0">
                <a:latin typeface="Sakkal Majalla" panose="02000000000000000000" pitchFamily="2" charset="-78"/>
                <a:cs typeface="Sakkal Majalla" panose="02000000000000000000" pitchFamily="2" charset="-78"/>
              </a:rPr>
              <a:t>الإجرائي</a:t>
            </a:r>
            <a:endParaRPr lang="ar-SA" sz="3600"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9079310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874643"/>
          </a:xfrm>
          <a:solidFill>
            <a:schemeClr val="accent2">
              <a:lumMod val="20000"/>
              <a:lumOff val="80000"/>
            </a:schemeClr>
          </a:solidFill>
        </p:spPr>
        <p:txBody>
          <a:bodyPr>
            <a:noAutofit/>
          </a:bodyPr>
          <a:lstStyle/>
          <a:p>
            <a:pPr algn="ctr"/>
            <a:r>
              <a:rPr lang="ar-SA" sz="5400" dirty="0" smtClean="0">
                <a:latin typeface="Sakkal Majalla" panose="02000000000000000000" pitchFamily="2" charset="-78"/>
                <a:cs typeface="Sakkal Majalla" panose="02000000000000000000" pitchFamily="2" charset="-78"/>
              </a:rPr>
              <a:t>أشكال العقاب</a:t>
            </a:r>
            <a:endParaRPr lang="ar-SA" sz="5400" dirty="0">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a:xfrm>
            <a:off x="677334" y="1696279"/>
            <a:ext cx="8596668" cy="4345084"/>
          </a:xfrm>
        </p:spPr>
        <p:txBody>
          <a:bodyPr>
            <a:noAutofit/>
          </a:bodyPr>
          <a:lstStyle/>
          <a:p>
            <a:r>
              <a:rPr lang="ar-SA" sz="4000" dirty="0" smtClean="0">
                <a:latin typeface="Sakkal Majalla" panose="02000000000000000000" pitchFamily="2" charset="-78"/>
                <a:cs typeface="Sakkal Majalla" panose="02000000000000000000" pitchFamily="2" charset="-78"/>
              </a:rPr>
              <a:t>العقاب الإيجابي.</a:t>
            </a:r>
          </a:p>
          <a:p>
            <a:r>
              <a:rPr lang="ar-SA" sz="4000" dirty="0" smtClean="0">
                <a:latin typeface="Sakkal Majalla" panose="02000000000000000000" pitchFamily="2" charset="-78"/>
                <a:cs typeface="Sakkal Majalla" panose="02000000000000000000" pitchFamily="2" charset="-78"/>
              </a:rPr>
              <a:t>الإقصاء.</a:t>
            </a:r>
          </a:p>
          <a:p>
            <a:r>
              <a:rPr lang="ar-SA" sz="4000" dirty="0" smtClean="0">
                <a:latin typeface="Sakkal Majalla" panose="02000000000000000000" pitchFamily="2" charset="-78"/>
                <a:cs typeface="Sakkal Majalla" panose="02000000000000000000" pitchFamily="2" charset="-78"/>
              </a:rPr>
              <a:t>تكلفة الاستجابة.</a:t>
            </a:r>
          </a:p>
          <a:p>
            <a:r>
              <a:rPr lang="ar-SA" sz="4000" dirty="0" smtClean="0">
                <a:latin typeface="Sakkal Majalla" panose="02000000000000000000" pitchFamily="2" charset="-78"/>
                <a:cs typeface="Sakkal Majalla" panose="02000000000000000000" pitchFamily="2" charset="-78"/>
              </a:rPr>
              <a:t>التأنيب.</a:t>
            </a:r>
          </a:p>
          <a:p>
            <a:r>
              <a:rPr lang="ar-SA" sz="4000" dirty="0" smtClean="0">
                <a:latin typeface="Sakkal Majalla" panose="02000000000000000000" pitchFamily="2" charset="-78"/>
                <a:cs typeface="Sakkal Majalla" panose="02000000000000000000" pitchFamily="2" charset="-78"/>
              </a:rPr>
              <a:t>الممارسة السلبية</a:t>
            </a:r>
          </a:p>
          <a:p>
            <a:r>
              <a:rPr lang="ar-SA" sz="4000" dirty="0" smtClean="0">
                <a:latin typeface="Sakkal Majalla" panose="02000000000000000000" pitchFamily="2" charset="-78"/>
                <a:cs typeface="Sakkal Majalla" panose="02000000000000000000" pitchFamily="2" charset="-78"/>
              </a:rPr>
              <a:t>الإهمال والتجاهل</a:t>
            </a:r>
            <a:endParaRPr lang="ar-SA" sz="4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2234096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728870"/>
          </a:xfrm>
          <a:solidFill>
            <a:schemeClr val="accent2">
              <a:lumMod val="20000"/>
              <a:lumOff val="80000"/>
            </a:schemeClr>
          </a:solidFill>
        </p:spPr>
        <p:txBody>
          <a:bodyPr/>
          <a:lstStyle/>
          <a:p>
            <a:pPr algn="ctr"/>
            <a:r>
              <a:rPr lang="ar-SA" dirty="0" smtClean="0">
                <a:latin typeface="Sakkal Majalla" panose="02000000000000000000" pitchFamily="2" charset="-78"/>
                <a:cs typeface="Sakkal Majalla" panose="02000000000000000000" pitchFamily="2" charset="-78"/>
              </a:rPr>
              <a:t>مبادئ استخدام العقاب والتعزيز</a:t>
            </a:r>
            <a:endParaRPr lang="ar-SA" dirty="0">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a:xfrm>
            <a:off x="677334" y="1484244"/>
            <a:ext cx="8596668" cy="5499652"/>
          </a:xfrm>
        </p:spPr>
        <p:txBody>
          <a:bodyPr>
            <a:noAutofit/>
          </a:bodyPr>
          <a:lstStyle/>
          <a:p>
            <a:r>
              <a:rPr lang="ar-SA" sz="2400" dirty="0" smtClean="0">
                <a:latin typeface="Sakkal Majalla" panose="02000000000000000000" pitchFamily="2" charset="-78"/>
                <a:cs typeface="Sakkal Majalla" panose="02000000000000000000" pitchFamily="2" charset="-78"/>
              </a:rPr>
              <a:t>عدم اللجوء أو الإكثار من العقاب الإيجابي وعوضاً عنه استخدام العقاب السلبي.</a:t>
            </a:r>
          </a:p>
          <a:p>
            <a:r>
              <a:rPr lang="ar-SA" sz="2400" dirty="0" smtClean="0">
                <a:latin typeface="Sakkal Majalla" panose="02000000000000000000" pitchFamily="2" charset="-78"/>
                <a:cs typeface="Sakkal Majalla" panose="02000000000000000000" pitchFamily="2" charset="-78"/>
              </a:rPr>
              <a:t>تقديم العقاب أو التعزيز مباشرة بعد السلوك وعدم تأجيل ذلك.</a:t>
            </a:r>
          </a:p>
          <a:p>
            <a:r>
              <a:rPr lang="ar-SA" sz="2400" dirty="0" smtClean="0">
                <a:latin typeface="Sakkal Majalla" panose="02000000000000000000" pitchFamily="2" charset="-78"/>
                <a:cs typeface="Sakkal Majalla" panose="02000000000000000000" pitchFamily="2" charset="-78"/>
              </a:rPr>
              <a:t>إعلام الفرد عن سبب العقاب أو التعزيز ويجب أن يوجه العقاب للسلوك بينما التعزيز يكون للذات.</a:t>
            </a:r>
          </a:p>
          <a:p>
            <a:r>
              <a:rPr lang="ar-SA" sz="2400" dirty="0" smtClean="0">
                <a:latin typeface="Sakkal Majalla" panose="02000000000000000000" pitchFamily="2" charset="-78"/>
                <a:cs typeface="Sakkal Majalla" panose="02000000000000000000" pitchFamily="2" charset="-78"/>
              </a:rPr>
              <a:t>يجب عدم اتباع العقاب بمعزز حتى لا يفقد العقاب قيمته أو يصبح السلوك المعاقب وسيلة لتحقيق غاية وهي التعزيز.</a:t>
            </a:r>
          </a:p>
          <a:p>
            <a:r>
              <a:rPr lang="ar-SA" sz="2400" dirty="0" smtClean="0">
                <a:latin typeface="Sakkal Majalla" panose="02000000000000000000" pitchFamily="2" charset="-78"/>
                <a:cs typeface="Sakkal Majalla" panose="02000000000000000000" pitchFamily="2" charset="-78"/>
              </a:rPr>
              <a:t>التنويع في اجراءات العقاب أو التعزيز من شأنه زيادة الفعالية في تعلم السلوك.</a:t>
            </a:r>
          </a:p>
          <a:p>
            <a:r>
              <a:rPr lang="ar-SA" sz="2400" dirty="0" smtClean="0">
                <a:latin typeface="Sakkal Majalla" panose="02000000000000000000" pitchFamily="2" charset="-78"/>
                <a:cs typeface="Sakkal Majalla" panose="02000000000000000000" pitchFamily="2" charset="-78"/>
              </a:rPr>
              <a:t>ضرورة عدم الإفراط في استخدام اجراءات العقاب أو التعزيز.</a:t>
            </a:r>
          </a:p>
          <a:p>
            <a:r>
              <a:rPr lang="ar-SA" sz="2400" dirty="0" smtClean="0">
                <a:latin typeface="Sakkal Majalla" panose="02000000000000000000" pitchFamily="2" charset="-78"/>
                <a:cs typeface="Sakkal Majalla" panose="02000000000000000000" pitchFamily="2" charset="-78"/>
              </a:rPr>
              <a:t>ضرورة الاتساق في استخدام اجراءات العقاب والتعزيز .</a:t>
            </a:r>
          </a:p>
          <a:p>
            <a:r>
              <a:rPr lang="ar-SA" sz="2400" dirty="0" smtClean="0">
                <a:latin typeface="Sakkal Majalla" panose="02000000000000000000" pitchFamily="2" charset="-78"/>
                <a:cs typeface="Sakkal Majalla" panose="02000000000000000000" pitchFamily="2" charset="-78"/>
              </a:rPr>
              <a:t>يجب تعزيز السلوك المرغوب بشكل مستمر في البداية ومن ثم اللجوء إلى التعزيز المتقطع.</a:t>
            </a:r>
          </a:p>
          <a:p>
            <a:r>
              <a:rPr lang="ar-SA" sz="2400" dirty="0" smtClean="0">
                <a:latin typeface="Sakkal Majalla" panose="02000000000000000000" pitchFamily="2" charset="-78"/>
                <a:cs typeface="Sakkal Majalla" panose="02000000000000000000" pitchFamily="2" charset="-78"/>
              </a:rPr>
              <a:t>يجب أن يكون العقاب أو التعزيز مناسب لحجم السلوك.</a:t>
            </a:r>
            <a:endParaRPr lang="ar-SA" sz="2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001765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397565"/>
            <a:ext cx="8596668" cy="980661"/>
          </a:xfrm>
          <a:solidFill>
            <a:schemeClr val="accent2">
              <a:lumMod val="20000"/>
              <a:lumOff val="80000"/>
            </a:schemeClr>
          </a:solidFill>
        </p:spPr>
        <p:txBody>
          <a:bodyPr>
            <a:normAutofit/>
          </a:bodyPr>
          <a:lstStyle/>
          <a:p>
            <a:pPr algn="ctr"/>
            <a:r>
              <a:rPr lang="ar-SA" sz="4400" dirty="0" smtClean="0">
                <a:latin typeface="Sakkal Majalla" panose="02000000000000000000" pitchFamily="2" charset="-78"/>
                <a:cs typeface="Sakkal Majalla" panose="02000000000000000000" pitchFamily="2" charset="-78"/>
              </a:rPr>
              <a:t>تطبيقات التعلم الإجرائي</a:t>
            </a:r>
            <a:endParaRPr lang="ar-SA" sz="4400" dirty="0">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a:xfrm>
            <a:off x="743595" y="2186609"/>
            <a:ext cx="8596668" cy="3763617"/>
          </a:xfrm>
        </p:spPr>
        <p:style>
          <a:lnRef idx="2">
            <a:schemeClr val="accent1"/>
          </a:lnRef>
          <a:fillRef idx="1">
            <a:schemeClr val="lt1"/>
          </a:fillRef>
          <a:effectRef idx="0">
            <a:schemeClr val="accent1"/>
          </a:effectRef>
          <a:fontRef idx="minor">
            <a:schemeClr val="dk1"/>
          </a:fontRef>
        </p:style>
        <p:txBody>
          <a:bodyPr/>
          <a:lstStyle/>
          <a:p>
            <a:r>
              <a:rPr lang="ar-SA" sz="2400" dirty="0" smtClean="0">
                <a:latin typeface="Sakkal Majalla" panose="02000000000000000000" pitchFamily="2" charset="-78"/>
                <a:cs typeface="Sakkal Majalla" panose="02000000000000000000" pitchFamily="2" charset="-78"/>
              </a:rPr>
              <a:t>زيادة دافعية الأفراد من خلال استخدام المكافآت والحوافز .</a:t>
            </a:r>
          </a:p>
          <a:p>
            <a:r>
              <a:rPr lang="ar-SA" sz="2400" dirty="0" smtClean="0">
                <a:latin typeface="Sakkal Majalla" panose="02000000000000000000" pitchFamily="2" charset="-78"/>
                <a:cs typeface="Sakkal Majalla" panose="02000000000000000000" pitchFamily="2" charset="-78"/>
              </a:rPr>
              <a:t>إكساب الأفراد بعض الأنماط السلوكية والعادات والمهارات من خلال مبدأ التشكيل .</a:t>
            </a:r>
          </a:p>
          <a:p>
            <a:r>
              <a:rPr lang="ar-SA" sz="2400" dirty="0" smtClean="0">
                <a:latin typeface="Sakkal Majalla" panose="02000000000000000000" pitchFamily="2" charset="-78"/>
                <a:cs typeface="Sakkal Majalla" panose="02000000000000000000" pitchFamily="2" charset="-78"/>
              </a:rPr>
              <a:t>تعديل السلوك.</a:t>
            </a:r>
          </a:p>
          <a:p>
            <a:r>
              <a:rPr lang="ar-SA" sz="2400" dirty="0" smtClean="0">
                <a:latin typeface="Sakkal Majalla" panose="02000000000000000000" pitchFamily="2" charset="-78"/>
                <a:cs typeface="Sakkal Majalla" panose="02000000000000000000" pitchFamily="2" charset="-78"/>
              </a:rPr>
              <a:t>التعليم المبرمج</a:t>
            </a:r>
          </a:p>
          <a:p>
            <a:endParaRPr lang="ar-SA" dirty="0"/>
          </a:p>
        </p:txBody>
      </p:sp>
    </p:spTree>
    <p:extLst>
      <p:ext uri="{BB962C8B-B14F-4D97-AF65-F5344CB8AC3E}">
        <p14:creationId xmlns:p14="http://schemas.microsoft.com/office/powerpoint/2010/main" val="2856244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1285461"/>
          </a:xfrm>
          <a:solidFill>
            <a:schemeClr val="accent2"/>
          </a:solidFill>
          <a:ln>
            <a:solidFill>
              <a:schemeClr val="accent1"/>
            </a:solidFill>
          </a:ln>
        </p:spPr>
        <p:txBody>
          <a:bodyPr/>
          <a:lstStyle/>
          <a:p>
            <a:pPr algn="ctr"/>
            <a:r>
              <a:rPr lang="ar-SA" dirty="0" smtClean="0">
                <a:latin typeface="Sakkal Majalla" panose="02000000000000000000" pitchFamily="2" charset="-78"/>
                <a:cs typeface="Sakkal Majalla" panose="02000000000000000000" pitchFamily="2" charset="-78"/>
              </a:rPr>
              <a:t>مقارنة بين التعلم الإشراطي والتعلم الإجرائي</a:t>
            </a:r>
            <a:endParaRPr lang="ar-SA" dirty="0">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a:xfrm>
            <a:off x="677334" y="2160590"/>
            <a:ext cx="8596668" cy="1258472"/>
          </a:xfrm>
        </p:spPr>
        <p:txBody>
          <a:bodyPr/>
          <a:lstStyle/>
          <a:p>
            <a:r>
              <a:rPr lang="en-US" dirty="0" smtClean="0">
                <a:hlinkClick r:id="rId2"/>
              </a:rPr>
              <a:t>https://youtu.be/H6LEcM0E0io</a:t>
            </a:r>
            <a:endParaRPr lang="ar-SA" dirty="0"/>
          </a:p>
        </p:txBody>
      </p:sp>
    </p:spTree>
    <p:extLst>
      <p:ext uri="{BB962C8B-B14F-4D97-AF65-F5344CB8AC3E}">
        <p14:creationId xmlns:p14="http://schemas.microsoft.com/office/powerpoint/2010/main" val="3264727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240664"/>
            <a:ext cx="8596668" cy="858593"/>
          </a:xfrm>
          <a:solidFill>
            <a:schemeClr val="accent1">
              <a:lumMod val="40000"/>
              <a:lumOff val="60000"/>
            </a:schemeClr>
          </a:solidFill>
        </p:spPr>
        <p:txBody>
          <a:bodyPr>
            <a:normAutofit fontScale="90000"/>
          </a:bodyPr>
          <a:lstStyle/>
          <a:p>
            <a:pPr algn="ctr"/>
            <a:r>
              <a:rPr lang="ar-SA" sz="6000" dirty="0">
                <a:latin typeface="Sakkal Majalla" panose="02000000000000000000" pitchFamily="2" charset="-78"/>
                <a:cs typeface="Sakkal Majalla" panose="02000000000000000000" pitchFamily="2" charset="-78"/>
              </a:rPr>
              <a:t>تعريف التعلم</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77334" y="3296991"/>
            <a:ext cx="8596668" cy="1674253"/>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0" indent="0" algn="just">
              <a:buNone/>
            </a:pPr>
            <a:r>
              <a:rPr lang="ar-SA" sz="3600" dirty="0" smtClean="0">
                <a:latin typeface="Sakkal Majalla" panose="02000000000000000000" pitchFamily="2" charset="-78"/>
                <a:cs typeface="Sakkal Majalla" panose="02000000000000000000" pitchFamily="2" charset="-78"/>
              </a:rPr>
              <a:t>العملية الحيوية الدينامكية التي تتجلى في جميع التغيرات الثابتة نسبياً في الأنماط السلوكية والعمليات المعرفية التي تحدث لدى الأفراد نتيجة لتفاعلهم مع البيئة المادية والإجتماعية.</a:t>
            </a:r>
            <a:endParaRPr lang="ar-SA" sz="3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39700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ipe(dow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7076"/>
          </a:xfrm>
          <a:solidFill>
            <a:schemeClr val="accent1">
              <a:lumMod val="40000"/>
              <a:lumOff val="60000"/>
            </a:schemeClr>
          </a:solidFill>
        </p:spPr>
        <p:txBody>
          <a:bodyPr>
            <a:normAutofit fontScale="90000"/>
          </a:bodyPr>
          <a:lstStyle/>
          <a:p>
            <a:pPr algn="ctr"/>
            <a:r>
              <a:rPr lang="ar-SA" sz="6000" dirty="0">
                <a:latin typeface="Sakkal Majalla" panose="02000000000000000000" pitchFamily="2" charset="-78"/>
                <a:cs typeface="Sakkal Majalla" panose="02000000000000000000" pitchFamily="2" charset="-78"/>
              </a:rPr>
              <a:t>خصائص التعلم</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77333" y="1622739"/>
            <a:ext cx="8660457" cy="2163650"/>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marL="0" indent="0">
              <a:buNone/>
            </a:pPr>
            <a:r>
              <a:rPr lang="ar-SA" sz="3200" b="1" dirty="0" smtClean="0">
                <a:solidFill>
                  <a:schemeClr val="tx1">
                    <a:lumMod val="95000"/>
                    <a:lumOff val="5000"/>
                  </a:schemeClr>
                </a:solidFill>
                <a:latin typeface="Sakkal Majalla" panose="02000000000000000000" pitchFamily="2" charset="-78"/>
                <a:cs typeface="Sakkal Majalla" panose="02000000000000000000" pitchFamily="2" charset="-78"/>
              </a:rPr>
              <a:t>أولا: </a:t>
            </a:r>
            <a:r>
              <a:rPr lang="ar-SA" sz="3200" dirty="0" smtClean="0">
                <a:solidFill>
                  <a:schemeClr val="tx1">
                    <a:lumMod val="95000"/>
                    <a:lumOff val="5000"/>
                  </a:schemeClr>
                </a:solidFill>
                <a:latin typeface="Sakkal Majalla" panose="02000000000000000000" pitchFamily="2" charset="-78"/>
                <a:cs typeface="Sakkal Majalla" panose="02000000000000000000" pitchFamily="2" charset="-78"/>
              </a:rPr>
              <a:t>التعلم عملية تنطوي على تغير شبه دائم في السلوك أو الخبرة، ويأخذ التعلم أحد الأشكالاً ثلاثة هي:</a:t>
            </a:r>
          </a:p>
          <a:p>
            <a:pPr>
              <a:buFont typeface="Wingdings" panose="05000000000000000000" pitchFamily="2" charset="2"/>
              <a:buChar char="ü"/>
            </a:pPr>
            <a:r>
              <a:rPr lang="ar-SA" sz="3200" dirty="0" smtClean="0">
                <a:solidFill>
                  <a:schemeClr val="tx1">
                    <a:lumMod val="95000"/>
                    <a:lumOff val="5000"/>
                  </a:schemeClr>
                </a:solidFill>
                <a:latin typeface="Sakkal Majalla" panose="02000000000000000000" pitchFamily="2" charset="-78"/>
                <a:cs typeface="Sakkal Majalla" panose="02000000000000000000" pitchFamily="2" charset="-78"/>
              </a:rPr>
              <a:t>اكتساب سلوك أو خبرة جديدة.</a:t>
            </a:r>
          </a:p>
          <a:p>
            <a:pPr>
              <a:buFont typeface="Wingdings" panose="05000000000000000000" pitchFamily="2" charset="2"/>
              <a:buChar char="ü"/>
            </a:pPr>
            <a:r>
              <a:rPr lang="ar-SA" sz="3200" dirty="0" smtClean="0">
                <a:solidFill>
                  <a:schemeClr val="tx1">
                    <a:lumMod val="95000"/>
                    <a:lumOff val="5000"/>
                  </a:schemeClr>
                </a:solidFill>
                <a:latin typeface="Sakkal Majalla" panose="02000000000000000000" pitchFamily="2" charset="-78"/>
                <a:cs typeface="Sakkal Majalla" panose="02000000000000000000" pitchFamily="2" charset="-78"/>
              </a:rPr>
              <a:t>التخلي عن سلوك أو خبرة ما.</a:t>
            </a:r>
          </a:p>
          <a:p>
            <a:pPr>
              <a:buFont typeface="Wingdings" panose="05000000000000000000" pitchFamily="2" charset="2"/>
              <a:buChar char="ü"/>
            </a:pPr>
            <a:r>
              <a:rPr lang="ar-SA" sz="3200" dirty="0" smtClean="0">
                <a:solidFill>
                  <a:schemeClr val="tx1">
                    <a:lumMod val="95000"/>
                    <a:lumOff val="5000"/>
                  </a:schemeClr>
                </a:solidFill>
                <a:latin typeface="Sakkal Majalla" panose="02000000000000000000" pitchFamily="2" charset="-78"/>
                <a:cs typeface="Sakkal Majalla" panose="02000000000000000000" pitchFamily="2" charset="-78"/>
              </a:rPr>
              <a:t>التعديل في </a:t>
            </a:r>
            <a:r>
              <a:rPr lang="ar-SA" sz="3200" dirty="0">
                <a:solidFill>
                  <a:schemeClr val="tx1">
                    <a:lumMod val="95000"/>
                    <a:lumOff val="5000"/>
                  </a:schemeClr>
                </a:solidFill>
                <a:latin typeface="Sakkal Majalla" panose="02000000000000000000" pitchFamily="2" charset="-78"/>
                <a:cs typeface="Sakkal Majalla" panose="02000000000000000000" pitchFamily="2" charset="-78"/>
              </a:rPr>
              <a:t>سلوك أو خبرة ما.</a:t>
            </a:r>
          </a:p>
          <a:p>
            <a:pPr marL="0" indent="0">
              <a:buNone/>
            </a:pPr>
            <a:endParaRPr lang="ar-SA" dirty="0"/>
          </a:p>
        </p:txBody>
      </p:sp>
      <p:sp>
        <p:nvSpPr>
          <p:cNvPr id="4" name="TextBox 3"/>
          <p:cNvSpPr txBox="1"/>
          <p:nvPr/>
        </p:nvSpPr>
        <p:spPr>
          <a:xfrm>
            <a:off x="613547" y="4262908"/>
            <a:ext cx="8724244"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ثانياً: </a:t>
            </a:r>
            <a:r>
              <a:rPr lang="ar-SA" sz="3200" dirty="0" smtClean="0">
                <a:latin typeface="Sakkal Majalla" panose="02000000000000000000" pitchFamily="2" charset="-78"/>
                <a:cs typeface="Sakkal Majalla" panose="02000000000000000000" pitchFamily="2" charset="-78"/>
              </a:rPr>
              <a:t>التعلم يحدث نتيجة لتفاعل الفرد مع البيئة بشقيها المادي والإجتماعي.</a:t>
            </a:r>
            <a:endParaRPr lang="ar-SA" sz="3200" dirty="0">
              <a:latin typeface="Sakkal Majalla" panose="02000000000000000000" pitchFamily="2" charset="-78"/>
              <a:cs typeface="Sakkal Majalla" panose="02000000000000000000" pitchFamily="2" charset="-78"/>
            </a:endParaRPr>
          </a:p>
        </p:txBody>
      </p:sp>
      <p:sp>
        <p:nvSpPr>
          <p:cNvPr id="5" name="TextBox 4"/>
          <p:cNvSpPr txBox="1"/>
          <p:nvPr/>
        </p:nvSpPr>
        <p:spPr>
          <a:xfrm>
            <a:off x="613547" y="5555403"/>
            <a:ext cx="8724243"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ثالثاً:</a:t>
            </a:r>
            <a:r>
              <a:rPr lang="ar-SA" sz="3200" dirty="0" smtClean="0">
                <a:latin typeface="Sakkal Majalla" panose="02000000000000000000" pitchFamily="2" charset="-78"/>
                <a:cs typeface="Sakkal Majalla" panose="02000000000000000000" pitchFamily="2" charset="-78"/>
              </a:rPr>
              <a:t>التعلم عملية مستمرة لا ترتبط بزمان أو مكان أو عمر محددفهي تبدأ من مراحل عمرية مبكرة وتستمر طيلة حياة الإنسان</a:t>
            </a:r>
            <a:r>
              <a:rPr lang="ar-SA" sz="3200" dirty="0">
                <a:latin typeface="Sakkal Majalla" panose="02000000000000000000" pitchFamily="2" charset="-78"/>
                <a:cs typeface="Sakkal Majalla" panose="02000000000000000000" pitchFamily="2" charset="-78"/>
              </a:rPr>
              <a:t>.</a:t>
            </a:r>
          </a:p>
        </p:txBody>
      </p:sp>
    </p:spTree>
    <p:extLst>
      <p:ext uri="{BB962C8B-B14F-4D97-AF65-F5344CB8AC3E}">
        <p14:creationId xmlns:p14="http://schemas.microsoft.com/office/powerpoint/2010/main" val="424293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0"/>
                                        <p:tgtEl>
                                          <p:spTgt spid="3">
                                            <p:txEl>
                                              <p:pRg st="3" end="3"/>
                                            </p:txEl>
                                          </p:spTgt>
                                        </p:tgtEl>
                                      </p:cBhvr>
                                    </p:animEffect>
                                    <p:anim calcmode="lin" valueType="num">
                                      <p:cBhvr>
                                        <p:cTn id="4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1000"/>
                                        <p:tgtEl>
                                          <p:spTgt spid="4">
                                            <p:txEl>
                                              <p:pRg st="0" end="0"/>
                                            </p:txEl>
                                          </p:spTgt>
                                        </p:tgtEl>
                                      </p:cBhvr>
                                    </p:animEffect>
                                    <p:anim calcmode="lin" valueType="num">
                                      <p:cBhvr>
                                        <p:cTn id="5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0" end="0"/>
                                            </p:txEl>
                                          </p:spTgt>
                                        </p:tgtEl>
                                        <p:attrNameLst>
                                          <p:attrName>style.visibility</p:attrName>
                                        </p:attrNameLst>
                                      </p:cBhvr>
                                      <p:to>
                                        <p:strVal val="visible"/>
                                      </p:to>
                                    </p:set>
                                    <p:animEffect transition="in" filter="fade">
                                      <p:cBhvr>
                                        <p:cTn id="56" dur="1000"/>
                                        <p:tgtEl>
                                          <p:spTgt spid="5">
                                            <p:txEl>
                                              <p:pRg st="0" end="0"/>
                                            </p:txEl>
                                          </p:spTgt>
                                        </p:tgtEl>
                                      </p:cBhvr>
                                    </p:animEffect>
                                    <p:anim calcmode="lin" valueType="num">
                                      <p:cBhvr>
                                        <p:cTn id="5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7076"/>
          </a:xfrm>
          <a:solidFill>
            <a:schemeClr val="accent1">
              <a:lumMod val="40000"/>
              <a:lumOff val="60000"/>
            </a:schemeClr>
          </a:solidFill>
        </p:spPr>
        <p:txBody>
          <a:bodyPr>
            <a:normAutofit fontScale="90000"/>
          </a:bodyPr>
          <a:lstStyle/>
          <a:p>
            <a:pPr algn="ctr"/>
            <a:r>
              <a:rPr lang="ar-SA" sz="6000" dirty="0" smtClean="0">
                <a:latin typeface="Sakkal Majalla" panose="02000000000000000000" pitchFamily="2" charset="-78"/>
                <a:cs typeface="Sakkal Majalla" panose="02000000000000000000" pitchFamily="2" charset="-78"/>
              </a:rPr>
              <a:t>تابع-خصائص </a:t>
            </a:r>
            <a:r>
              <a:rPr lang="ar-SA" sz="6000" dirty="0">
                <a:latin typeface="Sakkal Majalla" panose="02000000000000000000" pitchFamily="2" charset="-78"/>
                <a:cs typeface="Sakkal Majalla" panose="02000000000000000000" pitchFamily="2" charset="-78"/>
              </a:rPr>
              <a:t>التعلم</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77333" y="1622739"/>
            <a:ext cx="8724243" cy="1236371"/>
          </a:xfrm>
        </p:spPr>
        <p:style>
          <a:lnRef idx="2">
            <a:schemeClr val="accent1"/>
          </a:lnRef>
          <a:fillRef idx="1">
            <a:schemeClr val="lt1"/>
          </a:fillRef>
          <a:effectRef idx="0">
            <a:schemeClr val="accent1"/>
          </a:effectRef>
          <a:fontRef idx="minor">
            <a:schemeClr val="dk1"/>
          </a:fontRef>
        </p:style>
        <p:txBody>
          <a:bodyPr>
            <a:normAutofit fontScale="92500"/>
          </a:bodyPr>
          <a:lstStyle/>
          <a:p>
            <a:pPr marL="0" indent="0">
              <a:buNone/>
            </a:pPr>
            <a:r>
              <a:rPr lang="ar-SA" sz="3200" b="1" dirty="0" smtClean="0">
                <a:solidFill>
                  <a:schemeClr val="tx1">
                    <a:lumMod val="95000"/>
                    <a:lumOff val="5000"/>
                  </a:schemeClr>
                </a:solidFill>
                <a:latin typeface="Sakkal Majalla" panose="02000000000000000000" pitchFamily="2" charset="-78"/>
                <a:cs typeface="Sakkal Majalla" panose="02000000000000000000" pitchFamily="2" charset="-78"/>
              </a:rPr>
              <a:t>رابعاً:</a:t>
            </a:r>
            <a:r>
              <a:rPr lang="ar-SA" sz="3200" dirty="0" smtClean="0">
                <a:solidFill>
                  <a:schemeClr val="tx1">
                    <a:lumMod val="95000"/>
                    <a:lumOff val="5000"/>
                  </a:schemeClr>
                </a:solidFill>
                <a:latin typeface="Sakkal Majalla" panose="02000000000000000000" pitchFamily="2" charset="-78"/>
                <a:cs typeface="Sakkal Majalla" panose="02000000000000000000" pitchFamily="2" charset="-78"/>
              </a:rPr>
              <a:t>التعلم عملية تراكمية تدريجية، حيث أن خبرات الفردتزداد وتتراكم على بعضها البعض من جراء التفاعل المستمر بين المثيرات والمواقف المتعددة.</a:t>
            </a:r>
            <a:endParaRPr lang="ar-SA" dirty="0"/>
          </a:p>
        </p:txBody>
      </p:sp>
      <p:sp>
        <p:nvSpPr>
          <p:cNvPr id="4" name="TextBox 3"/>
          <p:cNvSpPr txBox="1"/>
          <p:nvPr/>
        </p:nvSpPr>
        <p:spPr>
          <a:xfrm>
            <a:off x="715967" y="3608388"/>
            <a:ext cx="8724244"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خامساً:</a:t>
            </a:r>
            <a:r>
              <a:rPr lang="ar-SA" sz="3200" dirty="0" smtClean="0">
                <a:latin typeface="Sakkal Majalla" panose="02000000000000000000" pitchFamily="2" charset="-78"/>
                <a:cs typeface="Sakkal Majalla" panose="02000000000000000000" pitchFamily="2" charset="-78"/>
              </a:rPr>
              <a:t>التعلم عملية تشمل كافة السلوكيات والخبرات المرغوبة وتلك غير المرغوبة</a:t>
            </a:r>
            <a:r>
              <a:rPr lang="ar-SA" sz="3200" dirty="0">
                <a:latin typeface="Sakkal Majalla" panose="02000000000000000000" pitchFamily="2" charset="-78"/>
                <a:cs typeface="Sakkal Majalla" panose="02000000000000000000" pitchFamily="2" charset="-78"/>
              </a:rPr>
              <a:t>.</a:t>
            </a:r>
          </a:p>
        </p:txBody>
      </p:sp>
      <p:sp>
        <p:nvSpPr>
          <p:cNvPr id="5" name="TextBox 4"/>
          <p:cNvSpPr txBox="1"/>
          <p:nvPr/>
        </p:nvSpPr>
        <p:spPr>
          <a:xfrm>
            <a:off x="677333" y="5434884"/>
            <a:ext cx="8724243"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سادساً:</a:t>
            </a:r>
            <a:r>
              <a:rPr lang="ar-SA" sz="3200" dirty="0" smtClean="0">
                <a:latin typeface="Sakkal Majalla" panose="02000000000000000000" pitchFamily="2" charset="-78"/>
                <a:cs typeface="Sakkal Majalla" panose="02000000000000000000" pitchFamily="2" charset="-78"/>
              </a:rPr>
              <a:t>التعلم قد يكون مقصود موجه لهدف معين،وقد يكون عرضي غير مقصود.</a:t>
            </a:r>
            <a:endParaRPr lang="ar-SA"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1050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anim calcmode="lin" valueType="num">
                                      <p:cBhvr>
                                        <p:cTn id="2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fade">
                                      <p:cBhvr>
                                        <p:cTn id="35" dur="1000"/>
                                        <p:tgtEl>
                                          <p:spTgt spid="5">
                                            <p:txEl>
                                              <p:pRg st="0" end="0"/>
                                            </p:txEl>
                                          </p:spTgt>
                                        </p:tgtEl>
                                      </p:cBhvr>
                                    </p:animEffect>
                                    <p:anim calcmode="lin" valueType="num">
                                      <p:cBhvr>
                                        <p:cTn id="3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7076"/>
          </a:xfrm>
          <a:solidFill>
            <a:schemeClr val="accent1">
              <a:lumMod val="40000"/>
              <a:lumOff val="60000"/>
            </a:schemeClr>
          </a:solidFill>
        </p:spPr>
        <p:txBody>
          <a:bodyPr>
            <a:normAutofit fontScale="90000"/>
          </a:bodyPr>
          <a:lstStyle/>
          <a:p>
            <a:pPr algn="ctr"/>
            <a:r>
              <a:rPr lang="ar-SA" sz="6000" dirty="0" smtClean="0">
                <a:latin typeface="Sakkal Majalla" panose="02000000000000000000" pitchFamily="2" charset="-78"/>
                <a:cs typeface="Sakkal Majalla" panose="02000000000000000000" pitchFamily="2" charset="-78"/>
              </a:rPr>
              <a:t>تابع-خصائص </a:t>
            </a:r>
            <a:r>
              <a:rPr lang="ar-SA" sz="6000" dirty="0">
                <a:latin typeface="Sakkal Majalla" panose="02000000000000000000" pitchFamily="2" charset="-78"/>
                <a:cs typeface="Sakkal Majalla" panose="02000000000000000000" pitchFamily="2" charset="-78"/>
              </a:rPr>
              <a:t>التعلم</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715967" y="1945862"/>
            <a:ext cx="8558036" cy="1236371"/>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3200" b="1" dirty="0" smtClean="0">
                <a:solidFill>
                  <a:schemeClr val="tx1">
                    <a:lumMod val="95000"/>
                    <a:lumOff val="5000"/>
                  </a:schemeClr>
                </a:solidFill>
                <a:latin typeface="Sakkal Majalla" panose="02000000000000000000" pitchFamily="2" charset="-78"/>
                <a:cs typeface="Sakkal Majalla" panose="02000000000000000000" pitchFamily="2" charset="-78"/>
              </a:rPr>
              <a:t>سابعاً:</a:t>
            </a:r>
            <a:r>
              <a:rPr lang="ar-SA" sz="3200" dirty="0" smtClean="0">
                <a:solidFill>
                  <a:schemeClr val="tx1">
                    <a:lumMod val="95000"/>
                    <a:lumOff val="5000"/>
                  </a:schemeClr>
                </a:solidFill>
                <a:latin typeface="Sakkal Majalla" panose="02000000000000000000" pitchFamily="2" charset="-78"/>
                <a:cs typeface="Sakkal Majalla" panose="02000000000000000000" pitchFamily="2" charset="-78"/>
              </a:rPr>
              <a:t>التعلم عملية تشتمل جميع التغيرات الثابتة نسبياً والناتجة بفعل عوامل الخبرة والممارسة والتدريب.</a:t>
            </a:r>
            <a:endParaRPr lang="ar-SA" dirty="0"/>
          </a:p>
        </p:txBody>
      </p:sp>
      <p:sp>
        <p:nvSpPr>
          <p:cNvPr id="4" name="TextBox 3"/>
          <p:cNvSpPr txBox="1"/>
          <p:nvPr/>
        </p:nvSpPr>
        <p:spPr>
          <a:xfrm>
            <a:off x="715967" y="3466721"/>
            <a:ext cx="8558035"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ثامناً:</a:t>
            </a:r>
            <a:r>
              <a:rPr lang="ar-SA" sz="3200" dirty="0" smtClean="0">
                <a:latin typeface="Sakkal Majalla" panose="02000000000000000000" pitchFamily="2" charset="-78"/>
                <a:cs typeface="Sakkal Majalla" panose="02000000000000000000" pitchFamily="2" charset="-78"/>
              </a:rPr>
              <a:t>التعلم عملية شاملة متعددة المظاهر، وتتضمن كافة التغيرات السلوكية في المظاهر العقلية والنفسية والإجتماعية والحركية واللغوية والأخلاقية.</a:t>
            </a:r>
            <a:endParaRPr lang="ar-SA"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155237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anim calcmode="lin" valueType="num">
                                      <p:cBhvr>
                                        <p:cTn id="2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2" y="323169"/>
            <a:ext cx="8596668" cy="742682"/>
          </a:xfrm>
          <a:solidFill>
            <a:schemeClr val="accent1">
              <a:lumMod val="40000"/>
              <a:lumOff val="60000"/>
            </a:schemeClr>
          </a:solidFill>
        </p:spPr>
        <p:txBody>
          <a:bodyPr>
            <a:normAutofit fontScale="90000"/>
          </a:bodyPr>
          <a:lstStyle/>
          <a:p>
            <a:pPr algn="ctr"/>
            <a:r>
              <a:rPr lang="ar-SA" sz="6000" dirty="0">
                <a:latin typeface="Sakkal Majalla" panose="02000000000000000000" pitchFamily="2" charset="-78"/>
                <a:cs typeface="Sakkal Majalla" panose="02000000000000000000" pitchFamily="2" charset="-78"/>
              </a:rPr>
              <a:t>قياس التعلم</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77333" y="1487512"/>
            <a:ext cx="8596667" cy="1611369"/>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3200" dirty="0" smtClean="0">
                <a:latin typeface="Sakkal Majalla" panose="02000000000000000000" pitchFamily="2" charset="-78"/>
                <a:cs typeface="Sakkal Majalla" panose="02000000000000000000" pitchFamily="2" charset="-78"/>
              </a:rPr>
              <a:t>يتم قياس التعلم والحكم عليه من خلال ملاحظة الأداء الخارجي الذي يقوم به الفرد. وتتنوع الوسائل القياس تبعاً لنوع التعلم وعموماً هناك عدد من المعايير  تستخدم لقياس التعلم مدى جودته منها</a:t>
            </a:r>
            <a:endParaRPr lang="ar-SA" sz="3200" dirty="0">
              <a:latin typeface="Sakkal Majalla" panose="02000000000000000000" pitchFamily="2" charset="-78"/>
              <a:cs typeface="Sakkal Majalla" panose="02000000000000000000" pitchFamily="2" charset="-78"/>
            </a:endParaRPr>
          </a:p>
        </p:txBody>
      </p:sp>
      <p:sp>
        <p:nvSpPr>
          <p:cNvPr id="4" name="TextBox 3"/>
          <p:cNvSpPr txBox="1"/>
          <p:nvPr/>
        </p:nvSpPr>
        <p:spPr>
          <a:xfrm>
            <a:off x="677333" y="3336568"/>
            <a:ext cx="8596667"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dirty="0" smtClean="0">
                <a:latin typeface="Simplified Arabic" panose="02020603050405020304" pitchFamily="18" charset="-78"/>
                <a:cs typeface="Simplified Arabic" panose="02020603050405020304" pitchFamily="18" charset="-78"/>
              </a:rPr>
              <a:t> 1-السرعة.</a:t>
            </a:r>
            <a:endParaRPr lang="ar-SA" sz="3200" dirty="0">
              <a:latin typeface="Simplified Arabic" panose="02020603050405020304" pitchFamily="18" charset="-78"/>
              <a:cs typeface="Simplified Arabic" panose="02020603050405020304" pitchFamily="18" charset="-78"/>
            </a:endParaRPr>
          </a:p>
        </p:txBody>
      </p:sp>
      <p:sp>
        <p:nvSpPr>
          <p:cNvPr id="5" name="TextBox 4"/>
          <p:cNvSpPr txBox="1"/>
          <p:nvPr/>
        </p:nvSpPr>
        <p:spPr>
          <a:xfrm>
            <a:off x="677333" y="4031350"/>
            <a:ext cx="8596667"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dirty="0" smtClean="0">
                <a:latin typeface="Simplified Arabic" panose="02020603050405020304" pitchFamily="18" charset="-78"/>
                <a:cs typeface="Simplified Arabic" panose="02020603050405020304" pitchFamily="18" charset="-78"/>
              </a:rPr>
              <a:t>2-الدقة.</a:t>
            </a:r>
            <a:endParaRPr lang="ar-SA" sz="3200" dirty="0">
              <a:latin typeface="Simplified Arabic" panose="02020603050405020304" pitchFamily="18" charset="-78"/>
              <a:cs typeface="Simplified Arabic" panose="02020603050405020304" pitchFamily="18" charset="-78"/>
            </a:endParaRPr>
          </a:p>
        </p:txBody>
      </p:sp>
      <p:sp>
        <p:nvSpPr>
          <p:cNvPr id="6" name="TextBox 5"/>
          <p:cNvSpPr txBox="1"/>
          <p:nvPr/>
        </p:nvSpPr>
        <p:spPr>
          <a:xfrm>
            <a:off x="677332" y="4726132"/>
            <a:ext cx="8596667"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dirty="0" smtClean="0">
                <a:latin typeface="Simplified Arabic" panose="02020603050405020304" pitchFamily="18" charset="-78"/>
                <a:cs typeface="Simplified Arabic" panose="02020603050405020304" pitchFamily="18" charset="-78"/>
              </a:rPr>
              <a:t>3-المهارة.</a:t>
            </a:r>
            <a:endParaRPr lang="ar-SA" sz="3200" dirty="0">
              <a:latin typeface="Simplified Arabic" panose="02020603050405020304" pitchFamily="18" charset="-78"/>
              <a:cs typeface="Simplified Arabic" panose="02020603050405020304" pitchFamily="18" charset="-78"/>
            </a:endParaRPr>
          </a:p>
        </p:txBody>
      </p:sp>
      <p:sp>
        <p:nvSpPr>
          <p:cNvPr id="7" name="TextBox 6"/>
          <p:cNvSpPr txBox="1"/>
          <p:nvPr/>
        </p:nvSpPr>
        <p:spPr>
          <a:xfrm>
            <a:off x="677332" y="5409127"/>
            <a:ext cx="8596667"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dirty="0" smtClean="0">
                <a:latin typeface="Sakkal Majalla" panose="02000000000000000000" pitchFamily="2" charset="-78"/>
                <a:cs typeface="Sakkal Majalla" panose="02000000000000000000" pitchFamily="2" charset="-78"/>
              </a:rPr>
              <a:t>4-عدد المحاولات اللازمة للتعلم.</a:t>
            </a:r>
            <a:endParaRPr lang="ar-SA"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569755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9296"/>
            <a:ext cx="8596668" cy="807076"/>
          </a:xfrm>
          <a:solidFill>
            <a:schemeClr val="accent1">
              <a:lumMod val="40000"/>
              <a:lumOff val="60000"/>
            </a:schemeClr>
          </a:solidFill>
        </p:spPr>
        <p:txBody>
          <a:bodyPr>
            <a:normAutofit fontScale="90000"/>
          </a:bodyPr>
          <a:lstStyle/>
          <a:p>
            <a:pPr algn="ctr"/>
            <a:r>
              <a:rPr lang="ar-SA" sz="5300" dirty="0">
                <a:latin typeface="Sakkal Majalla" panose="02000000000000000000" pitchFamily="2" charset="-78"/>
                <a:cs typeface="Sakkal Majalla" panose="02000000000000000000" pitchFamily="2" charset="-78"/>
              </a:rPr>
              <a:t>عوامل التعلم</a:t>
            </a:r>
            <a:r>
              <a:rPr lang="ar-SA" dirty="0">
                <a:latin typeface="Sakkal Majalla" panose="02000000000000000000" pitchFamily="2" charset="-78"/>
                <a:cs typeface="Sakkal Majalla" panose="02000000000000000000" pitchFamily="2" charset="-78"/>
              </a:rPr>
              <a:t/>
            </a:r>
            <a:br>
              <a:rPr lang="ar-SA" dirty="0">
                <a:latin typeface="Sakkal Majalla" panose="02000000000000000000" pitchFamily="2" charset="-78"/>
                <a:cs typeface="Sakkal Majalla" panose="02000000000000000000" pitchFamily="2" charset="-78"/>
              </a:rPr>
            </a:br>
            <a:endParaRPr lang="ar-SA" dirty="0"/>
          </a:p>
        </p:txBody>
      </p:sp>
      <p:sp>
        <p:nvSpPr>
          <p:cNvPr id="3" name="Content Placeholder 2"/>
          <p:cNvSpPr>
            <a:spLocks noGrp="1"/>
          </p:cNvSpPr>
          <p:nvPr>
            <p:ph idx="1"/>
          </p:nvPr>
        </p:nvSpPr>
        <p:spPr>
          <a:xfrm>
            <a:off x="677334" y="1506829"/>
            <a:ext cx="8596668" cy="1133340"/>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3200" b="1" dirty="0" smtClean="0">
                <a:latin typeface="Sakkal Majalla" panose="02000000000000000000" pitchFamily="2" charset="-78"/>
                <a:cs typeface="Sakkal Majalla" panose="02000000000000000000" pitchFamily="2" charset="-78"/>
              </a:rPr>
              <a:t>النضج: </a:t>
            </a:r>
            <a:r>
              <a:rPr lang="ar-SA" sz="3200" dirty="0" smtClean="0">
                <a:latin typeface="Sakkal Majalla" panose="02000000000000000000" pitchFamily="2" charset="-78"/>
                <a:cs typeface="Sakkal Majalla" panose="02000000000000000000" pitchFamily="2" charset="-78"/>
              </a:rPr>
              <a:t>هو مفهوم يشير إلى جميع التغيرات الحسية والعصبية والجسيدية التي تطرأ على الكائن الحي والمحكومة بالجانب الوراثي. </a:t>
            </a:r>
            <a:endParaRPr lang="ar-SA" sz="3200" dirty="0">
              <a:latin typeface="Sakkal Majalla" panose="02000000000000000000" pitchFamily="2" charset="-78"/>
              <a:cs typeface="Sakkal Majalla" panose="02000000000000000000" pitchFamily="2" charset="-78"/>
            </a:endParaRPr>
          </a:p>
        </p:txBody>
      </p:sp>
      <p:sp>
        <p:nvSpPr>
          <p:cNvPr id="4" name="TextBox 3"/>
          <p:cNvSpPr txBox="1"/>
          <p:nvPr/>
        </p:nvSpPr>
        <p:spPr>
          <a:xfrm>
            <a:off x="677334" y="2987899"/>
            <a:ext cx="8596668"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الإستعداد : </a:t>
            </a:r>
            <a:r>
              <a:rPr lang="ar-SA" sz="3200" dirty="0" smtClean="0">
                <a:latin typeface="Sakkal Majalla" panose="02000000000000000000" pitchFamily="2" charset="-78"/>
                <a:cs typeface="Sakkal Majalla" panose="02000000000000000000" pitchFamily="2" charset="-78"/>
              </a:rPr>
              <a:t>هو حالة من التهيؤ التفسي والجسمي بحيث يكون فيها الفرد قادراً على تعلم مهمة أو خبرة ما. </a:t>
            </a:r>
            <a:endParaRPr lang="ar-SA" sz="3200" dirty="0">
              <a:latin typeface="Sakkal Majalla" panose="02000000000000000000" pitchFamily="2" charset="-78"/>
              <a:cs typeface="Sakkal Majalla" panose="02000000000000000000" pitchFamily="2" charset="-78"/>
            </a:endParaRPr>
          </a:p>
        </p:txBody>
      </p:sp>
      <p:sp>
        <p:nvSpPr>
          <p:cNvPr id="5" name="TextBox 4"/>
          <p:cNvSpPr txBox="1"/>
          <p:nvPr/>
        </p:nvSpPr>
        <p:spPr>
          <a:xfrm>
            <a:off x="677334" y="4412847"/>
            <a:ext cx="8596668"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الدافعية</a:t>
            </a:r>
            <a:r>
              <a:rPr lang="ar-SA" sz="3200" dirty="0" smtClean="0">
                <a:latin typeface="Sakkal Majalla" panose="02000000000000000000" pitchFamily="2" charset="-78"/>
                <a:cs typeface="Sakkal Majalla" panose="02000000000000000000" pitchFamily="2" charset="-78"/>
              </a:rPr>
              <a:t>: قوة موجههة محركة تولد السلوك وتساعد في استمراريته، وتوجهه لاستخدام الوسائل المناسبة.</a:t>
            </a:r>
            <a:endParaRPr lang="ar-SA" sz="3200" dirty="0">
              <a:latin typeface="Sakkal Majalla" panose="02000000000000000000" pitchFamily="2" charset="-78"/>
              <a:cs typeface="Sakkal Majalla" panose="02000000000000000000" pitchFamily="2" charset="-78"/>
            </a:endParaRPr>
          </a:p>
        </p:txBody>
      </p:sp>
      <p:sp>
        <p:nvSpPr>
          <p:cNvPr id="6" name="TextBox 5"/>
          <p:cNvSpPr txBox="1"/>
          <p:nvPr/>
        </p:nvSpPr>
        <p:spPr>
          <a:xfrm>
            <a:off x="677334" y="5950039"/>
            <a:ext cx="859666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Sakkal Majalla" panose="02000000000000000000" pitchFamily="2" charset="-78"/>
                <a:cs typeface="Sakkal Majalla" panose="02000000000000000000" pitchFamily="2" charset="-78"/>
              </a:rPr>
              <a:t>التدريب والخبرة:</a:t>
            </a:r>
            <a:r>
              <a:rPr lang="ar-SA" sz="3200" dirty="0" smtClean="0">
                <a:latin typeface="Sakkal Majalla" panose="02000000000000000000" pitchFamily="2" charset="-78"/>
                <a:cs typeface="Sakkal Majalla" panose="02000000000000000000" pitchFamily="2" charset="-78"/>
              </a:rPr>
              <a:t>المحاولات المسبقة المبذولة للتعلم. </a:t>
            </a:r>
            <a:endParaRPr lang="ar-SA"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887198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50762"/>
            <a:ext cx="8596668" cy="837126"/>
          </a:xfrm>
          <a:solidFill>
            <a:schemeClr val="accent1">
              <a:lumMod val="40000"/>
              <a:lumOff val="60000"/>
            </a:schemeClr>
          </a:solidFill>
        </p:spPr>
        <p:txBody>
          <a:bodyPr>
            <a:noAutofit/>
          </a:bodyPr>
          <a:lstStyle/>
          <a:p>
            <a:pPr algn="ctr"/>
            <a:r>
              <a:rPr lang="ar-SA" sz="5400" dirty="0">
                <a:latin typeface="Sakkal Majalla" panose="02000000000000000000" pitchFamily="2" charset="-78"/>
                <a:cs typeface="Sakkal Majalla" panose="02000000000000000000" pitchFamily="2" charset="-78"/>
              </a:rPr>
              <a:t>حدوث التعلم</a:t>
            </a:r>
            <a:br>
              <a:rPr lang="ar-SA" sz="5400" dirty="0">
                <a:latin typeface="Sakkal Majalla" panose="02000000000000000000" pitchFamily="2" charset="-78"/>
                <a:cs typeface="Sakkal Majalla" panose="02000000000000000000" pitchFamily="2" charset="-78"/>
              </a:rPr>
            </a:br>
            <a:endParaRPr lang="ar-SA" sz="5400" dirty="0"/>
          </a:p>
        </p:txBody>
      </p:sp>
      <p:sp>
        <p:nvSpPr>
          <p:cNvPr id="3" name="Content Placeholder 2"/>
          <p:cNvSpPr>
            <a:spLocks noGrp="1"/>
          </p:cNvSpPr>
          <p:nvPr>
            <p:ph idx="1"/>
          </p:nvPr>
        </p:nvSpPr>
        <p:spPr>
          <a:xfrm>
            <a:off x="677334" y="1429555"/>
            <a:ext cx="8596668" cy="2108775"/>
          </a:xfrm>
        </p:spPr>
        <p:txBody>
          <a:bodyPr>
            <a:normAutofit/>
          </a:bodyPr>
          <a:lstStyle/>
          <a:p>
            <a:pPr marL="0" indent="0" algn="just">
              <a:buNone/>
            </a:pPr>
            <a:r>
              <a:rPr lang="ar-SA" sz="2400" dirty="0" smtClean="0">
                <a:latin typeface="Sakkal Majalla" panose="02000000000000000000" pitchFamily="2" charset="-78"/>
                <a:cs typeface="Sakkal Majalla" panose="02000000000000000000" pitchFamily="2" charset="-78"/>
              </a:rPr>
              <a:t>هذا العنوان يقودنا للحديث عن نظريات التعلم التي يُنظر إليها على أنها محاولات جادة ومنظمة لتفسير السلوك الإنساني بهدف تنظيم المعرفة والحقائق والمبادئ حول السلوك المتعلم، والتي من شأنها أن تساعد في فهمه والتنبؤ به وضبطه. هذه النظريات لها ثلاث فئات:</a:t>
            </a:r>
          </a:p>
          <a:p>
            <a:pPr marL="0" indent="0" algn="just">
              <a:buNone/>
            </a:pPr>
            <a:endParaRPr lang="ar-SA" sz="2400" b="1" dirty="0" smtClean="0">
              <a:latin typeface="Sakkal Majalla" panose="02000000000000000000" pitchFamily="2" charset="-78"/>
              <a:cs typeface="Sakkal Majalla" panose="02000000000000000000" pitchFamily="2" charset="-78"/>
            </a:endParaRPr>
          </a:p>
        </p:txBody>
      </p:sp>
      <p:sp>
        <p:nvSpPr>
          <p:cNvPr id="5" name="مربع نص 4"/>
          <p:cNvSpPr txBox="1"/>
          <p:nvPr/>
        </p:nvSpPr>
        <p:spPr>
          <a:xfrm>
            <a:off x="675861" y="3392557"/>
            <a:ext cx="8587409"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2400" b="1" dirty="0">
                <a:latin typeface="Sakkal Majalla" panose="02000000000000000000" pitchFamily="2" charset="-78"/>
                <a:cs typeface="Sakkal Majalla" panose="02000000000000000000" pitchFamily="2" charset="-78"/>
              </a:rPr>
              <a:t>الفئة الأولى </a:t>
            </a:r>
            <a:r>
              <a:rPr lang="ar-SA" sz="2400" dirty="0">
                <a:latin typeface="Sakkal Majalla" panose="02000000000000000000" pitchFamily="2" charset="-78"/>
                <a:cs typeface="Sakkal Majalla" panose="02000000000000000000" pitchFamily="2" charset="-78"/>
              </a:rPr>
              <a:t>:تنظر إلى التعلم على أنه مجرد تشكيل ارتباطات بين مثيرات واستجابات معينة .</a:t>
            </a:r>
          </a:p>
          <a:p>
            <a:pPr algn="ctr"/>
            <a:r>
              <a:rPr lang="ar-SA" sz="2400" b="1" dirty="0">
                <a:latin typeface="Sakkal Majalla" panose="02000000000000000000" pitchFamily="2" charset="-78"/>
                <a:cs typeface="Sakkal Majalla" panose="02000000000000000000" pitchFamily="2" charset="-78"/>
              </a:rPr>
              <a:t>مثل </a:t>
            </a:r>
            <a:r>
              <a:rPr lang="ar-SA" sz="2400" b="1" dirty="0">
                <a:solidFill>
                  <a:schemeClr val="accent1">
                    <a:lumMod val="50000"/>
                  </a:schemeClr>
                </a:solidFill>
                <a:latin typeface="Sakkal Majalla" panose="02000000000000000000" pitchFamily="2" charset="-78"/>
                <a:cs typeface="Sakkal Majalla" panose="02000000000000000000" pitchFamily="2" charset="-78"/>
              </a:rPr>
              <a:t>نظرية التعلم </a:t>
            </a:r>
            <a:r>
              <a:rPr lang="ar-SA" sz="2400" b="1" dirty="0" err="1">
                <a:solidFill>
                  <a:schemeClr val="accent1">
                    <a:lumMod val="50000"/>
                  </a:schemeClr>
                </a:solidFill>
                <a:latin typeface="Sakkal Majalla" panose="02000000000000000000" pitchFamily="2" charset="-78"/>
                <a:cs typeface="Sakkal Majalla" panose="02000000000000000000" pitchFamily="2" charset="-78"/>
              </a:rPr>
              <a:t>الاشراطي</a:t>
            </a:r>
            <a:r>
              <a:rPr lang="ar-SA" sz="2400" b="1" dirty="0">
                <a:solidFill>
                  <a:schemeClr val="accent1">
                    <a:lumMod val="50000"/>
                  </a:schemeClr>
                </a:solidFill>
                <a:latin typeface="Sakkal Majalla" panose="02000000000000000000" pitchFamily="2" charset="-78"/>
                <a:cs typeface="Sakkal Majalla" panose="02000000000000000000" pitchFamily="2" charset="-78"/>
              </a:rPr>
              <a:t> </a:t>
            </a:r>
          </a:p>
          <a:p>
            <a:pPr algn="r"/>
            <a:r>
              <a:rPr lang="ar-SA" sz="2400" b="1" dirty="0">
                <a:latin typeface="Sakkal Majalla" panose="02000000000000000000" pitchFamily="2" charset="-78"/>
                <a:cs typeface="Sakkal Majalla" panose="02000000000000000000" pitchFamily="2" charset="-78"/>
              </a:rPr>
              <a:t>الفئة الثانية: ترى</a:t>
            </a:r>
            <a:r>
              <a:rPr lang="ar-SA" sz="2400" dirty="0">
                <a:latin typeface="Sakkal Majalla" panose="02000000000000000000" pitchFamily="2" charset="-78"/>
                <a:cs typeface="Sakkal Majalla" panose="02000000000000000000" pitchFamily="2" charset="-78"/>
              </a:rPr>
              <a:t> أن السلوك موجه نحو هدف مع تأكيدها على الارتباطات بين المثير والاستجابة</a:t>
            </a:r>
          </a:p>
          <a:p>
            <a:pPr algn="ctr"/>
            <a:r>
              <a:rPr lang="ar-SA" sz="2400" b="1" dirty="0">
                <a:latin typeface="Sakkal Majalla" panose="02000000000000000000" pitchFamily="2" charset="-78"/>
                <a:cs typeface="Sakkal Majalla" panose="02000000000000000000" pitchFamily="2" charset="-78"/>
              </a:rPr>
              <a:t>مثل </a:t>
            </a:r>
            <a:r>
              <a:rPr lang="ar-SA" sz="2400" b="1" dirty="0">
                <a:solidFill>
                  <a:schemeClr val="accent1">
                    <a:lumMod val="50000"/>
                  </a:schemeClr>
                </a:solidFill>
                <a:latin typeface="Sakkal Majalla" panose="02000000000000000000" pitchFamily="2" charset="-78"/>
                <a:cs typeface="Sakkal Majalla" panose="02000000000000000000" pitchFamily="2" charset="-78"/>
              </a:rPr>
              <a:t>نظرية التعلم الإجرائي</a:t>
            </a:r>
          </a:p>
          <a:p>
            <a:pPr algn="r"/>
            <a:r>
              <a:rPr lang="ar-SA" sz="2400" b="1" dirty="0">
                <a:latin typeface="Sakkal Majalla" panose="02000000000000000000" pitchFamily="2" charset="-78"/>
                <a:cs typeface="Sakkal Majalla" panose="02000000000000000000" pitchFamily="2" charset="-78"/>
              </a:rPr>
              <a:t>الفئة الثالثة</a:t>
            </a:r>
            <a:r>
              <a:rPr lang="ar-SA" sz="2400" dirty="0">
                <a:latin typeface="Sakkal Majalla" panose="02000000000000000000" pitchFamily="2" charset="-78"/>
                <a:cs typeface="Sakkal Majalla" panose="02000000000000000000" pitchFamily="2" charset="-78"/>
              </a:rPr>
              <a:t>: نظريات تصف حدوث التعلم من خلال العمليات المعرفية   .</a:t>
            </a:r>
          </a:p>
          <a:p>
            <a:pPr algn="ctr"/>
            <a:r>
              <a:rPr lang="ar-SA" sz="2400" b="1" dirty="0">
                <a:latin typeface="Sakkal Majalla" panose="02000000000000000000" pitchFamily="2" charset="-78"/>
                <a:cs typeface="Sakkal Majalla" panose="02000000000000000000" pitchFamily="2" charset="-78"/>
              </a:rPr>
              <a:t>مثل </a:t>
            </a:r>
            <a:r>
              <a:rPr lang="ar-SA" sz="2400" b="1" dirty="0">
                <a:solidFill>
                  <a:schemeClr val="accent1">
                    <a:lumMod val="50000"/>
                  </a:schemeClr>
                </a:solidFill>
                <a:latin typeface="Sakkal Majalla" panose="02000000000000000000" pitchFamily="2" charset="-78"/>
                <a:cs typeface="Sakkal Majalla" panose="02000000000000000000" pitchFamily="2" charset="-78"/>
              </a:rPr>
              <a:t>نظرية </a:t>
            </a:r>
            <a:r>
              <a:rPr lang="ar-SA" sz="2400" b="1" dirty="0" err="1">
                <a:solidFill>
                  <a:schemeClr val="accent1">
                    <a:lumMod val="50000"/>
                  </a:schemeClr>
                </a:solidFill>
                <a:latin typeface="Sakkal Majalla" panose="02000000000000000000" pitchFamily="2" charset="-78"/>
                <a:cs typeface="Sakkal Majalla" panose="02000000000000000000" pitchFamily="2" charset="-78"/>
              </a:rPr>
              <a:t>الجشطالت</a:t>
            </a:r>
            <a:endParaRPr lang="ar-SA" sz="2400" b="1" dirty="0">
              <a:solidFill>
                <a:schemeClr val="accent1">
                  <a:lumMod val="50000"/>
                </a:schemeClr>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457176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259</TotalTime>
  <Words>1331</Words>
  <Application>Microsoft Office PowerPoint</Application>
  <PresentationFormat>مخصص</PresentationFormat>
  <Paragraphs>127</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Facet</vt:lpstr>
      <vt:lpstr>الفصل الخامس- التعلم الإنساني</vt:lpstr>
      <vt:lpstr>مفردات المحاضرة</vt:lpstr>
      <vt:lpstr>تعريف التعلم </vt:lpstr>
      <vt:lpstr>خصائص التعلم </vt:lpstr>
      <vt:lpstr>تابع-خصائص التعلم </vt:lpstr>
      <vt:lpstr>تابع-خصائص التعلم </vt:lpstr>
      <vt:lpstr>قياس التعلم </vt:lpstr>
      <vt:lpstr>عوامل التعلم </vt:lpstr>
      <vt:lpstr>حدوث التعلم </vt:lpstr>
      <vt:lpstr>التعلم الإشراطي </vt:lpstr>
      <vt:lpstr>التعلم الإشراطي- الإشراط الكلاسيكي </vt:lpstr>
      <vt:lpstr>المفاهيم الرئيسة في نظرية الإشراط </vt:lpstr>
      <vt:lpstr>مبادئ الإشراط </vt:lpstr>
      <vt:lpstr>التعلم الإجرائي </vt:lpstr>
      <vt:lpstr>التعزيز </vt:lpstr>
      <vt:lpstr>جداول التعزيز </vt:lpstr>
      <vt:lpstr>جداول التعزيز  المستمر والمتقطع </vt:lpstr>
      <vt:lpstr>العقاب </vt:lpstr>
      <vt:lpstr>العقاب والتعزيز </vt:lpstr>
      <vt:lpstr>أشكال العقاب</vt:lpstr>
      <vt:lpstr>مبادئ استخدام العقاب والتعزيز</vt:lpstr>
      <vt:lpstr>تطبيقات التعلم الإجرائي</vt:lpstr>
      <vt:lpstr>مقارنة بين التعلم الإشراطي والتعلم الإجرائي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الخامس-التعلم الإنساني</dc:title>
  <dc:creator>wafa</dc:creator>
  <cp:lastModifiedBy>wafa</cp:lastModifiedBy>
  <cp:revision>29</cp:revision>
  <dcterms:created xsi:type="dcterms:W3CDTF">2016-10-30T19:49:13Z</dcterms:created>
  <dcterms:modified xsi:type="dcterms:W3CDTF">2016-12-04T08:03:50Z</dcterms:modified>
</cp:coreProperties>
</file>