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404" r:id="rId2"/>
    <p:sldId id="405" r:id="rId3"/>
    <p:sldId id="407" r:id="rId4"/>
    <p:sldId id="411" r:id="rId5"/>
    <p:sldId id="412" r:id="rId6"/>
    <p:sldId id="413" r:id="rId7"/>
    <p:sldId id="408" r:id="rId8"/>
    <p:sldId id="409" r:id="rId9"/>
    <p:sldId id="410" r:id="rId10"/>
    <p:sldId id="414" r:id="rId11"/>
    <p:sldId id="415" r:id="rId12"/>
    <p:sldId id="417" r:id="rId13"/>
    <p:sldId id="419" r:id="rId14"/>
    <p:sldId id="418" r:id="rId15"/>
    <p:sldId id="420" r:id="rId16"/>
    <p:sldId id="406" r:id="rId17"/>
    <p:sldId id="421" r:id="rId18"/>
    <p:sldId id="424" r:id="rId19"/>
  </p:sldIdLst>
  <p:sldSz cx="10287000" cy="6858000" type="35mm"/>
  <p:notesSz cx="7102475" cy="9369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rina Avery" initials="kha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8E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1164" y="60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56"/>
    </p:cViewPr>
  </p:sorterViewPr>
  <p:notesViewPr>
    <p:cSldViewPr snapToGrid="0">
      <p:cViewPr varScale="1">
        <p:scale>
          <a:sx n="53" d="100"/>
          <a:sy n="53" d="100"/>
        </p:scale>
        <p:origin x="277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736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736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fld id="{7E7EE8F7-F1EC-4DC6-8120-DD76CF8D0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73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736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736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4957A37-53DA-4BD7-A02E-6DDDD10E1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997" y="4449223"/>
            <a:ext cx="5208482" cy="421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06" tIns="47253" rIns="94506" bIns="472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09613"/>
            <a:ext cx="5251450" cy="3500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57589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93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43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2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60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61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70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49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77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71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2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10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64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43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22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80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87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2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6304"/>
            <a:ext cx="991666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22263" y="381001"/>
            <a:ext cx="92583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400300" y="2819400"/>
            <a:ext cx="7380263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257925" y="6509004"/>
            <a:ext cx="3377565" cy="274320"/>
          </a:xfrm>
        </p:spPr>
        <p:txBody>
          <a:bodyPr vert="horz" rtlCol="0"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9718821" y="6509004"/>
            <a:ext cx="522324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A4E0533-C15D-424D-8AAB-E8A7C44AED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800225" y="6509004"/>
            <a:ext cx="4395897" cy="274320"/>
          </a:xfrm>
        </p:spPr>
        <p:txBody>
          <a:bodyPr vert="horz" rtlCol="0"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24323-413E-4F63-A8B0-82BF6FB046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6257925" y="6400800"/>
            <a:ext cx="3377565" cy="27432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7325" y="6400800"/>
            <a:ext cx="4738797" cy="27432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21215" y="6514568"/>
            <a:ext cx="522324" cy="274320"/>
          </a:xfrm>
        </p:spPr>
        <p:txBody>
          <a:bodyPr/>
          <a:lstStyle/>
          <a:p>
            <a:pPr>
              <a:defRPr/>
            </a:pPr>
            <a:fld id="{45C17524-CFF2-4FC5-8E6D-77C61700B4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7085"/>
            <a:ext cx="9912202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457325" y="6400800"/>
            <a:ext cx="4738797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 b="1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257925" y="6400800"/>
            <a:ext cx="3377565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718821" y="6514568"/>
            <a:ext cx="522324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774AA131-328F-4925-88B1-BB9BBE690F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53536"/>
            <a:ext cx="92583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14350" y="1646237"/>
            <a:ext cx="92583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b="1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TsewNrHUHU#action=shar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2263" y="381000"/>
            <a:ext cx="9258300" cy="2800081"/>
          </a:xfrm>
        </p:spPr>
        <p:txBody>
          <a:bodyPr/>
          <a:lstStyle/>
          <a:p>
            <a:r>
              <a:rPr lang="ar-SA" sz="5400" dirty="0" smtClean="0">
                <a:solidFill>
                  <a:schemeClr val="tx1"/>
                </a:solidFill>
              </a:rPr>
              <a:t>التعلُّق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Attachment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" y="3124200"/>
            <a:ext cx="10020300" cy="3276600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r>
              <a:rPr lang="ar-SA" dirty="0" smtClean="0"/>
              <a:t>د. أحمد الشايع</a:t>
            </a:r>
          </a:p>
          <a:p>
            <a:pPr algn="ctr"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63285" y="6400152"/>
            <a:ext cx="6032837" cy="27432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85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( 4 )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الرابعة: التعلق المُتعدد</a:t>
            </a:r>
          </a:p>
          <a:p>
            <a:pPr lvl="2" algn="r" rtl="1"/>
            <a:r>
              <a:rPr lang="ar-SA" sz="2400" dirty="0" smtClean="0">
                <a:effectLst/>
              </a:rPr>
              <a:t>تبدأ في الظهور خلال السنة الثانية تقريباً.</a:t>
            </a:r>
          </a:p>
          <a:p>
            <a:pPr lvl="2" algn="r" rtl="1"/>
            <a:r>
              <a:rPr lang="ar-SA" sz="2400" dirty="0" smtClean="0">
                <a:effectLst/>
              </a:rPr>
              <a:t>يبدأ الطفل في </a:t>
            </a:r>
            <a:r>
              <a:rPr lang="ar-SA" sz="2400" dirty="0" err="1" smtClean="0">
                <a:effectLst/>
              </a:rPr>
              <a:t>الإستقلال</a:t>
            </a:r>
            <a:r>
              <a:rPr lang="ar-SA" sz="2400" dirty="0" smtClean="0">
                <a:effectLst/>
              </a:rPr>
              <a:t> النسبي، ويُظهر «</a:t>
            </a:r>
            <a:r>
              <a:rPr lang="ar-SA" sz="2400" dirty="0" err="1" smtClean="0">
                <a:effectLst/>
              </a:rPr>
              <a:t>تعلقات</a:t>
            </a:r>
            <a:r>
              <a:rPr lang="ar-SA" sz="2400" dirty="0" smtClean="0">
                <a:effectLst/>
              </a:rPr>
              <a:t>» مع عدد من الأشخاص وليس شخصاً واحداً فقط. 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662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يتمايز الأطفال في أنواع التعلق التي تظهر لديهم – تعلق آمن وتعلق غير آمن (كقلق </a:t>
            </a:r>
            <a:r>
              <a:rPr lang="ar-SA" sz="2400" dirty="0" err="1" smtClean="0">
                <a:effectLst/>
              </a:rPr>
              <a:t>الإنفصال</a:t>
            </a:r>
            <a:r>
              <a:rPr lang="ar-SA" sz="2400" dirty="0" smtClean="0">
                <a:effectLst/>
              </a:rPr>
              <a:t>).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صممت ماري </a:t>
            </a:r>
            <a:r>
              <a:rPr lang="ar-SA" sz="2400" b="0" dirty="0" err="1" smtClean="0">
                <a:effectLst/>
              </a:rPr>
              <a:t>آينزورث</a:t>
            </a:r>
            <a:r>
              <a:rPr lang="ar-SA" sz="2400" b="0" dirty="0" smtClean="0">
                <a:effectLst/>
              </a:rPr>
              <a:t> </a:t>
            </a:r>
            <a:r>
              <a:rPr lang="en-US" sz="2400" b="0" dirty="0" smtClean="0">
                <a:effectLst/>
              </a:rPr>
              <a:t>Ainsworth</a:t>
            </a:r>
            <a:r>
              <a:rPr lang="ar-SA" sz="2400" b="0" dirty="0" smtClean="0">
                <a:effectLst/>
              </a:rPr>
              <a:t> ورفاقها (1978) طريقة تجريبية لتحديد أنماط/انواع التعلق عند الأطفال، بناءً على التفاعل بين الرُضّع  وأمهاتهم ضمن موقف تجريبي صمم حصراً لهذا الغرض – أسمته الموقف الغريب </a:t>
            </a:r>
            <a:r>
              <a:rPr lang="en-US" sz="2400" b="0" dirty="0" smtClean="0">
                <a:effectLst/>
              </a:rPr>
              <a:t>Strange Situation</a:t>
            </a:r>
            <a:r>
              <a:rPr lang="ar-SA" sz="2400" b="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قدمت وفقاً لذلك ثلاثة انواع للتعلق، أحدها للتعلق الآمن وأثنين للتعلق غير الآمن. </a:t>
            </a:r>
            <a:endParaRPr lang="ar-SA" sz="2400" dirty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60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يتمايز الأطفال في أنواع التعلق التي تظهر لديهم – تعلق آمن وتعلق غير آمن (كقلق </a:t>
            </a:r>
            <a:r>
              <a:rPr lang="ar-SA" sz="2400" dirty="0" err="1" smtClean="0">
                <a:effectLst/>
              </a:rPr>
              <a:t>الإنفصال</a:t>
            </a:r>
            <a:r>
              <a:rPr lang="ar-SA" sz="2400" dirty="0" smtClean="0">
                <a:effectLst/>
              </a:rPr>
              <a:t>).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صممت ماري </a:t>
            </a:r>
            <a:r>
              <a:rPr lang="ar-SA" sz="2400" b="0" dirty="0" err="1" smtClean="0">
                <a:effectLst/>
              </a:rPr>
              <a:t>آينزورث</a:t>
            </a:r>
            <a:r>
              <a:rPr lang="ar-SA" sz="2400" b="0" dirty="0" smtClean="0">
                <a:effectLst/>
              </a:rPr>
              <a:t> </a:t>
            </a:r>
            <a:r>
              <a:rPr lang="en-US" sz="2400" b="0" dirty="0" smtClean="0">
                <a:effectLst/>
              </a:rPr>
              <a:t>Ainsworth</a:t>
            </a:r>
            <a:r>
              <a:rPr lang="ar-SA" sz="2400" b="0" dirty="0" smtClean="0">
                <a:effectLst/>
              </a:rPr>
              <a:t> ورفاقها (1978) طريقة تجريبية لتحديد أنماط/انواع التعلق عند الأطفال، بناءً على التفاعل بين الرُضّع  وأمهاتهم ضمن موقف تجريبي صمم حصراً لهذا الغرض – أسمته الموقف الغريب </a:t>
            </a:r>
            <a:r>
              <a:rPr lang="en-US" sz="2400" b="0" dirty="0" smtClean="0">
                <a:effectLst/>
              </a:rPr>
              <a:t>Strange Situation</a:t>
            </a:r>
            <a:r>
              <a:rPr lang="ar-SA" sz="2400" b="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قدمت وفقاً لذلك ثلاثة انواع للتعلق، أحدها للتعلق الآمن وأثنين للتعلق غير الآمن. </a:t>
            </a:r>
            <a:endParaRPr lang="ar-SA" sz="2400" dirty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20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sz="2400" dirty="0" smtClean="0">
                <a:effectLst/>
              </a:rPr>
              <a:t>خطوات إجراء الموقف الغريب </a:t>
            </a:r>
            <a:r>
              <a:rPr lang="en-US" sz="2400" b="0" dirty="0">
                <a:effectLst/>
              </a:rPr>
              <a:t>McLeod, </a:t>
            </a:r>
            <a:r>
              <a:rPr lang="en-US" sz="2400" b="0" dirty="0" smtClean="0">
                <a:effectLst/>
              </a:rPr>
              <a:t>2014)</a:t>
            </a:r>
            <a:r>
              <a:rPr lang="ar-SA" sz="2400" b="0" dirty="0" smtClean="0">
                <a:effectLst/>
              </a:rPr>
              <a:t>): </a:t>
            </a:r>
            <a:endParaRPr lang="ar-SA" sz="2400" dirty="0" smtClean="0">
              <a:effectLst/>
            </a:endParaRPr>
          </a:p>
          <a:p>
            <a:pPr marL="0" indent="0" algn="r" rtl="1">
              <a:buNone/>
            </a:pPr>
            <a:endParaRPr lang="ar-SA" sz="2400" b="0" i="1" dirty="0" smtClean="0">
              <a:effectLst/>
            </a:endParaRPr>
          </a:p>
          <a:p>
            <a:pPr marL="0" indent="0">
              <a:buNone/>
            </a:pPr>
            <a:r>
              <a:rPr lang="en-US" sz="2400" b="0" i="1" dirty="0" smtClean="0">
                <a:effectLst/>
              </a:rPr>
              <a:t>(</a:t>
            </a:r>
            <a:r>
              <a:rPr lang="en-US" sz="2400" b="0" i="1" dirty="0">
                <a:effectLst/>
              </a:rPr>
              <a:t>1) Mother, baby and experimenter (lasts less than one minute).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(2) Mother and baby alone.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(3) Stranger joins mother and infant.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(4) Mother leaves baby and stranger alone.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(5) Mother returns and stranger leaves.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(6) Mother leaves; infant left completely alone.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(7) Stranger returns.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(8) Mother returns and stranger leaves.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sz="2400" dirty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7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r>
              <a:rPr lang="ar-SA" sz="2400" dirty="0" smtClean="0">
                <a:effectLst/>
              </a:rPr>
              <a:t>الإجراء التجريبي لتصميم «الموقف الغريب </a:t>
            </a:r>
            <a:r>
              <a:rPr lang="en-US" sz="2400" dirty="0" smtClean="0">
                <a:effectLst/>
              </a:rPr>
              <a:t>Strange Situation</a:t>
            </a:r>
            <a:r>
              <a:rPr lang="ar-SA" sz="2400" dirty="0" smtClean="0">
                <a:effectLst/>
              </a:rPr>
              <a:t>»: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14401" y="3013502"/>
            <a:ext cx="8315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www.youtube.com/watch?v=QTsewNrHUHU#action=share</a:t>
            </a:r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33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 smtClean="0">
                <a:effectLst/>
              </a:rPr>
              <a:t>تتم ملاحظة 4 سلوكيات عند الطفل وقياسها خلال «الموقف الغريب» في المرحلتين 5 و 8؛ وتقييمها من حيث الشدة على متصل من 1 -7؛ وذلك كل 15 ثانية. </a:t>
            </a:r>
          </a:p>
          <a:p>
            <a:pPr marL="0" indent="0" algn="r" rtl="1">
              <a:buNone/>
            </a:pPr>
            <a:endParaRPr lang="ar-SA" sz="2400" b="0" i="1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10287000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6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296398"/>
            <a:ext cx="9258300" cy="1232364"/>
          </a:xfrm>
        </p:spPr>
        <p:txBody>
          <a:bodyPr>
            <a:normAutofit fontScale="9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</a:pPr>
            <a:r>
              <a:rPr lang="ar-SA" sz="3200" dirty="0">
                <a:effectLst/>
              </a:rPr>
              <a:t>تصنيف أنماط التعلق وفقاً لدراسات </a:t>
            </a:r>
            <a:r>
              <a:rPr lang="ar-SA" sz="3200" dirty="0" smtClean="0">
                <a:effectLst/>
              </a:rPr>
              <a:t>«الموقف الغريب» </a:t>
            </a:r>
            <a:r>
              <a:rPr lang="ar-SA" sz="3200" dirty="0">
                <a:effectLst/>
              </a:rPr>
              <a:t>لماري </a:t>
            </a:r>
            <a:r>
              <a:rPr lang="ar-SA" sz="3200" dirty="0" err="1">
                <a:effectLst/>
              </a:rPr>
              <a:t>آينزورث</a:t>
            </a:r>
            <a:r>
              <a:rPr lang="ar-SA" sz="3200" dirty="0">
                <a:effectLst/>
              </a:rPr>
              <a:t> (1971، 1978</a:t>
            </a:r>
            <a:r>
              <a:rPr lang="ar-SA" sz="3200" dirty="0" smtClean="0">
                <a:effectLst/>
              </a:rPr>
              <a:t>): </a:t>
            </a:r>
            <a:endParaRPr lang="en-US" sz="3200" dirty="0">
              <a:effectLst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93916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0" indent="0" algn="r" rtl="1">
              <a:buNone/>
            </a:pP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23645"/>
              </p:ext>
            </p:extLst>
          </p:nvPr>
        </p:nvGraphicFramePr>
        <p:xfrm>
          <a:off x="-1" y="1443037"/>
          <a:ext cx="10287001" cy="580809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735206"/>
                <a:gridCol w="2517265"/>
                <a:gridCol w="2517265"/>
                <a:gridCol w="2517265"/>
              </a:tblGrid>
              <a:tr h="86442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التعلق غير الآمن:        </a:t>
                      </a:r>
                      <a:r>
                        <a:rPr lang="ar-SA" sz="2000" dirty="0" smtClean="0">
                          <a:effectLst/>
                        </a:rPr>
                        <a:t>                    </a:t>
                      </a:r>
                      <a:r>
                        <a:rPr lang="ar-SA" sz="2000" dirty="0">
                          <a:effectLst/>
                        </a:rPr>
                        <a:t>المختلط (القلِقْ التجنبي)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Anxious Avoidant Attachment (Ambivalent)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التعلق غير الآمن: التجنبي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Avoidant Attachment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التعلق الآمن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Secure Attachment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9627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يُظهر الرضيع علامات على الإنزعاج الشديد عندما تغادر الأم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لا يُظهر الرضيع أي علامات تدل على الإنزعاج عندما تغادر الام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ينزعج الرضيع عندما تغادر الأم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قلق الانفصال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Separation Anxiety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9627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الرضيع يتجنب الغريب – يُظهر الخوف من الغريب. 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لا يتوتر الطفل من حضور الغريب، ويلعب بشكل طبيعي في حضوره. 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يتجنب الغريب حينما يكون وحيداً، ولكن يصبح ودوداً في حضور الأم معهما.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قلق الغرباء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Stranger Anxiety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9627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effectLst/>
                        </a:rPr>
                        <a:t>يقترب الطفل من الأم، ولكنه يمتنع عن التواصل معها؛ وقد يدفعها عنه ايضاً.</a:t>
                      </a:r>
                      <a:endParaRPr lang="en-US" sz="2000" b="0">
                        <a:effectLst/>
                      </a:endParaRPr>
                    </a:p>
                    <a:p>
                      <a:pPr marL="0" marR="0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</a:rPr>
                        <a:t> </a:t>
                      </a:r>
                      <a:endParaRPr lang="en-US" sz="2000" b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يظهر الرضيع القليل من الإهتمام بعودة الأم. 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يصبح سعيداً وإيجابياً عندما تعود الأم.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سلوك اللقاء مع الأم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Reunion behavior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7690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يصيح الرضيع أكثر من النوعين الآخرين ولديه رغبة بالاستكشاف أقل منهما. 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يستطيع كل من الام والغريب تهدئة الرضيع وإراحته بمستوى مماثل من الكفاءة. 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يستخدم الأم كقاعدة آمنه لاستكشاف بيئته.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مواقف أخرى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67125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%</a:t>
                      </a:r>
                      <a:r>
                        <a:rPr lang="en-US" sz="2000" dirty="0">
                          <a:effectLst/>
                        </a:rPr>
                        <a:t>15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%</a:t>
                      </a:r>
                      <a:r>
                        <a:rPr lang="en-US" sz="2000" dirty="0">
                          <a:effectLst/>
                        </a:rPr>
                        <a:t>15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%</a:t>
                      </a:r>
                      <a:r>
                        <a:rPr lang="en-US" sz="2000" dirty="0">
                          <a:effectLst/>
                        </a:rPr>
                        <a:t>70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% الرضع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847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01435" y="0"/>
            <a:ext cx="9258300" cy="1395864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بما يتميز من لديهم تعلق آمن ومن لديهم غير ذلك</a:t>
            </a:r>
            <a:r>
              <a:rPr lang="en-US" sz="4000" dirty="0" smtClean="0"/>
              <a:t>: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lnSpcReduction="1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من حظوا بتعلق آمن مع والديهم خلال الطفولة المبكرة أقدر من غيرهم على التعامل مع المشاكل الأسرية بفاعليه حين كبرهم.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وهم كذلك أكثر قدرة على بناء علاقات صداقة جيدة ومتوازنة مع رفاقهم في المراهقة.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للتعلق الآمن علاقة بالنمو الخلقي عند الأطفال.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يمثل التعلق الآمن عامل وقاية </a:t>
            </a:r>
            <a:r>
              <a:rPr lang="en-US" sz="2400" dirty="0" smtClean="0">
                <a:effectLst/>
              </a:rPr>
              <a:t>Protective Facto</a:t>
            </a:r>
            <a:r>
              <a:rPr lang="ar-SA" sz="2400" dirty="0" smtClean="0">
                <a:effectLst/>
              </a:rPr>
              <a:t> من الإضطراب النفسي.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يقدم للطفل مصدر مباشر </a:t>
            </a:r>
            <a:r>
              <a:rPr lang="ar-SA" sz="2400" dirty="0" err="1" smtClean="0">
                <a:effectLst/>
              </a:rPr>
              <a:t>للآمان</a:t>
            </a:r>
            <a:r>
              <a:rPr lang="ar-SA" sz="2400" dirty="0" smtClean="0">
                <a:effectLst/>
              </a:rPr>
              <a:t>، ونموذج للعلاقات يتأثر به في المراحل اللاحقة من حياته.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يقود التعلق الآمن إلى بناء تقدير ذات صحي، وانفعالات ايجابية أعلى، وعلاقات أحسن مع الكبار، وشعور أعلى بالاستقلال الذاتي – بخلاف الرأي الذي يذهب إلى أن طريقة التنشئة القائمة على الدعم المستمر والاستجابة السريعة للطفل يؤدي إلى عدم الأمن والاعتمادية!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>
                <a:effectLst/>
              </a:rPr>
              <a:t>تميل الأمهات من حضين بتعلق آمن مع والديهن بأن يعمل هذا لديهن «كنموذج» لتعلقهن مع أطفالهن.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34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3" y="428624"/>
            <a:ext cx="9444037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/>
              <a:t>الإضطرابات النفسية ذات العلاقة </a:t>
            </a:r>
            <a:r>
              <a:rPr lang="ar-SA" sz="4000" dirty="0" smtClean="0"/>
              <a:t>بالتعلق عند </a:t>
            </a:r>
            <a:r>
              <a:rPr lang="ar-SA" sz="4000" dirty="0"/>
              <a:t>الأطفال (1</a:t>
            </a:r>
            <a:r>
              <a:rPr lang="ar-SA" sz="4000" dirty="0" smtClean="0"/>
              <a:t>)</a:t>
            </a:r>
            <a:br>
              <a:rPr lang="ar-SA" sz="4000" dirty="0" smtClean="0"/>
            </a:br>
            <a:r>
              <a:rPr lang="en-US" sz="2800" dirty="0">
                <a:effectLst/>
              </a:rPr>
              <a:t>Attachment Disorders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ليس كل «تعلق غير آمن» </a:t>
            </a:r>
            <a:r>
              <a:rPr lang="ar-SA" sz="2400" u="sng" dirty="0" smtClean="0">
                <a:effectLst/>
              </a:rPr>
              <a:t>يقود بالضرورة </a:t>
            </a:r>
            <a:r>
              <a:rPr lang="ar-SA" sz="2400" dirty="0" smtClean="0">
                <a:effectLst/>
              </a:rPr>
              <a:t>إلى إضطراب نفسي!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اضطرابات التعلق هي النتيجة النفسية لتجاهل إجتماعي شديد </a:t>
            </a:r>
            <a:r>
              <a:rPr lang="en-US" sz="2400" b="0" dirty="0">
                <a:effectLst/>
              </a:rPr>
              <a:t>social </a:t>
            </a:r>
            <a:r>
              <a:rPr lang="en-US" sz="2400" b="0" dirty="0" smtClean="0">
                <a:effectLst/>
              </a:rPr>
              <a:t>neglect</a:t>
            </a:r>
            <a:r>
              <a:rPr lang="ar-SA" sz="2400" b="0" dirty="0" smtClean="0">
                <a:effectLst/>
              </a:rPr>
              <a:t>، والذي يتمثل في غياب الرعاية الإجتماعية والغنفعالية للطفل خلال طفولته، مايعيق نمو روابط طبيعية بين الطفل ومن يقدم له الرعاية. 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كانت مصنفة ضمن فئة واحدة في نظام </a:t>
            </a:r>
            <a:r>
              <a:rPr lang="en-US" sz="2400" b="0" dirty="0" smtClean="0">
                <a:effectLst/>
              </a:rPr>
              <a:t>DSM-IV</a:t>
            </a:r>
            <a:r>
              <a:rPr lang="ar-SA" sz="2400" b="0" dirty="0" smtClean="0">
                <a:effectLst/>
              </a:rPr>
              <a:t> هي إضطراب التعلق الإستجابي </a:t>
            </a:r>
            <a:r>
              <a:rPr lang="en-US" sz="2400" b="0" dirty="0">
                <a:effectLst/>
              </a:rPr>
              <a:t>reactive attachment disorder (RAD</a:t>
            </a:r>
            <a:r>
              <a:rPr lang="en-US" sz="2400" b="0" dirty="0" smtClean="0">
                <a:effectLst/>
              </a:rPr>
              <a:t>)</a:t>
            </a:r>
            <a:r>
              <a:rPr lang="ar-SA" sz="2400" b="0" dirty="0" smtClean="0">
                <a:effectLst/>
              </a:rPr>
              <a:t>، من ضمن اضطرابات الرضاعة أو الطفولة او المراهقة.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 قسمها نظام </a:t>
            </a:r>
            <a:r>
              <a:rPr lang="en-US" sz="2400" b="0" dirty="0" smtClean="0">
                <a:effectLst/>
              </a:rPr>
              <a:t>DSM-5 </a:t>
            </a:r>
            <a:r>
              <a:rPr lang="ar-SA" sz="2400" b="0" dirty="0" smtClean="0">
                <a:effectLst/>
              </a:rPr>
              <a:t> إلى إضطرابين هما: </a:t>
            </a:r>
            <a:r>
              <a:rPr lang="ar-SA" sz="2400" b="0" dirty="0">
                <a:effectLst/>
              </a:rPr>
              <a:t>إضطراب التعلق الإستجابي </a:t>
            </a:r>
            <a:r>
              <a:rPr lang="ar-SA" sz="2400" b="0" dirty="0" smtClean="0">
                <a:effectLst/>
              </a:rPr>
              <a:t> واضطراب </a:t>
            </a:r>
            <a:r>
              <a:rPr lang="ar-SA" sz="2400" b="0" dirty="0" smtClean="0"/>
              <a:t>الإختلاط (التفاعل) </a:t>
            </a:r>
            <a:r>
              <a:rPr lang="ar-SA" sz="2400" b="0" dirty="0"/>
              <a:t>الإجتماعي </a:t>
            </a:r>
            <a:r>
              <a:rPr lang="ar-SA" sz="2400" b="0" dirty="0" smtClean="0"/>
              <a:t>الجامح </a:t>
            </a:r>
            <a:r>
              <a:rPr lang="en-US" sz="2400" b="0" dirty="0">
                <a:effectLst/>
              </a:rPr>
              <a:t>disinhibited social engagement disorder (DSED</a:t>
            </a:r>
            <a:r>
              <a:rPr lang="en-US" sz="2400" b="0" dirty="0" smtClean="0">
                <a:effectLst/>
              </a:rPr>
              <a:t>).</a:t>
            </a:r>
            <a:r>
              <a:rPr lang="ar-SA" sz="2400" b="0" dirty="0" smtClean="0">
                <a:effectLst/>
              </a:rPr>
              <a:t>، وكليهما ضمن الإضطرابات المتعلقة بالصدمات والضغوط النفسية كفئة كبرى. </a:t>
            </a:r>
            <a:endParaRPr lang="en-US" sz="2400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640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تعريفه ومفهومه ( 1 ):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الحاجة إلى العلاقات في حياة الطفل: إشباع الحاجات والتعلم وتوفير متطلبات النمو.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العلاقة المبكرة بين الأم وطفلها ضرورية للنمو النفسي –وبذا الجسمي – السليم: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دراسات مارشال كلوز وجون </a:t>
            </a:r>
            <a:r>
              <a:rPr lang="ar-SA" sz="2400" dirty="0" err="1" smtClean="0">
                <a:effectLst/>
              </a:rPr>
              <a:t>كينيل</a:t>
            </a:r>
            <a:r>
              <a:rPr lang="ar-SA" sz="2400" dirty="0" smtClean="0">
                <a:effectLst/>
              </a:rPr>
              <a:t> حول أهمية التواصل الجسدي بين الأم وطفلها بعد الولادة - الساعات القليلة بعد الولادة كمرحلة حرجة </a:t>
            </a:r>
            <a:r>
              <a:rPr lang="en-US" sz="2400" dirty="0" smtClean="0">
                <a:effectLst/>
              </a:rPr>
              <a:t>Critical Period</a:t>
            </a:r>
            <a:r>
              <a:rPr lang="ar-SA" sz="2400" dirty="0" smtClean="0">
                <a:effectLst/>
              </a:rPr>
              <a:t>. 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الدراسات في التواصل الجسدي (اللمس) بي صغار الحيوانات وامهاتها.</a:t>
            </a:r>
          </a:p>
          <a:p>
            <a:pPr marL="805180" lvl="1" indent="-457200" algn="r" rtl="1"/>
            <a:r>
              <a:rPr lang="ar-SA" sz="2400" dirty="0">
                <a:effectLst/>
              </a:rPr>
              <a:t>هناك نتائج حديثة متسقة تشير إلى علاقات ارتباطية بين التعرض للإيذاء والتجاهل أثناء الطفولة من </a:t>
            </a:r>
            <a:r>
              <a:rPr lang="ar-SA" sz="2400" dirty="0" err="1">
                <a:effectLst/>
              </a:rPr>
              <a:t>جهه</a:t>
            </a:r>
            <a:r>
              <a:rPr lang="ar-SA" sz="2400" dirty="0">
                <a:effectLst/>
              </a:rPr>
              <a:t>، والإصابة بالذُهان واضطرابات الشخصية في الكبر </a:t>
            </a:r>
            <a:r>
              <a:rPr lang="en-US" sz="2400" dirty="0">
                <a:effectLst/>
              </a:rPr>
              <a:t>(e.g., Read, 2013; Bentall, 2013)</a:t>
            </a:r>
            <a:r>
              <a:rPr lang="ar-SA" sz="2400" dirty="0">
                <a:effectLst/>
              </a:rPr>
              <a:t> – الرابط السببي غير واضح إن وُجد!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العلاقات الأفقية والعلاقات العمودية.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الروابط الوجدانية </a:t>
            </a:r>
            <a:r>
              <a:rPr lang="en-US" sz="2400" dirty="0" err="1" smtClean="0">
                <a:effectLst/>
              </a:rPr>
              <a:t>Affectional</a:t>
            </a:r>
            <a:r>
              <a:rPr lang="en-US" sz="2400" dirty="0" smtClean="0">
                <a:effectLst/>
              </a:rPr>
              <a:t> Bonds</a:t>
            </a:r>
            <a:r>
              <a:rPr lang="ar-SA" sz="240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en-US" sz="2400" dirty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81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تعريفه ومفهومه ( 2 ):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>
                <a:effectLst/>
              </a:rPr>
              <a:t>علاقة الطفل بوالديه أو أحدهما تسمى «تعلق»، ولكن علاقتهما به ليست كذلك – </a:t>
            </a:r>
            <a:r>
              <a:rPr lang="ar-SA" sz="2400" dirty="0" err="1">
                <a:effectLst/>
              </a:rPr>
              <a:t>إتجاه</a:t>
            </a:r>
            <a:r>
              <a:rPr lang="ar-SA" sz="2400" dirty="0">
                <a:effectLst/>
              </a:rPr>
              <a:t> الإشباع والحاجة العاطفية ومصدرهما. </a:t>
            </a: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>
                <a:effectLst/>
              </a:rPr>
              <a:t>من المظاهر السلوكية للتعلق: الابتسام، التواصل البصري، اللمس، النداء، البكاء... </a:t>
            </a: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>
                <a:effectLst/>
              </a:rPr>
              <a:t>المظاهر السلوكية للتعلق تختلف من طفل إلى آخر – ليست ثابته عند الجميع</a:t>
            </a:r>
            <a:r>
              <a:rPr lang="ar-SA" sz="240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 smtClean="0">
                <a:effectLst/>
              </a:rPr>
              <a:t>كبقية الظواهر النفسية، ينبغي التمييز بين «الظاهرة» والنظريات التي تفسرها: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الظواهر موجودة بشكل مستقل عن النظرية/التفسير.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النظرية لا توجد الظاهرة، وغنما تقترح تفسيراً لها، وتقدم ما تقترح أنه ادله على صحة هذا التفسير.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دورنا هو تقييم هذه الادلة للحكم على صحة ودقة وشمولية التفسير الذي تقترحه النظرية لهذه الظاهرة.</a:t>
            </a:r>
            <a:endParaRPr lang="en-US" sz="2400" dirty="0">
              <a:effectLst/>
            </a:endParaRPr>
          </a:p>
          <a:p>
            <a:pPr marL="0" indent="0" algn="r" rtl="1">
              <a:buNone/>
            </a:pP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69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تعريفه ومفهومه ( 3 ):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 startAt="10"/>
            </a:pPr>
            <a:r>
              <a:rPr lang="ar-SA" sz="2400" dirty="0" smtClean="0">
                <a:effectLst/>
              </a:rPr>
              <a:t>التفسير السلوكي للتعلق – نظرية </a:t>
            </a:r>
            <a:r>
              <a:rPr lang="ar-SA" sz="2400" dirty="0" err="1" smtClean="0">
                <a:effectLst/>
              </a:rPr>
              <a:t>دولارد</a:t>
            </a:r>
            <a:r>
              <a:rPr lang="ar-SA" sz="2400" dirty="0" smtClean="0">
                <a:effectLst/>
              </a:rPr>
              <a:t> وميلر </a:t>
            </a:r>
            <a:r>
              <a:rPr lang="en-US" sz="2400" b="0" dirty="0">
                <a:effectLst/>
              </a:rPr>
              <a:t>(Dollard and Miller, </a:t>
            </a:r>
            <a:r>
              <a:rPr lang="en-US" sz="2400" b="0" dirty="0" smtClean="0">
                <a:effectLst/>
              </a:rPr>
              <a:t>1950)</a:t>
            </a:r>
            <a:endParaRPr lang="ar-SA" sz="2400" dirty="0">
              <a:effectLst/>
            </a:endParaRPr>
          </a:p>
          <a:p>
            <a:pPr marL="805180" lvl="1" indent="-457200" algn="r" rtl="1"/>
            <a:r>
              <a:rPr lang="ar-SA" sz="2400" dirty="0" smtClean="0">
                <a:effectLst/>
              </a:rPr>
              <a:t>يحدث التعلق بين الأم وطفلها كنتيجة لإشباع الأم لحاجات الطفل (الرضاعة).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تقلل من اهمية الرابطة الوجدانية بين الأم والطفل كتفسير لعلاقة التعلق بينهما.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تفسير وفقاً لقواعد الإشراط الكلاسيكي. </a:t>
            </a: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02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800" dirty="0" smtClean="0"/>
              <a:t>تعريفه ومفهومه ( 4 ):التفسير السلوكي للتعلق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0" indent="0" algn="r" rtl="1">
              <a:buNone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6236"/>
            <a:ext cx="10158412" cy="50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97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نظرية </a:t>
            </a:r>
            <a:r>
              <a:rPr lang="ar-SA" sz="4800" dirty="0" err="1" smtClean="0"/>
              <a:t>بولبي</a:t>
            </a:r>
            <a:r>
              <a:rPr lang="ar-SA" sz="4800" dirty="0" smtClean="0"/>
              <a:t> في التعلق ( 1 )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لاحظ </a:t>
            </a:r>
            <a:r>
              <a:rPr lang="ar-SA" sz="2400" dirty="0" err="1" smtClean="0">
                <a:effectLst/>
              </a:rPr>
              <a:t>بولبي</a:t>
            </a:r>
            <a:r>
              <a:rPr lang="ar-SA" sz="2400" dirty="0" smtClean="0">
                <a:effectLst/>
              </a:rPr>
              <a:t> أن الأطفال يظهر لديهم انزعاج شديد عند غياب أمهاتهم، ولا يختفي حتى عند قيام شخص ما غير الأم بتغذية الطفل.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هل يتسق هذا مع التفسير السلوكي للتعلق؟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عرف التعلق بأنه: علاقة نفسية مستمرة بين البشر (</a:t>
            </a:r>
            <a:r>
              <a:rPr lang="en-US" sz="2400" dirty="0" smtClean="0">
                <a:effectLst/>
              </a:rPr>
              <a:t>(</a:t>
            </a:r>
            <a:r>
              <a:rPr lang="en-US" sz="2400" b="0" dirty="0" smtClean="0">
                <a:effectLst/>
              </a:rPr>
              <a:t>Bowlby, 1969</a:t>
            </a:r>
            <a:r>
              <a:rPr lang="ar-SA" sz="2400" b="0" dirty="0" smtClean="0">
                <a:effectLst/>
              </a:rPr>
              <a:t>.</a:t>
            </a: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تميل اراء </a:t>
            </a:r>
            <a:r>
              <a:rPr lang="ar-SA" sz="2400" dirty="0" err="1">
                <a:effectLst/>
              </a:rPr>
              <a:t>بولبي</a:t>
            </a:r>
            <a:r>
              <a:rPr lang="ar-SA" sz="2400" dirty="0">
                <a:effectLst/>
              </a:rPr>
              <a:t> للتأثر نظرياً بالتحليل النفسي وتأكيد فرويد على أهمية السنوات الأولى في النمو.</a:t>
            </a: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أساسية الحاجة لتشكيل روابط إنفعالية قوية مع الآخرين – لاسيما خلال الطفولة المبكرة (0 – 2 سنوات).</a:t>
            </a: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مفهوم رابطة التعلق </a:t>
            </a:r>
            <a:r>
              <a:rPr lang="en-US" sz="2400" dirty="0">
                <a:effectLst/>
              </a:rPr>
              <a:t>Attachment Bond</a:t>
            </a:r>
            <a:r>
              <a:rPr lang="ar-SA" sz="2400" dirty="0">
                <a:effectLst/>
              </a:rPr>
              <a:t>. </a:t>
            </a:r>
            <a:endParaRPr lang="ar-SA" sz="2400" dirty="0" smtClean="0">
              <a:effectLst/>
            </a:endParaRP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تمثل إسهامات «</a:t>
            </a:r>
            <a:r>
              <a:rPr lang="ar-SA" sz="2400" dirty="0" err="1">
                <a:effectLst/>
              </a:rPr>
              <a:t>بولبي</a:t>
            </a:r>
            <a:r>
              <a:rPr lang="ar-SA" sz="2400" dirty="0">
                <a:effectLst/>
              </a:rPr>
              <a:t>» و «ماري </a:t>
            </a:r>
            <a:r>
              <a:rPr lang="ar-SA" sz="2400" dirty="0" err="1">
                <a:effectLst/>
              </a:rPr>
              <a:t>آينزوث</a:t>
            </a:r>
            <a:r>
              <a:rPr lang="ar-SA" sz="2400" dirty="0">
                <a:effectLst/>
              </a:rPr>
              <a:t>» الأهم في فهم سلوك التعلق عند الأطفال.</a:t>
            </a:r>
          </a:p>
          <a:p>
            <a:pPr marL="0" lvl="1" indent="0" algn="r" rtl="1">
              <a:spcBef>
                <a:spcPts val="0"/>
              </a:spcBef>
              <a:buClr>
                <a:schemeClr val="accent1"/>
              </a:buClr>
              <a:buSzPct val="70000"/>
              <a:buNone/>
            </a:pPr>
            <a:endParaRPr lang="ar-SA" sz="2400" dirty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>
              <a:effectLst/>
            </a:endParaRPr>
          </a:p>
          <a:p>
            <a:pPr marL="0" indent="0" algn="r" rtl="1">
              <a:buNone/>
            </a:pPr>
            <a:endParaRPr lang="en-US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78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(1)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 smtClean="0">
                <a:effectLst/>
              </a:rPr>
              <a:t>كيف يبدأ التعلق بين الطفل ووالديه، وما المراحل التي تمر بها هذه العملية؟</a:t>
            </a:r>
          </a:p>
          <a:p>
            <a:pPr algn="r" rtl="1"/>
            <a:r>
              <a:rPr lang="ar-SA" sz="2400" dirty="0" err="1" smtClean="0">
                <a:effectLst/>
              </a:rPr>
              <a:t>أقترحت</a:t>
            </a:r>
            <a:r>
              <a:rPr lang="ar-SA" sz="2400" dirty="0" smtClean="0">
                <a:effectLst/>
              </a:rPr>
              <a:t> اربعة مراحل تمر بها عملية تعلق الطفل بوالديه او احدهما، هي:</a:t>
            </a:r>
          </a:p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الاولى: التوجه والإشارة غير المركزة</a:t>
            </a:r>
            <a:r>
              <a:rPr lang="en-US" sz="2400" dirty="0" smtClean="0">
                <a:solidFill>
                  <a:srgbClr val="00B0F0"/>
                </a:solidFill>
                <a:effectLst/>
              </a:rPr>
              <a:t> Non-focused orienting &amp; signaling</a:t>
            </a:r>
            <a:r>
              <a:rPr lang="ar-SA" sz="2400" dirty="0" smtClean="0">
                <a:solidFill>
                  <a:srgbClr val="00B0F0"/>
                </a:solidFill>
                <a:effectLst/>
              </a:rPr>
              <a:t> - </a:t>
            </a:r>
            <a:r>
              <a:rPr lang="en-US" sz="2400" dirty="0">
                <a:solidFill>
                  <a:srgbClr val="00B0F0"/>
                </a:solidFill>
                <a:effectLst/>
              </a:rPr>
              <a:t>Indiscriminate attachments</a:t>
            </a:r>
            <a:r>
              <a:rPr lang="ar-SA" sz="2400" dirty="0">
                <a:solidFill>
                  <a:srgbClr val="00B0F0"/>
                </a:solidFill>
                <a:effectLst/>
              </a:rPr>
              <a:t> </a:t>
            </a:r>
            <a:r>
              <a:rPr lang="ar-SA" sz="2400" dirty="0" smtClean="0">
                <a:solidFill>
                  <a:srgbClr val="00B0F0"/>
                </a:solidFill>
                <a:effectLst/>
              </a:rPr>
              <a:t>:</a:t>
            </a:r>
            <a:endParaRPr lang="ar-SA" sz="2400" dirty="0">
              <a:solidFill>
                <a:srgbClr val="00B0F0"/>
              </a:solidFill>
              <a:effectLst/>
            </a:endParaRPr>
          </a:p>
          <a:p>
            <a:pPr lvl="2" algn="r" rtl="1"/>
            <a:r>
              <a:rPr lang="ar-SA" sz="2400" dirty="0" smtClean="0">
                <a:effectLst/>
              </a:rPr>
              <a:t>تمتد خلال الشهور الثلاث الأولى.</a:t>
            </a:r>
          </a:p>
          <a:p>
            <a:pPr lvl="2" algn="r" rtl="1"/>
            <a:r>
              <a:rPr lang="ar-SA" sz="2400" dirty="0" smtClean="0">
                <a:effectLst/>
              </a:rPr>
              <a:t>سلوكيات بسيطة نحو القائم بالرعاية، كالتواصل البصري </a:t>
            </a:r>
            <a:r>
              <a:rPr lang="ar-SA" sz="2400" dirty="0" err="1" smtClean="0">
                <a:effectLst/>
              </a:rPr>
              <a:t>والإلتصاق</a:t>
            </a:r>
            <a:r>
              <a:rPr lang="ar-SA" sz="2400" dirty="0" smtClean="0">
                <a:effectLst/>
              </a:rPr>
              <a:t> الجسدي، الضم إلى الصدر، الإستجابة لجهود الآخرين...</a:t>
            </a:r>
          </a:p>
          <a:p>
            <a:pPr lvl="2" algn="r" rtl="1"/>
            <a:r>
              <a:rPr lang="ar-SA" sz="2400" dirty="0" smtClean="0">
                <a:effectLst/>
              </a:rPr>
              <a:t>يُعتقد بأن هذه السلوكيات تهدف إجمالاً إلى رفع مستوى التقارب </a:t>
            </a:r>
            <a:r>
              <a:rPr lang="en-US" sz="2400" dirty="0" smtClean="0">
                <a:effectLst/>
              </a:rPr>
              <a:t>Proximity</a:t>
            </a:r>
            <a:r>
              <a:rPr lang="ar-SA" sz="2400" dirty="0" smtClean="0">
                <a:effectLst/>
              </a:rPr>
              <a:t>.</a:t>
            </a:r>
          </a:p>
          <a:p>
            <a:pPr lvl="2" algn="r" rtl="1"/>
            <a:r>
              <a:rPr lang="ar-SA" sz="2400" dirty="0" smtClean="0">
                <a:effectLst/>
              </a:rPr>
              <a:t>وانها «تلقائية» أكثر من كونها ذات غرض محدد أو موجهه نحو شخص محدد.</a:t>
            </a:r>
          </a:p>
          <a:p>
            <a:pPr lvl="2" algn="r" rtl="1"/>
            <a:r>
              <a:rPr lang="ar-SA" sz="2400" dirty="0" smtClean="0">
                <a:effectLst/>
              </a:rPr>
              <a:t>تُشكل أساس لتعلق الطفل.</a:t>
            </a: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( 2 )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الثانية: التركيز على شخصية معينة او أكثر </a:t>
            </a:r>
            <a:r>
              <a:rPr lang="en-US" sz="2400" dirty="0" smtClean="0">
                <a:solidFill>
                  <a:srgbClr val="00B0F0"/>
                </a:solidFill>
                <a:effectLst/>
              </a:rPr>
              <a:t>Focus on one or more figures</a:t>
            </a:r>
            <a:r>
              <a:rPr lang="ar-SA" sz="2400" dirty="0" smtClean="0">
                <a:solidFill>
                  <a:srgbClr val="00B0F0"/>
                </a:solidFill>
                <a:effectLst/>
              </a:rPr>
              <a:t>:</a:t>
            </a:r>
          </a:p>
          <a:p>
            <a:pPr lvl="2" algn="r" rtl="1"/>
            <a:r>
              <a:rPr lang="ar-SA" sz="2400" dirty="0" smtClean="0">
                <a:effectLst/>
              </a:rPr>
              <a:t>مفهوم شخصية التعلق </a:t>
            </a:r>
            <a:r>
              <a:rPr lang="en-US" sz="2400" dirty="0" smtClean="0">
                <a:effectLst/>
              </a:rPr>
              <a:t>Attachment Figure</a:t>
            </a:r>
            <a:r>
              <a:rPr lang="ar-SA" sz="2400" dirty="0" smtClean="0">
                <a:effectLst/>
              </a:rPr>
              <a:t> – الشخصية التي يتم التعلق بها حصراً. قد يكون أحد الوالدين أو، في حالات </a:t>
            </a:r>
            <a:r>
              <a:rPr lang="ar-SA" sz="2400" dirty="0" err="1" smtClean="0">
                <a:effectLst/>
              </a:rPr>
              <a:t>إستثنائية</a:t>
            </a:r>
            <a:r>
              <a:rPr lang="ar-SA" sz="2400" dirty="0" smtClean="0">
                <a:effectLst/>
              </a:rPr>
              <a:t> غيرهما!</a:t>
            </a:r>
          </a:p>
          <a:p>
            <a:pPr lvl="2" algn="r" rtl="1"/>
            <a:r>
              <a:rPr lang="ar-SA" sz="2400" dirty="0" smtClean="0">
                <a:effectLst/>
              </a:rPr>
              <a:t>تبدأ في الظهور بعد الأشهر الثلاثة الأولى من العمر، إلى الشهر الثامن تقريباً. </a:t>
            </a:r>
          </a:p>
          <a:p>
            <a:pPr lvl="2" algn="r" rtl="1"/>
            <a:r>
              <a:rPr lang="ar-SA" sz="2400" dirty="0" smtClean="0">
                <a:effectLst/>
              </a:rPr>
              <a:t>انصراف أغلب سلوكيات التعلق نحو من يقدمون له العناية بانتظام، بعد أن كان هذا السلوك غير موجه إجمالا – الابتسام والمداعبة مثلاً. </a:t>
            </a:r>
          </a:p>
          <a:p>
            <a:pPr lvl="2" algn="r" rtl="1"/>
            <a:r>
              <a:rPr lang="ar-SA" sz="2400" dirty="0" smtClean="0">
                <a:effectLst/>
              </a:rPr>
              <a:t>قد لا تظهر سلوكيات الابتسام مثلاً نحو الغرباء. ولكنه قد لا ينفر أو ينزعج منهم.</a:t>
            </a:r>
          </a:p>
          <a:p>
            <a:pPr lvl="2" algn="r" rtl="1"/>
            <a:r>
              <a:rPr lang="ar-SA" sz="2400" dirty="0" smtClean="0">
                <a:effectLst/>
              </a:rPr>
              <a:t>لم يظهر التعلق بشكل كامل نحو أحد بعد – القاعدة الآمنة للتعلق. وبذا فقد لا يظهر لديه قلقاً عند تغير والديه ولا يُظهر قلقاً أو خوفاً كاملاً من الغرباء.</a:t>
            </a:r>
          </a:p>
          <a:p>
            <a:pPr lvl="2" algn="r" rtl="1"/>
            <a:r>
              <a:rPr lang="ar-SA" sz="2400" dirty="0" smtClean="0">
                <a:effectLst/>
              </a:rPr>
              <a:t>تظهر قدرة الرضيع على التمييز بين المصادر الأولية والثانوية للرعاية.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33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( 3 )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lnSpcReduction="1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الثالثة: سلوكيات القاعدة الآمنة.</a:t>
            </a:r>
          </a:p>
          <a:p>
            <a:pPr lvl="2" algn="r" rtl="1"/>
            <a:r>
              <a:rPr lang="ar-SA" sz="2400" dirty="0" smtClean="0">
                <a:effectLst/>
              </a:rPr>
              <a:t>مفهوم القاعدة الآمنة </a:t>
            </a:r>
            <a:r>
              <a:rPr lang="en-US" sz="2400" dirty="0" smtClean="0">
                <a:effectLst/>
              </a:rPr>
              <a:t>Secure Base</a:t>
            </a:r>
            <a:r>
              <a:rPr lang="ar-SA" sz="2400" dirty="0">
                <a:effectLst/>
              </a:rPr>
              <a:t> </a:t>
            </a:r>
            <a:r>
              <a:rPr lang="ar-SA" sz="2400" dirty="0" smtClean="0">
                <a:effectLst/>
              </a:rPr>
              <a:t>في التعلق.</a:t>
            </a:r>
          </a:p>
          <a:p>
            <a:pPr lvl="2" algn="r" rtl="1"/>
            <a:r>
              <a:rPr lang="ar-SA" sz="2400" dirty="0" smtClean="0">
                <a:effectLst/>
              </a:rPr>
              <a:t>لا يختبر الرضيع شعور التعلق الكامل والحقيقي إلا في هذه المرحلة – ربما لنمو قدرته الحركية دور في هذا، إذ يستطيع التعبير عن سلوكيات التعلق بشكل أوضح.</a:t>
            </a:r>
          </a:p>
          <a:p>
            <a:pPr lvl="2" algn="r" rtl="1"/>
            <a:r>
              <a:rPr lang="ar-SA" sz="2400" dirty="0" smtClean="0">
                <a:effectLst/>
              </a:rPr>
              <a:t>يتحرك نحو الأم – او شخصية التعلق – أو يشير لها بيديه، أو يحفزها بحركاته على الإقتراب منه – سلوك التقارب </a:t>
            </a:r>
            <a:r>
              <a:rPr lang="en-US" sz="2400" dirty="0" smtClean="0">
                <a:effectLst/>
              </a:rPr>
              <a:t>Proximity</a:t>
            </a:r>
            <a:r>
              <a:rPr lang="ar-SA" sz="2400" dirty="0" smtClean="0">
                <a:effectLst/>
              </a:rPr>
              <a:t> المُشار إليه آنفاً.</a:t>
            </a:r>
          </a:p>
          <a:p>
            <a:pPr lvl="2" algn="r" rtl="1"/>
            <a:r>
              <a:rPr lang="ar-SA" sz="2400" dirty="0" smtClean="0">
                <a:effectLst/>
              </a:rPr>
              <a:t>إستخدام الشخص الاكثر أهمية «كقاعدة آمنة» لاستكشاف البيئة من خلاله.</a:t>
            </a:r>
          </a:p>
          <a:p>
            <a:pPr lvl="2" algn="r" rtl="1"/>
            <a:r>
              <a:rPr lang="ar-SA" sz="2400" dirty="0" smtClean="0">
                <a:effectLst/>
              </a:rPr>
              <a:t>إستخدام «القاعدة الآمنة» أحد اكثر المظاهر على حدوث التعلق الحقيقي عند الطفل تجاه من يقوم برعايته.</a:t>
            </a:r>
          </a:p>
          <a:p>
            <a:pPr lvl="2" algn="r" rtl="1"/>
            <a:r>
              <a:rPr lang="ar-SA" sz="2400" dirty="0" smtClean="0">
                <a:effectLst/>
              </a:rPr>
              <a:t>قد لا يظهر الشخص محل التعلق بشكل واضح في البداية، إذ ينصرف التعلق نحو أكثر من شخص حينها. </a:t>
            </a:r>
          </a:p>
          <a:p>
            <a:pPr lvl="2" algn="r" rtl="1"/>
            <a:r>
              <a:rPr lang="ar-SA" sz="2400" dirty="0" smtClean="0">
                <a:effectLst/>
              </a:rPr>
              <a:t>قد تستمر هذه المرحلة إلى نهاية السنة الأولى. 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40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ring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Kring</Template>
  <TotalTime>1979</TotalTime>
  <Pages>37</Pages>
  <Words>1555</Words>
  <Application>Microsoft Office PowerPoint</Application>
  <PresentationFormat>35mm Slides</PresentationFormat>
  <Paragraphs>187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Rockwell</vt:lpstr>
      <vt:lpstr>Times New Roman</vt:lpstr>
      <vt:lpstr>Wingdings 2</vt:lpstr>
      <vt:lpstr>Kring</vt:lpstr>
      <vt:lpstr>التعلُّق Attachment</vt:lpstr>
      <vt:lpstr>تعريفه ومفهومه ( 1 ):</vt:lpstr>
      <vt:lpstr>تعريفه ومفهومه ( 2 ):</vt:lpstr>
      <vt:lpstr>تعريفه ومفهومه ( 3 ):</vt:lpstr>
      <vt:lpstr>تعريفه ومفهومه ( 4 ):التفسير السلوكي للتعلق</vt:lpstr>
      <vt:lpstr>نظرية بولبي في التعلق ( 1 )</vt:lpstr>
      <vt:lpstr>مراحل عملية التعلق عند بولبي (1)  (كفافي، 2009؛ Bowlby, 1969)</vt:lpstr>
      <vt:lpstr>مراحل عملية التعلق عند بولبي ( 2 ) (كفافي، 2009؛ Bowlby, 1969)</vt:lpstr>
      <vt:lpstr>مراحل عملية التعلق عند بولبي ( 3 ) (كفافي، 2009؛ Bowlby, 1969)</vt:lpstr>
      <vt:lpstr>مراحل عملية التعلق عند بولبي ( 4 ) (كفافي، 2009؛ Bowlby, 1969)</vt:lpstr>
      <vt:lpstr>أنماط التعلق  Patterns of Attachment  دراسات آينزوورث</vt:lpstr>
      <vt:lpstr>أنماط التعلق  Patterns of Attachment  دراسات آينزوورث</vt:lpstr>
      <vt:lpstr>أنماط التعلق  Patterns of Attachment  دراسات آينزوورث</vt:lpstr>
      <vt:lpstr>أنماط التعلق  Patterns of Attachment  دراسات آينزوورث</vt:lpstr>
      <vt:lpstr>أنماط التعلق  Patterns of Attachment  دراسات آينزوورث</vt:lpstr>
      <vt:lpstr>تصنيف أنماط التعلق وفقاً لدراسات «الموقف الغريب» لماري آينزورث (1971، 1978): </vt:lpstr>
      <vt:lpstr>بما يتميز من لديهم تعلق آمن ومن لديهم غير ذلك:</vt:lpstr>
      <vt:lpstr>الإضطرابات النفسية ذات العلاقة بالتعلق عند الأطفال (1) Attachment Disorders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 Lecture Notes Presentation  Chapter 2  Current Paradigms in Psychopathology</dc:title>
  <dc:creator>MNina</dc:creator>
  <cp:lastModifiedBy>Sony Vaio</cp:lastModifiedBy>
  <cp:revision>340</cp:revision>
  <cp:lastPrinted>1997-05-05T16:48:04Z</cp:lastPrinted>
  <dcterms:created xsi:type="dcterms:W3CDTF">2012-01-25T17:37:17Z</dcterms:created>
  <dcterms:modified xsi:type="dcterms:W3CDTF">2015-12-15T18:26:09Z</dcterms:modified>
</cp:coreProperties>
</file>