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Lst>
  <p:sldIdLst>
    <p:sldId id="256" r:id="rId2"/>
    <p:sldId id="258" r:id="rId3"/>
    <p:sldId id="259" r:id="rId4"/>
    <p:sldId id="260" r:id="rId5"/>
    <p:sldId id="271"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72" r:id="rId19"/>
    <p:sldId id="262" r:id="rId20"/>
    <p:sldId id="263" r:id="rId21"/>
    <p:sldId id="270" r:id="rId22"/>
  </p:sldIdLst>
  <p:sldSz cx="12192000" cy="6858000"/>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31"/>
    <a:srgbClr val="F43E3E"/>
    <a:srgbClr val="001642"/>
    <a:srgbClr val="FFFF99"/>
    <a:srgbClr val="00421E"/>
    <a:srgbClr val="FFFF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C083E6E3-FA7D-4D7B-A595-EF9225AFEA82}" styleName="نمط فاتح 1 - تمييز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16DA210-FB5B-4158-B5E0-FEB733F419BA}" styleName="النمط الفاتح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752" autoAdjust="0"/>
    <p:restoredTop sz="94660"/>
  </p:normalViewPr>
  <p:slideViewPr>
    <p:cSldViewPr snapToGrid="0">
      <p:cViewPr varScale="1">
        <p:scale>
          <a:sx n="75" d="100"/>
          <a:sy n="75" d="100"/>
        </p:scale>
        <p:origin x="27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p:txBody>
          <a:bodyPr/>
          <a:lstStyle/>
          <a:p>
            <a:fld id="{BD6A32BD-0FA4-4327-B794-526F1DABBF5A}" type="datetimeFigureOut">
              <a:rPr lang="ar-SA" smtClean="0"/>
              <a:t>16/06/35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319A051-7093-4F1C-BAFF-9745ED642D72}" type="slidenum">
              <a:rPr lang="ar-SA" smtClean="0"/>
              <a:t>‹#›</a:t>
            </a:fld>
            <a:endParaRPr lang="ar-SA"/>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2979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صورة بانورامية مع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ar-SA" smtClean="0"/>
              <a:t>انقر لتحرير أنماط النص الرئيسي</a:t>
            </a:r>
          </a:p>
        </p:txBody>
      </p:sp>
      <p:sp>
        <p:nvSpPr>
          <p:cNvPr id="3" name="Date Placeholder 2"/>
          <p:cNvSpPr>
            <a:spLocks noGrp="1"/>
          </p:cNvSpPr>
          <p:nvPr>
            <p:ph type="dt" sz="half" idx="10"/>
          </p:nvPr>
        </p:nvSpPr>
        <p:spPr/>
        <p:txBody>
          <a:bodyPr/>
          <a:lstStyle/>
          <a:p>
            <a:fld id="{BD6A32BD-0FA4-4327-B794-526F1DABBF5A}" type="datetimeFigureOut">
              <a:rPr lang="ar-SA" smtClean="0"/>
              <a:t>16/06/35</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4017300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العنوان والتسمية ال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D6A32BD-0FA4-4327-B794-526F1DABBF5A}" type="datetimeFigureOut">
              <a:rPr lang="ar-SA" smtClean="0"/>
              <a:t>16/06/35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25627187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اقتباس مع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ar-SA" smtClean="0"/>
              <a:t>انقر لتحرير نمط العنوان الرئيسي</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ar-SA" smtClean="0"/>
              <a:t>انقر لتحرير أنماط النص الرئيسي</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D6A32BD-0FA4-4327-B794-526F1DABBF5A}" type="datetimeFigureOut">
              <a:rPr lang="ar-SA" smtClean="0"/>
              <a:t>16/06/35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319A051-7093-4F1C-BAFF-9745ED642D72}" type="slidenum">
              <a:rPr lang="ar-SA" smtClean="0"/>
              <a:t>‹#›</a:t>
            </a:fld>
            <a:endParaRPr lang="ar-SA"/>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414874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بطاقة اسم">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D6A32BD-0FA4-4327-B794-526F1DABBF5A}" type="datetimeFigureOut">
              <a:rPr lang="ar-SA" smtClean="0"/>
              <a:t>16/06/35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8948719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بطاقة اسم ذات اقتباس">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ar-SA" smtClean="0"/>
              <a:t>انقر لتحرير نمط العنوان الرئيسي</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ar-SA" smtClean="0"/>
              <a:t>انقر لتحرير أنماط النص الرئيسي</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D6A32BD-0FA4-4327-B794-526F1DABBF5A}" type="datetimeFigureOut">
              <a:rPr lang="ar-SA" smtClean="0"/>
              <a:t>16/06/35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319A051-7093-4F1C-BAFF-9745ED642D72}" type="slidenum">
              <a:rPr lang="ar-SA" smtClean="0"/>
              <a:t>‹#›</a:t>
            </a:fld>
            <a:endParaRPr lang="ar-SA"/>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7515878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صواب أو خطأ">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ar-SA" smtClean="0"/>
              <a:t>انقر لتحرير نمط العنوان الرئيسي</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ar-SA" smtClean="0"/>
              <a:t>انقر لتحرير أنماط النص الرئيسي</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D6A32BD-0FA4-4327-B794-526F1DABBF5A}" type="datetimeFigureOut">
              <a:rPr lang="ar-SA" smtClean="0"/>
              <a:t>16/06/35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41553058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p:txBody>
          <a:bodyPr vert="eaVert" ancho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BD6A32BD-0FA4-4327-B794-526F1DABBF5A}" type="datetimeFigureOut">
              <a:rPr lang="ar-SA" smtClean="0"/>
              <a:t>16/06/35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7931371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BD6A32BD-0FA4-4327-B794-526F1DABBF5A}" type="datetimeFigureOut">
              <a:rPr lang="ar-SA" smtClean="0"/>
              <a:t>16/06/35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1611190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Content Placeholder 2"/>
          <p:cNvSpPr>
            <a:spLocks noGrp="1"/>
          </p:cNvSpPr>
          <p:nvPr>
            <p:ph idx="1"/>
          </p:nvPr>
        </p:nvSpPr>
        <p:spPr/>
        <p:txBody>
          <a:bodyPr anchor="ct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BD6A32BD-0FA4-4327-B794-526F1DABBF5A}" type="datetimeFigureOut">
              <a:rPr lang="ar-SA" smtClean="0"/>
              <a:t>16/06/35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3014752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BD6A32BD-0FA4-4327-B794-526F1DABBF5A}" type="datetimeFigureOut">
              <a:rPr lang="ar-SA" smtClean="0"/>
              <a:t>16/06/35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1787737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Date Placeholder 4"/>
          <p:cNvSpPr>
            <a:spLocks noGrp="1"/>
          </p:cNvSpPr>
          <p:nvPr>
            <p:ph type="dt" sz="half" idx="10"/>
          </p:nvPr>
        </p:nvSpPr>
        <p:spPr/>
        <p:txBody>
          <a:bodyPr/>
          <a:lstStyle/>
          <a:p>
            <a:fld id="{BD6A32BD-0FA4-4327-B794-526F1DABBF5A}" type="datetimeFigureOut">
              <a:rPr lang="ar-SA" smtClean="0"/>
              <a:t>16/06/35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1503869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BD6A32BD-0FA4-4327-B794-526F1DABBF5A}" type="datetimeFigureOut">
              <a:rPr lang="ar-SA" smtClean="0"/>
              <a:t>16/06/35</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592019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Date Placeholder 2"/>
          <p:cNvSpPr>
            <a:spLocks noGrp="1"/>
          </p:cNvSpPr>
          <p:nvPr>
            <p:ph type="dt" sz="half" idx="10"/>
          </p:nvPr>
        </p:nvSpPr>
        <p:spPr/>
        <p:txBody>
          <a:bodyPr/>
          <a:lstStyle/>
          <a:p>
            <a:fld id="{BD6A32BD-0FA4-4327-B794-526F1DABBF5A}" type="datetimeFigureOut">
              <a:rPr lang="ar-SA" smtClean="0"/>
              <a:t>16/06/35</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367467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6A32BD-0FA4-4327-B794-526F1DABBF5A}" type="datetimeFigureOut">
              <a:rPr lang="ar-SA" smtClean="0"/>
              <a:t>16/06/35</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668600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ar-SA" smtClean="0"/>
              <a:t>انقر لتحرير نمط العنوان الرئيسي</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BD6A32BD-0FA4-4327-B794-526F1DABBF5A}" type="datetimeFigureOut">
              <a:rPr lang="ar-SA" smtClean="0"/>
              <a:t>16/06/35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739988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ar-SA" smtClean="0"/>
              <a:t>انقر لتحرير نمط العنوان الرئيسي</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BD6A32BD-0FA4-4327-B794-526F1DABBF5A}" type="datetimeFigureOut">
              <a:rPr lang="ar-SA" smtClean="0"/>
              <a:t>16/06/35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5319A051-7093-4F1C-BAFF-9745ED642D72}" type="slidenum">
              <a:rPr lang="ar-SA" smtClean="0"/>
              <a:t>‹#›</a:t>
            </a:fld>
            <a:endParaRPr lang="ar-SA"/>
          </a:p>
        </p:txBody>
      </p:sp>
    </p:spTree>
    <p:extLst>
      <p:ext uri="{BB962C8B-B14F-4D97-AF65-F5344CB8AC3E}">
        <p14:creationId xmlns:p14="http://schemas.microsoft.com/office/powerpoint/2010/main" val="3261847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67000"/>
              </a:schemeClr>
            </a:gs>
            <a:gs pos="48000">
              <a:schemeClr val="accent1">
                <a:lumMod val="97000"/>
                <a:lumOff val="3000"/>
              </a:schemeClr>
            </a:gs>
            <a:gs pos="30000">
              <a:schemeClr val="accent1">
                <a:lumMod val="60000"/>
                <a:lumOff val="40000"/>
              </a:schemeClr>
            </a:gs>
          </a:gsLst>
          <a:lin ang="16200000" scaled="1"/>
          <a:tileRect/>
        </a:gradFill>
        <a:effectLst/>
      </p:bgPr>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D6A32BD-0FA4-4327-B794-526F1DABBF5A}" type="datetimeFigureOut">
              <a:rPr lang="ar-SA" smtClean="0"/>
              <a:t>16/06/35</a:t>
            </a:fld>
            <a:endParaRPr lang="ar-SA"/>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ar-SA"/>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5319A051-7093-4F1C-BAFF-9745ED642D72}" type="slidenum">
              <a:rPr lang="ar-SA" smtClean="0"/>
              <a:t>‹#›</a:t>
            </a:fld>
            <a:endParaRPr lang="ar-SA"/>
          </a:p>
        </p:txBody>
      </p:sp>
    </p:spTree>
    <p:extLst>
      <p:ext uri="{BB962C8B-B14F-4D97-AF65-F5344CB8AC3E}">
        <p14:creationId xmlns:p14="http://schemas.microsoft.com/office/powerpoint/2010/main" val="422183240"/>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l" defTabSz="457200" rtl="1" eaLnBrk="1" latinLnBrk="0" hangingPunct="1">
        <a:spcBef>
          <a:spcPct val="0"/>
        </a:spcBef>
        <a:buNone/>
        <a:defRPr sz="3600" kern="1200" cap="all">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صورة 6"/>
          <p:cNvPicPr>
            <a:picLocks noChangeAspect="1"/>
          </p:cNvPicPr>
          <p:nvPr/>
        </p:nvPicPr>
        <p:blipFill rotWithShape="1">
          <a:blip r:embed="rId2">
            <a:extLst>
              <a:ext uri="{28A0092B-C50C-407E-A947-70E740481C1C}">
                <a14:useLocalDpi xmlns:a14="http://schemas.microsoft.com/office/drawing/2010/main" val="0"/>
              </a:ext>
            </a:extLst>
          </a:blip>
          <a:srcRect t="20931" b="22763"/>
          <a:stretch/>
        </p:blipFill>
        <p:spPr>
          <a:xfrm>
            <a:off x="0" y="0"/>
            <a:ext cx="12192000" cy="6858000"/>
          </a:xfrm>
          <a:prstGeom prst="rect">
            <a:avLst/>
          </a:prstGeom>
        </p:spPr>
      </p:pic>
      <p:sp>
        <p:nvSpPr>
          <p:cNvPr id="4" name="مستطيل 3"/>
          <p:cNvSpPr/>
          <p:nvPr/>
        </p:nvSpPr>
        <p:spPr>
          <a:xfrm>
            <a:off x="3057996" y="397871"/>
            <a:ext cx="6952544" cy="1015663"/>
          </a:xfrm>
          <a:prstGeom prst="rect">
            <a:avLst/>
          </a:prstGeom>
          <a:noFill/>
        </p:spPr>
        <p:txBody>
          <a:bodyPr wrap="none" lIns="91440" tIns="45720" rIns="91440" bIns="45720">
            <a:spAutoFit/>
          </a:bodyPr>
          <a:lstStyle/>
          <a:p>
            <a:pPr algn="ctr"/>
            <a:r>
              <a:rPr lang="ar-SA" sz="6000" b="1" spc="50" dirty="0" smtClean="0">
                <a:ln w="9525" cmpd="sng">
                  <a:solidFill>
                    <a:schemeClr val="tx1"/>
                  </a:solidFill>
                  <a:prstDash val="solid"/>
                </a:ln>
                <a:solidFill>
                  <a:srgbClr val="70AD47">
                    <a:tint val="1000"/>
                  </a:srgbClr>
                </a:solidFill>
                <a:effectLst>
                  <a:glow rad="228600">
                    <a:schemeClr val="accent6">
                      <a:satMod val="175000"/>
                      <a:alpha val="40000"/>
                    </a:schemeClr>
                  </a:glow>
                </a:effectLst>
              </a:rPr>
              <a:t>الاعتماد المستندي</a:t>
            </a:r>
          </a:p>
        </p:txBody>
      </p:sp>
      <p:sp>
        <p:nvSpPr>
          <p:cNvPr id="6" name="مستطيل 5"/>
          <p:cNvSpPr/>
          <p:nvPr/>
        </p:nvSpPr>
        <p:spPr>
          <a:xfrm>
            <a:off x="-199506" y="1811405"/>
            <a:ext cx="11646071" cy="1815882"/>
          </a:xfrm>
          <a:prstGeom prst="rect">
            <a:avLst/>
          </a:prstGeom>
          <a:noFill/>
        </p:spPr>
        <p:txBody>
          <a:bodyPr wrap="square" lIns="91440" tIns="45720" rIns="91440" bIns="45720">
            <a:spAutoFit/>
          </a:bodyPr>
          <a:lstStyle/>
          <a:p>
            <a:r>
              <a:rPr lang="ar-SA" sz="2800" b="1" dirty="0">
                <a:solidFill>
                  <a:srgbClr val="001642"/>
                </a:solidFill>
              </a:rPr>
              <a:t>إعداد الطالبات:            </a:t>
            </a:r>
            <a:r>
              <a:rPr lang="ar-SA" sz="2800" b="1" dirty="0" smtClean="0">
                <a:solidFill>
                  <a:srgbClr val="001642"/>
                </a:solidFill>
              </a:rPr>
              <a:t>                      </a:t>
            </a:r>
            <a:r>
              <a:rPr lang="ar-SA" sz="2800" b="1" dirty="0">
                <a:solidFill>
                  <a:srgbClr val="001642"/>
                </a:solidFill>
              </a:rPr>
              <a:t>إشراف الأستاذة:</a:t>
            </a:r>
            <a:endParaRPr lang="en-US" sz="2800" dirty="0">
              <a:solidFill>
                <a:srgbClr val="001642"/>
              </a:solidFill>
            </a:endParaRPr>
          </a:p>
          <a:p>
            <a:r>
              <a:rPr lang="ar-SA" sz="2800" b="1" dirty="0">
                <a:solidFill>
                  <a:srgbClr val="001642"/>
                </a:solidFill>
              </a:rPr>
              <a:t>جواهر العمر                                         </a:t>
            </a:r>
            <a:endParaRPr lang="en-US" sz="2800" b="1" dirty="0">
              <a:solidFill>
                <a:srgbClr val="001642"/>
              </a:solidFill>
            </a:endParaRPr>
          </a:p>
          <a:p>
            <a:r>
              <a:rPr lang="ar-SA" sz="2800" b="1" dirty="0">
                <a:solidFill>
                  <a:srgbClr val="001642"/>
                </a:solidFill>
              </a:rPr>
              <a:t>سارة العريفي                         </a:t>
            </a:r>
            <a:r>
              <a:rPr lang="ar-SA" sz="2800" b="1" dirty="0" smtClean="0">
                <a:solidFill>
                  <a:srgbClr val="001642"/>
                </a:solidFill>
              </a:rPr>
              <a:t>                 </a:t>
            </a:r>
            <a:r>
              <a:rPr lang="ar-SA" sz="2800" b="1" dirty="0">
                <a:solidFill>
                  <a:srgbClr val="001642"/>
                </a:solidFill>
              </a:rPr>
              <a:t>كيان البلوي</a:t>
            </a:r>
            <a:endParaRPr lang="en-US" sz="2800" b="1" dirty="0">
              <a:solidFill>
                <a:srgbClr val="001642"/>
              </a:solidFill>
            </a:endParaRPr>
          </a:p>
          <a:p>
            <a:r>
              <a:rPr lang="ar-SA" sz="2800" b="1" dirty="0">
                <a:solidFill>
                  <a:srgbClr val="001642"/>
                </a:solidFill>
              </a:rPr>
              <a:t>أريج </a:t>
            </a:r>
            <a:r>
              <a:rPr lang="ar-SA" sz="2800" b="1" dirty="0" smtClean="0">
                <a:solidFill>
                  <a:srgbClr val="001642"/>
                </a:solidFill>
              </a:rPr>
              <a:t>باجابر</a:t>
            </a:r>
            <a:endParaRPr lang="en-US" sz="2800" b="1" dirty="0">
              <a:solidFill>
                <a:srgbClr val="001642"/>
              </a:solidFill>
            </a:endParaRPr>
          </a:p>
        </p:txBody>
      </p:sp>
    </p:spTree>
    <p:extLst>
      <p:ext uri="{BB962C8B-B14F-4D97-AF65-F5344CB8AC3E}">
        <p14:creationId xmlns:p14="http://schemas.microsoft.com/office/powerpoint/2010/main" val="1376390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مربع نص 3"/>
          <p:cNvSpPr txBox="1"/>
          <p:nvPr/>
        </p:nvSpPr>
        <p:spPr>
          <a:xfrm>
            <a:off x="2759825" y="315884"/>
            <a:ext cx="9143999" cy="400110"/>
          </a:xfrm>
          <a:prstGeom prst="rect">
            <a:avLst/>
          </a:prstGeom>
          <a:noFill/>
        </p:spPr>
        <p:txBody>
          <a:bodyPr wrap="square" rtlCol="1">
            <a:spAutoFit/>
          </a:bodyPr>
          <a:lstStyle/>
          <a:p>
            <a:pPr rtl="0"/>
            <a:r>
              <a:rPr lang="ar-SA" sz="2000" b="1" dirty="0"/>
              <a:t>تصنيف الاعتمادات من حيث طريقة سداد المشتري الآمر بفتح </a:t>
            </a:r>
            <a:r>
              <a:rPr lang="ar-SA" sz="2000" b="1" dirty="0" smtClean="0"/>
              <a:t>الاعتماد :</a:t>
            </a:r>
            <a:endParaRPr lang="en-US" sz="2000" b="1" dirty="0"/>
          </a:p>
        </p:txBody>
      </p:sp>
      <p:sp>
        <p:nvSpPr>
          <p:cNvPr id="5" name="شكل بيضاوي 4"/>
          <p:cNvSpPr/>
          <p:nvPr/>
        </p:nvSpPr>
        <p:spPr>
          <a:xfrm>
            <a:off x="9177252" y="947652"/>
            <a:ext cx="2576944" cy="814646"/>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rtl="0"/>
            <a:r>
              <a:rPr lang="ar-SA" b="1" dirty="0"/>
              <a:t>الاعتماد المغطى </a:t>
            </a:r>
            <a:r>
              <a:rPr lang="ar-SA" b="1" dirty="0" smtClean="0"/>
              <a:t>كليا</a:t>
            </a:r>
            <a:endParaRPr lang="en-US" b="1" dirty="0"/>
          </a:p>
        </p:txBody>
      </p:sp>
      <p:sp>
        <p:nvSpPr>
          <p:cNvPr id="6" name="شكل بيضاوي 5"/>
          <p:cNvSpPr/>
          <p:nvPr/>
        </p:nvSpPr>
        <p:spPr>
          <a:xfrm>
            <a:off x="5104011" y="947651"/>
            <a:ext cx="3308466" cy="814647"/>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b="1" dirty="0"/>
              <a:t>الاعتماد المغطى جزئيا</a:t>
            </a:r>
          </a:p>
        </p:txBody>
      </p:sp>
      <p:sp>
        <p:nvSpPr>
          <p:cNvPr id="7" name="شكل بيضاوي 6"/>
          <p:cNvSpPr/>
          <p:nvPr/>
        </p:nvSpPr>
        <p:spPr>
          <a:xfrm>
            <a:off x="1463040" y="947652"/>
            <a:ext cx="2643447" cy="814646"/>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b="1" dirty="0"/>
              <a:t>الاعتماد غير المغطى</a:t>
            </a:r>
          </a:p>
        </p:txBody>
      </p:sp>
      <p:sp>
        <p:nvSpPr>
          <p:cNvPr id="8" name="مستطيل مستدير الزوايا 7"/>
          <p:cNvSpPr/>
          <p:nvPr/>
        </p:nvSpPr>
        <p:spPr>
          <a:xfrm>
            <a:off x="9177251" y="1961803"/>
            <a:ext cx="2576945" cy="21807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هو الذى يقوم طالب الاعتماد بتغطية مبلغه بالكامل للبنك، ليقوم البنك بتسديد ثمن البضاعة للبائع لدى وصول المستندات الخاصة بالبضاعة إليه.</a:t>
            </a:r>
          </a:p>
        </p:txBody>
      </p:sp>
      <p:sp>
        <p:nvSpPr>
          <p:cNvPr id="9" name="مستطيل مستدير الزوايا 8"/>
          <p:cNvSpPr/>
          <p:nvPr/>
        </p:nvSpPr>
        <p:spPr>
          <a:xfrm>
            <a:off x="1230284" y="1961802"/>
            <a:ext cx="3424844" cy="28928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هو الاعتماد الذي يمنح فيه البنك تمويلا كاملا للعميل في حدود مبلغ الاعتماد حيث يقوم البنك بدفع المبلغ للمستفيد عند تسلم المستندات، ثم تتابع البنوك التقليدية عملائها لسداد المبالغ المستحقة حسبما يتفق عليه من آجال وفوائد عن المبالغ غير المسدد. </a:t>
            </a:r>
          </a:p>
        </p:txBody>
      </p:sp>
      <p:sp>
        <p:nvSpPr>
          <p:cNvPr id="10" name="مستطيل مستدير الزوايا 9"/>
          <p:cNvSpPr/>
          <p:nvPr/>
        </p:nvSpPr>
        <p:spPr>
          <a:xfrm>
            <a:off x="5120639" y="1961803"/>
            <a:ext cx="3308466" cy="21807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هو الذى يقوم فيه العميل الآمر بفتح الاعتماد بدفع جزء من ثمن البضاعة من ماله الخاص</a:t>
            </a:r>
          </a:p>
        </p:txBody>
      </p:sp>
      <p:sp>
        <p:nvSpPr>
          <p:cNvPr id="11" name="مستطيل مستدير الزوايا 10"/>
          <p:cNvSpPr/>
          <p:nvPr/>
        </p:nvSpPr>
        <p:spPr>
          <a:xfrm>
            <a:off x="9177251" y="4289367"/>
            <a:ext cx="2576945" cy="14962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 يظل البنك في الاعتماد المغطى كليا مسئولا أمام عميله عن أي استعمال خاطئ للنقود </a:t>
            </a:r>
          </a:p>
        </p:txBody>
      </p:sp>
      <p:sp>
        <p:nvSpPr>
          <p:cNvPr id="12" name="مستطيل مستدير الزوايا 11"/>
          <p:cNvSpPr/>
          <p:nvPr/>
        </p:nvSpPr>
        <p:spPr>
          <a:xfrm>
            <a:off x="1230284" y="5054137"/>
            <a:ext cx="3424844" cy="14464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وتختلف البنوك الإسلامية في كيفية تمويل عملائها بهذا النوع من الاعتمادات حيث تعتمد صيغة تعامل مشروعة تسمى اعتماد المرابحة</a:t>
            </a:r>
          </a:p>
        </p:txBody>
      </p:sp>
      <p:sp>
        <p:nvSpPr>
          <p:cNvPr id="13" name="مستطيل مستدير الزوايا 12"/>
          <p:cNvSpPr/>
          <p:nvPr/>
        </p:nvSpPr>
        <p:spPr>
          <a:xfrm>
            <a:off x="5104011" y="4289367"/>
            <a:ext cx="3308466" cy="14962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وهناك حالات مختلفة لهذه التغطية الجزئية </a:t>
            </a:r>
          </a:p>
        </p:txBody>
      </p:sp>
    </p:spTree>
    <p:extLst>
      <p:ext uri="{BB962C8B-B14F-4D97-AF65-F5344CB8AC3E}">
        <p14:creationId xmlns:p14="http://schemas.microsoft.com/office/powerpoint/2010/main" val="278002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ircle(in)">
                                      <p:cBhvr>
                                        <p:cTn id="32" dur="10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ircle(in)">
                                      <p:cBhvr>
                                        <p:cTn id="37" dur="1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circle(in)">
                                      <p:cBhvr>
                                        <p:cTn id="42" dur="2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circle(in)">
                                      <p:cBhvr>
                                        <p:cTn id="47" dur="20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circle(in)">
                                      <p:cBhvr>
                                        <p:cTn id="5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4" name="مربع نص 3"/>
          <p:cNvSpPr txBox="1"/>
          <p:nvPr/>
        </p:nvSpPr>
        <p:spPr>
          <a:xfrm>
            <a:off x="5652653" y="332509"/>
            <a:ext cx="6301047" cy="523220"/>
          </a:xfrm>
          <a:prstGeom prst="rect">
            <a:avLst/>
          </a:prstGeom>
          <a:noFill/>
        </p:spPr>
        <p:txBody>
          <a:bodyPr wrap="square" rtlCol="1">
            <a:spAutoFit/>
          </a:bodyPr>
          <a:lstStyle/>
          <a:p>
            <a:r>
              <a:rPr lang="ar-SA" sz="2800" b="1" dirty="0">
                <a:solidFill>
                  <a:srgbClr val="C00000"/>
                </a:solidFill>
              </a:rPr>
              <a:t>تصنيف الاعتمادات من حيث </a:t>
            </a:r>
            <a:r>
              <a:rPr lang="ar-SA" sz="2800" b="1" dirty="0" smtClean="0">
                <a:solidFill>
                  <a:srgbClr val="C00000"/>
                </a:solidFill>
              </a:rPr>
              <a:t>الشكل :</a:t>
            </a:r>
            <a:endParaRPr lang="ar-SA" sz="2800" b="1" dirty="0">
              <a:solidFill>
                <a:srgbClr val="C00000"/>
              </a:solidFill>
            </a:endParaRPr>
          </a:p>
        </p:txBody>
      </p:sp>
      <p:sp>
        <p:nvSpPr>
          <p:cNvPr id="5" name="شكل بيضاوي 4"/>
          <p:cNvSpPr/>
          <p:nvPr/>
        </p:nvSpPr>
        <p:spPr>
          <a:xfrm>
            <a:off x="8545484" y="1147160"/>
            <a:ext cx="2842952" cy="665018"/>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rtl="0"/>
            <a:r>
              <a:rPr lang="ar-SA" b="1" dirty="0"/>
              <a:t>الاعتماد القابل </a:t>
            </a:r>
            <a:r>
              <a:rPr lang="ar-SA" b="1" dirty="0" smtClean="0"/>
              <a:t>للتحويل</a:t>
            </a:r>
            <a:endParaRPr lang="en-US" b="1" dirty="0"/>
          </a:p>
        </p:txBody>
      </p:sp>
      <p:sp>
        <p:nvSpPr>
          <p:cNvPr id="6" name="مستطيل مستدير الزوايا 5"/>
          <p:cNvSpPr/>
          <p:nvPr/>
        </p:nvSpPr>
        <p:spPr>
          <a:xfrm>
            <a:off x="8545484" y="2011680"/>
            <a:ext cx="2842952" cy="19950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هو اعتماد غير قابل للنقض ينص فيه على حق المستفيد في الطلب من البنك المفوَّض بالدفع أن يضع هذا الاعتماد كليا أو جزئيا تحت تصرف مستفيد آخر</a:t>
            </a:r>
          </a:p>
        </p:txBody>
      </p:sp>
      <p:sp>
        <p:nvSpPr>
          <p:cNvPr id="7" name="مستطيل مستدير الزوايا 6"/>
          <p:cNvSpPr/>
          <p:nvPr/>
        </p:nvSpPr>
        <p:spPr>
          <a:xfrm>
            <a:off x="8545484" y="4355867"/>
            <a:ext cx="2842952" cy="15960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t>يشترط </a:t>
            </a:r>
            <a:r>
              <a:rPr lang="ar-SA" dirty="0"/>
              <a:t>لإمكان التحويل موافقة الآمر والبنك المصدر للاعتماد الأصلي والمستفيد الأول</a:t>
            </a:r>
          </a:p>
        </p:txBody>
      </p:sp>
      <p:sp>
        <p:nvSpPr>
          <p:cNvPr id="8" name="شكل بيضاوي 7"/>
          <p:cNvSpPr/>
          <p:nvPr/>
        </p:nvSpPr>
        <p:spPr>
          <a:xfrm>
            <a:off x="4680063" y="1147160"/>
            <a:ext cx="3183775" cy="731520"/>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b="1" dirty="0" smtClean="0"/>
              <a:t>الاعتماد </a:t>
            </a:r>
            <a:r>
              <a:rPr lang="ar-SA" b="1" dirty="0"/>
              <a:t>الدائري أو المتجدد</a:t>
            </a:r>
          </a:p>
        </p:txBody>
      </p:sp>
      <p:sp>
        <p:nvSpPr>
          <p:cNvPr id="9" name="مستطيل مستدير الزوايا 8"/>
          <p:cNvSpPr/>
          <p:nvPr/>
        </p:nvSpPr>
        <p:spPr>
          <a:xfrm>
            <a:off x="4680062" y="2106812"/>
            <a:ext cx="3441469" cy="21779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هو الذي يفتح بقيمة محددة ولمدة محددة غير أن قيمته تتجدد تلقائيا إذا ما تم تنفيذه أو استعماله</a:t>
            </a:r>
          </a:p>
        </p:txBody>
      </p:sp>
      <p:sp>
        <p:nvSpPr>
          <p:cNvPr id="10" name="مستطيل مستدير الزوايا 9"/>
          <p:cNvSpPr/>
          <p:nvPr/>
        </p:nvSpPr>
        <p:spPr>
          <a:xfrm>
            <a:off x="4680063" y="4322615"/>
            <a:ext cx="3441469" cy="162929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t>هذا </a:t>
            </a:r>
            <a:r>
              <a:rPr lang="ar-SA" dirty="0"/>
              <a:t>النوع قليل الاستخدام ولا يفتح </a:t>
            </a:r>
            <a:r>
              <a:rPr lang="ar-SA" dirty="0" err="1"/>
              <a:t>فى</a:t>
            </a:r>
            <a:r>
              <a:rPr lang="ar-SA" dirty="0"/>
              <a:t> العادة إلا لعملاء ممتازين يثق البنك في سمعتهم، ويستعمل خصوصا لتمويل بضائع متعاقد عليها دوريا.</a:t>
            </a:r>
          </a:p>
        </p:txBody>
      </p:sp>
      <p:sp>
        <p:nvSpPr>
          <p:cNvPr id="11" name="شكل بيضاوي 10"/>
          <p:cNvSpPr/>
          <p:nvPr/>
        </p:nvSpPr>
        <p:spPr>
          <a:xfrm>
            <a:off x="798023" y="1147160"/>
            <a:ext cx="3200394" cy="731520"/>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b="1" dirty="0"/>
              <a:t>الاعتماد الظهير</a:t>
            </a:r>
          </a:p>
        </p:txBody>
      </p:sp>
      <p:sp>
        <p:nvSpPr>
          <p:cNvPr id="12" name="مستطيل مستدير الزوايا 11"/>
          <p:cNvSpPr/>
          <p:nvPr/>
        </p:nvSpPr>
        <p:spPr>
          <a:xfrm>
            <a:off x="798023" y="2011680"/>
            <a:ext cx="3200394" cy="300920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يشبه الاعتماد القابل للتحويل حيث يستعمل في الحالات </a:t>
            </a:r>
            <a:r>
              <a:rPr lang="ar-SA" dirty="0" err="1"/>
              <a:t>التى</a:t>
            </a:r>
            <a:r>
              <a:rPr lang="ar-SA" dirty="0"/>
              <a:t> يكون فيها المستفيد من الاعتماد الأصلي وسيطا وليس منتجا للبضاعة كأن يكون مثلا وكيلا للمنتج، وفي هذه الحالة يقوم المستفيد بفتح اعتماد جديد لصالح المنتج بضمانة الاعتماد الأول المبلغ له</a:t>
            </a:r>
          </a:p>
        </p:txBody>
      </p:sp>
    </p:spTree>
    <p:extLst>
      <p:ext uri="{BB962C8B-B14F-4D97-AF65-F5344CB8AC3E}">
        <p14:creationId xmlns:p14="http://schemas.microsoft.com/office/powerpoint/2010/main" val="1395850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90">
                                          <p:stCondLst>
                                            <p:cond delay="0"/>
                                          </p:stCondLst>
                                        </p:cTn>
                                        <p:tgtEl>
                                          <p:spTgt spid="5"/>
                                        </p:tgtEl>
                                      </p:cBhvr>
                                    </p:animEffect>
                                    <p:anim calcmode="lin" valueType="num">
                                      <p:cBhvr>
                                        <p:cTn id="8"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13" dur="13">
                                          <p:stCondLst>
                                            <p:cond delay="325"/>
                                          </p:stCondLst>
                                        </p:cTn>
                                        <p:tgtEl>
                                          <p:spTgt spid="5"/>
                                        </p:tgtEl>
                                      </p:cBhvr>
                                      <p:to x="100000" y="60000"/>
                                    </p:animScale>
                                    <p:animScale>
                                      <p:cBhvr>
                                        <p:cTn id="14" dur="83" decel="50000">
                                          <p:stCondLst>
                                            <p:cond delay="338"/>
                                          </p:stCondLst>
                                        </p:cTn>
                                        <p:tgtEl>
                                          <p:spTgt spid="5"/>
                                        </p:tgtEl>
                                      </p:cBhvr>
                                      <p:to x="100000" y="100000"/>
                                    </p:animScale>
                                    <p:animScale>
                                      <p:cBhvr>
                                        <p:cTn id="15" dur="13">
                                          <p:stCondLst>
                                            <p:cond delay="656"/>
                                          </p:stCondLst>
                                        </p:cTn>
                                        <p:tgtEl>
                                          <p:spTgt spid="5"/>
                                        </p:tgtEl>
                                      </p:cBhvr>
                                      <p:to x="100000" y="80000"/>
                                    </p:animScale>
                                    <p:animScale>
                                      <p:cBhvr>
                                        <p:cTn id="16" dur="83" decel="50000">
                                          <p:stCondLst>
                                            <p:cond delay="669"/>
                                          </p:stCondLst>
                                        </p:cTn>
                                        <p:tgtEl>
                                          <p:spTgt spid="5"/>
                                        </p:tgtEl>
                                      </p:cBhvr>
                                      <p:to x="100000" y="100000"/>
                                    </p:animScale>
                                    <p:animScale>
                                      <p:cBhvr>
                                        <p:cTn id="17" dur="13">
                                          <p:stCondLst>
                                            <p:cond delay="821"/>
                                          </p:stCondLst>
                                        </p:cTn>
                                        <p:tgtEl>
                                          <p:spTgt spid="5"/>
                                        </p:tgtEl>
                                      </p:cBhvr>
                                      <p:to x="100000" y="90000"/>
                                    </p:animScale>
                                    <p:animScale>
                                      <p:cBhvr>
                                        <p:cTn id="18" dur="83" decel="50000">
                                          <p:stCondLst>
                                            <p:cond delay="834"/>
                                          </p:stCondLst>
                                        </p:cTn>
                                        <p:tgtEl>
                                          <p:spTgt spid="5"/>
                                        </p:tgtEl>
                                      </p:cBhvr>
                                      <p:to x="100000" y="100000"/>
                                    </p:animScale>
                                    <p:animScale>
                                      <p:cBhvr>
                                        <p:cTn id="19" dur="13">
                                          <p:stCondLst>
                                            <p:cond delay="904"/>
                                          </p:stCondLst>
                                        </p:cTn>
                                        <p:tgtEl>
                                          <p:spTgt spid="5"/>
                                        </p:tgtEl>
                                      </p:cBhvr>
                                      <p:to x="100000" y="95000"/>
                                    </p:animScale>
                                    <p:animScale>
                                      <p:cBhvr>
                                        <p:cTn id="20" dur="83" decel="50000">
                                          <p:stCondLst>
                                            <p:cond delay="917"/>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290">
                                          <p:stCondLst>
                                            <p:cond delay="0"/>
                                          </p:stCondLst>
                                        </p:cTn>
                                        <p:tgtEl>
                                          <p:spTgt spid="8"/>
                                        </p:tgtEl>
                                      </p:cBhvr>
                                    </p:animEffect>
                                    <p:anim calcmode="lin" valueType="num">
                                      <p:cBhvr>
                                        <p:cTn id="26"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1" dur="13">
                                          <p:stCondLst>
                                            <p:cond delay="325"/>
                                          </p:stCondLst>
                                        </p:cTn>
                                        <p:tgtEl>
                                          <p:spTgt spid="8"/>
                                        </p:tgtEl>
                                      </p:cBhvr>
                                      <p:to x="100000" y="60000"/>
                                    </p:animScale>
                                    <p:animScale>
                                      <p:cBhvr>
                                        <p:cTn id="32" dur="83" decel="50000">
                                          <p:stCondLst>
                                            <p:cond delay="338"/>
                                          </p:stCondLst>
                                        </p:cTn>
                                        <p:tgtEl>
                                          <p:spTgt spid="8"/>
                                        </p:tgtEl>
                                      </p:cBhvr>
                                      <p:to x="100000" y="100000"/>
                                    </p:animScale>
                                    <p:animScale>
                                      <p:cBhvr>
                                        <p:cTn id="33" dur="13">
                                          <p:stCondLst>
                                            <p:cond delay="656"/>
                                          </p:stCondLst>
                                        </p:cTn>
                                        <p:tgtEl>
                                          <p:spTgt spid="8"/>
                                        </p:tgtEl>
                                      </p:cBhvr>
                                      <p:to x="100000" y="80000"/>
                                    </p:animScale>
                                    <p:animScale>
                                      <p:cBhvr>
                                        <p:cTn id="34" dur="83" decel="50000">
                                          <p:stCondLst>
                                            <p:cond delay="669"/>
                                          </p:stCondLst>
                                        </p:cTn>
                                        <p:tgtEl>
                                          <p:spTgt spid="8"/>
                                        </p:tgtEl>
                                      </p:cBhvr>
                                      <p:to x="100000" y="100000"/>
                                    </p:animScale>
                                    <p:animScale>
                                      <p:cBhvr>
                                        <p:cTn id="35" dur="13">
                                          <p:stCondLst>
                                            <p:cond delay="821"/>
                                          </p:stCondLst>
                                        </p:cTn>
                                        <p:tgtEl>
                                          <p:spTgt spid="8"/>
                                        </p:tgtEl>
                                      </p:cBhvr>
                                      <p:to x="100000" y="90000"/>
                                    </p:animScale>
                                    <p:animScale>
                                      <p:cBhvr>
                                        <p:cTn id="36" dur="83" decel="50000">
                                          <p:stCondLst>
                                            <p:cond delay="834"/>
                                          </p:stCondLst>
                                        </p:cTn>
                                        <p:tgtEl>
                                          <p:spTgt spid="8"/>
                                        </p:tgtEl>
                                      </p:cBhvr>
                                      <p:to x="100000" y="100000"/>
                                    </p:animScale>
                                    <p:animScale>
                                      <p:cBhvr>
                                        <p:cTn id="37" dur="13">
                                          <p:stCondLst>
                                            <p:cond delay="904"/>
                                          </p:stCondLst>
                                        </p:cTn>
                                        <p:tgtEl>
                                          <p:spTgt spid="8"/>
                                        </p:tgtEl>
                                      </p:cBhvr>
                                      <p:to x="100000" y="95000"/>
                                    </p:animScale>
                                    <p:animScale>
                                      <p:cBhvr>
                                        <p:cTn id="38" dur="83" decel="50000">
                                          <p:stCondLst>
                                            <p:cond delay="917"/>
                                          </p:stCondLst>
                                        </p:cTn>
                                        <p:tgtEl>
                                          <p:spTgt spid="8"/>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290">
                                          <p:stCondLst>
                                            <p:cond delay="0"/>
                                          </p:stCondLst>
                                        </p:cTn>
                                        <p:tgtEl>
                                          <p:spTgt spid="11"/>
                                        </p:tgtEl>
                                      </p:cBhvr>
                                    </p:animEffect>
                                    <p:anim calcmode="lin" valueType="num">
                                      <p:cBhvr>
                                        <p:cTn id="4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4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4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49" dur="13">
                                          <p:stCondLst>
                                            <p:cond delay="325"/>
                                          </p:stCondLst>
                                        </p:cTn>
                                        <p:tgtEl>
                                          <p:spTgt spid="11"/>
                                        </p:tgtEl>
                                      </p:cBhvr>
                                      <p:to x="100000" y="60000"/>
                                    </p:animScale>
                                    <p:animScale>
                                      <p:cBhvr>
                                        <p:cTn id="50" dur="83" decel="50000">
                                          <p:stCondLst>
                                            <p:cond delay="338"/>
                                          </p:stCondLst>
                                        </p:cTn>
                                        <p:tgtEl>
                                          <p:spTgt spid="11"/>
                                        </p:tgtEl>
                                      </p:cBhvr>
                                      <p:to x="100000" y="100000"/>
                                    </p:animScale>
                                    <p:animScale>
                                      <p:cBhvr>
                                        <p:cTn id="51" dur="13">
                                          <p:stCondLst>
                                            <p:cond delay="656"/>
                                          </p:stCondLst>
                                        </p:cTn>
                                        <p:tgtEl>
                                          <p:spTgt spid="11"/>
                                        </p:tgtEl>
                                      </p:cBhvr>
                                      <p:to x="100000" y="80000"/>
                                    </p:animScale>
                                    <p:animScale>
                                      <p:cBhvr>
                                        <p:cTn id="52" dur="83" decel="50000">
                                          <p:stCondLst>
                                            <p:cond delay="669"/>
                                          </p:stCondLst>
                                        </p:cTn>
                                        <p:tgtEl>
                                          <p:spTgt spid="11"/>
                                        </p:tgtEl>
                                      </p:cBhvr>
                                      <p:to x="100000" y="100000"/>
                                    </p:animScale>
                                    <p:animScale>
                                      <p:cBhvr>
                                        <p:cTn id="53" dur="13">
                                          <p:stCondLst>
                                            <p:cond delay="821"/>
                                          </p:stCondLst>
                                        </p:cTn>
                                        <p:tgtEl>
                                          <p:spTgt spid="11"/>
                                        </p:tgtEl>
                                      </p:cBhvr>
                                      <p:to x="100000" y="90000"/>
                                    </p:animScale>
                                    <p:animScale>
                                      <p:cBhvr>
                                        <p:cTn id="54" dur="83" decel="50000">
                                          <p:stCondLst>
                                            <p:cond delay="834"/>
                                          </p:stCondLst>
                                        </p:cTn>
                                        <p:tgtEl>
                                          <p:spTgt spid="11"/>
                                        </p:tgtEl>
                                      </p:cBhvr>
                                      <p:to x="100000" y="100000"/>
                                    </p:animScale>
                                    <p:animScale>
                                      <p:cBhvr>
                                        <p:cTn id="55" dur="13">
                                          <p:stCondLst>
                                            <p:cond delay="904"/>
                                          </p:stCondLst>
                                        </p:cTn>
                                        <p:tgtEl>
                                          <p:spTgt spid="11"/>
                                        </p:tgtEl>
                                      </p:cBhvr>
                                      <p:to x="100000" y="95000"/>
                                    </p:animScale>
                                    <p:animScale>
                                      <p:cBhvr>
                                        <p:cTn id="56" dur="83" decel="50000">
                                          <p:stCondLst>
                                            <p:cond delay="917"/>
                                          </p:stCondLst>
                                        </p:cTn>
                                        <p:tgtEl>
                                          <p:spTgt spid="11"/>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randombar(horizontal)">
                                      <p:cBhvr>
                                        <p:cTn id="61" dur="500"/>
                                        <p:tgtEl>
                                          <p:spTgt spid="6"/>
                                        </p:tgtEl>
                                      </p:cBhvr>
                                    </p:animEffect>
                                  </p:childTnLst>
                                </p:cTn>
                              </p:par>
                            </p:childTnLst>
                          </p:cTn>
                        </p:par>
                      </p:childTnLst>
                    </p:cTn>
                  </p:par>
                  <p:par>
                    <p:cTn id="62" fill="hold">
                      <p:stCondLst>
                        <p:cond delay="indefinite"/>
                      </p:stCondLst>
                      <p:childTnLst>
                        <p:par>
                          <p:cTn id="63" fill="hold">
                            <p:stCondLst>
                              <p:cond delay="0"/>
                            </p:stCondLst>
                            <p:childTnLst>
                              <p:par>
                                <p:cTn id="64" presetID="14" presetClass="entr" presetSubtype="10" fill="hold" grpId="0" nodeType="click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randombar(horizontal)">
                                      <p:cBhvr>
                                        <p:cTn id="66" dur="500"/>
                                        <p:tgtEl>
                                          <p:spTgt spid="7"/>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250" fill="hold"/>
                                        <p:tgtEl>
                                          <p:spTgt spid="9"/>
                                        </p:tgtEl>
                                        <p:attrNameLst>
                                          <p:attrName>ppt_w</p:attrName>
                                        </p:attrNameLst>
                                      </p:cBhvr>
                                      <p:tavLst>
                                        <p:tav tm="0">
                                          <p:val>
                                            <p:fltVal val="0"/>
                                          </p:val>
                                        </p:tav>
                                        <p:tav tm="100000">
                                          <p:val>
                                            <p:strVal val="#ppt_w"/>
                                          </p:val>
                                        </p:tav>
                                      </p:tavLst>
                                    </p:anim>
                                    <p:anim calcmode="lin" valueType="num">
                                      <p:cBhvr>
                                        <p:cTn id="72" dur="250" fill="hold"/>
                                        <p:tgtEl>
                                          <p:spTgt spid="9"/>
                                        </p:tgtEl>
                                        <p:attrNameLst>
                                          <p:attrName>ppt_h</p:attrName>
                                        </p:attrNameLst>
                                      </p:cBhvr>
                                      <p:tavLst>
                                        <p:tav tm="0">
                                          <p:val>
                                            <p:fltVal val="0"/>
                                          </p:val>
                                        </p:tav>
                                        <p:tav tm="100000">
                                          <p:val>
                                            <p:strVal val="#ppt_h"/>
                                          </p:val>
                                        </p:tav>
                                      </p:tavLst>
                                    </p:anim>
                                    <p:animEffect transition="in" filter="fade">
                                      <p:cBhvr>
                                        <p:cTn id="73" dur="250"/>
                                        <p:tgtEl>
                                          <p:spTgt spid="9"/>
                                        </p:tgtEl>
                                      </p:cBhvr>
                                    </p:animEffect>
                                  </p:childTnLst>
                                </p:cTn>
                              </p:par>
                            </p:childTnLst>
                          </p:cTn>
                        </p:par>
                      </p:childTnLst>
                    </p:cTn>
                  </p:par>
                  <p:par>
                    <p:cTn id="74" fill="hold">
                      <p:stCondLst>
                        <p:cond delay="indefinite"/>
                      </p:stCondLst>
                      <p:childTnLst>
                        <p:par>
                          <p:cTn id="75" fill="hold">
                            <p:stCondLst>
                              <p:cond delay="0"/>
                            </p:stCondLst>
                            <p:childTnLst>
                              <p:par>
                                <p:cTn id="76" presetID="14" presetClass="entr" presetSubtype="10" fill="hold" grpId="0" nodeType="click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randombar(horizontal)">
                                      <p:cBhvr>
                                        <p:cTn id="78" dur="500"/>
                                        <p:tgtEl>
                                          <p:spTgt spid="10"/>
                                        </p:tgtEl>
                                      </p:cBhvr>
                                    </p:animEffect>
                                  </p:childTnLst>
                                </p:cTn>
                              </p:par>
                            </p:childTnLst>
                          </p:cTn>
                        </p:par>
                      </p:childTnLst>
                    </p:cTn>
                  </p:par>
                  <p:par>
                    <p:cTn id="79" fill="hold">
                      <p:stCondLst>
                        <p:cond delay="indefinite"/>
                      </p:stCondLst>
                      <p:childTnLst>
                        <p:par>
                          <p:cTn id="80" fill="hold">
                            <p:stCondLst>
                              <p:cond delay="0"/>
                            </p:stCondLst>
                            <p:childTnLst>
                              <p:par>
                                <p:cTn id="81" presetID="14" presetClass="entr" presetSubtype="10" fill="hold" grpId="0" nodeType="click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randombar(horizontal)">
                                      <p:cBhvr>
                                        <p:cTn id="8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4000" r="-44000"/>
          </a:stretch>
        </a:blipFill>
        <a:effectLst/>
      </p:bgPr>
    </p:bg>
    <p:spTree>
      <p:nvGrpSpPr>
        <p:cNvPr id="1" name=""/>
        <p:cNvGrpSpPr/>
        <p:nvPr/>
      </p:nvGrpSpPr>
      <p:grpSpPr>
        <a:xfrm>
          <a:off x="0" y="0"/>
          <a:ext cx="0" cy="0"/>
          <a:chOff x="0" y="0"/>
          <a:chExt cx="0" cy="0"/>
        </a:xfrm>
      </p:grpSpPr>
      <p:sp>
        <p:nvSpPr>
          <p:cNvPr id="4" name="شكل بيضاوي 3"/>
          <p:cNvSpPr/>
          <p:nvPr/>
        </p:nvSpPr>
        <p:spPr>
          <a:xfrm>
            <a:off x="8462355" y="1147156"/>
            <a:ext cx="3142211" cy="964277"/>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a:t>اعتماد التصدير</a:t>
            </a:r>
            <a:endParaRPr lang="ar-SA" sz="2800" dirty="0"/>
          </a:p>
        </p:txBody>
      </p:sp>
      <p:sp>
        <p:nvSpPr>
          <p:cNvPr id="5" name="مربع نص 4"/>
          <p:cNvSpPr txBox="1"/>
          <p:nvPr/>
        </p:nvSpPr>
        <p:spPr>
          <a:xfrm>
            <a:off x="4962697" y="299258"/>
            <a:ext cx="6999317" cy="523220"/>
          </a:xfrm>
          <a:prstGeom prst="rect">
            <a:avLst/>
          </a:prstGeom>
          <a:noFill/>
        </p:spPr>
        <p:txBody>
          <a:bodyPr wrap="square" rtlCol="1">
            <a:spAutoFit/>
          </a:bodyPr>
          <a:lstStyle/>
          <a:p>
            <a:r>
              <a:rPr lang="ar-SA" sz="2800" b="1" dirty="0"/>
              <a:t>تصنيف الاعتمادات من حيث </a:t>
            </a:r>
            <a:r>
              <a:rPr lang="ar-SA" sz="2800" b="1" dirty="0" smtClean="0"/>
              <a:t>طبيعتها :</a:t>
            </a:r>
            <a:endParaRPr lang="ar-SA" sz="2800" b="1" dirty="0"/>
          </a:p>
        </p:txBody>
      </p:sp>
      <p:sp>
        <p:nvSpPr>
          <p:cNvPr id="7" name="شكل بيضاوي 6"/>
          <p:cNvSpPr/>
          <p:nvPr/>
        </p:nvSpPr>
        <p:spPr>
          <a:xfrm>
            <a:off x="1033548" y="1147156"/>
            <a:ext cx="3142211" cy="964277"/>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a:t>اعتماد الاستيراد</a:t>
            </a:r>
            <a:endParaRPr lang="ar-SA" sz="2800" dirty="0"/>
          </a:p>
        </p:txBody>
      </p:sp>
      <p:sp>
        <p:nvSpPr>
          <p:cNvPr id="8" name="مستطيل مستدير الزوايا 7"/>
          <p:cNvSpPr/>
          <p:nvPr/>
        </p:nvSpPr>
        <p:spPr>
          <a:xfrm>
            <a:off x="8462355" y="2493818"/>
            <a:ext cx="3142211" cy="25104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ar-SA" sz="2400" dirty="0"/>
              <a:t>هو الاعتماد الذي يفتحه المشتري الأجنبي لصالح المصدر بالداخل لشراء ما يبيعه من سلع محلية.</a:t>
            </a:r>
            <a:endParaRPr lang="en-US" sz="2400" dirty="0"/>
          </a:p>
        </p:txBody>
      </p:sp>
      <p:sp>
        <p:nvSpPr>
          <p:cNvPr id="9" name="مستطيل مستدير الزوايا 8"/>
          <p:cNvSpPr/>
          <p:nvPr/>
        </p:nvSpPr>
        <p:spPr>
          <a:xfrm>
            <a:off x="1033548" y="2493818"/>
            <a:ext cx="3142211" cy="25104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a:t> هو الاعتماد الذي يفتحه المستورد لصالح المصدر بالخارج لشراء سلعة أجنبية</a:t>
            </a:r>
            <a:endParaRPr lang="en-US" sz="2400" dirty="0"/>
          </a:p>
        </p:txBody>
      </p:sp>
    </p:spTree>
    <p:extLst>
      <p:ext uri="{BB962C8B-B14F-4D97-AF65-F5344CB8AC3E}">
        <p14:creationId xmlns:p14="http://schemas.microsoft.com/office/powerpoint/2010/main" val="2481340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 name="مستطيل 3"/>
          <p:cNvSpPr/>
          <p:nvPr/>
        </p:nvSpPr>
        <p:spPr>
          <a:xfrm>
            <a:off x="7619060" y="141008"/>
            <a:ext cx="4136069" cy="523220"/>
          </a:xfrm>
          <a:prstGeom prst="rect">
            <a:avLst/>
          </a:prstGeom>
          <a:noFill/>
        </p:spPr>
        <p:txBody>
          <a:bodyPr wrap="none" lIns="91440" tIns="45720" rIns="91440" bIns="45720">
            <a:spAutoFit/>
          </a:bodyPr>
          <a:lstStyle/>
          <a:p>
            <a:pPr algn="ctr"/>
            <a:r>
              <a:rPr lang="ar-SA" sz="2800" u="sng" dirty="0"/>
              <a:t>مراحل الاعتماد المستندي:</a:t>
            </a:r>
            <a:endParaRPr lang="ar-SA" sz="2800" b="0" cap="none" spc="0" dirty="0">
              <a:ln w="0"/>
              <a:solidFill>
                <a:schemeClr val="tx1"/>
              </a:solidFill>
              <a:effectLst>
                <a:outerShdw blurRad="38100" dist="19050" dir="2700000" algn="tl" rotWithShape="0">
                  <a:schemeClr val="dk1">
                    <a:alpha val="40000"/>
                  </a:schemeClr>
                </a:outerShdw>
              </a:effectLst>
            </a:endParaRPr>
          </a:p>
        </p:txBody>
      </p:sp>
      <p:sp>
        <p:nvSpPr>
          <p:cNvPr id="5" name="مستطيل ذو زاويتين مستديرتين في نفس الجانب 4"/>
          <p:cNvSpPr/>
          <p:nvPr/>
        </p:nvSpPr>
        <p:spPr>
          <a:xfrm>
            <a:off x="2139138" y="930236"/>
            <a:ext cx="7547956" cy="1429789"/>
          </a:xfrm>
          <a:prstGeom prst="round2SameRect">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ar-SA" b="1" dirty="0" smtClean="0"/>
              <a:t>المرحلة </a:t>
            </a:r>
            <a:r>
              <a:rPr lang="ar-SA" b="1" dirty="0"/>
              <a:t>الأولى: مرحلة </a:t>
            </a:r>
            <a:r>
              <a:rPr lang="ar-SA" b="1" dirty="0" smtClean="0"/>
              <a:t>التوطين</a:t>
            </a:r>
            <a:r>
              <a:rPr lang="en-US" dirty="0"/>
              <a:t/>
            </a:r>
            <a:br>
              <a:rPr lang="en-US" dirty="0"/>
            </a:br>
            <a:endParaRPr lang="ar-SA" dirty="0"/>
          </a:p>
        </p:txBody>
      </p:sp>
      <p:sp>
        <p:nvSpPr>
          <p:cNvPr id="9" name="مستطيل 8"/>
          <p:cNvSpPr/>
          <p:nvPr/>
        </p:nvSpPr>
        <p:spPr>
          <a:xfrm>
            <a:off x="6312127" y="2858002"/>
            <a:ext cx="3374967" cy="15968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هو الأمر المسبق قبل البدء في تنفيذ عملية تمويل عقد تجاري مع الخارج</a:t>
            </a:r>
          </a:p>
        </p:txBody>
      </p:sp>
      <p:sp>
        <p:nvSpPr>
          <p:cNvPr id="11" name="مستطيل 10"/>
          <p:cNvSpPr/>
          <p:nvPr/>
        </p:nvSpPr>
        <p:spPr>
          <a:xfrm>
            <a:off x="2139138" y="2858002"/>
            <a:ext cx="3108960" cy="15968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يعتبر التوطين عملية إجبارية في التجارة الخارجية تستوجب القيام بعدة إجراءات محددة من طرف البنك المركزي.</a:t>
            </a:r>
          </a:p>
        </p:txBody>
      </p:sp>
      <p:sp>
        <p:nvSpPr>
          <p:cNvPr id="12" name="مستطيل 11"/>
          <p:cNvSpPr/>
          <p:nvPr/>
        </p:nvSpPr>
        <p:spPr>
          <a:xfrm>
            <a:off x="798022" y="4572000"/>
            <a:ext cx="10573789" cy="21613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0"/>
            <a:r>
              <a:rPr lang="ar-SA" dirty="0"/>
              <a:t>يتم فتح ملف التوطين بحضور المستورد الموطن لدى بنكه مرفق بعقد تجاري أو كل الوثائق التي تحل محله ، و التي تكون في شكل فاتورة </a:t>
            </a:r>
            <a:r>
              <a:rPr lang="ar-SA" dirty="0" smtClean="0"/>
              <a:t> أو </a:t>
            </a:r>
            <a:r>
              <a:rPr lang="ar-SA" dirty="0"/>
              <a:t>فاتورة نهائية </a:t>
            </a:r>
            <a:r>
              <a:rPr lang="en-US" dirty="0"/>
              <a:t>  </a:t>
            </a:r>
            <a:r>
              <a:rPr lang="ar-SA" dirty="0" smtClean="0"/>
              <a:t>حيث </a:t>
            </a:r>
            <a:r>
              <a:rPr lang="ar-SA" dirty="0"/>
              <a:t>أن هذه الفاتورة تكون مرفقة بطلب التوطين ، حيث يجب أن يتضمن مجموعة من المعلومات و التي تتمثل في:</a:t>
            </a:r>
            <a:r>
              <a:rPr lang="en-US" dirty="0"/>
              <a:t/>
            </a:r>
            <a:br>
              <a:rPr lang="en-US" dirty="0"/>
            </a:br>
            <a:r>
              <a:rPr lang="ar-SA" dirty="0" smtClean="0"/>
              <a:t>( اسم المستورد , النشاط الممارس , </a:t>
            </a:r>
            <a:r>
              <a:rPr lang="ar-SA" dirty="0"/>
              <a:t>رقم </a:t>
            </a:r>
            <a:r>
              <a:rPr lang="ar-SA" dirty="0" smtClean="0"/>
              <a:t>الحساب , الوكالة </a:t>
            </a:r>
            <a:r>
              <a:rPr lang="ar-SA" dirty="0"/>
              <a:t>الفاتحة </a:t>
            </a:r>
            <a:r>
              <a:rPr lang="ar-SA" dirty="0" smtClean="0"/>
              <a:t>للاعتماد , طبيعة البضاعة, الكمية , رقم </a:t>
            </a:r>
            <a:r>
              <a:rPr lang="ar-SA" dirty="0"/>
              <a:t>التعريف </a:t>
            </a:r>
            <a:r>
              <a:rPr lang="ar-SA" dirty="0" smtClean="0"/>
              <a:t>الجمركية , سعر الوحدة , </a:t>
            </a:r>
            <a:r>
              <a:rPr lang="ar-SA" dirty="0"/>
              <a:t>مصدر هذه </a:t>
            </a:r>
            <a:r>
              <a:rPr lang="ar-SA" dirty="0" smtClean="0"/>
              <a:t>البضاعة , المبلغ </a:t>
            </a:r>
            <a:r>
              <a:rPr lang="ar-SA" dirty="0"/>
              <a:t>بالعملة </a:t>
            </a:r>
            <a:r>
              <a:rPr lang="ar-SA" dirty="0" smtClean="0"/>
              <a:t>الصعبة , </a:t>
            </a:r>
            <a:r>
              <a:rPr lang="ar-SA" dirty="0"/>
              <a:t>طريقة التسديد و صلاحية </a:t>
            </a:r>
            <a:r>
              <a:rPr lang="ar-SA" dirty="0" smtClean="0"/>
              <a:t>الفاتورة , </a:t>
            </a:r>
            <a:r>
              <a:rPr lang="ar-SA" dirty="0"/>
              <a:t>توقيع </a:t>
            </a:r>
            <a:r>
              <a:rPr lang="ar-SA" dirty="0" smtClean="0"/>
              <a:t>الزبون )</a:t>
            </a:r>
            <a:r>
              <a:rPr lang="en-US" dirty="0"/>
              <a:t/>
            </a:r>
            <a:br>
              <a:rPr lang="en-US" dirty="0"/>
            </a:br>
            <a:endParaRPr lang="ar-SA" dirty="0"/>
          </a:p>
        </p:txBody>
      </p:sp>
    </p:spTree>
    <p:extLst>
      <p:ext uri="{BB962C8B-B14F-4D97-AF65-F5344CB8AC3E}">
        <p14:creationId xmlns:p14="http://schemas.microsoft.com/office/powerpoint/2010/main" val="3399943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4" name="مستطيل ذو زاويتين مستديرتين في نفس الجانب 3"/>
          <p:cNvSpPr/>
          <p:nvPr/>
        </p:nvSpPr>
        <p:spPr>
          <a:xfrm>
            <a:off x="2139138" y="930236"/>
            <a:ext cx="7547956" cy="1429789"/>
          </a:xfrm>
          <a:prstGeom prst="round2SameRect">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en-US" dirty="0"/>
              <a:t/>
            </a:r>
            <a:br>
              <a:rPr lang="en-US" dirty="0"/>
            </a:br>
            <a:r>
              <a:rPr lang="ar-SA" b="1" dirty="0"/>
              <a:t>المرحلة الثانية :</a:t>
            </a:r>
            <a:r>
              <a:rPr lang="ar-SA" dirty="0"/>
              <a:t> </a:t>
            </a:r>
            <a:r>
              <a:rPr lang="en-US" dirty="0"/>
              <a:t/>
            </a:r>
            <a:br>
              <a:rPr lang="en-US" dirty="0"/>
            </a:br>
            <a:r>
              <a:rPr lang="ar-SA" b="1" dirty="0" smtClean="0"/>
              <a:t>مرحلة </a:t>
            </a:r>
            <a:r>
              <a:rPr lang="ar-SA" b="1" dirty="0"/>
              <a:t>فتح الاعتماد المستندي</a:t>
            </a:r>
            <a:r>
              <a:rPr lang="ar-SA" dirty="0"/>
              <a:t> </a:t>
            </a:r>
            <a:r>
              <a:rPr lang="en-US" dirty="0"/>
              <a:t/>
            </a:r>
            <a:br>
              <a:rPr lang="en-US" dirty="0"/>
            </a:br>
            <a:endParaRPr lang="ar-SA" dirty="0"/>
          </a:p>
        </p:txBody>
      </p:sp>
      <p:sp>
        <p:nvSpPr>
          <p:cNvPr id="5" name="مربع نص 4"/>
          <p:cNvSpPr txBox="1"/>
          <p:nvPr/>
        </p:nvSpPr>
        <p:spPr>
          <a:xfrm>
            <a:off x="6417425" y="2490847"/>
            <a:ext cx="5173283" cy="461665"/>
          </a:xfrm>
          <a:prstGeom prst="rect">
            <a:avLst/>
          </a:prstGeom>
          <a:noFill/>
        </p:spPr>
        <p:txBody>
          <a:bodyPr wrap="square" rtlCol="1">
            <a:spAutoFit/>
          </a:bodyPr>
          <a:lstStyle/>
          <a:p>
            <a:r>
              <a:rPr lang="ar-SA" sz="2400" dirty="0">
                <a:solidFill>
                  <a:srgbClr val="002060"/>
                </a:solidFill>
              </a:rPr>
              <a:t>يتم فتح الاعتماد وفقا لخطوات الآتية </a:t>
            </a:r>
          </a:p>
        </p:txBody>
      </p:sp>
      <p:sp>
        <p:nvSpPr>
          <p:cNvPr id="6" name="مستطيل 5"/>
          <p:cNvSpPr/>
          <p:nvPr/>
        </p:nvSpPr>
        <p:spPr>
          <a:xfrm>
            <a:off x="7747465" y="3408214"/>
            <a:ext cx="3144977" cy="9975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a:t>استلام طلب فتح الاعتماد على مستوى الوكالة</a:t>
            </a:r>
            <a:endParaRPr lang="ar-SA" dirty="0"/>
          </a:p>
        </p:txBody>
      </p:sp>
      <p:sp>
        <p:nvSpPr>
          <p:cNvPr id="7" name="مستطيل 6"/>
          <p:cNvSpPr/>
          <p:nvPr/>
        </p:nvSpPr>
        <p:spPr>
          <a:xfrm>
            <a:off x="1612669" y="3541222"/>
            <a:ext cx="3541222" cy="9975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a:t>المراقبة</a:t>
            </a:r>
            <a:endParaRPr lang="ar-SA"/>
          </a:p>
        </p:txBody>
      </p:sp>
    </p:spTree>
    <p:extLst>
      <p:ext uri="{BB962C8B-B14F-4D97-AF65-F5344CB8AC3E}">
        <p14:creationId xmlns:p14="http://schemas.microsoft.com/office/powerpoint/2010/main" val="2820513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ppt_w</p:attrName>
                                        </p:attrNameLst>
                                      </p:cBhvr>
                                      <p:tavLst>
                                        <p:tav tm="0" fmla="#ppt_w*sin(2.5*pi*$)">
                                          <p:val>
                                            <p:fltVal val="0"/>
                                          </p:val>
                                        </p:tav>
                                        <p:tav tm="100000">
                                          <p:val>
                                            <p:fltVal val="1"/>
                                          </p:val>
                                        </p:tav>
                                      </p:tavLst>
                                    </p:anim>
                                    <p:anim calcmode="lin" valueType="num">
                                      <p:cBhvr>
                                        <p:cTn id="19" dur="1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ppt_w</p:attrName>
                                        </p:attrNameLst>
                                      </p:cBhvr>
                                      <p:tavLst>
                                        <p:tav tm="0" fmla="#ppt_w*sin(2.5*pi*$)">
                                          <p:val>
                                            <p:fltVal val="0"/>
                                          </p:val>
                                        </p:tav>
                                        <p:tav tm="100000">
                                          <p:val>
                                            <p:fltVal val="1"/>
                                          </p:val>
                                        </p:tav>
                                      </p:tavLst>
                                    </p:anim>
                                    <p:anim calcmode="lin" valueType="num">
                                      <p:cBhvr>
                                        <p:cTn id="26" dur="1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ذو زاويتين مستديرتين في نفس الجانب 3"/>
          <p:cNvSpPr/>
          <p:nvPr/>
        </p:nvSpPr>
        <p:spPr>
          <a:xfrm>
            <a:off x="2139138" y="930236"/>
            <a:ext cx="7547956" cy="1429789"/>
          </a:xfrm>
          <a:prstGeom prst="round2SameRect">
            <a:avLst/>
          </a:prstGeom>
        </p:spPr>
        <p:style>
          <a:lnRef idx="3">
            <a:schemeClr val="lt1"/>
          </a:lnRef>
          <a:fillRef idx="1">
            <a:schemeClr val="accent3"/>
          </a:fillRef>
          <a:effectRef idx="1">
            <a:schemeClr val="accent3"/>
          </a:effectRef>
          <a:fontRef idx="minor">
            <a:schemeClr val="lt1"/>
          </a:fontRef>
        </p:style>
        <p:txBody>
          <a:bodyPr rtlCol="1" anchor="ctr"/>
          <a:lstStyle/>
          <a:p>
            <a:pPr algn="ctr" rtl="0"/>
            <a:r>
              <a:rPr lang="ar-SA" b="1" dirty="0"/>
              <a:t>المرحلة الثالثة :</a:t>
            </a:r>
            <a:endParaRPr lang="en-US" dirty="0"/>
          </a:p>
          <a:p>
            <a:pPr algn="ctr"/>
            <a:r>
              <a:rPr lang="ar-SA" b="1" dirty="0" smtClean="0"/>
              <a:t>متابعة </a:t>
            </a:r>
            <a:r>
              <a:rPr lang="ar-SA" b="1" dirty="0"/>
              <a:t>وتسيير الاعتماد المستندي </a:t>
            </a:r>
            <a:endParaRPr lang="ar-SA" dirty="0"/>
          </a:p>
        </p:txBody>
      </p:sp>
      <p:sp>
        <p:nvSpPr>
          <p:cNvPr id="5" name="مستطيل 4"/>
          <p:cNvSpPr/>
          <p:nvPr/>
        </p:nvSpPr>
        <p:spPr>
          <a:xfrm>
            <a:off x="7448204" y="2793076"/>
            <a:ext cx="3441469" cy="14131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a:t>إرسال خطاب الفتح للبنك المراسل</a:t>
            </a:r>
            <a:endParaRPr lang="ar-SA"/>
          </a:p>
        </p:txBody>
      </p:sp>
      <p:sp>
        <p:nvSpPr>
          <p:cNvPr id="6" name="مستطيل 5"/>
          <p:cNvSpPr/>
          <p:nvPr/>
        </p:nvSpPr>
        <p:spPr>
          <a:xfrm>
            <a:off x="1415935" y="2793076"/>
            <a:ext cx="3441469" cy="14131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a:t> الإرسال إلى مديرية عمليات التجارة الخارجية على مستوى المديرية المركزية للبنك المركزي</a:t>
            </a:r>
            <a:endParaRPr lang="ar-SA" dirty="0"/>
          </a:p>
        </p:txBody>
      </p:sp>
    </p:spTree>
    <p:extLst>
      <p:ext uri="{BB962C8B-B14F-4D97-AF65-F5344CB8AC3E}">
        <p14:creationId xmlns:p14="http://schemas.microsoft.com/office/powerpoint/2010/main" val="2022188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75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anim calcmode="lin" valueType="num">
                                      <p:cBhvr>
                                        <p:cTn id="20" dur="750" fill="hold"/>
                                        <p:tgtEl>
                                          <p:spTgt spid="6"/>
                                        </p:tgtEl>
                                        <p:attrNameLst>
                                          <p:attrName>ppt_x</p:attrName>
                                        </p:attrNameLst>
                                      </p:cBhvr>
                                      <p:tavLst>
                                        <p:tav tm="0">
                                          <p:val>
                                            <p:strVal val="#ppt_x"/>
                                          </p:val>
                                        </p:tav>
                                        <p:tav tm="100000">
                                          <p:val>
                                            <p:strVal val="#ppt_x"/>
                                          </p:val>
                                        </p:tav>
                                      </p:tavLst>
                                    </p:anim>
                                    <p:anim calcmode="lin" valueType="num">
                                      <p:cBhvr>
                                        <p:cTn id="21"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ذو زاويتين مستديرتين في نفس الجانب 3"/>
          <p:cNvSpPr/>
          <p:nvPr/>
        </p:nvSpPr>
        <p:spPr>
          <a:xfrm>
            <a:off x="2604713" y="481349"/>
            <a:ext cx="7547956" cy="1429789"/>
          </a:xfrm>
          <a:prstGeom prst="round2SameRect">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ar-SA" b="1" dirty="0"/>
              <a:t>المرحلة الرابعة</a:t>
            </a:r>
            <a:endParaRPr lang="ar-SA" dirty="0"/>
          </a:p>
        </p:txBody>
      </p:sp>
      <p:pic>
        <p:nvPicPr>
          <p:cNvPr id="3076" name="Picture 4" descr="http://www.hsbc.ae/1/PA_ES_Content_Mgmt/content/uae_pws/images/en/business/banner_export_financing_documentary_collections.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798022" y="2143892"/>
            <a:ext cx="10603822" cy="4348821"/>
          </a:xfrm>
          <a:prstGeom prst="rect">
            <a:avLst/>
          </a:prstGeom>
          <a:noFill/>
          <a:extLst>
            <a:ext uri="{909E8E84-426E-40DD-AFC4-6F175D3DCCD1}">
              <a14:hiddenFill xmlns:a14="http://schemas.microsoft.com/office/drawing/2010/main">
                <a:solidFill>
                  <a:srgbClr val="FFFFFF"/>
                </a:solidFill>
              </a14:hiddenFill>
            </a:ext>
          </a:extLst>
        </p:spPr>
      </p:pic>
      <p:sp>
        <p:nvSpPr>
          <p:cNvPr id="5" name="مستطيل 4"/>
          <p:cNvSpPr/>
          <p:nvPr/>
        </p:nvSpPr>
        <p:spPr>
          <a:xfrm>
            <a:off x="798022" y="2144683"/>
            <a:ext cx="10603822" cy="434803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solidFill>
                  <a:schemeClr val="bg1"/>
                </a:solidFill>
              </a:rPr>
              <a:t>في </a:t>
            </a:r>
            <a:r>
              <a:rPr lang="ar-SA" sz="2400" dirty="0">
                <a:solidFill>
                  <a:schemeClr val="bg1"/>
                </a:solidFill>
              </a:rPr>
              <a:t>هذه المرحلة يقوم المشتري بتسليم الوثائق الواردة إليه من قبل بنكه إلى الشاحن و يستلم بضاعته و تبدأ عملية التدفق المالي ، و يخصم بنك المصدر المبلغ من حساب البنك المستورد الموجود عند هذا </a:t>
            </a:r>
            <a:r>
              <a:rPr lang="ar-SA" sz="2400" dirty="0" smtClean="0">
                <a:solidFill>
                  <a:schemeClr val="bg1"/>
                </a:solidFill>
              </a:rPr>
              <a:t>الأخير</a:t>
            </a:r>
            <a:r>
              <a:rPr lang="en-US" sz="2400" dirty="0">
                <a:solidFill>
                  <a:schemeClr val="bg1"/>
                </a:solidFill>
              </a:rPr>
              <a:t/>
            </a:r>
            <a:br>
              <a:rPr lang="en-US" sz="2400" dirty="0">
                <a:solidFill>
                  <a:schemeClr val="bg1"/>
                </a:solidFill>
              </a:rPr>
            </a:br>
            <a:r>
              <a:rPr lang="ar-SA" sz="2400" dirty="0" smtClean="0">
                <a:solidFill>
                  <a:schemeClr val="bg1"/>
                </a:solidFill>
              </a:rPr>
              <a:t>و </a:t>
            </a:r>
            <a:r>
              <a:rPr lang="ar-SA" sz="2400" dirty="0">
                <a:solidFill>
                  <a:schemeClr val="bg1"/>
                </a:solidFill>
              </a:rPr>
              <a:t>في نفس الوقت يقوم بدوره بخصم المبلغ من حساب </a:t>
            </a:r>
            <a:r>
              <a:rPr lang="ar-SA" sz="2400" dirty="0" smtClean="0">
                <a:solidFill>
                  <a:schemeClr val="bg1"/>
                </a:solidFill>
              </a:rPr>
              <a:t>العميل</a:t>
            </a:r>
          </a:p>
          <a:p>
            <a:pPr algn="ctr"/>
            <a:endParaRPr lang="ar-SA" sz="2400" dirty="0" smtClean="0">
              <a:solidFill>
                <a:schemeClr val="bg1"/>
              </a:solidFill>
            </a:endParaRPr>
          </a:p>
          <a:p>
            <a:pPr algn="ctr"/>
            <a:r>
              <a:rPr lang="ar-SA" sz="2400" dirty="0">
                <a:solidFill>
                  <a:schemeClr val="bg1"/>
                </a:solidFill>
              </a:rPr>
              <a:t>كما يقوم العميل بتسديد مبلغ القرض و العمولات المرتبطة بالاعتماد المفتوح إلى بنكه و ينتظر رد المصدر عن طريق بنكه لتوضيح رأيه في شأن الاعتماد.</a:t>
            </a:r>
            <a:r>
              <a:rPr lang="en-US" sz="2400" dirty="0">
                <a:solidFill>
                  <a:schemeClr val="bg1"/>
                </a:solidFill>
              </a:rPr>
              <a:t/>
            </a:r>
            <a:br>
              <a:rPr lang="en-US" sz="2400" dirty="0">
                <a:solidFill>
                  <a:schemeClr val="bg1"/>
                </a:solidFill>
              </a:rPr>
            </a:br>
            <a:r>
              <a:rPr lang="en-US" sz="2400" dirty="0">
                <a:solidFill>
                  <a:schemeClr val="bg1"/>
                </a:solidFill>
              </a:rPr>
              <a:t/>
            </a:r>
            <a:br>
              <a:rPr lang="en-US" sz="2400" dirty="0">
                <a:solidFill>
                  <a:schemeClr val="bg1"/>
                </a:solidFill>
              </a:rPr>
            </a:br>
            <a:r>
              <a:rPr lang="ar-SA" sz="2400" dirty="0">
                <a:solidFill>
                  <a:schemeClr val="bg1"/>
                </a:solidFill>
              </a:rPr>
              <a:t>ويتم إرسال إشعار المديرية العمليات للتجارة الخارجية و من ثم يكون الاعتماد قد تم انجازه ، لذلك يغلق الملف و يحفظ لدى الوكالة البنكية بعد مراجعتها.</a:t>
            </a:r>
            <a:r>
              <a:rPr lang="ar-SA" sz="2400" dirty="0" smtClean="0">
                <a:solidFill>
                  <a:schemeClr val="bg1"/>
                </a:solidFill>
              </a:rPr>
              <a:t> </a:t>
            </a:r>
            <a:endParaRPr lang="ar-SA" sz="2400" dirty="0">
              <a:solidFill>
                <a:schemeClr val="bg1"/>
              </a:solidFill>
            </a:endParaRPr>
          </a:p>
        </p:txBody>
      </p:sp>
    </p:spTree>
    <p:extLst>
      <p:ext uri="{BB962C8B-B14F-4D97-AF65-F5344CB8AC3E}">
        <p14:creationId xmlns:p14="http://schemas.microsoft.com/office/powerpoint/2010/main" val="2961530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Letter of Credi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65101" y="88900"/>
            <a:ext cx="11836610" cy="5803900"/>
          </a:xfrm>
          <a:prstGeom prst="rect">
            <a:avLst/>
          </a:prstGeom>
        </p:spPr>
      </p:pic>
      <p:sp>
        <p:nvSpPr>
          <p:cNvPr id="6" name="مربع نص 5"/>
          <p:cNvSpPr txBox="1"/>
          <p:nvPr/>
        </p:nvSpPr>
        <p:spPr>
          <a:xfrm>
            <a:off x="7023100" y="6464300"/>
            <a:ext cx="4851400" cy="307777"/>
          </a:xfrm>
          <a:prstGeom prst="rect">
            <a:avLst/>
          </a:prstGeom>
          <a:noFill/>
        </p:spPr>
        <p:txBody>
          <a:bodyPr wrap="square" rtlCol="1">
            <a:spAutoFit/>
          </a:bodyPr>
          <a:lstStyle/>
          <a:p>
            <a:r>
              <a:rPr lang="en-US" sz="1400" dirty="0"/>
              <a:t>http://www.youtube.com/watch?v=cz91gPU2bms#!</a:t>
            </a:r>
            <a:endParaRPr lang="ar-SA" sz="1400" dirty="0"/>
          </a:p>
        </p:txBody>
      </p:sp>
    </p:spTree>
    <p:extLst>
      <p:ext uri="{BB962C8B-B14F-4D97-AF65-F5344CB8AC3E}">
        <p14:creationId xmlns:p14="http://schemas.microsoft.com/office/powerpoint/2010/main" val="21833720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جدول 3"/>
          <p:cNvGraphicFramePr>
            <a:graphicFrameLocks noGrp="1"/>
          </p:cNvGraphicFramePr>
          <p:nvPr>
            <p:extLst>
              <p:ext uri="{D42A27DB-BD31-4B8C-83A1-F6EECF244321}">
                <p14:modId xmlns:p14="http://schemas.microsoft.com/office/powerpoint/2010/main" val="3151069731"/>
              </p:ext>
            </p:extLst>
          </p:nvPr>
        </p:nvGraphicFramePr>
        <p:xfrm>
          <a:off x="266007" y="1859948"/>
          <a:ext cx="11770823" cy="4058285"/>
        </p:xfrm>
        <a:graphic>
          <a:graphicData uri="http://schemas.openxmlformats.org/drawingml/2006/table">
            <a:tbl>
              <a:tblPr firstRow="1" firstCol="1" bandRow="1">
                <a:tableStyleId>{616DA210-FB5B-4158-B5E0-FEB733F419BA}</a:tableStyleId>
              </a:tblPr>
              <a:tblGrid>
                <a:gridCol w="4358629"/>
                <a:gridCol w="157000"/>
                <a:gridCol w="4658676"/>
                <a:gridCol w="2596518"/>
              </a:tblGrid>
              <a:tr h="298450">
                <a:tc>
                  <a:txBody>
                    <a:bodyPr/>
                    <a:lstStyle/>
                    <a:p>
                      <a:pPr algn="ctr" rtl="1">
                        <a:lnSpc>
                          <a:spcPct val="115000"/>
                        </a:lnSpc>
                        <a:spcAft>
                          <a:spcPts val="0"/>
                        </a:spcAft>
                      </a:pPr>
                      <a:r>
                        <a:rPr lang="ar-SA" sz="2000" dirty="0">
                          <a:effectLst/>
                        </a:rPr>
                        <a:t>التجارية</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gridSpan="2">
                  <a:txBody>
                    <a:bodyPr/>
                    <a:lstStyle/>
                    <a:p>
                      <a:pPr algn="ctr" rtl="1">
                        <a:lnSpc>
                          <a:spcPct val="115000"/>
                        </a:lnSpc>
                        <a:spcAft>
                          <a:spcPts val="0"/>
                        </a:spcAft>
                      </a:pPr>
                      <a:r>
                        <a:rPr lang="ar-SA" sz="2000" dirty="0">
                          <a:effectLst/>
                        </a:rPr>
                        <a:t>الحكومية</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hMerge="1">
                  <a:txBody>
                    <a:bodyPr/>
                    <a:lstStyle/>
                    <a:p>
                      <a:pPr rtl="1"/>
                      <a:endParaRPr lang="ar-SA"/>
                    </a:p>
                  </a:txBody>
                  <a:tcPr/>
                </a:tc>
                <a:tc>
                  <a:txBody>
                    <a:bodyPr/>
                    <a:lstStyle/>
                    <a:p>
                      <a:pPr algn="ctr" rtl="1">
                        <a:lnSpc>
                          <a:spcPct val="115000"/>
                        </a:lnSpc>
                        <a:spcAft>
                          <a:spcPts val="0"/>
                        </a:spcAft>
                      </a:pPr>
                      <a:r>
                        <a:rPr lang="ar-SA" sz="2000" dirty="0">
                          <a:effectLst/>
                        </a:rPr>
                        <a:t>النوع</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467995">
                <a:tc>
                  <a:txBody>
                    <a:bodyPr/>
                    <a:lstStyle/>
                    <a:p>
                      <a:pPr algn="ctr" rtl="1">
                        <a:lnSpc>
                          <a:spcPct val="115000"/>
                        </a:lnSpc>
                        <a:spcAft>
                          <a:spcPts val="0"/>
                        </a:spcAft>
                      </a:pPr>
                      <a:r>
                        <a:rPr lang="ar-SA" sz="2000">
                          <a:solidFill>
                            <a:srgbClr val="F43E3E"/>
                          </a:solidFill>
                          <a:effectLst/>
                        </a:rPr>
                        <a:t>قد تكون اعتبارية أو شخصية فعلية</a:t>
                      </a:r>
                      <a:endParaRPr lang="en-US" sz="2000">
                        <a:solidFill>
                          <a:srgbClr val="F43E3E"/>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gridSpan="2">
                  <a:txBody>
                    <a:bodyPr/>
                    <a:lstStyle/>
                    <a:p>
                      <a:pPr algn="ctr" rtl="1">
                        <a:lnSpc>
                          <a:spcPct val="115000"/>
                        </a:lnSpc>
                        <a:spcAft>
                          <a:spcPts val="0"/>
                        </a:spcAft>
                      </a:pPr>
                      <a:r>
                        <a:rPr lang="ar-SA" sz="2000" dirty="0">
                          <a:solidFill>
                            <a:srgbClr val="F43E3E"/>
                          </a:solidFill>
                          <a:effectLst/>
                        </a:rPr>
                        <a:t>الشخصية اعتبارية بالضرورة</a:t>
                      </a:r>
                      <a:endParaRPr lang="en-US" sz="2000" dirty="0">
                        <a:solidFill>
                          <a:srgbClr val="F43E3E"/>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hMerge="1">
                  <a:txBody>
                    <a:bodyPr/>
                    <a:lstStyle/>
                    <a:p>
                      <a:pPr rtl="1"/>
                      <a:endParaRPr lang="ar-SA"/>
                    </a:p>
                  </a:txBody>
                  <a:tcPr/>
                </a:tc>
                <a:tc>
                  <a:txBody>
                    <a:bodyPr/>
                    <a:lstStyle/>
                    <a:p>
                      <a:pPr algn="ctr" rtl="1">
                        <a:lnSpc>
                          <a:spcPct val="115000"/>
                        </a:lnSpc>
                        <a:spcAft>
                          <a:spcPts val="0"/>
                        </a:spcAft>
                      </a:pPr>
                      <a:r>
                        <a:rPr lang="ar-SA" sz="2000" dirty="0">
                          <a:effectLst/>
                        </a:rPr>
                        <a:t>الشخصية</a:t>
                      </a:r>
                      <a:endParaRPr lang="en-US" sz="20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437515">
                <a:tc>
                  <a:txBody>
                    <a:bodyPr/>
                    <a:lstStyle/>
                    <a:p>
                      <a:pPr algn="ctr" rtl="1">
                        <a:lnSpc>
                          <a:spcPct val="115000"/>
                        </a:lnSpc>
                        <a:spcAft>
                          <a:spcPts val="0"/>
                        </a:spcAft>
                      </a:pPr>
                      <a:r>
                        <a:rPr lang="ar-SA" sz="2000">
                          <a:solidFill>
                            <a:srgbClr val="F43E3E"/>
                          </a:solidFill>
                          <a:effectLst/>
                        </a:rPr>
                        <a:t>البنك المركزي في بعض الدول</a:t>
                      </a:r>
                      <a:endParaRPr lang="en-US" sz="2000">
                        <a:solidFill>
                          <a:srgbClr val="F43E3E"/>
                        </a:solidFill>
                        <a:effectLst/>
                      </a:endParaRPr>
                    </a:p>
                    <a:p>
                      <a:pPr algn="ctr" rtl="1">
                        <a:lnSpc>
                          <a:spcPct val="115000"/>
                        </a:lnSpc>
                        <a:spcAft>
                          <a:spcPts val="0"/>
                        </a:spcAft>
                      </a:pPr>
                      <a:r>
                        <a:rPr lang="en-US" sz="2000">
                          <a:solidFill>
                            <a:srgbClr val="F43E3E"/>
                          </a:solidFill>
                          <a:effectLst/>
                        </a:rPr>
                        <a:t> </a:t>
                      </a:r>
                      <a:endParaRPr lang="en-US" sz="2000">
                        <a:solidFill>
                          <a:srgbClr val="F43E3E"/>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gridSpan="2">
                  <a:txBody>
                    <a:bodyPr/>
                    <a:lstStyle/>
                    <a:p>
                      <a:pPr algn="ctr" rtl="1">
                        <a:lnSpc>
                          <a:spcPct val="115000"/>
                        </a:lnSpc>
                        <a:spcAft>
                          <a:spcPts val="0"/>
                        </a:spcAft>
                      </a:pPr>
                      <a:r>
                        <a:rPr lang="ar-SA" sz="2000" dirty="0">
                          <a:solidFill>
                            <a:srgbClr val="F43E3E"/>
                          </a:solidFill>
                          <a:effectLst/>
                        </a:rPr>
                        <a:t>جهة واحدة وهي مؤسسة النقد العربي السعودي</a:t>
                      </a:r>
                      <a:endParaRPr lang="en-US" sz="2000" dirty="0">
                        <a:solidFill>
                          <a:srgbClr val="F43E3E"/>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hMerge="1">
                  <a:txBody>
                    <a:bodyPr/>
                    <a:lstStyle/>
                    <a:p>
                      <a:pPr rtl="1"/>
                      <a:endParaRPr lang="ar-SA"/>
                    </a:p>
                  </a:txBody>
                  <a:tcPr/>
                </a:tc>
                <a:tc>
                  <a:txBody>
                    <a:bodyPr/>
                    <a:lstStyle/>
                    <a:p>
                      <a:pPr algn="ctr" rtl="1">
                        <a:lnSpc>
                          <a:spcPct val="115000"/>
                        </a:lnSpc>
                        <a:spcAft>
                          <a:spcPts val="0"/>
                        </a:spcAft>
                      </a:pPr>
                      <a:r>
                        <a:rPr lang="ar-SA" sz="2000" dirty="0">
                          <a:effectLst/>
                        </a:rPr>
                        <a:t>البنك فاتح الاعتماد</a:t>
                      </a:r>
                      <a:endParaRPr lang="en-US" sz="20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511175">
                <a:tc gridSpan="3">
                  <a:txBody>
                    <a:bodyPr/>
                    <a:lstStyle/>
                    <a:p>
                      <a:pPr algn="ctr" rtl="0">
                        <a:lnSpc>
                          <a:spcPct val="115000"/>
                        </a:lnSpc>
                        <a:spcAft>
                          <a:spcPts val="0"/>
                        </a:spcAft>
                      </a:pPr>
                      <a:r>
                        <a:rPr lang="ar-SA" sz="2000" dirty="0">
                          <a:solidFill>
                            <a:srgbClr val="F43E3E"/>
                          </a:solidFill>
                          <a:effectLst/>
                        </a:rPr>
                        <a:t>واحد لكل الاعتمادين إلا أن خاصية التعزيز في الاعتماد المستندي الحكومي تمتلكها مؤسسة النقد.</a:t>
                      </a:r>
                      <a:endParaRPr lang="en-US" sz="2000" dirty="0">
                        <a:solidFill>
                          <a:srgbClr val="F43E3E"/>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rtl="1"/>
                      <a:endParaRPr lang="ar-SA"/>
                    </a:p>
                  </a:txBody>
                  <a:tcPr/>
                </a:tc>
                <a:tc hMerge="1">
                  <a:txBody>
                    <a:bodyPr/>
                    <a:lstStyle/>
                    <a:p>
                      <a:pPr rtl="1"/>
                      <a:endParaRPr lang="ar-SA"/>
                    </a:p>
                  </a:txBody>
                  <a:tcPr/>
                </a:tc>
                <a:tc>
                  <a:txBody>
                    <a:bodyPr/>
                    <a:lstStyle/>
                    <a:p>
                      <a:pPr algn="ctr" rtl="1">
                        <a:lnSpc>
                          <a:spcPct val="115000"/>
                        </a:lnSpc>
                        <a:spcAft>
                          <a:spcPts val="0"/>
                        </a:spcAft>
                      </a:pPr>
                      <a:r>
                        <a:rPr lang="ar-SA" sz="2000" dirty="0">
                          <a:effectLst/>
                        </a:rPr>
                        <a:t>البنك المبلغ(المعزز)</a:t>
                      </a:r>
                      <a:endParaRPr lang="en-US" sz="20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435610">
                <a:tc gridSpan="3">
                  <a:txBody>
                    <a:bodyPr/>
                    <a:lstStyle/>
                    <a:p>
                      <a:pPr algn="ctr" rtl="1">
                        <a:lnSpc>
                          <a:spcPct val="115000"/>
                        </a:lnSpc>
                        <a:spcAft>
                          <a:spcPts val="0"/>
                        </a:spcAft>
                      </a:pPr>
                      <a:r>
                        <a:rPr lang="ar-SA" sz="2000" dirty="0">
                          <a:solidFill>
                            <a:srgbClr val="F43E3E"/>
                          </a:solidFill>
                          <a:effectLst/>
                        </a:rPr>
                        <a:t>يخضع الاعتمادين للقواعد.</a:t>
                      </a:r>
                      <a:endParaRPr lang="en-US" sz="2000" dirty="0">
                        <a:solidFill>
                          <a:srgbClr val="F43E3E"/>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pPr rtl="1"/>
                      <a:endParaRPr lang="ar-SA"/>
                    </a:p>
                  </a:txBody>
                  <a:tcPr/>
                </a:tc>
                <a:tc hMerge="1">
                  <a:txBody>
                    <a:bodyPr/>
                    <a:lstStyle/>
                    <a:p>
                      <a:pPr rtl="1"/>
                      <a:endParaRPr lang="ar-SA"/>
                    </a:p>
                  </a:txBody>
                  <a:tcPr/>
                </a:tc>
                <a:tc>
                  <a:txBody>
                    <a:bodyPr/>
                    <a:lstStyle/>
                    <a:p>
                      <a:pPr algn="ctr" rtl="1">
                        <a:lnSpc>
                          <a:spcPct val="115000"/>
                        </a:lnSpc>
                        <a:spcAft>
                          <a:spcPts val="0"/>
                        </a:spcAft>
                      </a:pPr>
                      <a:r>
                        <a:rPr lang="ar-SA" sz="2000" dirty="0">
                          <a:effectLst/>
                        </a:rPr>
                        <a:t>القواعد والأعراف الدولية</a:t>
                      </a:r>
                      <a:endParaRPr lang="en-US" sz="20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405130">
                <a:tc gridSpan="3">
                  <a:txBody>
                    <a:bodyPr/>
                    <a:lstStyle/>
                    <a:p>
                      <a:pPr algn="ctr" rtl="1">
                        <a:lnSpc>
                          <a:spcPct val="115000"/>
                        </a:lnSpc>
                        <a:spcAft>
                          <a:spcPts val="0"/>
                        </a:spcAft>
                      </a:pPr>
                      <a:r>
                        <a:rPr lang="ar-SA" sz="2000" dirty="0">
                          <a:solidFill>
                            <a:srgbClr val="F43E3E"/>
                          </a:solidFill>
                          <a:effectLst/>
                        </a:rPr>
                        <a:t>يوجد ما يسمى بأمر الدفع ونماذج إشعارات القيد ونموذج التسوية </a:t>
                      </a:r>
                      <a:r>
                        <a:rPr lang="ar-SA" sz="2000" dirty="0" err="1">
                          <a:solidFill>
                            <a:srgbClr val="F43E3E"/>
                          </a:solidFill>
                          <a:effectLst/>
                        </a:rPr>
                        <a:t>القيدية</a:t>
                      </a:r>
                      <a:r>
                        <a:rPr lang="ar-SA" sz="2000" dirty="0">
                          <a:solidFill>
                            <a:srgbClr val="F43E3E"/>
                          </a:solidFill>
                          <a:effectLst/>
                        </a:rPr>
                        <a:t> في الاعتماد المستندي الحكومي</a:t>
                      </a:r>
                      <a:endParaRPr lang="en-US" sz="2000" dirty="0">
                        <a:solidFill>
                          <a:srgbClr val="F43E3E"/>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hMerge="1">
                  <a:txBody>
                    <a:bodyPr/>
                    <a:lstStyle/>
                    <a:p>
                      <a:pPr rtl="1"/>
                      <a:endParaRPr lang="ar-SA"/>
                    </a:p>
                  </a:txBody>
                  <a:tcPr/>
                </a:tc>
                <a:tc hMerge="1">
                  <a:txBody>
                    <a:bodyPr/>
                    <a:lstStyle/>
                    <a:p>
                      <a:pPr rtl="1"/>
                      <a:endParaRPr lang="ar-SA"/>
                    </a:p>
                  </a:txBody>
                  <a:tcPr/>
                </a:tc>
                <a:tc>
                  <a:txBody>
                    <a:bodyPr/>
                    <a:lstStyle/>
                    <a:p>
                      <a:pPr algn="ctr" rtl="1">
                        <a:lnSpc>
                          <a:spcPct val="115000"/>
                        </a:lnSpc>
                        <a:spcAft>
                          <a:spcPts val="0"/>
                        </a:spcAft>
                      </a:pPr>
                      <a:r>
                        <a:rPr lang="ar-SA" sz="2000" dirty="0">
                          <a:effectLst/>
                        </a:rPr>
                        <a:t>المستندات</a:t>
                      </a:r>
                      <a:endParaRPr lang="en-US" sz="20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r h="473075">
                <a:tc gridSpan="2">
                  <a:txBody>
                    <a:bodyPr/>
                    <a:lstStyle/>
                    <a:p>
                      <a:pPr algn="ctr" rtl="0">
                        <a:lnSpc>
                          <a:spcPct val="115000"/>
                        </a:lnSpc>
                        <a:spcAft>
                          <a:spcPts val="0"/>
                        </a:spcAft>
                      </a:pPr>
                      <a:r>
                        <a:rPr lang="ar-SA" sz="2000" dirty="0">
                          <a:solidFill>
                            <a:srgbClr val="F43E3E"/>
                          </a:solidFill>
                          <a:effectLst/>
                        </a:rPr>
                        <a:t>يخضع لاتفاق الطرفين على الإلغاء أو اللجوء إلى القضاء.</a:t>
                      </a:r>
                      <a:endParaRPr lang="en-US" sz="2000" dirty="0">
                        <a:solidFill>
                          <a:srgbClr val="F43E3E"/>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hMerge="1">
                  <a:txBody>
                    <a:bodyPr/>
                    <a:lstStyle/>
                    <a:p>
                      <a:pPr rtl="1"/>
                      <a:endParaRPr lang="ar-SA"/>
                    </a:p>
                  </a:txBody>
                  <a:tcPr/>
                </a:tc>
                <a:tc>
                  <a:txBody>
                    <a:bodyPr/>
                    <a:lstStyle/>
                    <a:p>
                      <a:pPr algn="ctr" rtl="1">
                        <a:lnSpc>
                          <a:spcPct val="115000"/>
                        </a:lnSpc>
                        <a:spcAft>
                          <a:spcPts val="0"/>
                        </a:spcAft>
                      </a:pPr>
                      <a:r>
                        <a:rPr lang="ar-SA" sz="2000" dirty="0">
                          <a:solidFill>
                            <a:srgbClr val="F43E3E"/>
                          </a:solidFill>
                          <a:effectLst/>
                        </a:rPr>
                        <a:t>يمتلك قوة معنوية في إلغاء الاعتماد أذا اخل البائع بالشروط</a:t>
                      </a:r>
                      <a:endParaRPr lang="en-US" sz="2000" dirty="0">
                        <a:solidFill>
                          <a:srgbClr val="F43E3E"/>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15000"/>
                        </a:lnSpc>
                        <a:spcAft>
                          <a:spcPts val="0"/>
                        </a:spcAft>
                      </a:pPr>
                      <a:r>
                        <a:rPr lang="ar-SA" sz="2000" dirty="0">
                          <a:effectLst/>
                        </a:rPr>
                        <a:t>الإقفال و الإلغاء</a:t>
                      </a:r>
                      <a:endParaRPr lang="en-US" sz="20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r>
            </a:tbl>
          </a:graphicData>
        </a:graphic>
      </p:graphicFrame>
      <p:sp>
        <p:nvSpPr>
          <p:cNvPr id="6" name="مستطيل ذو زاوية واحدة مخدوشة 5"/>
          <p:cNvSpPr/>
          <p:nvPr/>
        </p:nvSpPr>
        <p:spPr>
          <a:xfrm>
            <a:off x="5170517" y="415635"/>
            <a:ext cx="6650182" cy="1147157"/>
          </a:xfrm>
          <a:prstGeom prst="snip1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800" b="1" dirty="0" smtClean="0"/>
              <a:t>مقارنة </a:t>
            </a:r>
            <a:r>
              <a:rPr lang="ar-SA" sz="2800" b="1" dirty="0" err="1" smtClean="0"/>
              <a:t>الإعتماد</a:t>
            </a:r>
            <a:r>
              <a:rPr lang="ar-SA" sz="2800" b="1" dirty="0" smtClean="0"/>
              <a:t> الحكومي بالتجاري :</a:t>
            </a:r>
            <a:endParaRPr lang="ar-SA" sz="2800" dirty="0"/>
          </a:p>
        </p:txBody>
      </p:sp>
    </p:spTree>
    <p:extLst>
      <p:ext uri="{BB962C8B-B14F-4D97-AF65-F5344CB8AC3E}">
        <p14:creationId xmlns:p14="http://schemas.microsoft.com/office/powerpoint/2010/main" val="3250517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3000" b="-23000"/>
          </a:stretch>
        </a:blipFill>
        <a:effectLst/>
      </p:bgPr>
    </p:bg>
    <p:spTree>
      <p:nvGrpSpPr>
        <p:cNvPr id="1" name=""/>
        <p:cNvGrpSpPr/>
        <p:nvPr/>
      </p:nvGrpSpPr>
      <p:grpSpPr>
        <a:xfrm>
          <a:off x="0" y="0"/>
          <a:ext cx="0" cy="0"/>
          <a:chOff x="0" y="0"/>
          <a:chExt cx="0" cy="0"/>
        </a:xfrm>
      </p:grpSpPr>
      <p:sp>
        <p:nvSpPr>
          <p:cNvPr id="4" name="مستطيل 3"/>
          <p:cNvSpPr/>
          <p:nvPr/>
        </p:nvSpPr>
        <p:spPr>
          <a:xfrm>
            <a:off x="0" y="2784444"/>
            <a:ext cx="11504814" cy="923330"/>
          </a:xfrm>
          <a:prstGeom prst="rect">
            <a:avLst/>
          </a:prstGeom>
          <a:noFill/>
        </p:spPr>
        <p:txBody>
          <a:bodyPr wrap="square" lIns="91440" tIns="45720" rIns="91440" bIns="45720">
            <a:spAutoFit/>
          </a:bodyPr>
          <a:lstStyle/>
          <a:p>
            <a:r>
              <a:rPr lang="ar-SA" sz="5400" b="1" dirty="0">
                <a:ln w="0">
                  <a:solidFill>
                    <a:srgbClr val="001642"/>
                  </a:solidFill>
                </a:ln>
                <a:solidFill>
                  <a:srgbClr val="002060"/>
                </a:solidFill>
                <a:effectLst>
                  <a:glow rad="228600">
                    <a:schemeClr val="accent1">
                      <a:satMod val="175000"/>
                      <a:alpha val="40000"/>
                    </a:schemeClr>
                  </a:glow>
                  <a:outerShdw blurRad="38100" dist="19050" dir="2700000" algn="tl" rotWithShape="0">
                    <a:schemeClr val="dk1">
                      <a:alpha val="40000"/>
                    </a:schemeClr>
                  </a:outerShdw>
                </a:effectLst>
              </a:rPr>
              <a:t>مثال على </a:t>
            </a:r>
            <a:r>
              <a:rPr lang="ar-SA" sz="5400" b="1" dirty="0" err="1">
                <a:ln w="0">
                  <a:solidFill>
                    <a:srgbClr val="001642"/>
                  </a:solidFill>
                </a:ln>
                <a:solidFill>
                  <a:srgbClr val="002060"/>
                </a:solidFill>
                <a:effectLst>
                  <a:glow rad="228600">
                    <a:schemeClr val="accent1">
                      <a:satMod val="175000"/>
                      <a:alpha val="40000"/>
                    </a:schemeClr>
                  </a:glow>
                  <a:outerShdw blurRad="38100" dist="19050" dir="2700000" algn="tl" rotWithShape="0">
                    <a:schemeClr val="dk1">
                      <a:alpha val="40000"/>
                    </a:schemeClr>
                  </a:outerShdw>
                </a:effectLst>
              </a:rPr>
              <a:t>الإعتمادات</a:t>
            </a:r>
            <a:r>
              <a:rPr lang="ar-SA" sz="5400" b="1" dirty="0">
                <a:ln w="0">
                  <a:solidFill>
                    <a:srgbClr val="001642"/>
                  </a:solidFill>
                </a:ln>
                <a:solidFill>
                  <a:srgbClr val="002060"/>
                </a:solidFill>
                <a:effectLst>
                  <a:glow rad="228600">
                    <a:schemeClr val="accent1">
                      <a:satMod val="175000"/>
                      <a:alpha val="40000"/>
                    </a:schemeClr>
                  </a:glow>
                  <a:outerShdw blurRad="38100" dist="19050" dir="2700000" algn="tl" rotWithShape="0">
                    <a:schemeClr val="dk1">
                      <a:alpha val="40000"/>
                    </a:schemeClr>
                  </a:outerShdw>
                </a:effectLst>
              </a:rPr>
              <a:t> </a:t>
            </a:r>
            <a:r>
              <a:rPr lang="ar-SA" sz="5400" b="1" dirty="0" err="1">
                <a:ln w="0">
                  <a:solidFill>
                    <a:srgbClr val="001642"/>
                  </a:solidFill>
                </a:ln>
                <a:solidFill>
                  <a:srgbClr val="002060"/>
                </a:solidFill>
                <a:effectLst>
                  <a:glow rad="228600">
                    <a:schemeClr val="accent1">
                      <a:satMod val="175000"/>
                      <a:alpha val="40000"/>
                    </a:schemeClr>
                  </a:glow>
                  <a:outerShdw blurRad="38100" dist="19050" dir="2700000" algn="tl" rotWithShape="0">
                    <a:schemeClr val="dk1">
                      <a:alpha val="40000"/>
                    </a:schemeClr>
                  </a:outerShdw>
                </a:effectLst>
              </a:rPr>
              <a:t>المستندية</a:t>
            </a:r>
            <a:endParaRPr lang="en-US" sz="5400" b="1" dirty="0">
              <a:ln w="0">
                <a:solidFill>
                  <a:srgbClr val="001642"/>
                </a:solidFill>
              </a:ln>
              <a:solidFill>
                <a:srgbClr val="002060"/>
              </a:solidFill>
              <a:effectLst>
                <a:glow rad="228600">
                  <a:schemeClr val="accent1">
                    <a:satMod val="175000"/>
                    <a:alpha val="40000"/>
                  </a:schemeClr>
                </a:glow>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181560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gtEl>
                                        <p:attrNameLst>
                                          <p:attrName>ppt_x</p:attrName>
                                          <p:attrName>ppt_y</p:attrName>
                                        </p:attrNameLst>
                                      </p:cBhvr>
                                    </p:animMotion>
                                    <p:animRot by="1500000">
                                      <p:cBhvr>
                                        <p:cTn id="7" dur="125" fill="hold">
                                          <p:stCondLst>
                                            <p:cond delay="0"/>
                                          </p:stCondLst>
                                        </p:cTn>
                                        <p:tgtEl>
                                          <p:spTgt spid="4"/>
                                        </p:tgtEl>
                                        <p:attrNameLst>
                                          <p:attrName>r</p:attrName>
                                        </p:attrNameLst>
                                      </p:cBhvr>
                                    </p:animRot>
                                    <p:animRot by="-1500000">
                                      <p:cBhvr>
                                        <p:cTn id="8" dur="125" fill="hold">
                                          <p:stCondLst>
                                            <p:cond delay="125"/>
                                          </p:stCondLst>
                                        </p:cTn>
                                        <p:tgtEl>
                                          <p:spTgt spid="4"/>
                                        </p:tgtEl>
                                        <p:attrNameLst>
                                          <p:attrName>r</p:attrName>
                                        </p:attrNameLst>
                                      </p:cBhvr>
                                    </p:animRot>
                                    <p:animRot by="-1500000">
                                      <p:cBhvr>
                                        <p:cTn id="9" dur="125" fill="hold">
                                          <p:stCondLst>
                                            <p:cond delay="250"/>
                                          </p:stCondLst>
                                        </p:cTn>
                                        <p:tgtEl>
                                          <p:spTgt spid="4"/>
                                        </p:tgtEl>
                                        <p:attrNameLst>
                                          <p:attrName>r</p:attrName>
                                        </p:attrNameLst>
                                      </p:cBhvr>
                                    </p:animRot>
                                    <p:animRot by="1500000">
                                      <p:cBhvr>
                                        <p:cTn id="10"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0" b="-40000"/>
          </a:stretch>
        </a:blipFill>
        <a:effectLst/>
      </p:bgPr>
    </p:bg>
    <p:spTree>
      <p:nvGrpSpPr>
        <p:cNvPr id="1" name=""/>
        <p:cNvGrpSpPr/>
        <p:nvPr/>
      </p:nvGrpSpPr>
      <p:grpSpPr>
        <a:xfrm>
          <a:off x="0" y="0"/>
          <a:ext cx="0" cy="0"/>
          <a:chOff x="0" y="0"/>
          <a:chExt cx="0" cy="0"/>
        </a:xfrm>
      </p:grpSpPr>
      <p:sp>
        <p:nvSpPr>
          <p:cNvPr id="4" name="مربع نص 3"/>
          <p:cNvSpPr txBox="1"/>
          <p:nvPr/>
        </p:nvSpPr>
        <p:spPr>
          <a:xfrm>
            <a:off x="1121525" y="2594957"/>
            <a:ext cx="10121900" cy="2677656"/>
          </a:xfrm>
          <a:prstGeom prst="rect">
            <a:avLst/>
          </a:prstGeom>
          <a:noFill/>
        </p:spPr>
        <p:txBody>
          <a:bodyPr wrap="square" rtlCol="1">
            <a:spAutoFit/>
          </a:bodyPr>
          <a:lstStyle/>
          <a:p>
            <a:r>
              <a:rPr lang="ar-SA" sz="2800" b="1" dirty="0" smtClean="0">
                <a:solidFill>
                  <a:srgbClr val="002060"/>
                </a:solidFill>
              </a:rPr>
              <a:t>الاعتماد المستندي </a:t>
            </a:r>
            <a:r>
              <a:rPr lang="ar-SA" sz="2800" b="1" dirty="0">
                <a:solidFill>
                  <a:srgbClr val="002060"/>
                </a:solidFill>
              </a:rPr>
              <a:t>هو تعهد مكتوب صادر من بنك ( يسمى المصدر ) بناء على طلب المشتري ( مقدم الطلب أو الآمر ) لصالح البائع ( المستفيد ). ويلتزم البنك بموجبه بالوفاء في حدود مبلغ محدد خلال فترة معينة متى قدم البائع </a:t>
            </a:r>
            <a:r>
              <a:rPr lang="ar-SA" sz="2800" b="1" dirty="0" smtClean="0">
                <a:solidFill>
                  <a:srgbClr val="002060"/>
                </a:solidFill>
              </a:rPr>
              <a:t>مستندات </a:t>
            </a:r>
            <a:r>
              <a:rPr lang="ar-SA" sz="2800" b="1" dirty="0">
                <a:solidFill>
                  <a:srgbClr val="002060"/>
                </a:solidFill>
              </a:rPr>
              <a:t>السلعة مطابقة لتعليمات شروط الاعتماد. وقد يكون التزام البنك بالوفاء نقدا أو بقبول كمبيالة</a:t>
            </a:r>
          </a:p>
        </p:txBody>
      </p:sp>
      <p:sp>
        <p:nvSpPr>
          <p:cNvPr id="5" name="شكل بيضاوي 4"/>
          <p:cNvSpPr/>
          <p:nvPr/>
        </p:nvSpPr>
        <p:spPr>
          <a:xfrm>
            <a:off x="2244436" y="964277"/>
            <a:ext cx="8129848" cy="1030778"/>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r>
              <a:rPr lang="ar-SA" sz="2800" b="1" dirty="0" smtClean="0"/>
              <a:t>   تعريف </a:t>
            </a:r>
            <a:r>
              <a:rPr lang="ar-SA" sz="2800" b="1" dirty="0" err="1" smtClean="0"/>
              <a:t>الإعتمادات</a:t>
            </a:r>
            <a:r>
              <a:rPr lang="ar-SA" sz="2800" b="1" dirty="0" smtClean="0"/>
              <a:t> </a:t>
            </a:r>
            <a:r>
              <a:rPr lang="ar-SA" sz="2800" b="1" dirty="0" err="1" smtClean="0"/>
              <a:t>المستندية</a:t>
            </a:r>
            <a:r>
              <a:rPr lang="ar-SA" sz="2800" b="1" dirty="0" smtClean="0"/>
              <a:t> :</a:t>
            </a:r>
            <a:endParaRPr lang="en-US" sz="2800" dirty="0"/>
          </a:p>
        </p:txBody>
      </p:sp>
    </p:spTree>
    <p:extLst>
      <p:ext uri="{BB962C8B-B14F-4D97-AF65-F5344CB8AC3E}">
        <p14:creationId xmlns:p14="http://schemas.microsoft.com/office/powerpoint/2010/main" val="4262506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17">
                                          <p:stCondLst>
                                            <p:cond delay="0"/>
                                          </p:stCondLst>
                                        </p:cTn>
                                        <p:tgtEl>
                                          <p:spTgt spid="5"/>
                                        </p:tgtEl>
                                      </p:cBhvr>
                                    </p:animEffect>
                                    <p:anim calcmode="lin" valueType="num">
                                      <p:cBhvr>
                                        <p:cTn id="8" dur="683"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249"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249" tmFilter="0, 0; 0.125,0.2665; 0.25,0.4; 0.375,0.465; 0.5,0.5;  0.625,0.535; 0.75,0.6; 0.875,0.7335; 1,1">
                                          <p:stCondLst>
                                            <p:cond delay="249"/>
                                          </p:stCondLst>
                                        </p:cTn>
                                        <p:tgtEl>
                                          <p:spTgt spid="5"/>
                                        </p:tgtEl>
                                        <p:attrNameLst>
                                          <p:attrName>ppt_y</p:attrName>
                                        </p:attrNameLst>
                                      </p:cBhvr>
                                      <p:tavLst>
                                        <p:tav tm="0" fmla="#ppt_y-sin(pi*$)/9">
                                          <p:val>
                                            <p:fltVal val="0"/>
                                          </p:val>
                                        </p:tav>
                                        <p:tav tm="100000">
                                          <p:val>
                                            <p:fltVal val="1"/>
                                          </p:val>
                                        </p:tav>
                                      </p:tavLst>
                                    </p:anim>
                                    <p:anim calcmode="lin" valueType="num">
                                      <p:cBhvr>
                                        <p:cTn id="11" dur="124" tmFilter="0, 0; 0.125,0.2665; 0.25,0.4; 0.375,0.465; 0.5,0.5;  0.625,0.535; 0.75,0.6; 0.875,0.7335; 1,1">
                                          <p:stCondLst>
                                            <p:cond delay="497"/>
                                          </p:stCondLst>
                                        </p:cTn>
                                        <p:tgtEl>
                                          <p:spTgt spid="5"/>
                                        </p:tgtEl>
                                        <p:attrNameLst>
                                          <p:attrName>ppt_y</p:attrName>
                                        </p:attrNameLst>
                                      </p:cBhvr>
                                      <p:tavLst>
                                        <p:tav tm="0" fmla="#ppt_y-sin(pi*$)/27">
                                          <p:val>
                                            <p:fltVal val="0"/>
                                          </p:val>
                                        </p:tav>
                                        <p:tav tm="100000">
                                          <p:val>
                                            <p:fltVal val="1"/>
                                          </p:val>
                                        </p:tav>
                                      </p:tavLst>
                                    </p:anim>
                                    <p:anim calcmode="lin" valueType="num">
                                      <p:cBhvr>
                                        <p:cTn id="12" dur="62" tmFilter="0, 0; 0.125,0.2665; 0.25,0.4; 0.375,0.465; 0.5,0.5;  0.625,0.535; 0.75,0.6; 0.875,0.7335; 1,1">
                                          <p:stCondLst>
                                            <p:cond delay="621"/>
                                          </p:stCondLst>
                                        </p:cTn>
                                        <p:tgtEl>
                                          <p:spTgt spid="5"/>
                                        </p:tgtEl>
                                        <p:attrNameLst>
                                          <p:attrName>ppt_y</p:attrName>
                                        </p:attrNameLst>
                                      </p:cBhvr>
                                      <p:tavLst>
                                        <p:tav tm="0" fmla="#ppt_y-sin(pi*$)/81">
                                          <p:val>
                                            <p:fltVal val="0"/>
                                          </p:val>
                                        </p:tav>
                                        <p:tav tm="100000">
                                          <p:val>
                                            <p:fltVal val="1"/>
                                          </p:val>
                                        </p:tav>
                                      </p:tavLst>
                                    </p:anim>
                                    <p:animScale>
                                      <p:cBhvr>
                                        <p:cTn id="13" dur="10">
                                          <p:stCondLst>
                                            <p:cond delay="244"/>
                                          </p:stCondLst>
                                        </p:cTn>
                                        <p:tgtEl>
                                          <p:spTgt spid="5"/>
                                        </p:tgtEl>
                                      </p:cBhvr>
                                      <p:to x="100000" y="60000"/>
                                    </p:animScale>
                                    <p:animScale>
                                      <p:cBhvr>
                                        <p:cTn id="14" dur="62" decel="50000">
                                          <p:stCondLst>
                                            <p:cond delay="254"/>
                                          </p:stCondLst>
                                        </p:cTn>
                                        <p:tgtEl>
                                          <p:spTgt spid="5"/>
                                        </p:tgtEl>
                                      </p:cBhvr>
                                      <p:to x="100000" y="100000"/>
                                    </p:animScale>
                                    <p:animScale>
                                      <p:cBhvr>
                                        <p:cTn id="15" dur="10">
                                          <p:stCondLst>
                                            <p:cond delay="492"/>
                                          </p:stCondLst>
                                        </p:cTn>
                                        <p:tgtEl>
                                          <p:spTgt spid="5"/>
                                        </p:tgtEl>
                                      </p:cBhvr>
                                      <p:to x="100000" y="80000"/>
                                    </p:animScale>
                                    <p:animScale>
                                      <p:cBhvr>
                                        <p:cTn id="16" dur="62" decel="50000">
                                          <p:stCondLst>
                                            <p:cond delay="502"/>
                                          </p:stCondLst>
                                        </p:cTn>
                                        <p:tgtEl>
                                          <p:spTgt spid="5"/>
                                        </p:tgtEl>
                                      </p:cBhvr>
                                      <p:to x="100000" y="100000"/>
                                    </p:animScale>
                                    <p:animScale>
                                      <p:cBhvr>
                                        <p:cTn id="17" dur="10">
                                          <p:stCondLst>
                                            <p:cond delay="616"/>
                                          </p:stCondLst>
                                        </p:cTn>
                                        <p:tgtEl>
                                          <p:spTgt spid="5"/>
                                        </p:tgtEl>
                                      </p:cBhvr>
                                      <p:to x="100000" y="90000"/>
                                    </p:animScale>
                                    <p:animScale>
                                      <p:cBhvr>
                                        <p:cTn id="18" dur="62" decel="50000">
                                          <p:stCondLst>
                                            <p:cond delay="625"/>
                                          </p:stCondLst>
                                        </p:cTn>
                                        <p:tgtEl>
                                          <p:spTgt spid="5"/>
                                        </p:tgtEl>
                                      </p:cBhvr>
                                      <p:to x="100000" y="100000"/>
                                    </p:animScale>
                                    <p:animScale>
                                      <p:cBhvr>
                                        <p:cTn id="19" dur="10">
                                          <p:stCondLst>
                                            <p:cond delay="678"/>
                                          </p:stCondLst>
                                        </p:cTn>
                                        <p:tgtEl>
                                          <p:spTgt spid="5"/>
                                        </p:tgtEl>
                                      </p:cBhvr>
                                      <p:to x="100000" y="95000"/>
                                    </p:animScale>
                                    <p:animScale>
                                      <p:cBhvr>
                                        <p:cTn id="20" dur="62" decel="50000">
                                          <p:stCondLst>
                                            <p:cond delay="688"/>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750"/>
                                        <p:tgtEl>
                                          <p:spTgt spid="4"/>
                                        </p:tgtEl>
                                      </p:cBhvr>
                                    </p:animEffect>
                                    <p:anim calcmode="lin" valueType="num">
                                      <p:cBhvr>
                                        <p:cTn id="26" dur="750" fill="hold"/>
                                        <p:tgtEl>
                                          <p:spTgt spid="4"/>
                                        </p:tgtEl>
                                        <p:attrNameLst>
                                          <p:attrName>ppt_x</p:attrName>
                                        </p:attrNameLst>
                                      </p:cBhvr>
                                      <p:tavLst>
                                        <p:tav tm="0">
                                          <p:val>
                                            <p:strVal val="#ppt_x"/>
                                          </p:val>
                                        </p:tav>
                                        <p:tav tm="100000">
                                          <p:val>
                                            <p:strVal val="#ppt_x"/>
                                          </p:val>
                                        </p:tav>
                                      </p:tavLst>
                                    </p:anim>
                                    <p:anim calcmode="lin" valueType="num">
                                      <p:cBhvr>
                                        <p:cTn id="27"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مربع نص 3"/>
          <p:cNvSpPr txBox="1"/>
          <p:nvPr/>
        </p:nvSpPr>
        <p:spPr>
          <a:xfrm>
            <a:off x="4572000" y="382386"/>
            <a:ext cx="2975955" cy="523220"/>
          </a:xfrm>
          <a:prstGeom prst="rect">
            <a:avLst/>
          </a:prstGeom>
          <a:noFill/>
        </p:spPr>
        <p:txBody>
          <a:bodyPr wrap="square" rtlCol="1">
            <a:prstTxWarp prst="textTriangle">
              <a:avLst/>
            </a:prstTxWarp>
            <a:spAutoFit/>
          </a:bodyPr>
          <a:lstStyle/>
          <a:p>
            <a:r>
              <a:rPr lang="ar-SA" sz="2800" dirty="0" smtClean="0"/>
              <a:t>النتائج و التوصيات</a:t>
            </a:r>
            <a:endParaRPr lang="ar-SA" sz="2800" dirty="0"/>
          </a:p>
        </p:txBody>
      </p:sp>
      <p:sp>
        <p:nvSpPr>
          <p:cNvPr id="5" name="مربع نص 4"/>
          <p:cNvSpPr txBox="1"/>
          <p:nvPr/>
        </p:nvSpPr>
        <p:spPr>
          <a:xfrm>
            <a:off x="0" y="382386"/>
            <a:ext cx="11920451" cy="6370975"/>
          </a:xfrm>
          <a:prstGeom prst="rect">
            <a:avLst/>
          </a:prstGeom>
          <a:noFill/>
        </p:spPr>
        <p:txBody>
          <a:bodyPr wrap="square" rtlCol="1">
            <a:spAutoFit/>
          </a:bodyPr>
          <a:lstStyle/>
          <a:p>
            <a:r>
              <a:rPr lang="ar-SA" sz="2400" b="1" dirty="0">
                <a:solidFill>
                  <a:srgbClr val="006C31"/>
                </a:solidFill>
                <a:effectLst/>
              </a:rPr>
              <a:t>النتائج:</a:t>
            </a:r>
            <a:endParaRPr lang="en-US" sz="2400" dirty="0">
              <a:solidFill>
                <a:srgbClr val="006C31"/>
              </a:solidFill>
              <a:effectLst/>
            </a:endParaRPr>
          </a:p>
          <a:p>
            <a:r>
              <a:rPr lang="ar-SA" sz="2400" dirty="0">
                <a:solidFill>
                  <a:srgbClr val="C00000"/>
                </a:solidFill>
                <a:effectLst/>
              </a:rPr>
              <a:t>1.  الاعتماد المستندي يحفظ حقوق كل من البائع والمشتري.</a:t>
            </a:r>
            <a:endParaRPr lang="en-US" sz="2400" dirty="0">
              <a:solidFill>
                <a:srgbClr val="C00000"/>
              </a:solidFill>
              <a:effectLst/>
            </a:endParaRPr>
          </a:p>
          <a:p>
            <a:r>
              <a:rPr lang="ar-SA" sz="2400" dirty="0">
                <a:solidFill>
                  <a:srgbClr val="C00000"/>
                </a:solidFill>
                <a:effectLst/>
              </a:rPr>
              <a:t>2.  الجأ إلى الاعتماد المستندي عند حدوث مشكلة أو خلاف بين البائع والمشتري ولا يعتبر ملزما للمستفيد.</a:t>
            </a:r>
            <a:endParaRPr lang="en-US" sz="2400" dirty="0">
              <a:solidFill>
                <a:srgbClr val="C00000"/>
              </a:solidFill>
              <a:effectLst/>
            </a:endParaRPr>
          </a:p>
          <a:p>
            <a:r>
              <a:rPr lang="ar-SA" sz="2400" dirty="0">
                <a:solidFill>
                  <a:srgbClr val="C00000"/>
                </a:solidFill>
                <a:effectLst/>
              </a:rPr>
              <a:t>3. يتجنب البائع عناء الانتظار لأنه يحصل  على التمويل اللازم من بنكه قبل البدء في تجهيز المستندات.</a:t>
            </a:r>
            <a:endParaRPr lang="en-US" sz="2400" dirty="0">
              <a:solidFill>
                <a:srgbClr val="C00000"/>
              </a:solidFill>
              <a:effectLst/>
            </a:endParaRPr>
          </a:p>
          <a:p>
            <a:r>
              <a:rPr lang="ar-SA" sz="2400" dirty="0">
                <a:solidFill>
                  <a:srgbClr val="C00000"/>
                </a:solidFill>
                <a:effectLst/>
              </a:rPr>
              <a:t>4. تمكن للبائع الحصول على بضاعته مع بداية تنفيذ العقد فتعتبر بمثابة حفظ لحقوقه.</a:t>
            </a:r>
            <a:endParaRPr lang="en-US" sz="2400" dirty="0">
              <a:solidFill>
                <a:srgbClr val="C00000"/>
              </a:solidFill>
              <a:effectLst/>
            </a:endParaRPr>
          </a:p>
          <a:p>
            <a:r>
              <a:rPr lang="ar-SA" sz="2400" dirty="0">
                <a:solidFill>
                  <a:srgbClr val="C00000"/>
                </a:solidFill>
                <a:effectLst/>
              </a:rPr>
              <a:t>5. عند تملك المشتري للمستندات بعد أن يدفع ثمنها توفر له إمكانية التصرف في البضاعة.</a:t>
            </a:r>
            <a:endParaRPr lang="en-US" sz="2400" dirty="0">
              <a:solidFill>
                <a:srgbClr val="C00000"/>
              </a:solidFill>
              <a:effectLst/>
            </a:endParaRPr>
          </a:p>
          <a:p>
            <a:r>
              <a:rPr lang="ar-SA" sz="2400" b="1" dirty="0">
                <a:solidFill>
                  <a:srgbClr val="006C31"/>
                </a:solidFill>
                <a:effectLst/>
              </a:rPr>
              <a:t> </a:t>
            </a:r>
            <a:endParaRPr lang="en-US" sz="2400" dirty="0">
              <a:solidFill>
                <a:srgbClr val="006C31"/>
              </a:solidFill>
              <a:effectLst/>
            </a:endParaRPr>
          </a:p>
          <a:p>
            <a:r>
              <a:rPr lang="ar-SA" sz="2400" b="1" dirty="0">
                <a:solidFill>
                  <a:srgbClr val="006C31"/>
                </a:solidFill>
                <a:effectLst/>
              </a:rPr>
              <a:t>التوصيات:</a:t>
            </a:r>
            <a:endParaRPr lang="en-US" sz="2400" dirty="0">
              <a:solidFill>
                <a:srgbClr val="006C31"/>
              </a:solidFill>
              <a:effectLst/>
            </a:endParaRPr>
          </a:p>
          <a:p>
            <a:r>
              <a:rPr lang="ar-SA" sz="2400" dirty="0">
                <a:solidFill>
                  <a:srgbClr val="C00000"/>
                </a:solidFill>
                <a:effectLst/>
              </a:rPr>
              <a:t>1. يعتبر الاعتماد المستندي عقد تجاري جديد و يفتقر للأحكام القانونية الخاصة به فيجب إصدار قواعد قانونية تحكمه.</a:t>
            </a:r>
            <a:endParaRPr lang="en-US" sz="2400" dirty="0">
              <a:solidFill>
                <a:srgbClr val="C00000"/>
              </a:solidFill>
              <a:effectLst/>
            </a:endParaRPr>
          </a:p>
          <a:p>
            <a:r>
              <a:rPr lang="ar-SA" sz="2400" dirty="0">
                <a:solidFill>
                  <a:srgbClr val="C00000"/>
                </a:solidFill>
                <a:effectLst/>
              </a:rPr>
              <a:t>2. إذا تعامل الطرفان مع بنك ربوي فالبنك لا ينظر لنوع البضاعة سواء جائزة أو غير جائزة كالخمور مثلا , فالبنوك الربوية تقدم مصلحتها أولا فمن وجهة نظر الباحثات يجب أن يكون هناك رقابة عالية .</a:t>
            </a:r>
            <a:endParaRPr lang="en-US" sz="2400" dirty="0">
              <a:solidFill>
                <a:srgbClr val="C00000"/>
              </a:solidFill>
              <a:effectLst/>
            </a:endParaRPr>
          </a:p>
          <a:p>
            <a:r>
              <a:rPr lang="ar-SA" sz="2400" b="1" dirty="0">
                <a:solidFill>
                  <a:srgbClr val="C00000"/>
                </a:solidFill>
                <a:effectLst/>
              </a:rPr>
              <a:t> </a:t>
            </a:r>
            <a:endParaRPr lang="en-US" sz="2400" dirty="0">
              <a:solidFill>
                <a:srgbClr val="C00000"/>
              </a:solidFill>
              <a:effectLst/>
            </a:endParaRPr>
          </a:p>
          <a:p>
            <a:endParaRPr lang="ar-SA" sz="2400" dirty="0">
              <a:solidFill>
                <a:srgbClr val="C00000"/>
              </a:solidFill>
              <a:effectLst/>
            </a:endParaRPr>
          </a:p>
        </p:txBody>
      </p:sp>
    </p:spTree>
    <p:extLst>
      <p:ext uri="{BB962C8B-B14F-4D97-AF65-F5344CB8AC3E}">
        <p14:creationId xmlns:p14="http://schemas.microsoft.com/office/powerpoint/2010/main" val="3966637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مستطيل 3"/>
          <p:cNvSpPr/>
          <p:nvPr/>
        </p:nvSpPr>
        <p:spPr>
          <a:xfrm>
            <a:off x="1779394" y="606520"/>
            <a:ext cx="9597500" cy="923330"/>
          </a:xfrm>
          <a:prstGeom prst="rect">
            <a:avLst/>
          </a:prstGeom>
          <a:noFill/>
        </p:spPr>
        <p:txBody>
          <a:bodyPr wrap="none" lIns="91440" tIns="45720" rIns="91440" bIns="45720">
            <a:spAutoFit/>
          </a:bodyPr>
          <a:lstStyle/>
          <a:p>
            <a:pPr algn="ctr"/>
            <a:r>
              <a:rPr lang="ar-SA" sz="5400" b="1" cap="none" spc="50" dirty="0" smtClean="0">
                <a:ln w="9525" cmpd="sng">
                  <a:solidFill>
                    <a:schemeClr val="accent1"/>
                  </a:solidFill>
                  <a:prstDash val="solid"/>
                </a:ln>
                <a:solidFill>
                  <a:srgbClr val="70AD47">
                    <a:tint val="1000"/>
                  </a:srgbClr>
                </a:solidFill>
                <a:effectLst>
                  <a:glow rad="228600">
                    <a:schemeClr val="accent5">
                      <a:satMod val="175000"/>
                      <a:alpha val="40000"/>
                    </a:schemeClr>
                  </a:glow>
                </a:effectLst>
              </a:rPr>
              <a:t>شكرا على حسن استماعكم </a:t>
            </a:r>
            <a:endParaRPr lang="ar-SA" sz="5400" b="1" cap="none" spc="50" dirty="0">
              <a:ln w="9525" cmpd="sng">
                <a:solidFill>
                  <a:schemeClr val="accent1"/>
                </a:solidFill>
                <a:prstDash val="solid"/>
              </a:ln>
              <a:solidFill>
                <a:srgbClr val="70AD47">
                  <a:tint val="1000"/>
                </a:srgbClr>
              </a:solidFill>
              <a:effectLst>
                <a:glow rad="228600">
                  <a:schemeClr val="accent5">
                    <a:satMod val="175000"/>
                    <a:alpha val="40000"/>
                  </a:schemeClr>
                </a:glow>
              </a:effectLst>
            </a:endParaRPr>
          </a:p>
        </p:txBody>
      </p:sp>
    </p:spTree>
    <p:extLst>
      <p:ext uri="{BB962C8B-B14F-4D97-AF65-F5344CB8AC3E}">
        <p14:creationId xmlns:p14="http://schemas.microsoft.com/office/powerpoint/2010/main" val="1544748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146627" y="2257134"/>
            <a:ext cx="10363200" cy="4154984"/>
          </a:xfrm>
          <a:prstGeom prst="rect">
            <a:avLst/>
          </a:prstGeom>
          <a:noFill/>
        </p:spPr>
        <p:txBody>
          <a:bodyPr wrap="square" rtlCol="1">
            <a:spAutoFit/>
          </a:bodyPr>
          <a:lstStyle/>
          <a:p>
            <a:r>
              <a:rPr lang="ar-SA" sz="2400" dirty="0" smtClean="0"/>
              <a:t>أحد </a:t>
            </a:r>
            <a:r>
              <a:rPr lang="ar-SA" sz="2400" dirty="0"/>
              <a:t>الأعمدة القاعدية للتجارة الخارجية والتي تسير الكثير من الصفقات في كل أقطاب العالم حيث أن ظهوره كان نتيجة البعد المكاني بين البائع والمشتري للتوفيق بين حاجاتهم المتباينة.</a:t>
            </a:r>
            <a:endParaRPr lang="en-US" sz="2400" dirty="0"/>
          </a:p>
          <a:p>
            <a:r>
              <a:rPr lang="ar-SA" sz="2400" dirty="0"/>
              <a:t>ويستعمل الاعتماد المستندي في تمويل التجارة الخارجية، وهو يمثل في عصرنا الحاضر الإطار الذي يحظى بالقبول من جانب سائر الأطراف الداخلين في ميدان التجارة الدولية بما يحفظ مصلحة هؤلاء الأطراف جميعا من مصدرين ومستوردين. </a:t>
            </a:r>
            <a:endParaRPr lang="ar-SA" sz="2400" dirty="0" smtClean="0"/>
          </a:p>
          <a:p>
            <a:endParaRPr lang="en-US" sz="2400" dirty="0"/>
          </a:p>
          <a:p>
            <a:pPr lvl="0"/>
            <a:r>
              <a:rPr lang="ar-SA" sz="2400" dirty="0" smtClean="0"/>
              <a:t>* بالنسبة </a:t>
            </a:r>
            <a:r>
              <a:rPr lang="ar-SA" sz="2400" dirty="0"/>
              <a:t>للمصدر.</a:t>
            </a:r>
            <a:endParaRPr lang="en-US" sz="2400" dirty="0"/>
          </a:p>
          <a:p>
            <a:pPr lvl="0"/>
            <a:r>
              <a:rPr lang="ar-SA" sz="2400" dirty="0" smtClean="0"/>
              <a:t>* بالنسبة </a:t>
            </a:r>
            <a:r>
              <a:rPr lang="ar-SA" sz="2400" dirty="0"/>
              <a:t>للمستورد.</a:t>
            </a:r>
            <a:endParaRPr lang="en-US" sz="2400" dirty="0"/>
          </a:p>
          <a:p>
            <a:r>
              <a:rPr lang="ar-SA" sz="2400" dirty="0"/>
              <a:t> </a:t>
            </a:r>
            <a:endParaRPr lang="en-US" sz="2400" dirty="0"/>
          </a:p>
          <a:p>
            <a:endParaRPr lang="ar-SA" sz="2400" dirty="0"/>
          </a:p>
        </p:txBody>
      </p:sp>
      <p:sp>
        <p:nvSpPr>
          <p:cNvPr id="5" name="سداسي 4"/>
          <p:cNvSpPr/>
          <p:nvPr/>
        </p:nvSpPr>
        <p:spPr>
          <a:xfrm>
            <a:off x="5104013" y="482135"/>
            <a:ext cx="5685906" cy="847898"/>
          </a:xfrm>
          <a:prstGeom prst="hexagon">
            <a:avLst/>
          </a:prstGeom>
        </p:spPr>
        <p:style>
          <a:lnRef idx="2">
            <a:schemeClr val="accent6"/>
          </a:lnRef>
          <a:fillRef idx="1">
            <a:schemeClr val="lt1"/>
          </a:fillRef>
          <a:effectRef idx="0">
            <a:schemeClr val="accent6"/>
          </a:effectRef>
          <a:fontRef idx="minor">
            <a:schemeClr val="dk1"/>
          </a:fontRef>
        </p:style>
        <p:txBody>
          <a:bodyPr rtlCol="1" anchor="ctr"/>
          <a:lstStyle/>
          <a:p>
            <a:r>
              <a:rPr lang="ar-SA" sz="2800" b="1" dirty="0" smtClean="0"/>
              <a:t>أهمية </a:t>
            </a:r>
            <a:r>
              <a:rPr lang="ar-SA" sz="2800" b="1" dirty="0" err="1" smtClean="0"/>
              <a:t>الإعتماد</a:t>
            </a:r>
            <a:r>
              <a:rPr lang="ar-SA" sz="2800" b="1" dirty="0" smtClean="0"/>
              <a:t> المستندي</a:t>
            </a:r>
            <a:endParaRPr lang="en-US" sz="2800" dirty="0"/>
          </a:p>
        </p:txBody>
      </p:sp>
      <p:pic>
        <p:nvPicPr>
          <p:cNvPr id="6" name="صورة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9372" y="252614"/>
            <a:ext cx="2671849" cy="1781232"/>
          </a:xfrm>
          <a:prstGeom prst="rect">
            <a:avLst/>
          </a:prstGeom>
        </p:spPr>
      </p:pic>
    </p:spTree>
    <p:extLst>
      <p:ext uri="{BB962C8B-B14F-4D97-AF65-F5344CB8AC3E}">
        <p14:creationId xmlns:p14="http://schemas.microsoft.com/office/powerpoint/2010/main" val="2909704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سداسي 4"/>
          <p:cNvSpPr/>
          <p:nvPr/>
        </p:nvSpPr>
        <p:spPr>
          <a:xfrm>
            <a:off x="4887885" y="581891"/>
            <a:ext cx="5902036" cy="764771"/>
          </a:xfrm>
          <a:prstGeom prst="hexagon">
            <a:avLst/>
          </a:prstGeom>
        </p:spPr>
        <p:style>
          <a:lnRef idx="2">
            <a:schemeClr val="accent6"/>
          </a:lnRef>
          <a:fillRef idx="1">
            <a:schemeClr val="lt1"/>
          </a:fillRef>
          <a:effectRef idx="0">
            <a:schemeClr val="accent6"/>
          </a:effectRef>
          <a:fontRef idx="minor">
            <a:schemeClr val="dk1"/>
          </a:fontRef>
        </p:style>
        <p:txBody>
          <a:bodyPr rtlCol="1" anchor="ctr"/>
          <a:lstStyle/>
          <a:p>
            <a:r>
              <a:rPr lang="ar-SA" sz="2800" b="1" dirty="0" smtClean="0"/>
              <a:t>أطراف </a:t>
            </a:r>
            <a:r>
              <a:rPr lang="ar-SA" sz="2800" b="1" dirty="0" err="1" smtClean="0"/>
              <a:t>الإعتماد</a:t>
            </a:r>
            <a:r>
              <a:rPr lang="ar-SA" sz="2800" b="1" dirty="0" smtClean="0"/>
              <a:t> المستندي :</a:t>
            </a:r>
            <a:endParaRPr lang="en-US" sz="2800" dirty="0"/>
          </a:p>
        </p:txBody>
      </p:sp>
      <p:sp>
        <p:nvSpPr>
          <p:cNvPr id="6" name="مخطط انسيابي: رابط 5"/>
          <p:cNvSpPr/>
          <p:nvPr/>
        </p:nvSpPr>
        <p:spPr>
          <a:xfrm>
            <a:off x="8829964" y="1556980"/>
            <a:ext cx="2926080" cy="3025833"/>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t>أولا: المشتري   ( المستورد طالب فتح </a:t>
            </a:r>
            <a:r>
              <a:rPr lang="ar-SA" sz="2400" dirty="0" err="1" smtClean="0"/>
              <a:t>الإعتماد</a:t>
            </a:r>
            <a:r>
              <a:rPr lang="ar-SA" sz="2400" dirty="0" smtClean="0"/>
              <a:t> المستندي )</a:t>
            </a:r>
            <a:endParaRPr lang="en-US" sz="2400" dirty="0"/>
          </a:p>
        </p:txBody>
      </p:sp>
      <p:sp>
        <p:nvSpPr>
          <p:cNvPr id="7" name="مخطط انسيابي: رابط 6"/>
          <p:cNvSpPr/>
          <p:nvPr/>
        </p:nvSpPr>
        <p:spPr>
          <a:xfrm>
            <a:off x="326967" y="3536373"/>
            <a:ext cx="2926080" cy="3025833"/>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dirty="0" smtClean="0"/>
          </a:p>
          <a:p>
            <a:pPr algn="ctr"/>
            <a:r>
              <a:rPr lang="ar-SA" sz="2400" dirty="0" smtClean="0"/>
              <a:t>رابعا: البنك مبلغ </a:t>
            </a:r>
            <a:r>
              <a:rPr lang="ar-SA" sz="2400" dirty="0" err="1" smtClean="0"/>
              <a:t>الإعتماد</a:t>
            </a:r>
            <a:r>
              <a:rPr lang="ar-SA" sz="2400" dirty="0" smtClean="0"/>
              <a:t> ( المراسل )</a:t>
            </a:r>
            <a:endParaRPr lang="en-US" sz="2400" dirty="0" smtClean="0"/>
          </a:p>
          <a:p>
            <a:pPr algn="ctr"/>
            <a:endParaRPr lang="ar-SA" sz="2400" dirty="0" smtClean="0"/>
          </a:p>
          <a:p>
            <a:pPr algn="ctr"/>
            <a:endParaRPr lang="en-US" sz="2400" dirty="0"/>
          </a:p>
        </p:txBody>
      </p:sp>
      <p:sp>
        <p:nvSpPr>
          <p:cNvPr id="8" name="مخطط انسيابي: رابط 7"/>
          <p:cNvSpPr/>
          <p:nvPr/>
        </p:nvSpPr>
        <p:spPr>
          <a:xfrm>
            <a:off x="3113463" y="1556980"/>
            <a:ext cx="2926080" cy="3025833"/>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t>ثالثا: البنك فاتح الاعتماد</a:t>
            </a:r>
            <a:endParaRPr lang="en-US" sz="2400" dirty="0"/>
          </a:p>
        </p:txBody>
      </p:sp>
      <p:sp>
        <p:nvSpPr>
          <p:cNvPr id="9" name="مخطط انسيابي: رابط 8"/>
          <p:cNvSpPr/>
          <p:nvPr/>
        </p:nvSpPr>
        <p:spPr>
          <a:xfrm>
            <a:off x="6150552" y="3536373"/>
            <a:ext cx="2926080" cy="3025833"/>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t>ثانيا: البائع ( المصدر المستفيد من </a:t>
            </a:r>
            <a:r>
              <a:rPr lang="ar-SA" sz="2400" dirty="0" err="1" smtClean="0"/>
              <a:t>الإعتماد</a:t>
            </a:r>
            <a:r>
              <a:rPr lang="ar-SA" sz="2400" dirty="0" smtClean="0"/>
              <a:t> المستندي )</a:t>
            </a:r>
            <a:endParaRPr lang="en-US" sz="2400" dirty="0"/>
          </a:p>
        </p:txBody>
      </p:sp>
    </p:spTree>
    <p:extLst>
      <p:ext uri="{BB962C8B-B14F-4D97-AF65-F5344CB8AC3E}">
        <p14:creationId xmlns:p14="http://schemas.microsoft.com/office/powerpoint/2010/main" val="996370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349134" y="2299059"/>
            <a:ext cx="7597832" cy="4093428"/>
          </a:xfrm>
          <a:prstGeom prst="rect">
            <a:avLst/>
          </a:prstGeom>
          <a:noFill/>
        </p:spPr>
        <p:txBody>
          <a:bodyPr wrap="square" rtlCol="1">
            <a:spAutoFit/>
          </a:bodyPr>
          <a:lstStyle/>
          <a:p>
            <a:pPr lvl="0"/>
            <a:r>
              <a:rPr lang="ar-SA" sz="2800" b="1" dirty="0" smtClean="0"/>
              <a:t>1. الفاتورة </a:t>
            </a:r>
            <a:r>
              <a:rPr lang="ar-SA" sz="2800" b="1" dirty="0"/>
              <a:t>التجارية.  </a:t>
            </a:r>
            <a:endParaRPr lang="en-US" sz="2800" dirty="0"/>
          </a:p>
          <a:p>
            <a:pPr lvl="0"/>
            <a:r>
              <a:rPr lang="ar-SA" sz="2800" b="1" dirty="0" smtClean="0"/>
              <a:t>2. شهادة </a:t>
            </a:r>
            <a:r>
              <a:rPr lang="ar-SA" sz="2800" b="1" dirty="0"/>
              <a:t>المنشأ.</a:t>
            </a:r>
            <a:endParaRPr lang="en-US" sz="2800" dirty="0"/>
          </a:p>
          <a:p>
            <a:pPr lvl="0"/>
            <a:r>
              <a:rPr lang="ar-SA" sz="2800" b="1" dirty="0" smtClean="0"/>
              <a:t>3. بوليصة </a:t>
            </a:r>
            <a:r>
              <a:rPr lang="ar-SA" sz="2800" b="1" dirty="0"/>
              <a:t>الشحن.</a:t>
            </a:r>
            <a:endParaRPr lang="en-US" sz="2800" dirty="0"/>
          </a:p>
          <a:p>
            <a:pPr lvl="0"/>
            <a:r>
              <a:rPr lang="ar-SA" sz="2800" b="1" dirty="0" smtClean="0"/>
              <a:t>4. شهادة </a:t>
            </a:r>
            <a:r>
              <a:rPr lang="ar-SA" sz="2800" b="1" dirty="0"/>
              <a:t>الوزن.</a:t>
            </a:r>
            <a:endParaRPr lang="en-US" sz="2800" dirty="0"/>
          </a:p>
          <a:p>
            <a:pPr lvl="0"/>
            <a:r>
              <a:rPr lang="ar-SA" sz="2800" b="1" dirty="0" smtClean="0"/>
              <a:t>5. بيان </a:t>
            </a:r>
            <a:r>
              <a:rPr lang="ar-SA" sz="2800" b="1" dirty="0"/>
              <a:t>التعبئة.</a:t>
            </a:r>
            <a:endParaRPr lang="en-US" sz="2800" dirty="0"/>
          </a:p>
          <a:p>
            <a:pPr lvl="0"/>
            <a:r>
              <a:rPr lang="ar-SA" sz="2800" b="1" dirty="0" smtClean="0"/>
              <a:t>6. بيان </a:t>
            </a:r>
            <a:r>
              <a:rPr lang="ar-SA" sz="2800" b="1" dirty="0"/>
              <a:t>المواصفات.</a:t>
            </a:r>
            <a:endParaRPr lang="en-US" sz="2800" dirty="0"/>
          </a:p>
          <a:p>
            <a:pPr lvl="0"/>
            <a:r>
              <a:rPr lang="ar-SA" sz="2800" b="1" dirty="0" smtClean="0"/>
              <a:t>7. شهادة </a:t>
            </a:r>
            <a:r>
              <a:rPr lang="ar-SA" sz="2800" b="1" dirty="0"/>
              <a:t>المعاينة.</a:t>
            </a:r>
            <a:endParaRPr lang="en-US" sz="2800" dirty="0"/>
          </a:p>
          <a:p>
            <a:pPr lvl="0"/>
            <a:r>
              <a:rPr lang="ar-SA" sz="2800" b="1" dirty="0" smtClean="0"/>
              <a:t>8. شهادة </a:t>
            </a:r>
            <a:r>
              <a:rPr lang="ar-SA" sz="2800" b="1" dirty="0"/>
              <a:t>صحية.</a:t>
            </a:r>
            <a:endParaRPr lang="en-US" sz="2800" dirty="0"/>
          </a:p>
          <a:p>
            <a:r>
              <a:rPr lang="ar-SA" b="1" dirty="0"/>
              <a:t> </a:t>
            </a:r>
            <a:endParaRPr lang="en-US" dirty="0"/>
          </a:p>
          <a:p>
            <a:endParaRPr lang="ar-SA" dirty="0"/>
          </a:p>
        </p:txBody>
      </p:sp>
      <p:sp>
        <p:nvSpPr>
          <p:cNvPr id="6" name="سداسي 5"/>
          <p:cNvSpPr/>
          <p:nvPr/>
        </p:nvSpPr>
        <p:spPr>
          <a:xfrm>
            <a:off x="681642" y="498764"/>
            <a:ext cx="10656915" cy="1379912"/>
          </a:xfrm>
          <a:prstGeom prst="hexagon">
            <a:avLst/>
          </a:prstGeom>
        </p:spPr>
        <p:style>
          <a:lnRef idx="2">
            <a:schemeClr val="accent6"/>
          </a:lnRef>
          <a:fillRef idx="1">
            <a:schemeClr val="lt1"/>
          </a:fillRef>
          <a:effectRef idx="0">
            <a:schemeClr val="accent6"/>
          </a:effectRef>
          <a:fontRef idx="minor">
            <a:schemeClr val="dk1"/>
          </a:fontRef>
        </p:style>
        <p:txBody>
          <a:bodyPr rtlCol="1" anchor="ctr"/>
          <a:lstStyle/>
          <a:p>
            <a:r>
              <a:rPr lang="ar-SA" sz="2800" b="1" dirty="0" smtClean="0"/>
              <a:t>المستندات المطلوبة في </a:t>
            </a:r>
            <a:r>
              <a:rPr lang="ar-SA" sz="2800" b="1" dirty="0" err="1" smtClean="0"/>
              <a:t>الإعتمادات</a:t>
            </a:r>
            <a:r>
              <a:rPr lang="ar-SA" sz="2800" b="1" dirty="0" smtClean="0"/>
              <a:t> </a:t>
            </a:r>
            <a:r>
              <a:rPr lang="ar-SA" sz="2800" b="1" dirty="0" err="1" smtClean="0"/>
              <a:t>المستندية</a:t>
            </a:r>
            <a:r>
              <a:rPr lang="ar-SA" sz="2800" b="1" dirty="0" smtClean="0"/>
              <a:t> </a:t>
            </a:r>
            <a:endParaRPr lang="en-US" sz="2800" dirty="0"/>
          </a:p>
        </p:txBody>
      </p:sp>
    </p:spTree>
    <p:extLst>
      <p:ext uri="{BB962C8B-B14F-4D97-AF65-F5344CB8AC3E}">
        <p14:creationId xmlns:p14="http://schemas.microsoft.com/office/powerpoint/2010/main" val="2991498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2227" y="523220"/>
            <a:ext cx="5111981" cy="6315540"/>
          </a:xfrm>
          <a:prstGeom prst="rect">
            <a:avLst/>
          </a:prstGeom>
        </p:spPr>
      </p:pic>
      <p:sp>
        <p:nvSpPr>
          <p:cNvPr id="5" name="مستطيل 4"/>
          <p:cNvSpPr/>
          <p:nvPr/>
        </p:nvSpPr>
        <p:spPr>
          <a:xfrm>
            <a:off x="8011096" y="261610"/>
            <a:ext cx="3983783" cy="523220"/>
          </a:xfrm>
          <a:prstGeom prst="rect">
            <a:avLst/>
          </a:prstGeom>
        </p:spPr>
        <p:style>
          <a:lnRef idx="2">
            <a:schemeClr val="accent5"/>
          </a:lnRef>
          <a:fillRef idx="1">
            <a:schemeClr val="lt1"/>
          </a:fillRef>
          <a:effectRef idx="0">
            <a:schemeClr val="accent5"/>
          </a:effectRef>
          <a:fontRef idx="minor">
            <a:schemeClr val="dk1"/>
          </a:fontRef>
        </p:style>
        <p:txBody>
          <a:bodyPr wrap="none" lIns="91440" tIns="45720" rIns="91440" bIns="45720">
            <a:spAutoFit/>
          </a:bodyPr>
          <a:lstStyle/>
          <a:p>
            <a:pPr algn="ctr"/>
            <a:r>
              <a:rPr lang="ar-SA" sz="2800" b="0" cap="none" spc="0" dirty="0" smtClean="0">
                <a:ln w="0"/>
                <a:solidFill>
                  <a:schemeClr val="bg1"/>
                </a:solidFill>
                <a:effectLst>
                  <a:outerShdw blurRad="38100" dist="19050" dir="2700000" algn="tl" rotWithShape="0">
                    <a:schemeClr val="dk1">
                      <a:alpha val="40000"/>
                    </a:schemeClr>
                  </a:outerShdw>
                </a:effectLst>
              </a:rPr>
              <a:t>أنواع الاعتماد المستندي :</a:t>
            </a:r>
            <a:endParaRPr lang="ar-SA" sz="2800" b="0" cap="none" spc="0" dirty="0">
              <a:ln w="0"/>
              <a:solidFill>
                <a:schemeClr val="bg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827712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مستطيل 4"/>
          <p:cNvSpPr/>
          <p:nvPr/>
        </p:nvSpPr>
        <p:spPr>
          <a:xfrm>
            <a:off x="3854088" y="224135"/>
            <a:ext cx="7709162" cy="523220"/>
          </a:xfrm>
          <a:prstGeom prst="rect">
            <a:avLst/>
          </a:prstGeom>
          <a:noFill/>
        </p:spPr>
        <p:txBody>
          <a:bodyPr wrap="none" lIns="91440" tIns="45720" rIns="91440" bIns="45720">
            <a:spAutoFit/>
          </a:bodyPr>
          <a:lstStyle/>
          <a:p>
            <a:pPr algn="ctr"/>
            <a:r>
              <a:rPr lang="ar-SA" sz="2800" b="0" cap="none" spc="0" dirty="0">
                <a:ln w="0"/>
                <a:solidFill>
                  <a:schemeClr val="tx1"/>
                </a:solidFill>
                <a:effectLst>
                  <a:outerShdw blurRad="38100" dist="19050" dir="2700000" algn="tl" rotWithShape="0">
                    <a:schemeClr val="dk1">
                      <a:alpha val="40000"/>
                    </a:schemeClr>
                  </a:outerShdw>
                </a:effectLst>
              </a:rPr>
              <a:t>تصنيف الاعتمادات من حيث قوة تعهد البنك المصدر: </a:t>
            </a:r>
          </a:p>
        </p:txBody>
      </p:sp>
      <p:sp>
        <p:nvSpPr>
          <p:cNvPr id="6" name="شكل بيضاوي 5"/>
          <p:cNvSpPr/>
          <p:nvPr/>
        </p:nvSpPr>
        <p:spPr>
          <a:xfrm>
            <a:off x="8778240" y="864524"/>
            <a:ext cx="3158836" cy="1330036"/>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b="1" dirty="0" smtClean="0"/>
              <a:t>الاعتماد القابل للإلغاء</a:t>
            </a:r>
            <a:endParaRPr lang="ar-SA" dirty="0"/>
          </a:p>
        </p:txBody>
      </p:sp>
      <p:sp>
        <p:nvSpPr>
          <p:cNvPr id="7" name="مستطيل مستدير الزوايا 6"/>
          <p:cNvSpPr/>
          <p:nvPr/>
        </p:nvSpPr>
        <p:spPr>
          <a:xfrm>
            <a:off x="8778240" y="2527069"/>
            <a:ext cx="3042458" cy="1878676"/>
          </a:xfrm>
          <a:prstGeom prst="roundRect">
            <a:avLst/>
          </a:prstGeom>
        </p:spPr>
        <p:style>
          <a:lnRef idx="0">
            <a:schemeClr val="accent1"/>
          </a:lnRef>
          <a:fillRef idx="3">
            <a:schemeClr val="accent1"/>
          </a:fillRef>
          <a:effectRef idx="3">
            <a:schemeClr val="accent1"/>
          </a:effectRef>
          <a:fontRef idx="minor">
            <a:schemeClr val="lt1"/>
          </a:fontRef>
        </p:style>
        <p:txBody>
          <a:bodyPr rtlCol="1" anchor="ctr"/>
          <a:lstStyle/>
          <a:p>
            <a:pPr algn="ctr"/>
            <a:r>
              <a:rPr lang="ar-SA" dirty="0" smtClean="0"/>
              <a:t>هو الذي يجوز تعديله أو إلغاؤه من البنك المصدر له في أي لحظة دون إشعار مسبق للمستفيد.</a:t>
            </a:r>
            <a:endParaRPr lang="ar-SA" dirty="0"/>
          </a:p>
        </p:txBody>
      </p:sp>
      <p:sp>
        <p:nvSpPr>
          <p:cNvPr id="8" name="مستطيل مستدير الزوايا 7"/>
          <p:cNvSpPr/>
          <p:nvPr/>
        </p:nvSpPr>
        <p:spPr>
          <a:xfrm>
            <a:off x="8778240" y="4838007"/>
            <a:ext cx="2926080" cy="1529542"/>
          </a:xfrm>
          <a:prstGeom prst="roundRect">
            <a:avLst/>
          </a:prstGeom>
        </p:spPr>
        <p:style>
          <a:lnRef idx="0">
            <a:schemeClr val="accent1"/>
          </a:lnRef>
          <a:fillRef idx="3">
            <a:schemeClr val="accent1"/>
          </a:fillRef>
          <a:effectRef idx="3">
            <a:schemeClr val="accent1"/>
          </a:effectRef>
          <a:fontRef idx="minor">
            <a:schemeClr val="lt1"/>
          </a:fontRef>
        </p:style>
        <p:txBody>
          <a:bodyPr rtlCol="1" anchor="ctr"/>
          <a:lstStyle/>
          <a:p>
            <a:pPr algn="ctr"/>
            <a:r>
              <a:rPr lang="ar-SA" smtClean="0"/>
              <a:t>وهذا النوع نادر الاستعمال</a:t>
            </a:r>
            <a:endParaRPr lang="ar-SA"/>
          </a:p>
        </p:txBody>
      </p:sp>
      <p:sp>
        <p:nvSpPr>
          <p:cNvPr id="9" name="شكل بيضاوي 8"/>
          <p:cNvSpPr/>
          <p:nvPr/>
        </p:nvSpPr>
        <p:spPr>
          <a:xfrm>
            <a:off x="1263534" y="906087"/>
            <a:ext cx="3025833" cy="1246909"/>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rtl="0"/>
            <a:r>
              <a:rPr lang="ar-SA" b="1" dirty="0" smtClean="0"/>
              <a:t>الاعتماد القطعي أو غير القابل للإلغاء :</a:t>
            </a:r>
            <a:endParaRPr lang="en-US" b="1" dirty="0"/>
          </a:p>
        </p:txBody>
      </p:sp>
      <p:sp>
        <p:nvSpPr>
          <p:cNvPr id="10" name="مستطيل مستدير الزوايا 9"/>
          <p:cNvSpPr/>
          <p:nvPr/>
        </p:nvSpPr>
        <p:spPr>
          <a:xfrm>
            <a:off x="1263534" y="2527069"/>
            <a:ext cx="3025833" cy="2576604"/>
          </a:xfrm>
          <a:prstGeom prst="roundRect">
            <a:avLst/>
          </a:prstGeom>
        </p:spPr>
        <p:style>
          <a:lnRef idx="1">
            <a:schemeClr val="accent1"/>
          </a:lnRef>
          <a:fillRef idx="3">
            <a:schemeClr val="accent1"/>
          </a:fillRef>
          <a:effectRef idx="2">
            <a:schemeClr val="accent1"/>
          </a:effectRef>
          <a:fontRef idx="minor">
            <a:schemeClr val="lt1"/>
          </a:fontRef>
        </p:style>
        <p:txBody>
          <a:bodyPr rtlCol="1" anchor="ctr"/>
          <a:lstStyle/>
          <a:p>
            <a:pPr algn="ctr"/>
            <a:r>
              <a:rPr lang="ar-SA" dirty="0" smtClean="0"/>
              <a:t>هو الذي لا يمكن إلغاؤه أو تعديله إلا إذا تم الاتفاق والتراضي على ذلك من قبل جميع الأطراف ذات العلاقة، ولاسيما موافقة المستفيد، فيبقى البنك فاتح الاعتماد ملتزما بتنفيذ الشروط المنصوص عنها في عقد فتح الاعتماد.</a:t>
            </a:r>
            <a:endParaRPr lang="ar-SA" dirty="0"/>
          </a:p>
        </p:txBody>
      </p:sp>
      <p:sp>
        <p:nvSpPr>
          <p:cNvPr id="11" name="مستطيل مستدير الزوايا 10"/>
          <p:cNvSpPr/>
          <p:nvPr/>
        </p:nvSpPr>
        <p:spPr>
          <a:xfrm>
            <a:off x="1263534" y="5403273"/>
            <a:ext cx="3025834" cy="964276"/>
          </a:xfrm>
          <a:prstGeom prst="roundRect">
            <a:avLst/>
          </a:prstGeom>
        </p:spPr>
        <p:style>
          <a:lnRef idx="1">
            <a:schemeClr val="accent1"/>
          </a:lnRef>
          <a:fillRef idx="3">
            <a:schemeClr val="accent1"/>
          </a:fillRef>
          <a:effectRef idx="2">
            <a:schemeClr val="accent1"/>
          </a:effectRef>
          <a:fontRef idx="minor">
            <a:schemeClr val="lt1"/>
          </a:fontRef>
        </p:style>
        <p:txBody>
          <a:bodyPr rtlCol="1" anchor="ctr"/>
          <a:lstStyle/>
          <a:p>
            <a:pPr algn="ctr"/>
            <a:r>
              <a:rPr lang="ar-SA" dirty="0" smtClean="0"/>
              <a:t>وهذا النوع هو الغالب في الاستعمال</a:t>
            </a:r>
            <a:endParaRPr lang="ar-SA" dirty="0"/>
          </a:p>
        </p:txBody>
      </p:sp>
    </p:spTree>
    <p:extLst>
      <p:ext uri="{BB962C8B-B14F-4D97-AF65-F5344CB8AC3E}">
        <p14:creationId xmlns:p14="http://schemas.microsoft.com/office/powerpoint/2010/main" val="78573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5" name="مستطيل 4"/>
          <p:cNvSpPr/>
          <p:nvPr/>
        </p:nvSpPr>
        <p:spPr>
          <a:xfrm>
            <a:off x="2759824" y="573270"/>
            <a:ext cx="9094123" cy="523220"/>
          </a:xfrm>
          <a:prstGeom prst="rect">
            <a:avLst/>
          </a:prstGeom>
          <a:noFill/>
        </p:spPr>
        <p:txBody>
          <a:bodyPr wrap="square" lIns="91440" tIns="45720" rIns="91440" bIns="45720">
            <a:spAutoFit/>
          </a:bodyPr>
          <a:lstStyle/>
          <a:p>
            <a:pPr rtl="0"/>
            <a:r>
              <a:rPr lang="ar-SA" sz="2800" b="1" dirty="0" smtClean="0">
                <a:solidFill>
                  <a:srgbClr val="002060"/>
                </a:solidFill>
              </a:rPr>
              <a:t>تصنيف الاعتمادات من حيث قوة تعهد البنك المراسل:</a:t>
            </a:r>
            <a:endParaRPr lang="en-US" sz="2800" dirty="0">
              <a:solidFill>
                <a:srgbClr val="002060"/>
              </a:solidFill>
            </a:endParaRPr>
          </a:p>
        </p:txBody>
      </p:sp>
      <p:sp>
        <p:nvSpPr>
          <p:cNvPr id="6" name="شكل بيضاوي 5"/>
          <p:cNvSpPr/>
          <p:nvPr/>
        </p:nvSpPr>
        <p:spPr>
          <a:xfrm>
            <a:off x="7813964" y="1180409"/>
            <a:ext cx="3042458" cy="1579419"/>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rtl="0"/>
            <a:r>
              <a:rPr lang="ar-SA" b="1" dirty="0" smtClean="0"/>
              <a:t>الاعتماد القطعي المعزّز:</a:t>
            </a:r>
            <a:endParaRPr lang="en-US" dirty="0"/>
          </a:p>
        </p:txBody>
      </p:sp>
      <p:sp>
        <p:nvSpPr>
          <p:cNvPr id="7" name="مستطيل مستدير الزوايا 6"/>
          <p:cNvSpPr/>
          <p:nvPr/>
        </p:nvSpPr>
        <p:spPr>
          <a:xfrm>
            <a:off x="7897087" y="2842958"/>
            <a:ext cx="3042458" cy="26933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0"/>
            <a:endParaRPr lang="en-US" dirty="0" smtClean="0"/>
          </a:p>
          <a:p>
            <a:r>
              <a:rPr lang="ar-SA" dirty="0" smtClean="0"/>
              <a:t>في الاعتماد القطعي المعزّز، يضيف البنك المراسل في بلد المستفيد تعهده إلى تعهد البنك الذي قام بفتح الاعتماد، فيلتزم بدفع القيمة في جميع الظروف ما دامت المستندات مطابقة للشروط </a:t>
            </a:r>
            <a:endParaRPr lang="ar-SA" dirty="0"/>
          </a:p>
        </p:txBody>
      </p:sp>
      <p:sp>
        <p:nvSpPr>
          <p:cNvPr id="8" name="مستطيل مستدير الزوايا 7"/>
          <p:cNvSpPr/>
          <p:nvPr/>
        </p:nvSpPr>
        <p:spPr>
          <a:xfrm>
            <a:off x="7680954" y="5636038"/>
            <a:ext cx="3424842" cy="1113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t>يحظى هذا النوع من الاعتمادات بوجود تعهدين من بنكين</a:t>
            </a:r>
            <a:endParaRPr lang="ar-SA" dirty="0"/>
          </a:p>
        </p:txBody>
      </p:sp>
      <p:sp>
        <p:nvSpPr>
          <p:cNvPr id="9" name="شكل بيضاوي 8"/>
          <p:cNvSpPr/>
          <p:nvPr/>
        </p:nvSpPr>
        <p:spPr>
          <a:xfrm>
            <a:off x="1117139" y="2491283"/>
            <a:ext cx="3640975" cy="2543690"/>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b="1" dirty="0" smtClean="0"/>
              <a:t>وعدا عن ذلك يعتبر غير معزز</a:t>
            </a:r>
            <a:endParaRPr lang="ar-SA" b="1" dirty="0"/>
          </a:p>
        </p:txBody>
      </p:sp>
    </p:spTree>
    <p:extLst>
      <p:ext uri="{BB962C8B-B14F-4D97-AF65-F5344CB8AC3E}">
        <p14:creationId xmlns:p14="http://schemas.microsoft.com/office/powerpoint/2010/main" val="440604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mph" presetSubtype="0" fill="hold" grpId="0" nodeType="clickEffect">
                                  <p:stCondLst>
                                    <p:cond delay="0"/>
                                  </p:stCondLst>
                                  <p:childTnLst>
                                    <p:animScale>
                                      <p:cBhvr>
                                        <p:cTn id="29" dur="5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9"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2045127" y="307262"/>
            <a:ext cx="9592691" cy="523220"/>
          </a:xfrm>
          <a:prstGeom prst="rect">
            <a:avLst/>
          </a:prstGeom>
          <a:noFill/>
        </p:spPr>
        <p:txBody>
          <a:bodyPr wrap="none" lIns="91440" tIns="45720" rIns="91440" bIns="45720">
            <a:spAutoFit/>
          </a:bodyPr>
          <a:lstStyle/>
          <a:p>
            <a:pPr rtl="0"/>
            <a:r>
              <a:rPr lang="ar-SA" sz="2800" b="1" dirty="0" smtClean="0"/>
              <a:t>تصنيف الاعتمادات من حيث طريقة الدفع للبائع المستفيد:</a:t>
            </a:r>
            <a:endParaRPr lang="en-US" sz="2800" b="1" dirty="0"/>
          </a:p>
        </p:txBody>
      </p:sp>
      <p:sp>
        <p:nvSpPr>
          <p:cNvPr id="6" name="شكل بيضاوي 5"/>
          <p:cNvSpPr/>
          <p:nvPr/>
        </p:nvSpPr>
        <p:spPr>
          <a:xfrm>
            <a:off x="8611986" y="1097280"/>
            <a:ext cx="2510442" cy="881149"/>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rtl="0"/>
            <a:r>
              <a:rPr lang="ar-SA" b="1" dirty="0" smtClean="0"/>
              <a:t>اعتماد الاطلاع:</a:t>
            </a:r>
            <a:endParaRPr lang="en-US" b="1" dirty="0"/>
          </a:p>
        </p:txBody>
      </p:sp>
      <p:sp>
        <p:nvSpPr>
          <p:cNvPr id="7" name="مستطيل مستدير الزوايا 6"/>
          <p:cNvSpPr/>
          <p:nvPr/>
        </p:nvSpPr>
        <p:spPr>
          <a:xfrm>
            <a:off x="8445731" y="2261062"/>
            <a:ext cx="3192087" cy="17955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t>يدفع البنك فاتح الاعتماد بموجبه كامل قيمة المستندات المقدمـة فور الاطلاع عليها والتحقـق من مطابقتها للاعتمـاد</a:t>
            </a:r>
            <a:endParaRPr lang="ar-SA" dirty="0"/>
          </a:p>
        </p:txBody>
      </p:sp>
      <p:sp>
        <p:nvSpPr>
          <p:cNvPr id="8" name="مستطيل مستدير الزوايا 7"/>
          <p:cNvSpPr/>
          <p:nvPr/>
        </p:nvSpPr>
        <p:spPr>
          <a:xfrm>
            <a:off x="8462356" y="4305991"/>
            <a:ext cx="3192087" cy="16957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mtClean="0"/>
              <a:t>وهذا النوع هو أكثر الاعتمادات شيوعا.</a:t>
            </a:r>
            <a:r>
              <a:rPr lang="en-US" smtClean="0"/>
              <a:t> </a:t>
            </a:r>
            <a:endParaRPr lang="ar-SA"/>
          </a:p>
        </p:txBody>
      </p:sp>
      <p:sp>
        <p:nvSpPr>
          <p:cNvPr id="9" name="شكل بيضاوي 8"/>
          <p:cNvSpPr/>
          <p:nvPr/>
        </p:nvSpPr>
        <p:spPr>
          <a:xfrm>
            <a:off x="5104012" y="1097280"/>
            <a:ext cx="2543890" cy="830877"/>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b="1" dirty="0" smtClean="0"/>
              <a:t>اعتماد القبول</a:t>
            </a:r>
            <a:endParaRPr lang="ar-SA" b="1" dirty="0"/>
          </a:p>
        </p:txBody>
      </p:sp>
      <p:sp>
        <p:nvSpPr>
          <p:cNvPr id="10" name="مستطيل مستدير الزوايا 9"/>
          <p:cNvSpPr/>
          <p:nvPr/>
        </p:nvSpPr>
        <p:spPr>
          <a:xfrm>
            <a:off x="5104012" y="2194955"/>
            <a:ext cx="2676701" cy="265967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ينص على أن الدفع يكون بموجب كمبيالات يسحبها البائع المستفيد ويقدمها ضمن مستندات الشحن، على أن يستحق تاريخها في وقت لاحق معلوم.</a:t>
            </a:r>
          </a:p>
        </p:txBody>
      </p:sp>
      <p:sp>
        <p:nvSpPr>
          <p:cNvPr id="11" name="مستطيل مستدير الزوايا 10"/>
          <p:cNvSpPr/>
          <p:nvPr/>
        </p:nvSpPr>
        <p:spPr>
          <a:xfrm>
            <a:off x="5104012" y="5054138"/>
            <a:ext cx="2676701" cy="14542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ي</a:t>
            </a:r>
            <a:r>
              <a:rPr lang="ar-SA" dirty="0" smtClean="0"/>
              <a:t>ختلف </a:t>
            </a:r>
            <a:r>
              <a:rPr lang="ar-SA" dirty="0"/>
              <a:t>اعتماد الدفع الآجل عن اعتماد القبول في أن المستفيد لا يقدم كمبيالة مع المستندات</a:t>
            </a:r>
          </a:p>
        </p:txBody>
      </p:sp>
      <p:sp>
        <p:nvSpPr>
          <p:cNvPr id="12" name="شكل بيضاوي 11"/>
          <p:cNvSpPr/>
          <p:nvPr/>
        </p:nvSpPr>
        <p:spPr>
          <a:xfrm>
            <a:off x="1512916" y="1097280"/>
            <a:ext cx="2593571" cy="830877"/>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b="1" dirty="0" smtClean="0"/>
              <a:t>اعتماد الدفعات</a:t>
            </a:r>
            <a:endParaRPr lang="ar-SA" dirty="0"/>
          </a:p>
        </p:txBody>
      </p:sp>
      <p:sp>
        <p:nvSpPr>
          <p:cNvPr id="13" name="مستطيل مستدير الزوايا 12"/>
          <p:cNvSpPr/>
          <p:nvPr/>
        </p:nvSpPr>
        <p:spPr>
          <a:xfrm>
            <a:off x="1122217" y="2261061"/>
            <a:ext cx="3300152" cy="17955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هي اعتمادات قطعية يسمح فيها للمستفيد بسحب مبالغ معينة مقدما بمجرد إخطاره بالاعتماد، أي قبل تقديم المستندات.</a:t>
            </a:r>
          </a:p>
        </p:txBody>
      </p:sp>
      <p:sp>
        <p:nvSpPr>
          <p:cNvPr id="14" name="مستطيل مستدير الزوايا 13"/>
          <p:cNvSpPr/>
          <p:nvPr/>
        </p:nvSpPr>
        <p:spPr>
          <a:xfrm>
            <a:off x="1122217" y="4305992"/>
            <a:ext cx="3300152" cy="16957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ويستخدم هذا النوع من الاعتمادات لتمويل التعاقدات الخاصة بتجهيز المصانع بالآلات </a:t>
            </a:r>
            <a:r>
              <a:rPr lang="ar-SA" dirty="0" smtClean="0"/>
              <a:t>أو </a:t>
            </a:r>
            <a:r>
              <a:rPr lang="ar-SA" dirty="0"/>
              <a:t>التعاقدات الخاصة بتصنيع بضاعة بمواصفات </a:t>
            </a:r>
            <a:r>
              <a:rPr lang="ar-SA" dirty="0" smtClean="0"/>
              <a:t>خاصة</a:t>
            </a:r>
            <a:endParaRPr lang="ar-SA" dirty="0"/>
          </a:p>
        </p:txBody>
      </p:sp>
    </p:spTree>
    <p:extLst>
      <p:ext uri="{BB962C8B-B14F-4D97-AF65-F5344CB8AC3E}">
        <p14:creationId xmlns:p14="http://schemas.microsoft.com/office/powerpoint/2010/main" val="1818120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Effect transition="in" filter="fade">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theme/theme1.xml><?xml version="1.0" encoding="utf-8"?>
<a:theme xmlns:a="http://schemas.openxmlformats.org/drawingml/2006/main" name="شريحة">
  <a:themeElements>
    <a:clrScheme name="شريحة">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شريحة">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شريحة">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540</TotalTime>
  <Words>1146</Words>
  <Application>Microsoft Office PowerPoint</Application>
  <PresentationFormat>ملء الشاشة</PresentationFormat>
  <Paragraphs>130</Paragraphs>
  <Slides>21</Slides>
  <Notes>0</Notes>
  <HiddenSlides>0</HiddenSlides>
  <MMClips>1</MMClips>
  <ScaleCrop>false</ScaleCrop>
  <HeadingPairs>
    <vt:vector size="6" baseType="variant">
      <vt:variant>
        <vt:lpstr>الخطوط المستخدمة</vt:lpstr>
      </vt:variant>
      <vt:variant>
        <vt:i4>5</vt:i4>
      </vt:variant>
      <vt:variant>
        <vt:lpstr>نسق</vt:lpstr>
      </vt:variant>
      <vt:variant>
        <vt:i4>1</vt:i4>
      </vt:variant>
      <vt:variant>
        <vt:lpstr>عناوين الشرائح</vt:lpstr>
      </vt:variant>
      <vt:variant>
        <vt:i4>21</vt:i4>
      </vt:variant>
    </vt:vector>
  </HeadingPairs>
  <TitlesOfParts>
    <vt:vector size="27" baseType="lpstr">
      <vt:lpstr>Arial</vt:lpstr>
      <vt:lpstr>Calibri</vt:lpstr>
      <vt:lpstr>Century Gothic</vt:lpstr>
      <vt:lpstr>Tahoma</vt:lpstr>
      <vt:lpstr>Wingdings 3</vt:lpstr>
      <vt:lpstr>شريحة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ابراهيم فهد</dc:creator>
  <cp:lastModifiedBy>ابراهيم فهد</cp:lastModifiedBy>
  <cp:revision>36</cp:revision>
  <dcterms:created xsi:type="dcterms:W3CDTF">2014-04-16T10:17:09Z</dcterms:created>
  <dcterms:modified xsi:type="dcterms:W3CDTF">2014-04-16T19:33:37Z</dcterms:modified>
</cp:coreProperties>
</file>