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0DDA1E-8B4E-4B26-86F7-1B2ACEC05831}" type="datetimeFigureOut">
              <a:rPr lang="en-US" smtClean="0"/>
              <a:pPr/>
              <a:t>2/4/2016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360B5A0-E04E-4D6F-BC78-088AB4D60A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ar.wikipedia.org/wiki/%D9%85%D9%84%D9%81:Solid_of_revolution-Cylinder.sv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.wikipedia.org/wiki/%D9%85%D9%84%D9%81:Solid_of_revolution-Cylinder.svg" TargetMode="External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51520" y="1484784"/>
            <a:ext cx="734481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التمدد الحراري للسوائل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496944" cy="1368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AE" sz="4800" b="1" i="1" dirty="0" smtClean="0"/>
              <a:t>الاسطوانة</a:t>
            </a:r>
            <a:endParaRPr lang="ar-SA" sz="4800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2132856"/>
            <a:ext cx="8424936" cy="4269088"/>
          </a:xfrm>
        </p:spPr>
        <p:txBody>
          <a:bodyPr>
            <a:normAutofit/>
          </a:bodyPr>
          <a:lstStyle/>
          <a:p>
            <a:pPr algn="r" fontAlgn="base">
              <a:buNone/>
            </a:pPr>
            <a:r>
              <a:rPr lang="ar-SA" dirty="0"/>
              <a:t>خصائص الشكل الإسطواني: أن جميع النقاط الواقعة على سطحه تبعد مسافة واحدة عن محور دورانه .</a:t>
            </a:r>
          </a:p>
          <a:p>
            <a:pPr algn="r" fontAlgn="base">
              <a:buNone/>
            </a:pPr>
            <a:r>
              <a:rPr lang="ar-SA" dirty="0"/>
              <a:t>ونحن نعلم من خلال دراساتنا ومعارفنا السابقة وخبراتنا العملية، أن الحجم ما </a:t>
            </a:r>
            <a:r>
              <a:rPr lang="ar-SA" dirty="0" smtClean="0"/>
              <a:t>هوإلا</a:t>
            </a:r>
            <a:r>
              <a:rPr lang="ar-SA" dirty="0"/>
              <a:t> مقياس فيزيائي لقياس الحيز الذي يشغله جسم </a:t>
            </a:r>
            <a:r>
              <a:rPr lang="ar-SA" dirty="0" smtClean="0"/>
              <a:t>ما</a:t>
            </a:r>
            <a:endParaRPr lang="en-US" dirty="0" smtClean="0"/>
          </a:p>
          <a:p>
            <a:pPr algn="r" fontAlgn="base">
              <a:buNone/>
            </a:pPr>
            <a:r>
              <a:rPr lang="ar-SA" dirty="0"/>
              <a:t>وإذا نظرنا إلى الإسطوانة سنجد أن الحيز المحصور بين قاعدتيها الدائريتين هو الحجم المراد قياسه ومعرفته، حيث إن المسافة الواصلة بين القاعدتين تسمى ارتفاع .</a:t>
            </a:r>
          </a:p>
          <a:p>
            <a:pPr algn="r"/>
            <a:endParaRPr lang="en-US" dirty="0" smtClean="0"/>
          </a:p>
          <a:p>
            <a:pPr algn="r"/>
            <a:endParaRPr lang="ar-SA" dirty="0"/>
          </a:p>
        </p:txBody>
      </p:sp>
      <p:pic>
        <p:nvPicPr>
          <p:cNvPr id="4" name="Picture 7" descr="http://upload.wikimedia.org/wikipedia/commons/thumb/1/18/Solid_of_revolution-Cylinder.svg/300px-Solid_of_revolution-Cylinder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581128"/>
            <a:ext cx="28575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247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/>
              <a:t>حساب</a:t>
            </a:r>
            <a:r>
              <a:rPr lang="ar-SA" dirty="0" smtClean="0"/>
              <a:t> </a:t>
            </a:r>
            <a:r>
              <a:rPr lang="ar-SA" b="1" dirty="0" smtClean="0"/>
              <a:t>حجم الاسطوانة 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ar-SA" b="1" dirty="0" smtClean="0"/>
              <a:t>المنشور</a:t>
            </a:r>
            <a:r>
              <a:rPr lang="en-US" b="1" dirty="0" smtClean="0"/>
              <a:t>  </a:t>
            </a:r>
            <a:r>
              <a:rPr lang="ar-SA" b="1" dirty="0" smtClean="0"/>
              <a:t>يمكن </a:t>
            </a:r>
            <a:r>
              <a:rPr lang="ar-SA" b="1" dirty="0"/>
              <a:t>ايجاد حجم الاسطوانة مثل ايجاده في</a:t>
            </a:r>
            <a:r>
              <a:rPr lang="en-US" b="1" dirty="0"/>
              <a:t> </a:t>
            </a:r>
            <a:endParaRPr lang="en-US" dirty="0"/>
          </a:p>
          <a:p>
            <a:pPr algn="r">
              <a:buNone/>
            </a:pPr>
            <a:r>
              <a:rPr lang="ar-SA" b="1" dirty="0"/>
              <a:t>وبما أن قاعدة الإسطوانة هي عبارة عن شكل دائري، نستطيع حساب مساحته بكل سهوله من خلال معرفة نصف </a:t>
            </a:r>
            <a:r>
              <a:rPr lang="ar-SA" b="1" dirty="0" smtClean="0"/>
              <a:t>القطر عن </a:t>
            </a:r>
            <a:r>
              <a:rPr lang="ar-SA" b="1" dirty="0"/>
              <a:t>طريق القانون التالي </a:t>
            </a:r>
            <a:r>
              <a:rPr lang="ar-SA" b="1" dirty="0" smtClean="0"/>
              <a:t>:-</a:t>
            </a:r>
          </a:p>
          <a:p>
            <a:pPr algn="r">
              <a:buNone/>
            </a:pPr>
            <a:r>
              <a:rPr lang="en-US" b="1" dirty="0" smtClean="0"/>
              <a:t>r</a:t>
            </a:r>
            <a:r>
              <a:rPr lang="en-US" b="1" dirty="0"/>
              <a:t> : </a:t>
            </a:r>
            <a:r>
              <a:rPr lang="ar-SA" b="1" dirty="0"/>
              <a:t>نصف قطر القاعدة</a:t>
            </a:r>
            <a:r>
              <a:rPr lang="en-US" b="1" dirty="0"/>
              <a:t>.</a:t>
            </a:r>
          </a:p>
          <a:p>
            <a:pPr algn="r">
              <a:buNone/>
            </a:pPr>
            <a:r>
              <a:rPr lang="en-US" b="1" dirty="0"/>
              <a:t>h : </a:t>
            </a:r>
            <a:r>
              <a:rPr lang="ar-SA" b="1" dirty="0"/>
              <a:t>ارتفاع الاسطوانة أو محورها</a:t>
            </a:r>
            <a:r>
              <a:rPr lang="en-US" b="1" dirty="0"/>
              <a:t>.</a:t>
            </a:r>
          </a:p>
          <a:p>
            <a:pPr algn="r">
              <a:buNone/>
            </a:pPr>
            <a:r>
              <a:rPr lang="en-US" b="1" dirty="0" smtClean="0"/>
              <a:t>:A</a:t>
            </a:r>
            <a:r>
              <a:rPr lang="en-US" b="1" dirty="0"/>
              <a:t> </a:t>
            </a:r>
            <a:r>
              <a:rPr lang="en-US" b="1" dirty="0" smtClean="0"/>
              <a:t> </a:t>
            </a:r>
            <a:r>
              <a:rPr lang="ar-SA" b="1" dirty="0"/>
              <a:t>مساحة القاعدة ويمكن حسابة عن </a:t>
            </a:r>
            <a:r>
              <a:rPr lang="ar-SA" b="1" dirty="0" smtClean="0"/>
              <a:t>طريق</a:t>
            </a:r>
            <a:r>
              <a:rPr lang="en-US" b="1" dirty="0" smtClean="0"/>
              <a:t> </a:t>
            </a:r>
            <a:r>
              <a:rPr lang="en-US" b="1" dirty="0"/>
              <a:t>  </a:t>
            </a:r>
          </a:p>
          <a:p>
            <a:pPr algn="r">
              <a:buNone/>
            </a:pPr>
            <a:r>
              <a:rPr lang="en-US" b="1" dirty="0" smtClean="0"/>
              <a:t>:P</a:t>
            </a:r>
            <a:r>
              <a:rPr lang="en-US" b="1" dirty="0"/>
              <a:t> </a:t>
            </a:r>
            <a:r>
              <a:rPr lang="ar-SA" b="1" dirty="0" smtClean="0"/>
              <a:t>محيط </a:t>
            </a:r>
            <a:r>
              <a:rPr lang="ar-SA" b="1" dirty="0"/>
              <a:t>القاعدة , ويمكن حسابة عن طريق</a:t>
            </a:r>
            <a:r>
              <a:rPr lang="en-US" dirty="0"/>
              <a:t>  </a:t>
            </a:r>
          </a:p>
          <a:p>
            <a:pPr algn="r"/>
            <a:r>
              <a:rPr lang="ar-SA" b="1" dirty="0" smtClean="0"/>
              <a:t>ونستنتج  ان</a:t>
            </a:r>
            <a:r>
              <a:rPr lang="en-US" b="1" dirty="0" smtClean="0"/>
              <a:t> </a:t>
            </a:r>
            <a:r>
              <a:rPr lang="ar-SA" b="1" dirty="0" smtClean="0"/>
              <a:t>حجم الاسطوانة = مساحة القاعدة × الارتفاع</a:t>
            </a:r>
            <a:endParaRPr lang="en-US" b="1" dirty="0" smtClean="0"/>
          </a:p>
          <a:p>
            <a:pPr algn="r">
              <a:buNone/>
            </a:pPr>
            <a:r>
              <a:rPr lang="ar-AE" b="1" dirty="0" smtClean="0"/>
              <a:t>اذا حجم الاسطوانة =</a:t>
            </a:r>
            <a:endParaRPr lang="en-US" b="1" dirty="0" smtClean="0"/>
          </a:p>
          <a:p>
            <a:pPr algn="r"/>
            <a:endParaRPr lang="en-US" b="1" dirty="0" smtClean="0"/>
          </a:p>
          <a:p>
            <a:pPr marL="0" indent="0" algn="r">
              <a:buNone/>
            </a:pPr>
            <a:r>
              <a:rPr lang="ar-SA" b="1" dirty="0" smtClean="0"/>
              <a:t>مساحات</a:t>
            </a:r>
            <a:endParaRPr lang="en-US" dirty="0"/>
          </a:p>
          <a:p>
            <a:pPr lvl="0" algn="r">
              <a:buNone/>
            </a:pPr>
            <a:r>
              <a:rPr lang="ar-SA" b="1" i="1" dirty="0"/>
              <a:t>المساحة الجانبيه = محيط القاعدة × الارتفاع</a:t>
            </a:r>
            <a:r>
              <a:rPr lang="en-US" b="1" i="1" dirty="0"/>
              <a:t> =  </a:t>
            </a:r>
          </a:p>
          <a:p>
            <a:pPr lvl="0" algn="r">
              <a:buNone/>
            </a:pPr>
            <a:r>
              <a:rPr lang="ar-SA" b="1" i="1" dirty="0"/>
              <a:t>مساحة القاعدة العليا</a:t>
            </a:r>
            <a:r>
              <a:rPr lang="en-US" b="1" i="1" dirty="0"/>
              <a:t> =  </a:t>
            </a:r>
          </a:p>
          <a:p>
            <a:pPr lvl="0" algn="r">
              <a:buNone/>
            </a:pPr>
            <a:r>
              <a:rPr lang="ar-SA" b="1" i="1" dirty="0"/>
              <a:t>مساحة القاعدة السفلى</a:t>
            </a:r>
            <a:r>
              <a:rPr lang="en-US" b="1" i="1" dirty="0"/>
              <a:t> =  </a:t>
            </a:r>
          </a:p>
          <a:p>
            <a:pPr lvl="0" algn="r">
              <a:buNone/>
            </a:pPr>
            <a:r>
              <a:rPr lang="ar-SA" b="1" i="1" dirty="0"/>
              <a:t>المساحة الكلية</a:t>
            </a:r>
            <a:r>
              <a:rPr lang="en-US" b="1" i="1" dirty="0"/>
              <a:t> </a:t>
            </a:r>
            <a:r>
              <a:rPr lang="en-US" b="1" i="1" dirty="0" smtClean="0"/>
              <a:t>=</a:t>
            </a:r>
            <a:r>
              <a:rPr lang="en-US" b="1" i="1" dirty="0"/>
              <a:t>  </a:t>
            </a:r>
          </a:p>
          <a:p>
            <a:pPr algn="r"/>
            <a:endParaRPr lang="en-US" dirty="0"/>
          </a:p>
        </p:txBody>
      </p:sp>
      <p:pic>
        <p:nvPicPr>
          <p:cNvPr id="5" name="Picture 4" descr=" \pi r^2\,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301208"/>
            <a:ext cx="720080" cy="25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 \pi r^2 \,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589240"/>
            <a:ext cx="56425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( 2 \times \pi r^2 ) + (P \times h)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5966164"/>
            <a:ext cx="186918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 A = \pi r^2 \,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996952"/>
            <a:ext cx="116128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 P = 2\pi r \,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429000"/>
            <a:ext cx="1117848" cy="28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http://upload.wikimedia.org/wikipedia/commons/thumb/1/18/Solid_of_revolution-Cylinder.svg/300px-Solid_of_revolution-Cylinder.svg.pn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08520" y="2744924"/>
            <a:ext cx="28575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 descr="قانون حجم الاسطوانة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725144"/>
            <a:ext cx="25922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4005064"/>
            <a:ext cx="1013073" cy="36004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5013176"/>
            <a:ext cx="576064" cy="2625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15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5856" y="404664"/>
            <a:ext cx="5472608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كيف نجد كثافة مادة سائلة ؟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484784"/>
            <a:ext cx="8496944" cy="4968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-كتلة مقياس اسطواني فارغ </a:t>
            </a:r>
          </a:p>
          <a:p>
            <a:pPr lvl="0" algn="ctr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Find the </a:t>
            </a:r>
            <a:r>
              <a:rPr lang="en-GB" b="1" dirty="0" smtClean="0">
                <a:solidFill>
                  <a:srgbClr val="FF0000"/>
                </a:solidFill>
              </a:rPr>
              <a:t>Mass</a:t>
            </a:r>
            <a:r>
              <a:rPr lang="en-GB" dirty="0" smtClean="0">
                <a:solidFill>
                  <a:srgbClr val="FF0000"/>
                </a:solidFill>
              </a:rPr>
              <a:t> of an empty Measuring Cylinder.</a:t>
            </a:r>
            <a:endParaRPr lang="en-US" dirty="0" smtClean="0">
              <a:solidFill>
                <a:srgbClr val="FF0000"/>
              </a:solidFill>
            </a:endParaRPr>
          </a:p>
          <a:p>
            <a:pPr algn="ctr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نضيف حجم محدد من السائل </a:t>
            </a:r>
            <a:endParaRPr lang="en-US" dirty="0" smtClean="0">
              <a:solidFill>
                <a:schemeClr val="tx1"/>
              </a:solidFill>
            </a:endParaRPr>
          </a:p>
          <a:p>
            <a:pPr algn="ctr">
              <a:buFontTx/>
              <a:buChar char="-"/>
            </a:pPr>
            <a:endParaRPr lang="en-US" dirty="0" smtClean="0">
              <a:solidFill>
                <a:schemeClr val="tx1"/>
              </a:solidFill>
            </a:endParaRPr>
          </a:p>
          <a:p>
            <a:pPr algn="ctr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Add a certain </a:t>
            </a:r>
            <a:r>
              <a:rPr lang="en-GB" b="1" dirty="0" smtClean="0">
                <a:solidFill>
                  <a:srgbClr val="FF0000"/>
                </a:solidFill>
              </a:rPr>
              <a:t>Volume</a:t>
            </a:r>
            <a:r>
              <a:rPr lang="en-GB" dirty="0" smtClean="0">
                <a:solidFill>
                  <a:srgbClr val="FF0000"/>
                </a:solidFill>
              </a:rPr>
              <a:t> of Liquid</a:t>
            </a:r>
            <a:endParaRPr lang="ar-SA" dirty="0" smtClean="0">
              <a:solidFill>
                <a:srgbClr val="FF0000"/>
              </a:solidFill>
            </a:endParaRPr>
          </a:p>
          <a:p>
            <a:pPr algn="ctr">
              <a:buFontTx/>
              <a:buChar char="-"/>
            </a:pP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نجد كتلة المقياس الإسطواني مع السائل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lvl="0" algn="ctr"/>
            <a:r>
              <a:rPr lang="en-GB" dirty="0" smtClean="0">
                <a:solidFill>
                  <a:srgbClr val="FF0000"/>
                </a:solidFill>
              </a:rPr>
              <a:t>Find the </a:t>
            </a:r>
            <a:r>
              <a:rPr lang="en-GB" b="1" dirty="0" smtClean="0">
                <a:solidFill>
                  <a:srgbClr val="FF0000"/>
                </a:solidFill>
              </a:rPr>
              <a:t>Mass</a:t>
            </a:r>
            <a:r>
              <a:rPr lang="en-GB" dirty="0" smtClean="0">
                <a:solidFill>
                  <a:srgbClr val="FF0000"/>
                </a:solidFill>
              </a:rPr>
              <a:t> of the Measuring Cylinder and Liquid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نحسب كتلة السائل </a:t>
            </a:r>
            <a:endParaRPr lang="en-US" dirty="0" smtClean="0">
              <a:solidFill>
                <a:schemeClr val="tx1"/>
              </a:solidFill>
            </a:endParaRPr>
          </a:p>
          <a:p>
            <a:pPr algn="ctr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Calculate the </a:t>
            </a:r>
            <a:r>
              <a:rPr lang="en-GB" b="1" dirty="0" smtClean="0">
                <a:solidFill>
                  <a:srgbClr val="FF0000"/>
                </a:solidFill>
              </a:rPr>
              <a:t>Mass</a:t>
            </a:r>
            <a:r>
              <a:rPr lang="en-GB" dirty="0" smtClean="0">
                <a:solidFill>
                  <a:srgbClr val="FF0000"/>
                </a:solidFill>
              </a:rPr>
              <a:t> of Liquid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>
              <a:buFontTx/>
              <a:buChar char="-"/>
            </a:pPr>
            <a:endParaRPr lang="ar-SA" dirty="0" smtClean="0">
              <a:solidFill>
                <a:schemeClr val="tx1"/>
              </a:solidFill>
            </a:endParaRPr>
          </a:p>
          <a:p>
            <a:pPr algn="ctr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(كتلة السائل =كتلة المقياس الإسطواني مع السائل _كتلة المقياس الإسطواني الفارغ )</a:t>
            </a:r>
          </a:p>
          <a:p>
            <a:pPr algn="ctr">
              <a:buFontTx/>
              <a:buChar char="-"/>
            </a:pPr>
            <a:endParaRPr lang="ar-SA" dirty="0" smtClean="0">
              <a:solidFill>
                <a:schemeClr val="tx1"/>
              </a:solidFill>
            </a:endParaRPr>
          </a:p>
          <a:p>
            <a:pPr lvl="0" algn="ctr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نحسب كثافة السائل ؟</a:t>
            </a:r>
          </a:p>
          <a:p>
            <a:pPr lvl="0" algn="ctr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Calculate </a:t>
            </a:r>
            <a:r>
              <a:rPr lang="en-GB" b="1" dirty="0" smtClean="0">
                <a:solidFill>
                  <a:srgbClr val="FF0000"/>
                </a:solidFill>
              </a:rPr>
              <a:t>Density</a:t>
            </a:r>
            <a:r>
              <a:rPr lang="en-GB" dirty="0" smtClean="0">
                <a:solidFill>
                  <a:srgbClr val="FF0000"/>
                </a:solidFill>
              </a:rPr>
              <a:t> of Liquid.</a:t>
            </a:r>
            <a:endParaRPr lang="en-US" dirty="0" smtClean="0">
              <a:solidFill>
                <a:srgbClr val="FF0000"/>
              </a:solidFill>
            </a:endParaRPr>
          </a:p>
          <a:p>
            <a:pPr algn="ctr">
              <a:buFontTx/>
              <a:buChar char="-"/>
            </a:pPr>
            <a:endParaRPr lang="ar-SA" dirty="0" smtClean="0">
              <a:solidFill>
                <a:schemeClr val="tx1"/>
              </a:solidFill>
            </a:endParaRPr>
          </a:p>
          <a:p>
            <a:pPr algn="ctr"/>
            <a:endParaRPr lang="ar-SA" dirty="0" smtClean="0">
              <a:solidFill>
                <a:schemeClr val="tx1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 rot="10800000" flipV="1">
            <a:off x="3851920" y="915107"/>
            <a:ext cx="36358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How do you find the density of liquids?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 \rho = \frac{m}{V}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373216"/>
            <a:ext cx="1656184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403648" y="116632"/>
            <a:ext cx="5904656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</a:rPr>
              <a:t>معامل التمدد للسوائل  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268760"/>
            <a:ext cx="8064896" cy="49685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معامل التمدد الحجمي للسوائل أكبر منه للمواد الصلبة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just" rtl="1"/>
            <a:r>
              <a:rPr lang="ar-SA" dirty="0" smtClean="0">
                <a:solidFill>
                  <a:schemeClr val="tx1"/>
                </a:solidFill>
              </a:rPr>
              <a:t> نوع السائل :  يختلف مقدار التمدد باختلاف نوع السائل. فمنها ما يتمدد بنسبة كبيرة , ومنها ما يتمدد بنسبة أقل </a:t>
            </a:r>
            <a:r>
              <a:rPr lang="ar-SA" dirty="0" smtClean="0">
                <a:solidFill>
                  <a:srgbClr val="FF0000"/>
                </a:solidFill>
              </a:rPr>
              <a:t>وبعبارة أخرى فإن معاملات التمدد للسوائل تختلف من سائل لآخر وذلك عند رفع درجة حرارتها نفس الدرجة وعندما تكون حجومها متساوية.</a:t>
            </a:r>
          </a:p>
          <a:p>
            <a:pPr algn="just"/>
            <a:r>
              <a:rPr lang="ar-SA" dirty="0" smtClean="0">
                <a:solidFill>
                  <a:schemeClr val="tx1"/>
                </a:solidFill>
              </a:rPr>
              <a:t> </a:t>
            </a:r>
          </a:p>
          <a:p>
            <a:pPr algn="just" rtl="1"/>
            <a:r>
              <a:rPr lang="ar-SA" sz="2000" b="1" dirty="0" smtClean="0">
                <a:solidFill>
                  <a:schemeClr val="tx1"/>
                </a:solidFill>
              </a:rPr>
              <a:t>تعريف معامل التمدد الحجمي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just" rtl="1"/>
            <a:endParaRPr lang="ar-SA" sz="2000" b="1" dirty="0" smtClean="0">
              <a:solidFill>
                <a:schemeClr val="tx1"/>
              </a:solidFill>
            </a:endParaRPr>
          </a:p>
          <a:p>
            <a:pPr algn="just"/>
            <a:r>
              <a:rPr lang="ar-SA" sz="2000" b="1" dirty="0" smtClean="0">
                <a:solidFill>
                  <a:schemeClr val="tx1"/>
                </a:solidFill>
              </a:rPr>
              <a:t> </a:t>
            </a:r>
          </a:p>
          <a:p>
            <a:pPr algn="just" rtl="1"/>
            <a:r>
              <a:rPr lang="ar-SA" sz="2000" b="1" dirty="0" smtClean="0">
                <a:solidFill>
                  <a:schemeClr val="tx1"/>
                </a:solidFill>
              </a:rPr>
              <a:t>التمدد الحاصل في وحدة الحجوم عند رفع درجة حرارتها ( 1°م</a:t>
            </a:r>
            <a:r>
              <a:rPr lang="ar-SA" dirty="0" smtClean="0"/>
              <a:t> ).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764704"/>
            <a:ext cx="7848872" cy="52565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268760"/>
            <a:ext cx="4680520" cy="1368152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2744924"/>
            <a:ext cx="1448544" cy="730560"/>
          </a:xfrm>
          <a:prstGeom prst="rect">
            <a:avLst/>
          </a:prstGeom>
          <a:noFill/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924944"/>
            <a:ext cx="1008112" cy="55054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491880" y="2924944"/>
            <a:ext cx="90719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=0.84*10^-4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2204864"/>
            <a:ext cx="7704856" cy="42484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الماء أفضل من الإيثانول بالنسبة لمقياس درجة الحرارة </a:t>
            </a:r>
          </a:p>
          <a:p>
            <a:pPr algn="ctr"/>
            <a:endParaRPr lang="ar-SA" sz="28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لأن من عيوب الإيثانول </a:t>
            </a: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-يتمدد بشكل موحد </a:t>
            </a: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-يبلل الأنبوب </a:t>
            </a: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-لديه نقطة غليان منخفضه (لدلك لايمكن استخدامه في درجات الحرارة العالية )</a:t>
            </a: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-يتفاعل بسرعة مع المتغيرات في درجة الحرارة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Wave 3"/>
          <p:cNvSpPr/>
          <p:nvPr/>
        </p:nvSpPr>
        <p:spPr>
          <a:xfrm>
            <a:off x="1763688" y="404664"/>
            <a:ext cx="4752528" cy="1512168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السائل الدي يجعل مقياس الحرارة أفضل: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ذو زوايا قطرية مستديرة 1"/>
          <p:cNvSpPr/>
          <p:nvPr/>
        </p:nvSpPr>
        <p:spPr>
          <a:xfrm>
            <a:off x="611560" y="1484784"/>
            <a:ext cx="7776864" cy="396044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إعداد </a:t>
            </a:r>
            <a:r>
              <a:rPr lang="ar-SA" sz="4800" b="1" dirty="0" err="1" smtClean="0">
                <a:solidFill>
                  <a:srgbClr val="FF0000"/>
                </a:solidFill>
              </a:rPr>
              <a:t>الطالبات :</a:t>
            </a:r>
            <a:endParaRPr lang="ar-SA" sz="4800" b="1" dirty="0" smtClean="0">
              <a:solidFill>
                <a:srgbClr val="FF0000"/>
              </a:solidFill>
            </a:endParaRPr>
          </a:p>
          <a:p>
            <a:pPr algn="ctr"/>
            <a:r>
              <a:rPr lang="ar-SA" sz="4800" b="1" dirty="0" smtClean="0">
                <a:solidFill>
                  <a:schemeClr val="tx1"/>
                </a:solidFill>
              </a:rPr>
              <a:t>صالحه عسيري </a:t>
            </a:r>
          </a:p>
          <a:p>
            <a:pPr algn="ctr"/>
            <a:r>
              <a:rPr lang="ar-SA" sz="4800" b="1" dirty="0" smtClean="0">
                <a:solidFill>
                  <a:schemeClr val="tx1"/>
                </a:solidFill>
              </a:rPr>
              <a:t>وجدان بصفر </a:t>
            </a:r>
          </a:p>
          <a:p>
            <a:pPr algn="ctr"/>
            <a:r>
              <a:rPr lang="ar-SA" sz="4800" b="1" dirty="0" smtClean="0">
                <a:solidFill>
                  <a:schemeClr val="tx1"/>
                </a:solidFill>
              </a:rPr>
              <a:t>حصه البقمي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700808"/>
            <a:ext cx="446449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u="sng" dirty="0" smtClean="0"/>
              <a:t>الهدف من التجربة :</a:t>
            </a:r>
          </a:p>
          <a:p>
            <a:pPr algn="ctr"/>
            <a:r>
              <a:rPr lang="ar-SA" sz="2800" b="1" dirty="0" smtClean="0"/>
              <a:t>تحديد الحجم من مقياس التمدد </a:t>
            </a:r>
          </a:p>
          <a:p>
            <a:pPr algn="ctr"/>
            <a:r>
              <a:rPr lang="ar-SA" sz="2800" b="1" dirty="0" smtClean="0"/>
              <a:t>قياس توسع حجم الماء مع درجة الحرارة </a:t>
            </a:r>
          </a:p>
          <a:p>
            <a:pPr algn="ctr"/>
            <a:r>
              <a:rPr lang="ar-SA" sz="2800" b="1" dirty="0" smtClean="0"/>
              <a:t>ايجاد معامل التمدد حجم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2132856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u="sng" dirty="0" smtClean="0"/>
              <a:t>التمدد الحراري للسوائل  :</a:t>
            </a:r>
          </a:p>
          <a:p>
            <a:pPr algn="ctr"/>
            <a:r>
              <a:rPr lang="ar-SA" sz="2400" dirty="0" smtClean="0"/>
              <a:t>هو التغير في حجم كتلة معينة مع درجة الحراره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260648"/>
            <a:ext cx="70922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dirty="0" smtClean="0"/>
              <a:t> </a:t>
            </a:r>
            <a:r>
              <a:rPr lang="ar-SA" sz="2800" b="1" u="sng" dirty="0" smtClean="0"/>
              <a:t>صفات السائل :</a:t>
            </a:r>
            <a:endParaRPr lang="ar-SA" sz="3200" b="1" u="sng" dirty="0" smtClean="0"/>
          </a:p>
          <a:p>
            <a:pPr algn="ctr"/>
            <a:r>
              <a:rPr lang="ar-SA" sz="2400" b="1" dirty="0" smtClean="0"/>
              <a:t>1-</a:t>
            </a:r>
            <a:r>
              <a:rPr lang="ar-QA" sz="2400" b="1" dirty="0" smtClean="0"/>
              <a:t>للسوائل </a:t>
            </a:r>
            <a:r>
              <a:rPr lang="ar-QA" sz="2400" b="1" dirty="0"/>
              <a:t>حجم ثابت </a:t>
            </a:r>
            <a:r>
              <a:rPr lang="ar-SA" sz="2400" b="1" dirty="0" smtClean="0"/>
              <a:t>بسبب قوى التجاذب الموجوده بين الجسيمات </a:t>
            </a:r>
          </a:p>
          <a:p>
            <a:pPr algn="ctr"/>
            <a:r>
              <a:rPr lang="ar-SA" sz="2400" b="1" dirty="0" smtClean="0"/>
              <a:t>2-</a:t>
            </a:r>
            <a:r>
              <a:rPr lang="ar-QA" sz="2400" b="1" dirty="0" smtClean="0"/>
              <a:t>ولكن </a:t>
            </a:r>
            <a:r>
              <a:rPr lang="ar-QA" sz="2400" b="1" dirty="0"/>
              <a:t>ليس له شكل ثابت فهو يأخذ شكل الإناء </a:t>
            </a:r>
            <a:r>
              <a:rPr lang="ar-QA" sz="2400" b="1" dirty="0" smtClean="0"/>
              <a:t>الحاوي</a:t>
            </a:r>
            <a:r>
              <a:rPr lang="ar-SA" sz="2400" b="1" dirty="0" smtClean="0"/>
              <a:t> بسبب الحركة الانزلاقية للجسيمات تستمر بتبديل الاماكن حتى تصطدم بجدارن الوعاء لتاخذ الشكل النهائي للوعاء </a:t>
            </a:r>
          </a:p>
          <a:p>
            <a:pPr algn="ctr"/>
            <a:r>
              <a:rPr lang="ar-SA" sz="2400" b="1" dirty="0" smtClean="0"/>
              <a:t>3-  </a:t>
            </a:r>
            <a:r>
              <a:rPr lang="ar-QA" sz="2400" b="1" dirty="0" smtClean="0"/>
              <a:t>قوى </a:t>
            </a:r>
            <a:r>
              <a:rPr lang="ar-QA" sz="2400" b="1" dirty="0"/>
              <a:t>التجاذب بين الجسيمات أكبر منها في الغازات </a:t>
            </a:r>
            <a:endParaRPr lang="ar-SA" sz="2400" b="1" dirty="0" smtClean="0"/>
          </a:p>
          <a:p>
            <a:pPr algn="ctr"/>
            <a:r>
              <a:rPr lang="ar-SA" sz="2400" b="1" dirty="0" smtClean="0"/>
              <a:t>4-</a:t>
            </a:r>
            <a:r>
              <a:rPr lang="ar-QA" sz="2400" b="1" dirty="0" smtClean="0"/>
              <a:t>تتحرك </a:t>
            </a:r>
            <a:r>
              <a:rPr lang="ar-QA" sz="2400" b="1" dirty="0"/>
              <a:t>الجسيمات في جميع الاتجاهات بزيادة درجة الحرارة تزداد سرعة الجسيمات وتكتسب طاقة حركة أكبر وبالتالي يزداد معدل التصادم </a:t>
            </a:r>
            <a:endParaRPr lang="ar-SA" sz="2400" b="1" dirty="0" smtClean="0"/>
          </a:p>
          <a:p>
            <a:pPr algn="ctr"/>
            <a:r>
              <a:rPr lang="ar-QA" sz="2400" b="1" dirty="0" smtClean="0"/>
              <a:t>وتزداد قدرة</a:t>
            </a:r>
            <a:r>
              <a:rPr lang="ar-SA" sz="2400" b="1" dirty="0" smtClean="0"/>
              <a:t> </a:t>
            </a:r>
            <a:r>
              <a:rPr lang="ar-QA" sz="2400" b="1" dirty="0" smtClean="0"/>
              <a:t>السائل </a:t>
            </a:r>
            <a:r>
              <a:rPr lang="ar-QA" sz="2400" b="1" dirty="0"/>
              <a:t>على </a:t>
            </a:r>
            <a:r>
              <a:rPr lang="ar-QA" sz="2400" b="1" dirty="0" smtClean="0"/>
              <a:t>الانتشا</a:t>
            </a:r>
            <a:r>
              <a:rPr lang="ar-SA" sz="2400" b="1" dirty="0" smtClean="0"/>
              <a:t>ر صفة الانتشار (تقارب الجسيمات)</a:t>
            </a:r>
          </a:p>
          <a:p>
            <a:pPr lvl="0" algn="ctr"/>
            <a:r>
              <a:rPr lang="ar-SA" sz="2800" b="1" dirty="0" smtClean="0"/>
              <a:t>5-</a:t>
            </a:r>
            <a:r>
              <a:rPr lang="ar-QA" sz="2800" b="1" dirty="0" smtClean="0"/>
              <a:t>السوائل لا تقبل الانضغاط بسهولة بسبب نقص المسافات البينية بين الجسيمات</a:t>
            </a:r>
            <a:endParaRPr lang="ar-SA" sz="2400" dirty="0" smtClean="0"/>
          </a:p>
          <a:p>
            <a:pPr lvl="0" algn="ctr"/>
            <a:r>
              <a:rPr lang="ar-SA" sz="2400" dirty="0" smtClean="0"/>
              <a:t> 6-</a:t>
            </a:r>
            <a:r>
              <a:rPr lang="ar-SA" sz="2400" b="1" dirty="0" smtClean="0"/>
              <a:t>ارتفاع السائل داخل الانبوبة تحدث ظاهرة  التوتر السطحي ( القوى </a:t>
            </a:r>
          </a:p>
          <a:p>
            <a:pPr lvl="0" algn="ctr"/>
            <a:r>
              <a:rPr lang="ar-SA" sz="2400" b="1" dirty="0" smtClean="0"/>
              <a:t>المؤثرة عمودياً على وحدة الأطوال من أى خط مماسى لسطح السائل </a:t>
            </a:r>
          </a:p>
          <a:p>
            <a:pPr lvl="0" algn="ctr"/>
            <a:r>
              <a:rPr lang="ar-SA" sz="2400" b="1" dirty="0" smtClean="0"/>
              <a:t>7-كلما زاد درجه حرارة السائل قل التوتر السطحي (علاقة عكسية )</a:t>
            </a:r>
          </a:p>
          <a:p>
            <a:pPr lvl="0" algn="ctr"/>
            <a:endParaRPr lang="en-US" sz="2400" dirty="0" smtClean="0"/>
          </a:p>
          <a:p>
            <a:pPr algn="ctr"/>
            <a:r>
              <a:rPr lang="ar-SA" sz="2400" b="1" dirty="0" smtClean="0"/>
              <a:t> </a:t>
            </a:r>
            <a:endParaRPr lang="en-US" sz="2000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l="5609" t="66410" r="5449" b="6154"/>
          <a:stretch>
            <a:fillRect/>
          </a:stretch>
        </p:blipFill>
        <p:spPr bwMode="auto">
          <a:xfrm>
            <a:off x="1043608" y="980728"/>
            <a:ext cx="7200800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1539" t="11282" r="65384" b="8205"/>
          <a:stretch>
            <a:fillRect/>
          </a:stretch>
        </p:blipFill>
        <p:spPr bwMode="auto">
          <a:xfrm>
            <a:off x="395536" y="980728"/>
            <a:ext cx="2016224" cy="356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 l="25731" t="14103" r="4167" b="9231"/>
          <a:stretch>
            <a:fillRect/>
          </a:stretch>
        </p:blipFill>
        <p:spPr bwMode="auto">
          <a:xfrm>
            <a:off x="3563888" y="1556792"/>
            <a:ext cx="4166617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7212" t="9231" r="65705" b="6154"/>
          <a:stretch>
            <a:fillRect/>
          </a:stretch>
        </p:blipFill>
        <p:spPr bwMode="auto">
          <a:xfrm>
            <a:off x="611560" y="1124744"/>
            <a:ext cx="252028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 l="33814" t="9744" r="12981" b="8974"/>
          <a:stretch>
            <a:fillRect/>
          </a:stretch>
        </p:blipFill>
        <p:spPr bwMode="auto">
          <a:xfrm>
            <a:off x="3635896" y="692696"/>
            <a:ext cx="4821510" cy="395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6891" t="14359" r="68590" b="4359"/>
          <a:stretch>
            <a:fillRect/>
          </a:stretch>
        </p:blipFill>
        <p:spPr bwMode="auto">
          <a:xfrm>
            <a:off x="899592" y="188640"/>
            <a:ext cx="145732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 l="32853" t="10769" r="4327" b="10000"/>
          <a:stretch>
            <a:fillRect/>
          </a:stretch>
        </p:blipFill>
        <p:spPr bwMode="auto">
          <a:xfrm>
            <a:off x="3851920" y="980728"/>
            <a:ext cx="37338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5157192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التمدد الحقيقي للسائل = (تمدد الاناء +التمدد الظاهري للسائل)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6064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AE" sz="2800" dirty="0" smtClean="0"/>
              <a:t>العلاقة بين درجة حرارة الماء الحار والبارد مع الكثافة</a:t>
            </a:r>
            <a:endParaRPr lang="ar-SA" sz="2800" i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75656" y="1412776"/>
            <a:ext cx="7344816" cy="4962146"/>
          </a:xfrm>
        </p:spPr>
        <p:txBody>
          <a:bodyPr/>
          <a:lstStyle/>
          <a:p>
            <a:pPr algn="r"/>
            <a:r>
              <a:rPr lang="ar-SA" dirty="0" smtClean="0"/>
              <a:t>بزيا</a:t>
            </a:r>
            <a:r>
              <a:rPr lang="ar-AE" dirty="0" smtClean="0"/>
              <a:t>د</a:t>
            </a:r>
            <a:r>
              <a:rPr lang="ar-SA" dirty="0" smtClean="0"/>
              <a:t>ة </a:t>
            </a:r>
            <a:r>
              <a:rPr lang="ar-AE" dirty="0" smtClean="0"/>
              <a:t>د</a:t>
            </a:r>
            <a:r>
              <a:rPr lang="ar-SA" dirty="0" smtClean="0"/>
              <a:t>ر</a:t>
            </a:r>
            <a:r>
              <a:rPr lang="ar-AE" dirty="0" smtClean="0"/>
              <a:t>ج</a:t>
            </a:r>
            <a:r>
              <a:rPr lang="ar-SA" dirty="0" smtClean="0"/>
              <a:t>ة الحرارة </a:t>
            </a:r>
            <a:r>
              <a:rPr lang="ar-AE" dirty="0" smtClean="0"/>
              <a:t>وكلما </a:t>
            </a:r>
            <a:r>
              <a:rPr lang="ar-SA" dirty="0" smtClean="0"/>
              <a:t>زا</a:t>
            </a:r>
            <a:r>
              <a:rPr lang="ar-AE" dirty="0" smtClean="0"/>
              <a:t>د</a:t>
            </a:r>
            <a:r>
              <a:rPr lang="ar-SA" dirty="0" smtClean="0"/>
              <a:t>ت</a:t>
            </a:r>
            <a:r>
              <a:rPr lang="ar-AE" dirty="0" smtClean="0"/>
              <a:t> د</a:t>
            </a:r>
            <a:r>
              <a:rPr lang="ar-SA" dirty="0" smtClean="0"/>
              <a:t>ر</a:t>
            </a:r>
            <a:r>
              <a:rPr lang="ar-AE" dirty="0" smtClean="0"/>
              <a:t>ج</a:t>
            </a:r>
            <a:r>
              <a:rPr lang="ar-SA" dirty="0" smtClean="0"/>
              <a:t>ة الحرارة تتناقص</a:t>
            </a:r>
            <a:r>
              <a:rPr lang="ar-AE" dirty="0" smtClean="0"/>
              <a:t>ت</a:t>
            </a:r>
            <a:r>
              <a:rPr lang="ar-SA" dirty="0" smtClean="0"/>
              <a:t> </a:t>
            </a:r>
            <a:r>
              <a:rPr lang="ar-AE" dirty="0" smtClean="0"/>
              <a:t>الكثافة</a:t>
            </a:r>
            <a:r>
              <a:rPr lang="en-US" dirty="0" smtClean="0"/>
              <a:t> </a:t>
            </a:r>
            <a:r>
              <a:rPr lang="ar-SA" dirty="0" smtClean="0"/>
              <a:t>لابد ان نعرف ان الماء يتم</a:t>
            </a:r>
            <a:r>
              <a:rPr lang="ar-AE" dirty="0" smtClean="0"/>
              <a:t>دد</a:t>
            </a:r>
            <a:endParaRPr lang="en-US" dirty="0" smtClean="0"/>
          </a:p>
          <a:p>
            <a:pPr algn="ctr"/>
            <a:r>
              <a:rPr lang="ar-SA" dirty="0" smtClean="0"/>
              <a:t>اذا العلاقة بين درجة حراره الماء والكثافة علاقة عكسية</a:t>
            </a:r>
          </a:p>
          <a:p>
            <a:pPr algn="r"/>
            <a:endParaRPr lang="ar-SA" dirty="0"/>
          </a:p>
        </p:txBody>
      </p:sp>
      <p:pic>
        <p:nvPicPr>
          <p:cNvPr id="4" name="Picture 1"/>
          <p:cNvPicPr/>
          <p:nvPr/>
        </p:nvPicPr>
        <p:blipFill>
          <a:blip r:embed="rId2" cstate="print"/>
          <a:srcRect l="24359" t="48807" r="52564" b="27438"/>
          <a:stretch>
            <a:fillRect/>
          </a:stretch>
        </p:blipFill>
        <p:spPr bwMode="auto">
          <a:xfrm>
            <a:off x="2195736" y="2204864"/>
            <a:ext cx="6840760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254</TotalTime>
  <Words>425</Words>
  <Application>Microsoft Office PowerPoint</Application>
  <PresentationFormat>On-screen Show (4:3)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Schoolbook</vt:lpstr>
      <vt:lpstr>Times New Roman</vt:lpstr>
      <vt:lpstr>Wingdings</vt:lpstr>
      <vt:lpstr>Wingdings 2</vt:lpstr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العلاقة بين درجة حرارة الماء الحار والبارد مع الكثافة</vt:lpstr>
      <vt:lpstr>الاسطوانة</vt:lpstr>
      <vt:lpstr>حساب حجم الاسطوانة :-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Fatima Barakat</cp:lastModifiedBy>
  <cp:revision>31</cp:revision>
  <dcterms:created xsi:type="dcterms:W3CDTF">2014-12-07T06:30:50Z</dcterms:created>
  <dcterms:modified xsi:type="dcterms:W3CDTF">2016-02-04T07:27:20Z</dcterms:modified>
</cp:coreProperties>
</file>