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2" d="100"/>
          <a:sy n="52" d="100"/>
        </p:scale>
        <p:origin x="-76" y="-1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ar-SA" sz="3600" b="1" dirty="0"/>
              <a:t>التعرف على </a:t>
            </a:r>
            <a:r>
              <a:rPr lang="ar-SA" sz="3600" b="1" dirty="0" smtClean="0"/>
              <a:t>نوعية خصوبة المياة بتقدير النيتروجين  </a:t>
            </a:r>
            <a:br>
              <a:rPr lang="ar-SA" sz="3600" b="1" dirty="0" smtClean="0"/>
            </a:br>
            <a:r>
              <a:rPr lang="ar-SA" sz="3600" b="1" dirty="0" smtClean="0"/>
              <a:t>(</a:t>
            </a:r>
            <a:r>
              <a:rPr lang="en-US" sz="3600" b="1" dirty="0" smtClean="0"/>
              <a:t>NH3 , NH4</a:t>
            </a:r>
            <a:r>
              <a:rPr lang="ar-SA" sz="3600" b="1" dirty="0" smtClean="0"/>
              <a:t>  )</a:t>
            </a:r>
            <a:endParaRPr lang="en-GB" sz="3600" dirty="0"/>
          </a:p>
        </p:txBody>
      </p:sp>
      <p:sp>
        <p:nvSpPr>
          <p:cNvPr id="3" name="Subtitle 2"/>
          <p:cNvSpPr>
            <a:spLocks noGrp="1"/>
          </p:cNvSpPr>
          <p:nvPr>
            <p:ph type="subTitle" idx="1"/>
          </p:nvPr>
        </p:nvSpPr>
        <p:spPr/>
        <p:txBody>
          <a:bodyPr/>
          <a:lstStyle/>
          <a:p>
            <a:r>
              <a:rPr lang="ar-SA" dirty="0"/>
              <a:t>487 حـــدق</a:t>
            </a:r>
          </a:p>
          <a:p>
            <a:r>
              <a:rPr lang="ar-SA" dirty="0"/>
              <a:t>مقرر العوالق </a:t>
            </a:r>
            <a:r>
              <a:rPr lang="ar-SA" dirty="0" smtClean="0"/>
              <a:t>العملي</a:t>
            </a:r>
            <a:endParaRPr lang="en-GB" dirty="0"/>
          </a:p>
        </p:txBody>
      </p:sp>
    </p:spTree>
    <p:extLst>
      <p:ext uri="{BB962C8B-B14F-4D97-AF65-F5344CB8AC3E}">
        <p14:creationId xmlns:p14="http://schemas.microsoft.com/office/powerpoint/2010/main" val="99749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خصوبة المياة بتقدير النيتروجين  </a:t>
            </a:r>
            <a:br>
              <a:rPr lang="ar-SA" b="1" dirty="0"/>
            </a:br>
            <a:r>
              <a:rPr lang="ar-SA" b="1" dirty="0"/>
              <a:t>(</a:t>
            </a:r>
            <a:r>
              <a:rPr lang="en-US" b="1" dirty="0"/>
              <a:t>NH3 , NH4</a:t>
            </a:r>
            <a:r>
              <a:rPr lang="ar-SA" b="1" dirty="0"/>
              <a:t>  )</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SA" dirty="0" smtClean="0"/>
              <a:t>من أهم العناصر </a:t>
            </a:r>
            <a:r>
              <a:rPr lang="ar-SA" dirty="0"/>
              <a:t>المهمة في خصوبة المياه  هي تركيز النيتروجين والفوسفات.</a:t>
            </a:r>
            <a:endParaRPr lang="en-GB" dirty="0"/>
          </a:p>
          <a:p>
            <a:pPr algn="r" rtl="1"/>
            <a:r>
              <a:rPr lang="ar-SA" dirty="0" smtClean="0"/>
              <a:t>ازدهار </a:t>
            </a:r>
            <a:r>
              <a:rPr lang="ar-SA" dirty="0"/>
              <a:t>الطحالب </a:t>
            </a:r>
            <a:r>
              <a:rPr lang="en-US" dirty="0"/>
              <a:t>Algal Bloom </a:t>
            </a:r>
            <a:r>
              <a:rPr lang="ar-SA" dirty="0" smtClean="0"/>
              <a:t> هي </a:t>
            </a:r>
            <a:r>
              <a:rPr lang="ar-SA" dirty="0"/>
              <a:t>عبارة عن زيادة تركيز كمية النيتروجين سواء كان امونيا او امونيوم وهذا يؤدي لنمو غير طبيعي.</a:t>
            </a:r>
            <a:endParaRPr lang="en-GB" dirty="0"/>
          </a:p>
          <a:p>
            <a:pPr algn="r" rtl="1"/>
            <a:r>
              <a:rPr lang="ar-SA" dirty="0" smtClean="0"/>
              <a:t>الجهاز </a:t>
            </a:r>
            <a:r>
              <a:rPr lang="ar-SA" dirty="0"/>
              <a:t>المستخدم في القراءة هو جهاز </a:t>
            </a:r>
            <a:r>
              <a:rPr lang="en-US" dirty="0"/>
              <a:t>Spectrophotometer </a:t>
            </a:r>
            <a:r>
              <a:rPr lang="ar-SA" dirty="0" smtClean="0"/>
              <a:t> عند </a:t>
            </a:r>
            <a:r>
              <a:rPr lang="ar-SA" dirty="0"/>
              <a:t>425 </a:t>
            </a:r>
            <a:r>
              <a:rPr lang="ar-SA" dirty="0" smtClean="0"/>
              <a:t>نانوميتر.</a:t>
            </a:r>
          </a:p>
          <a:p>
            <a:pPr algn="r" rtl="1"/>
            <a:endParaRPr lang="en-GB" dirty="0"/>
          </a:p>
          <a:p>
            <a:pPr algn="r" rtl="1"/>
            <a:r>
              <a:rPr lang="ar-SA" b="1" dirty="0"/>
              <a:t>أنوع الماء حسب الخصوبة:</a:t>
            </a:r>
            <a:endParaRPr lang="en-GB" dirty="0"/>
          </a:p>
          <a:p>
            <a:pPr algn="r" rtl="1"/>
            <a:r>
              <a:rPr lang="ar-SA" b="1" dirty="0"/>
              <a:t>قليل </a:t>
            </a:r>
            <a:r>
              <a:rPr lang="ar-SA" b="1" dirty="0" smtClean="0"/>
              <a:t>الخصوبة</a:t>
            </a:r>
            <a:r>
              <a:rPr lang="en-US" b="1" dirty="0"/>
              <a:t>660</a:t>
            </a:r>
            <a:r>
              <a:rPr lang="en-US" b="1" dirty="0" smtClean="0"/>
              <a:t>  = Oligotrophic</a:t>
            </a:r>
            <a:r>
              <a:rPr lang="ar-SA" b="1" dirty="0" smtClean="0"/>
              <a:t>مايكرو </a:t>
            </a:r>
            <a:r>
              <a:rPr lang="ar-SA" b="1" dirty="0"/>
              <a:t>غرام/لتر</a:t>
            </a:r>
            <a:endParaRPr lang="en-GB" dirty="0"/>
          </a:p>
          <a:p>
            <a:pPr algn="r" rtl="1"/>
            <a:r>
              <a:rPr lang="ar-SA" b="1" dirty="0"/>
              <a:t>متوسط </a:t>
            </a:r>
            <a:r>
              <a:rPr lang="ar-SA" b="1" dirty="0" smtClean="0"/>
              <a:t>الخصوبة</a:t>
            </a:r>
            <a:r>
              <a:rPr lang="en-US" b="1" dirty="0"/>
              <a:t>750</a:t>
            </a:r>
            <a:r>
              <a:rPr lang="en-US" b="1" dirty="0" smtClean="0"/>
              <a:t>  </a:t>
            </a:r>
            <a:r>
              <a:rPr lang="en-US" b="1" dirty="0"/>
              <a:t>= </a:t>
            </a:r>
            <a:r>
              <a:rPr lang="en-US" b="1" dirty="0" smtClean="0"/>
              <a:t>Mesotrophic</a:t>
            </a:r>
            <a:r>
              <a:rPr lang="ar-SA" b="1" dirty="0" smtClean="0"/>
              <a:t>مايكرو </a:t>
            </a:r>
            <a:r>
              <a:rPr lang="ar-SA" b="1" dirty="0"/>
              <a:t>غرام/لتر</a:t>
            </a:r>
            <a:endParaRPr lang="en-GB" dirty="0"/>
          </a:p>
          <a:p>
            <a:pPr algn="r" rtl="1"/>
            <a:r>
              <a:rPr lang="ar-SA" b="1" dirty="0"/>
              <a:t>عالي </a:t>
            </a:r>
            <a:r>
              <a:rPr lang="ar-SA" b="1" dirty="0" smtClean="0"/>
              <a:t>الخصوبة</a:t>
            </a:r>
            <a:r>
              <a:rPr lang="en-US" b="1" dirty="0" smtClean="0"/>
              <a:t> </a:t>
            </a:r>
            <a:r>
              <a:rPr lang="en-US" b="1" dirty="0"/>
              <a:t>1870</a:t>
            </a:r>
            <a:r>
              <a:rPr lang="en-US" b="1" dirty="0" smtClean="0"/>
              <a:t> </a:t>
            </a:r>
            <a:r>
              <a:rPr lang="en-US" b="1" dirty="0"/>
              <a:t>= </a:t>
            </a:r>
            <a:r>
              <a:rPr lang="en-US" b="1" dirty="0" err="1" smtClean="0"/>
              <a:t>Eutotrophic</a:t>
            </a:r>
            <a:r>
              <a:rPr lang="en-US" b="1" dirty="0" smtClean="0"/>
              <a:t> </a:t>
            </a:r>
            <a:r>
              <a:rPr lang="ar-SA" b="1" dirty="0"/>
              <a:t>مايكرو غرام/لتر</a:t>
            </a:r>
            <a:r>
              <a:rPr lang="ar-SA" b="1" dirty="0" smtClean="0"/>
              <a:t>.</a:t>
            </a:r>
            <a:endParaRPr lang="en-GB" b="1" dirty="0" smtClean="0"/>
          </a:p>
          <a:p>
            <a:pPr algn="r" rtl="1"/>
            <a:endParaRPr lang="en-GB" b="1" dirty="0"/>
          </a:p>
          <a:p>
            <a:pPr algn="r" rtl="1"/>
            <a:r>
              <a:rPr lang="ar-SA" dirty="0"/>
              <a:t>ويتم تحديد تلك الأقسام الثلاثة بناء على تركيز النتروجين</a:t>
            </a:r>
            <a:r>
              <a:rPr lang="ar-SA" dirty="0" smtClean="0"/>
              <a:t>.</a:t>
            </a:r>
            <a:endParaRPr lang="en-GB" dirty="0"/>
          </a:p>
          <a:p>
            <a:pPr algn="r" rtl="1"/>
            <a:endParaRPr lang="en-GB" dirty="0"/>
          </a:p>
        </p:txBody>
      </p:sp>
    </p:spTree>
    <p:extLst>
      <p:ext uri="{BB962C8B-B14F-4D97-AF65-F5344CB8AC3E}">
        <p14:creationId xmlns:p14="http://schemas.microsoft.com/office/powerpoint/2010/main" val="110890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الطريقة</a:t>
            </a:r>
            <a:r>
              <a:rPr lang="ar-SA" dirty="0" smtClean="0"/>
              <a:t>:</a:t>
            </a:r>
            <a:endParaRPr lang="en-GB" dirty="0"/>
          </a:p>
        </p:txBody>
      </p:sp>
      <p:sp>
        <p:nvSpPr>
          <p:cNvPr id="3" name="Content Placeholder 2"/>
          <p:cNvSpPr>
            <a:spLocks noGrp="1"/>
          </p:cNvSpPr>
          <p:nvPr>
            <p:ph idx="1"/>
          </p:nvPr>
        </p:nvSpPr>
        <p:spPr/>
        <p:txBody>
          <a:bodyPr>
            <a:normAutofit/>
          </a:bodyPr>
          <a:lstStyle/>
          <a:p>
            <a:pPr algn="r" rtl="1"/>
            <a:r>
              <a:rPr lang="ar-SA" dirty="0" smtClean="0"/>
              <a:t>1-ترشيح </a:t>
            </a:r>
            <a:r>
              <a:rPr lang="ar-SA" dirty="0"/>
              <a:t>الطحالب من عينة الماء المراد تقدير النيتروجين بها.</a:t>
            </a:r>
            <a:endParaRPr lang="en-GB" dirty="0"/>
          </a:p>
          <a:p>
            <a:pPr algn="r" rtl="1"/>
            <a:r>
              <a:rPr lang="ar-SA" dirty="0"/>
              <a:t>2-يوخذ 25 مل من الماء الراشح ويوضع في دورق</a:t>
            </a:r>
            <a:endParaRPr lang="en-GB" dirty="0"/>
          </a:p>
          <a:p>
            <a:pPr algn="r" rtl="1"/>
            <a:r>
              <a:rPr lang="ar-SA" dirty="0"/>
              <a:t>3-نضيف 1 مل من كاشف نسلر</a:t>
            </a:r>
            <a:endParaRPr lang="en-GB" dirty="0"/>
          </a:p>
          <a:p>
            <a:pPr algn="r" rtl="1"/>
            <a:r>
              <a:rPr lang="ar-SA" dirty="0"/>
              <a:t>4- ننتظر 10 دقائق حتى يتكون اللون اصفر خفيف يتم القراءة بواسطة </a:t>
            </a:r>
            <a:r>
              <a:rPr lang="ar-SA" dirty="0" smtClean="0"/>
              <a:t>جهاز تحليل الطيف الضوئي</a:t>
            </a:r>
            <a:endParaRPr lang="en-GB" dirty="0"/>
          </a:p>
          <a:p>
            <a:pPr algn="r" rtl="1"/>
            <a:r>
              <a:rPr lang="ar-SA" dirty="0"/>
              <a:t>اما اذا كان غامق غير اللون الاصفر القاتح فأنه يدل على زيادة كمية النتيروجين وفي هذه الحاله نجري تخفيف للعينة الاصليه بواسطة ماء مقطر حتى يظهر الاصفر الفاتح ثم تحسب نسبة التخفيف</a:t>
            </a:r>
            <a:endParaRPr lang="en-GB" dirty="0"/>
          </a:p>
          <a:p>
            <a:pPr algn="r" rtl="1"/>
            <a:r>
              <a:rPr lang="ar-SA" dirty="0"/>
              <a:t>5- تقرا بالجهازعند 425 نانوميتر ونعوض بالقانون:</a:t>
            </a:r>
            <a:endParaRPr lang="en-GB" dirty="0"/>
          </a:p>
          <a:p>
            <a:pPr algn="r" rtl="1"/>
            <a:endParaRPr lang="en-GB" dirty="0"/>
          </a:p>
        </p:txBody>
      </p:sp>
    </p:spTree>
    <p:extLst>
      <p:ext uri="{BB962C8B-B14F-4D97-AF65-F5344CB8AC3E}">
        <p14:creationId xmlns:p14="http://schemas.microsoft.com/office/powerpoint/2010/main" val="16391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r" rtl="1"/>
            <a:r>
              <a:rPr lang="ar-SA" dirty="0"/>
              <a:t>كمية الامونيا</a:t>
            </a:r>
            <a:r>
              <a:rPr lang="en-US" dirty="0"/>
              <a:t> </a:t>
            </a:r>
            <a:r>
              <a:rPr lang="ar-SA" dirty="0" smtClean="0"/>
              <a:t> </a:t>
            </a:r>
            <a:r>
              <a:rPr lang="en-US" dirty="0" smtClean="0"/>
              <a:t>NH</a:t>
            </a:r>
            <a:r>
              <a:rPr lang="en-GB" dirty="0" smtClean="0"/>
              <a:t>3</a:t>
            </a:r>
            <a:r>
              <a:rPr lang="ar-SA" dirty="0" smtClean="0"/>
              <a:t> </a:t>
            </a:r>
          </a:p>
          <a:p>
            <a:pPr algn="r" rtl="1"/>
            <a:r>
              <a:rPr lang="ar-SA" dirty="0" smtClean="0"/>
              <a:t>نسبة </a:t>
            </a:r>
            <a:r>
              <a:rPr lang="ar-SA" dirty="0"/>
              <a:t>التخفيف × (1.29)</a:t>
            </a:r>
            <a:r>
              <a:rPr lang="en-US" dirty="0"/>
              <a:t>F</a:t>
            </a:r>
            <a:r>
              <a:rPr lang="ar-SA" dirty="0"/>
              <a:t> × قراءة الجهاز (ملجم /لتر)</a:t>
            </a:r>
            <a:endParaRPr lang="en-GB" dirty="0"/>
          </a:p>
          <a:p>
            <a:pPr algn="r" rtl="1"/>
            <a:r>
              <a:rPr lang="ar-SA" dirty="0"/>
              <a:t>كمية الامونيوم</a:t>
            </a:r>
            <a:r>
              <a:rPr lang="en-US" dirty="0"/>
              <a:t> </a:t>
            </a:r>
            <a:r>
              <a:rPr lang="ar-SA" dirty="0" smtClean="0"/>
              <a:t> </a:t>
            </a:r>
            <a:r>
              <a:rPr lang="en-US" dirty="0" smtClean="0"/>
              <a:t>NH</a:t>
            </a:r>
            <a:r>
              <a:rPr lang="en-GB" dirty="0" smtClean="0"/>
              <a:t>4</a:t>
            </a:r>
            <a:r>
              <a:rPr lang="ar-SA" dirty="0" smtClean="0"/>
              <a:t> </a:t>
            </a:r>
            <a:endParaRPr lang="en-GB" dirty="0"/>
          </a:p>
          <a:p>
            <a:pPr algn="r" rtl="1"/>
            <a:r>
              <a:rPr lang="ar-SA" dirty="0"/>
              <a:t>نسبة التخفيف × (1.22)</a:t>
            </a:r>
            <a:r>
              <a:rPr lang="en-US" dirty="0"/>
              <a:t>F</a:t>
            </a:r>
            <a:r>
              <a:rPr lang="ar-SA" dirty="0"/>
              <a:t> × قراءة الجهاز (ملجم /لتر)</a:t>
            </a:r>
            <a:endParaRPr lang="en-GB" dirty="0"/>
          </a:p>
          <a:p>
            <a:pPr algn="r" rtl="1"/>
            <a:r>
              <a:rPr lang="ar-SA" dirty="0"/>
              <a:t>كمية النيتروجين= كمية الامونيا + كمية الامونيوم</a:t>
            </a:r>
            <a:endParaRPr lang="en-GB" dirty="0"/>
          </a:p>
          <a:p>
            <a:pPr algn="r" rtl="1"/>
            <a:r>
              <a:rPr lang="ar-SA" dirty="0"/>
              <a:t>للتحويل من ملجم الى مايكرو: املجم × 1000 = مايكروجرام.</a:t>
            </a:r>
            <a:br>
              <a:rPr lang="ar-SA" dirty="0"/>
            </a:br>
            <a:r>
              <a:rPr lang="ar-SA" dirty="0"/>
              <a:t>نسبة التخفيف = حجم العينة الكلي / حجم التخفيف</a:t>
            </a:r>
            <a:endParaRPr lang="en-GB" dirty="0"/>
          </a:p>
          <a:p>
            <a:pPr algn="r" rtl="1"/>
            <a:endParaRPr lang="en-GB" dirty="0"/>
          </a:p>
        </p:txBody>
      </p:sp>
    </p:spTree>
    <p:extLst>
      <p:ext uri="{BB962C8B-B14F-4D97-AF65-F5344CB8AC3E}">
        <p14:creationId xmlns:p14="http://schemas.microsoft.com/office/powerpoint/2010/main" val="146174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الطحالب المتوقع وجودها في هذه المياه ذات النسبة العالية من النيتروجين</a:t>
            </a:r>
            <a:r>
              <a:rPr lang="en-GB" dirty="0"/>
              <a:t/>
            </a:r>
            <a:br>
              <a:rPr lang="en-GB" dirty="0"/>
            </a:br>
            <a:endParaRPr lang="en-GB" dirty="0"/>
          </a:p>
        </p:txBody>
      </p:sp>
      <p:sp>
        <p:nvSpPr>
          <p:cNvPr id="3" name="Content Placeholder 2"/>
          <p:cNvSpPr>
            <a:spLocks noGrp="1"/>
          </p:cNvSpPr>
          <p:nvPr>
            <p:ph idx="1"/>
          </p:nvPr>
        </p:nvSpPr>
        <p:spPr/>
        <p:txBody>
          <a:bodyPr/>
          <a:lstStyle/>
          <a:p>
            <a:pPr algn="r" rtl="1"/>
            <a:r>
              <a:rPr lang="en-US" i="1" dirty="0" smtClean="0"/>
              <a:t>Euglena</a:t>
            </a:r>
            <a:endParaRPr lang="ar-SA" i="1" dirty="0" smtClean="0"/>
          </a:p>
          <a:p>
            <a:pPr algn="r" rtl="1"/>
            <a:r>
              <a:rPr lang="en-US" i="1" dirty="0" err="1" smtClean="0"/>
              <a:t>Aphanezomenon</a:t>
            </a:r>
            <a:endParaRPr lang="ar-SA" i="1" dirty="0" smtClean="0"/>
          </a:p>
          <a:p>
            <a:pPr algn="r" rtl="1"/>
            <a:r>
              <a:rPr lang="en-US" i="1" dirty="0" smtClean="0"/>
              <a:t>-Anabaena-</a:t>
            </a:r>
            <a:r>
              <a:rPr lang="en-US" i="1" dirty="0" err="1" smtClean="0"/>
              <a:t>Nostoc</a:t>
            </a:r>
            <a:r>
              <a:rPr lang="en-US" i="1" dirty="0" smtClean="0"/>
              <a:t>-</a:t>
            </a:r>
            <a:endParaRPr lang="ar-SA" i="1" dirty="0" smtClean="0"/>
          </a:p>
          <a:p>
            <a:pPr algn="r" rtl="1"/>
            <a:r>
              <a:rPr lang="en-US" i="1" dirty="0" err="1" smtClean="0"/>
              <a:t>Oscillatoria</a:t>
            </a:r>
            <a:endParaRPr lang="en-GB" i="1" dirty="0"/>
          </a:p>
          <a:p>
            <a:pPr algn="r" rt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83" y="4071301"/>
            <a:ext cx="3080575" cy="23104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083" y="1365119"/>
            <a:ext cx="2475993" cy="247599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1346" y="4781532"/>
            <a:ext cx="2857500" cy="1600200"/>
          </a:xfrm>
          <a:prstGeom prst="rect">
            <a:avLst/>
          </a:prstGeom>
        </p:spPr>
      </p:pic>
    </p:spTree>
    <p:extLst>
      <p:ext uri="{BB962C8B-B14F-4D97-AF65-F5344CB8AC3E}">
        <p14:creationId xmlns:p14="http://schemas.microsoft.com/office/powerpoint/2010/main" val="42092584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175</TotalTime>
  <Words>253</Words>
  <Application>Microsoft Office PowerPoint</Application>
  <PresentationFormat>Custom</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التعرف على نوعية خصوبة المياة بتقدير النيتروجين   (NH3 , NH4  )</vt:lpstr>
      <vt:lpstr>خصوبة المياة بتقدير النيتروجين   (NH3 , NH4  )</vt:lpstr>
      <vt:lpstr>الطريقة:</vt:lpstr>
      <vt:lpstr>PowerPoint Presentation</vt:lpstr>
      <vt:lpstr>الطحالب المتوقع وجودها في هذه المياه ذات النسبة العالية من النيتروجين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التعرف على نوعية خصوبة المياة بتقدير النيتروجين   (NH3 , NH4  )</dc:title>
  <dc:creator>m e l o</dc:creator>
  <cp:lastModifiedBy>m e l o</cp:lastModifiedBy>
  <cp:revision>8</cp:revision>
  <dcterms:created xsi:type="dcterms:W3CDTF">2017-03-29T15:28:18Z</dcterms:created>
  <dcterms:modified xsi:type="dcterms:W3CDTF">2017-03-30T05:36:22Z</dcterms:modified>
</cp:coreProperties>
</file>