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Lst>
  <p:sldIdLst>
    <p:sldId id="256" r:id="rId2"/>
    <p:sldId id="270" r:id="rId3"/>
    <p:sldId id="271" r:id="rId4"/>
    <p:sldId id="272" r:id="rId5"/>
    <p:sldId id="273" r:id="rId6"/>
    <p:sldId id="274" r:id="rId7"/>
    <p:sldId id="275" r:id="rId8"/>
    <p:sldId id="276" r:id="rId9"/>
    <p:sldId id="277" r:id="rId10"/>
    <p:sldId id="257" r:id="rId11"/>
    <p:sldId id="258" r:id="rId12"/>
    <p:sldId id="259" r:id="rId13"/>
    <p:sldId id="260" r:id="rId14"/>
    <p:sldId id="262" r:id="rId15"/>
    <p:sldId id="263" r:id="rId16"/>
    <p:sldId id="261" r:id="rId17"/>
    <p:sldId id="264" r:id="rId18"/>
    <p:sldId id="265" r:id="rId19"/>
    <p:sldId id="266" r:id="rId20"/>
    <p:sldId id="269" r:id="rId21"/>
    <p:sldId id="278" r:id="rId22"/>
    <p:sldId id="279" r:id="rId23"/>
    <p:sldId id="280"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380"/>
    <p:restoredTop sz="94660"/>
  </p:normalViewPr>
  <p:slideViewPr>
    <p:cSldViewPr>
      <p:cViewPr>
        <p:scale>
          <a:sx n="75" d="100"/>
          <a:sy n="75" d="100"/>
        </p:scale>
        <p:origin x="-1014"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33290BDA-5CF7-4F52-8693-E6A61B4049A8}" type="datetimeFigureOut">
              <a:rPr lang="ar-SA" smtClean="0"/>
              <a:pPr/>
              <a:t>11/02/36</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3EB6A2D5-F031-4385-8FE0-A4218A4BDBE0}"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3290BDA-5CF7-4F52-8693-E6A61B4049A8}" type="datetimeFigureOut">
              <a:rPr lang="ar-SA" smtClean="0"/>
              <a:pPr/>
              <a:t>11/02/36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EB6A2D5-F031-4385-8FE0-A4218A4BDBE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3290BDA-5CF7-4F52-8693-E6A61B4049A8}" type="datetimeFigureOut">
              <a:rPr lang="ar-SA" smtClean="0"/>
              <a:pPr/>
              <a:t>11/02/36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EB6A2D5-F031-4385-8FE0-A4218A4BDBE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33290BDA-5CF7-4F52-8693-E6A61B4049A8}" type="datetimeFigureOut">
              <a:rPr lang="ar-SA" smtClean="0"/>
              <a:pPr/>
              <a:t>11/02/36</a:t>
            </a:fld>
            <a:endParaRPr lang="ar-SA"/>
          </a:p>
        </p:txBody>
      </p:sp>
      <p:sp>
        <p:nvSpPr>
          <p:cNvPr id="9" name="عنصر نائب لرقم الشريحة 8"/>
          <p:cNvSpPr>
            <a:spLocks noGrp="1"/>
          </p:cNvSpPr>
          <p:nvPr>
            <p:ph type="sldNum" sz="quarter" idx="15"/>
          </p:nvPr>
        </p:nvSpPr>
        <p:spPr/>
        <p:txBody>
          <a:bodyPr rtlCol="0"/>
          <a:lstStyle/>
          <a:p>
            <a:fld id="{3EB6A2D5-F031-4385-8FE0-A4218A4BDBE0}"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33290BDA-5CF7-4F52-8693-E6A61B4049A8}" type="datetimeFigureOut">
              <a:rPr lang="ar-SA" smtClean="0"/>
              <a:pPr/>
              <a:t>11/02/36</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3EB6A2D5-F031-4385-8FE0-A4218A4BDBE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33290BDA-5CF7-4F52-8693-E6A61B4049A8}" type="datetimeFigureOut">
              <a:rPr lang="ar-SA" smtClean="0"/>
              <a:pPr/>
              <a:t>11/02/36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EB6A2D5-F031-4385-8FE0-A4218A4BDBE0}"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33290BDA-5CF7-4F52-8693-E6A61B4049A8}" type="datetimeFigureOut">
              <a:rPr lang="ar-SA" smtClean="0"/>
              <a:pPr/>
              <a:t>11/02/36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EB6A2D5-F031-4385-8FE0-A4218A4BDBE0}"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33290BDA-5CF7-4F52-8693-E6A61B4049A8}" type="datetimeFigureOut">
              <a:rPr lang="ar-SA" smtClean="0"/>
              <a:pPr/>
              <a:t>11/02/36</a:t>
            </a:fld>
            <a:endParaRPr lang="ar-SA"/>
          </a:p>
        </p:txBody>
      </p:sp>
      <p:sp>
        <p:nvSpPr>
          <p:cNvPr id="7" name="عنصر نائب لرقم الشريحة 6"/>
          <p:cNvSpPr>
            <a:spLocks noGrp="1"/>
          </p:cNvSpPr>
          <p:nvPr>
            <p:ph type="sldNum" sz="quarter" idx="11"/>
          </p:nvPr>
        </p:nvSpPr>
        <p:spPr/>
        <p:txBody>
          <a:bodyPr rtlCol="0"/>
          <a:lstStyle/>
          <a:p>
            <a:fld id="{3EB6A2D5-F031-4385-8FE0-A4218A4BDBE0}"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3290BDA-5CF7-4F52-8693-E6A61B4049A8}" type="datetimeFigureOut">
              <a:rPr lang="ar-SA" smtClean="0"/>
              <a:pPr/>
              <a:t>11/02/36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EB6A2D5-F031-4385-8FE0-A4218A4BDBE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33290BDA-5CF7-4F52-8693-E6A61B4049A8}" type="datetimeFigureOut">
              <a:rPr lang="ar-SA" smtClean="0"/>
              <a:pPr/>
              <a:t>11/02/36</a:t>
            </a:fld>
            <a:endParaRPr lang="ar-SA"/>
          </a:p>
        </p:txBody>
      </p:sp>
      <p:sp>
        <p:nvSpPr>
          <p:cNvPr id="22" name="عنصر نائب لرقم الشريحة 21"/>
          <p:cNvSpPr>
            <a:spLocks noGrp="1"/>
          </p:cNvSpPr>
          <p:nvPr>
            <p:ph type="sldNum" sz="quarter" idx="15"/>
          </p:nvPr>
        </p:nvSpPr>
        <p:spPr/>
        <p:txBody>
          <a:bodyPr rtlCol="0"/>
          <a:lstStyle/>
          <a:p>
            <a:fld id="{3EB6A2D5-F031-4385-8FE0-A4218A4BDBE0}"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33290BDA-5CF7-4F52-8693-E6A61B4049A8}" type="datetimeFigureOut">
              <a:rPr lang="ar-SA" smtClean="0"/>
              <a:pPr/>
              <a:t>11/02/36</a:t>
            </a:fld>
            <a:endParaRPr lang="ar-SA"/>
          </a:p>
        </p:txBody>
      </p:sp>
      <p:sp>
        <p:nvSpPr>
          <p:cNvPr id="18" name="عنصر نائب لرقم الشريحة 17"/>
          <p:cNvSpPr>
            <a:spLocks noGrp="1"/>
          </p:cNvSpPr>
          <p:nvPr>
            <p:ph type="sldNum" sz="quarter" idx="11"/>
          </p:nvPr>
        </p:nvSpPr>
        <p:spPr/>
        <p:txBody>
          <a:bodyPr rtlCol="0"/>
          <a:lstStyle/>
          <a:p>
            <a:fld id="{3EB6A2D5-F031-4385-8FE0-A4218A4BDBE0}"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3290BDA-5CF7-4F52-8693-E6A61B4049A8}" type="datetimeFigureOut">
              <a:rPr lang="ar-SA" smtClean="0"/>
              <a:pPr/>
              <a:t>11/02/36</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EB6A2D5-F031-4385-8FE0-A4218A4BDBE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1540" y="2204864"/>
            <a:ext cx="7890100" cy="1631216"/>
          </a:xfrm>
          <a:prstGeom prst="rect">
            <a:avLst/>
          </a:prstGeom>
          <a:noFill/>
        </p:spPr>
        <p:txBody>
          <a:bodyPr wrap="square" rtlCol="1">
            <a:spAutoFit/>
          </a:bodyPr>
          <a:lstStyle/>
          <a:p>
            <a:pPr algn="ctr"/>
            <a:r>
              <a:rPr lang="ar-SA" sz="4400" dirty="0" smtClean="0"/>
              <a:t>الترغيب في التعاون  </a:t>
            </a:r>
          </a:p>
          <a:p>
            <a:pPr algn="ctr"/>
            <a:endParaRPr lang="ar-SA" sz="2800" dirty="0"/>
          </a:p>
          <a:p>
            <a:pPr algn="ctr"/>
            <a:endParaRPr lang="ar-SA"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jpg"/>
          <p:cNvPicPr>
            <a:picLocks noChangeAspect="1"/>
          </p:cNvPicPr>
          <p:nvPr/>
        </p:nvPicPr>
        <p:blipFill>
          <a:blip r:embed="rId2"/>
          <a:stretch>
            <a:fillRect/>
          </a:stretch>
        </p:blipFill>
        <p:spPr>
          <a:xfrm>
            <a:off x="71406" y="428604"/>
            <a:ext cx="8959324" cy="58579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2.jpg"/>
          <p:cNvPicPr>
            <a:picLocks noChangeAspect="1"/>
          </p:cNvPicPr>
          <p:nvPr/>
        </p:nvPicPr>
        <p:blipFill>
          <a:blip r:embed="rId2"/>
          <a:stretch>
            <a:fillRect/>
          </a:stretch>
        </p:blipFill>
        <p:spPr>
          <a:xfrm>
            <a:off x="236398" y="357166"/>
            <a:ext cx="8764758" cy="60007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3.jpg"/>
          <p:cNvPicPr>
            <a:picLocks noChangeAspect="1"/>
          </p:cNvPicPr>
          <p:nvPr/>
        </p:nvPicPr>
        <p:blipFill>
          <a:blip r:embed="rId2"/>
          <a:stretch>
            <a:fillRect/>
          </a:stretch>
        </p:blipFill>
        <p:spPr>
          <a:xfrm>
            <a:off x="217078" y="285728"/>
            <a:ext cx="8784078" cy="60722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1 001.jpg"/>
          <p:cNvPicPr>
            <a:picLocks noChangeAspect="1"/>
          </p:cNvPicPr>
          <p:nvPr/>
        </p:nvPicPr>
        <p:blipFill>
          <a:blip r:embed="rId2"/>
          <a:stretch>
            <a:fillRect/>
          </a:stretch>
        </p:blipFill>
        <p:spPr>
          <a:xfrm>
            <a:off x="49663" y="0"/>
            <a:ext cx="9152347" cy="6858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5.jpg"/>
          <p:cNvPicPr>
            <a:picLocks noChangeAspect="1"/>
          </p:cNvPicPr>
          <p:nvPr/>
        </p:nvPicPr>
        <p:blipFill>
          <a:blip r:embed="rId2"/>
          <a:stretch>
            <a:fillRect/>
          </a:stretch>
        </p:blipFill>
        <p:spPr>
          <a:xfrm>
            <a:off x="1071538" y="0"/>
            <a:ext cx="7072361" cy="6858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2 001.jpg"/>
          <p:cNvPicPr>
            <a:picLocks noChangeAspect="1"/>
          </p:cNvPicPr>
          <p:nvPr/>
        </p:nvPicPr>
        <p:blipFill>
          <a:blip r:embed="rId2"/>
          <a:stretch>
            <a:fillRect/>
          </a:stretch>
        </p:blipFill>
        <p:spPr>
          <a:xfrm>
            <a:off x="1357290" y="-24"/>
            <a:ext cx="6643734" cy="67151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3 001.jpg"/>
          <p:cNvPicPr>
            <a:picLocks noChangeAspect="1"/>
          </p:cNvPicPr>
          <p:nvPr/>
        </p:nvPicPr>
        <p:blipFill>
          <a:blip r:embed="rId2"/>
          <a:stretch>
            <a:fillRect/>
          </a:stretch>
        </p:blipFill>
        <p:spPr>
          <a:xfrm>
            <a:off x="0" y="214290"/>
            <a:ext cx="9197513" cy="66437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4 001.jpg"/>
          <p:cNvPicPr>
            <a:picLocks noChangeAspect="1"/>
          </p:cNvPicPr>
          <p:nvPr/>
        </p:nvPicPr>
        <p:blipFill>
          <a:blip r:embed="rId2"/>
          <a:stretch>
            <a:fillRect/>
          </a:stretch>
        </p:blipFill>
        <p:spPr>
          <a:xfrm>
            <a:off x="96619" y="214290"/>
            <a:ext cx="9047381" cy="65008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9.jpg"/>
          <p:cNvPicPr>
            <a:picLocks noChangeAspect="1"/>
          </p:cNvPicPr>
          <p:nvPr/>
        </p:nvPicPr>
        <p:blipFill>
          <a:blip r:embed="rId2"/>
          <a:stretch>
            <a:fillRect/>
          </a:stretch>
        </p:blipFill>
        <p:spPr>
          <a:xfrm>
            <a:off x="1000100" y="54864"/>
            <a:ext cx="7072362" cy="67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0.jpg"/>
          <p:cNvPicPr>
            <a:picLocks noChangeAspect="1"/>
          </p:cNvPicPr>
          <p:nvPr/>
        </p:nvPicPr>
        <p:blipFill>
          <a:blip r:embed="rId2"/>
          <a:stretch>
            <a:fillRect/>
          </a:stretch>
        </p:blipFill>
        <p:spPr>
          <a:xfrm>
            <a:off x="928662" y="24"/>
            <a:ext cx="7786741" cy="6858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6" y="332656"/>
            <a:ext cx="7992888" cy="5570756"/>
          </a:xfrm>
          <a:prstGeom prst="rect">
            <a:avLst/>
          </a:prstGeom>
          <a:noFill/>
        </p:spPr>
        <p:txBody>
          <a:bodyPr wrap="square" rtlCol="1">
            <a:spAutoFit/>
          </a:bodyPr>
          <a:lstStyle/>
          <a:p>
            <a:r>
              <a:rPr lang="ar-SA" sz="3600" dirty="0" smtClean="0">
                <a:solidFill>
                  <a:srgbClr val="FF0000"/>
                </a:solidFill>
              </a:rPr>
              <a:t>للوصول إلى الترغيب في التعاون :</a:t>
            </a:r>
          </a:p>
          <a:p>
            <a:endParaRPr lang="ar-SA" sz="3200" dirty="0"/>
          </a:p>
          <a:p>
            <a:pPr marL="514350" indent="-514350">
              <a:buFont typeface="+mj-lt"/>
              <a:buAutoNum type="arabicPeriod"/>
            </a:pPr>
            <a:r>
              <a:rPr lang="ar-SA" sz="3200" dirty="0" smtClean="0"/>
              <a:t>دع للأطفال فرصه يحاولون حل مشكلاتهم بأنفسهم</a:t>
            </a:r>
            <a:endParaRPr lang="ar-SA" sz="3200" dirty="0"/>
          </a:p>
          <a:p>
            <a:pPr marL="514350" indent="-514350">
              <a:buFont typeface="+mj-lt"/>
              <a:buAutoNum type="arabicPeriod"/>
            </a:pPr>
            <a:r>
              <a:rPr lang="ar-SA" sz="3200" dirty="0" smtClean="0"/>
              <a:t>صف ماذا ترى ( تذكير بالقوانين ), أو صف المشكلة .</a:t>
            </a:r>
          </a:p>
          <a:p>
            <a:pPr marL="342900" indent="-342900">
              <a:buFont typeface="+mj-lt"/>
              <a:buAutoNum type="arabicPeriod"/>
            </a:pPr>
            <a:r>
              <a:rPr lang="ar-SA" sz="3200" dirty="0"/>
              <a:t>ا</a:t>
            </a:r>
            <a:r>
              <a:rPr lang="ar-SA" sz="3200" dirty="0" smtClean="0"/>
              <a:t>عط المعلومات .</a:t>
            </a:r>
          </a:p>
          <a:p>
            <a:pPr marL="342900" indent="-342900">
              <a:buFont typeface="+mj-lt"/>
              <a:buAutoNum type="arabicPeriod"/>
            </a:pPr>
            <a:r>
              <a:rPr lang="ar-SA" sz="3200" dirty="0" smtClean="0"/>
              <a:t>اعطاء الطفل بديل </a:t>
            </a:r>
          </a:p>
          <a:p>
            <a:pPr marL="342900" indent="-342900">
              <a:buFont typeface="+mj-lt"/>
              <a:buAutoNum type="arabicPeriod"/>
            </a:pPr>
            <a:r>
              <a:rPr lang="ar-SA" sz="3200" dirty="0" smtClean="0"/>
              <a:t>أوجز الكلام .</a:t>
            </a:r>
          </a:p>
          <a:p>
            <a:pPr marL="342900" indent="-342900">
              <a:buFont typeface="+mj-lt"/>
              <a:buAutoNum type="arabicPeriod"/>
            </a:pPr>
            <a:r>
              <a:rPr lang="ar-SA" sz="3200" dirty="0" smtClean="0"/>
              <a:t>افصح عن مشاعرك .</a:t>
            </a:r>
          </a:p>
          <a:p>
            <a:pPr marL="342900" indent="-342900">
              <a:buFont typeface="+mj-lt"/>
              <a:buAutoNum type="arabicPeriod"/>
            </a:pPr>
            <a:r>
              <a:rPr lang="ar-SA" sz="3200" dirty="0" smtClean="0"/>
              <a:t>اكتب ملاحظه .</a:t>
            </a:r>
            <a:endParaRPr lang="ar-SA"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1.jpg"/>
          <p:cNvPicPr>
            <a:picLocks noChangeAspect="1"/>
          </p:cNvPicPr>
          <p:nvPr/>
        </p:nvPicPr>
        <p:blipFill>
          <a:blip r:embed="rId2"/>
          <a:stretch>
            <a:fillRect/>
          </a:stretch>
        </p:blipFill>
        <p:spPr>
          <a:xfrm>
            <a:off x="785786" y="0"/>
            <a:ext cx="7643866" cy="6858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332656"/>
            <a:ext cx="8496944" cy="5170646"/>
          </a:xfrm>
          <a:prstGeom prst="rect">
            <a:avLst/>
          </a:prstGeom>
          <a:noFill/>
        </p:spPr>
        <p:txBody>
          <a:bodyPr wrap="square" rtlCol="1">
            <a:spAutoFit/>
          </a:bodyPr>
          <a:lstStyle/>
          <a:p>
            <a:r>
              <a:rPr lang="ar-SA" dirty="0" smtClean="0"/>
              <a:t>ها أنت حصلت على مهارات خمس تشجع التعاون ولا تترك للمشاعر السيئة بقية.</a:t>
            </a:r>
          </a:p>
          <a:p>
            <a:r>
              <a:rPr lang="ar-SA" dirty="0" smtClean="0"/>
              <a:t>إذا كان أولادك في المدرسة الآن أو في السرير أو بفضل معجزة يلعبون بهدؤ، فهذه فرصتك لتتمرني بضع دقائق. يمكنك أن تشحذي مهاراتك على أولادك مفترضين قبل أن تماريسها على أطفالك.</a:t>
            </a:r>
          </a:p>
          <a:p>
            <a:r>
              <a:rPr lang="ar-SA" dirty="0" smtClean="0">
                <a:solidFill>
                  <a:schemeClr val="accent6">
                    <a:lumMod val="50000"/>
                  </a:schemeClr>
                </a:solidFill>
              </a:rPr>
              <a:t>التمرين:</a:t>
            </a:r>
          </a:p>
          <a:p>
            <a:r>
              <a:rPr lang="ar-SA" sz="2000" u="sng" dirty="0" smtClean="0">
                <a:solidFill>
                  <a:schemeClr val="accent3"/>
                </a:solidFill>
              </a:rPr>
              <a:t>أ. اكتبي عبارة توجهينها إلى البنت التي لم تكن متعاونة.</a:t>
            </a:r>
          </a:p>
          <a:p>
            <a:r>
              <a:rPr lang="ar-SA" dirty="0" smtClean="0"/>
              <a:t>....................................................................................................................................................................................................................................................</a:t>
            </a:r>
          </a:p>
          <a:p>
            <a:r>
              <a:rPr lang="ar-SA" sz="2000" u="sng" dirty="0" smtClean="0">
                <a:solidFill>
                  <a:schemeClr val="accent3"/>
                </a:solidFill>
              </a:rPr>
              <a:t>ب. في نفس الحالة بيني كيف أن كل مهارة من المهارات المذكورة أدناه يمكن استعمالها لدعوة ابنك إلى التعاون.</a:t>
            </a:r>
          </a:p>
          <a:p>
            <a:r>
              <a:rPr lang="ar-SA" b="1" dirty="0" smtClean="0">
                <a:solidFill>
                  <a:srgbClr val="00B050"/>
                </a:solidFill>
              </a:rPr>
              <a:t>1. صِفي:</a:t>
            </a:r>
          </a:p>
          <a:p>
            <a:r>
              <a:rPr lang="ar-SA" b="1" dirty="0" smtClean="0">
                <a:solidFill>
                  <a:srgbClr val="00B050"/>
                </a:solidFill>
              </a:rPr>
              <a:t>(صفي ماترين، أو صفي المشكلة)</a:t>
            </a:r>
          </a:p>
          <a:p>
            <a:r>
              <a:rPr lang="ar-SA" dirty="0" smtClean="0"/>
              <a:t>..........................................................................................................................</a:t>
            </a:r>
          </a:p>
          <a:p>
            <a:r>
              <a:rPr lang="ar-SA" b="1" dirty="0" smtClean="0">
                <a:solidFill>
                  <a:srgbClr val="00B050"/>
                </a:solidFill>
              </a:rPr>
              <a:t>2. اعط معلومات:</a:t>
            </a:r>
          </a:p>
          <a:p>
            <a:r>
              <a:rPr lang="ar-SA" dirty="0" smtClean="0"/>
              <a:t>..........................................................................................................................3. أوجزي الكلام:</a:t>
            </a:r>
          </a:p>
          <a:p>
            <a:r>
              <a:rPr lang="ar-SA" dirty="0" smtClean="0"/>
              <a:t>..........................................................................................................................4. افصحي عن </a:t>
            </a:r>
            <a:r>
              <a:rPr lang="ar-SA" b="1" dirty="0" smtClean="0">
                <a:solidFill>
                  <a:srgbClr val="00B050"/>
                </a:solidFill>
              </a:rPr>
              <a:t>مشاعرك:</a:t>
            </a:r>
          </a:p>
          <a:p>
            <a:r>
              <a:rPr lang="ar-SA" dirty="0" smtClean="0"/>
              <a:t>..........................................................................................................................5. اكتبي ملاحظة:</a:t>
            </a:r>
          </a:p>
          <a:p>
            <a:r>
              <a:rPr lang="ar-SA" dirty="0" smtClean="0"/>
              <a:t>......................................................................................................................</a:t>
            </a:r>
            <a:endParaRPr lang="ar-SA" dirty="0"/>
          </a:p>
        </p:txBody>
      </p:sp>
    </p:spTree>
    <p:extLst>
      <p:ext uri="{BB962C8B-B14F-4D97-AF65-F5344CB8AC3E}">
        <p14:creationId xmlns:p14="http://schemas.microsoft.com/office/powerpoint/2010/main" val="818641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04664"/>
            <a:ext cx="8424936" cy="5724644"/>
          </a:xfrm>
          <a:prstGeom prst="rect">
            <a:avLst/>
          </a:prstGeom>
          <a:noFill/>
        </p:spPr>
        <p:txBody>
          <a:bodyPr wrap="square" rtlCol="1">
            <a:spAutoFit/>
          </a:bodyPr>
          <a:lstStyle/>
          <a:p>
            <a:r>
              <a:rPr lang="ar-SA" dirty="0" smtClean="0"/>
              <a:t>ها انت طبقت خمس مهارات على الحالة نفسها. في الحالات التالية اختاري المهارة التي تظنين أنها الأكثر نجوحا مع ابنك.</a:t>
            </a:r>
          </a:p>
          <a:p>
            <a:r>
              <a:rPr lang="ar-SA" dirty="0" smtClean="0">
                <a:solidFill>
                  <a:schemeClr val="accent6">
                    <a:lumMod val="50000"/>
                  </a:schemeClr>
                </a:solidFill>
              </a:rPr>
              <a:t>التمرين:</a:t>
            </a:r>
          </a:p>
          <a:p>
            <a:r>
              <a:rPr lang="ar-SA" sz="2000" b="1" u="sng" dirty="0" smtClean="0">
                <a:solidFill>
                  <a:schemeClr val="accent3"/>
                </a:solidFill>
              </a:rPr>
              <a:t>الحالة أ: أنت على وشك تغليف رزمة ولا تجدين مقصك. يوجد عند ابنك مقصان وهو مع ذلك يستعير مقصك ولا يعيده إليك.</a:t>
            </a:r>
          </a:p>
          <a:p>
            <a:r>
              <a:rPr lang="ar-SA" b="1" dirty="0" smtClean="0">
                <a:solidFill>
                  <a:srgbClr val="00B050"/>
                </a:solidFill>
              </a:rPr>
              <a:t>العبارة غير المساعدة.</a:t>
            </a:r>
          </a:p>
          <a:p>
            <a:r>
              <a:rPr lang="ar-SA" dirty="0" smtClean="0"/>
              <a:t>..........................................................................................................................</a:t>
            </a:r>
          </a:p>
          <a:p>
            <a:r>
              <a:rPr lang="ar-SA" b="1" dirty="0" smtClean="0">
                <a:solidFill>
                  <a:srgbClr val="00B050"/>
                </a:solidFill>
              </a:rPr>
              <a:t>الإجابة بناء على المهارات</a:t>
            </a:r>
          </a:p>
          <a:p>
            <a:r>
              <a:rPr lang="ar-SA" dirty="0" smtClean="0"/>
              <a:t>......................................................................................................................</a:t>
            </a:r>
          </a:p>
          <a:p>
            <a:r>
              <a:rPr lang="ar-SA" b="1" dirty="0" smtClean="0">
                <a:solidFill>
                  <a:srgbClr val="00B050"/>
                </a:solidFill>
              </a:rPr>
              <a:t>المهارة المستعملة</a:t>
            </a:r>
          </a:p>
          <a:p>
            <a:r>
              <a:rPr lang="ar-SA" dirty="0" smtClean="0"/>
              <a:t>................................................................................................................</a:t>
            </a:r>
          </a:p>
          <a:p>
            <a:endParaRPr lang="ar-SA" dirty="0" smtClean="0"/>
          </a:p>
          <a:p>
            <a:r>
              <a:rPr lang="ar-SA" sz="2000" u="sng" dirty="0" smtClean="0"/>
              <a:t>ال</a:t>
            </a:r>
            <a:r>
              <a:rPr lang="ar-SA" sz="2000" u="sng" dirty="0" smtClean="0">
                <a:solidFill>
                  <a:schemeClr val="accent3"/>
                </a:solidFill>
              </a:rPr>
              <a:t>حالة ب: ابنك المراهق يترك حذاءه المطاطي عند باب المطبخ.</a:t>
            </a:r>
          </a:p>
          <a:p>
            <a:r>
              <a:rPr lang="ar-SA" b="1" dirty="0">
                <a:solidFill>
                  <a:srgbClr val="00B050"/>
                </a:solidFill>
              </a:rPr>
              <a:t>العبارة غير المساعدة.</a:t>
            </a:r>
          </a:p>
          <a:p>
            <a:r>
              <a:rPr lang="ar-SA" dirty="0"/>
              <a:t>..........................................................................................................................</a:t>
            </a:r>
          </a:p>
          <a:p>
            <a:r>
              <a:rPr lang="ar-SA" b="1" dirty="0">
                <a:solidFill>
                  <a:srgbClr val="00B050"/>
                </a:solidFill>
              </a:rPr>
              <a:t>الإجابة بناء على المهارات</a:t>
            </a:r>
          </a:p>
          <a:p>
            <a:r>
              <a:rPr lang="ar-SA" dirty="0"/>
              <a:t>......................................................................................................................</a:t>
            </a:r>
          </a:p>
          <a:p>
            <a:r>
              <a:rPr lang="ar-SA" b="1" dirty="0">
                <a:solidFill>
                  <a:srgbClr val="00B050"/>
                </a:solidFill>
              </a:rPr>
              <a:t>المهارة المستعملة</a:t>
            </a:r>
          </a:p>
          <a:p>
            <a:r>
              <a:rPr lang="ar-SA" dirty="0"/>
              <a:t>................................................................................................................</a:t>
            </a:r>
          </a:p>
          <a:p>
            <a:endParaRPr lang="ar-SA" dirty="0"/>
          </a:p>
        </p:txBody>
      </p:sp>
    </p:spTree>
    <p:extLst>
      <p:ext uri="{BB962C8B-B14F-4D97-AF65-F5344CB8AC3E}">
        <p14:creationId xmlns:p14="http://schemas.microsoft.com/office/powerpoint/2010/main" val="1132923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0648"/>
            <a:ext cx="8424936" cy="6309420"/>
          </a:xfrm>
          <a:prstGeom prst="rect">
            <a:avLst/>
          </a:prstGeom>
          <a:noFill/>
        </p:spPr>
        <p:txBody>
          <a:bodyPr wrap="square" rtlCol="1">
            <a:spAutoFit/>
          </a:bodyPr>
          <a:lstStyle/>
          <a:p>
            <a:r>
              <a:rPr lang="ar-SA" sz="2000" u="sng" dirty="0" smtClean="0">
                <a:solidFill>
                  <a:schemeClr val="accent3"/>
                </a:solidFill>
              </a:rPr>
              <a:t>الحالة ج: علق ابنك معطفه المبتل في الخزانة</a:t>
            </a:r>
          </a:p>
          <a:p>
            <a:endParaRPr lang="ar-SA" sz="2000" u="sng" dirty="0" smtClean="0">
              <a:solidFill>
                <a:schemeClr val="accent3"/>
              </a:solidFill>
            </a:endParaRPr>
          </a:p>
          <a:p>
            <a:r>
              <a:rPr lang="ar-SA" b="1" dirty="0">
                <a:solidFill>
                  <a:srgbClr val="00B050"/>
                </a:solidFill>
              </a:rPr>
              <a:t>العبارة غير المساعدة.</a:t>
            </a:r>
          </a:p>
          <a:p>
            <a:r>
              <a:rPr lang="ar-SA" dirty="0"/>
              <a:t>..........................................................................................................................</a:t>
            </a:r>
          </a:p>
          <a:p>
            <a:r>
              <a:rPr lang="ar-SA" b="1" dirty="0">
                <a:solidFill>
                  <a:srgbClr val="00B050"/>
                </a:solidFill>
              </a:rPr>
              <a:t>الإجابة بناء على المهارات</a:t>
            </a:r>
          </a:p>
          <a:p>
            <a:r>
              <a:rPr lang="ar-SA" dirty="0"/>
              <a:t>......................................................................................................................</a:t>
            </a:r>
          </a:p>
          <a:p>
            <a:r>
              <a:rPr lang="ar-SA" b="1" dirty="0">
                <a:solidFill>
                  <a:srgbClr val="00B050"/>
                </a:solidFill>
              </a:rPr>
              <a:t>المهارة المستعملة</a:t>
            </a:r>
          </a:p>
          <a:p>
            <a:r>
              <a:rPr lang="ar-SA" dirty="0" smtClean="0"/>
              <a:t>................................................................................................................</a:t>
            </a:r>
          </a:p>
          <a:p>
            <a:endParaRPr lang="ar-SA" dirty="0"/>
          </a:p>
          <a:p>
            <a:endParaRPr lang="ar-SA" dirty="0" smtClean="0"/>
          </a:p>
          <a:p>
            <a:endParaRPr lang="ar-SA" dirty="0" smtClean="0"/>
          </a:p>
          <a:p>
            <a:r>
              <a:rPr lang="ar-SA" sz="2000" u="sng" dirty="0" smtClean="0">
                <a:solidFill>
                  <a:schemeClr val="accent3"/>
                </a:solidFill>
              </a:rPr>
              <a:t>الحالة د: تلاحظين أن ابنك لم يعد يستعمل فرشاة الأسنان مؤخرا</a:t>
            </a:r>
          </a:p>
          <a:p>
            <a:endParaRPr lang="ar-SA" sz="2000" u="sng" dirty="0" smtClean="0">
              <a:solidFill>
                <a:schemeClr val="accent3"/>
              </a:solidFill>
            </a:endParaRPr>
          </a:p>
          <a:p>
            <a:r>
              <a:rPr lang="ar-SA" b="1" dirty="0">
                <a:solidFill>
                  <a:srgbClr val="00B050"/>
                </a:solidFill>
              </a:rPr>
              <a:t>العبارة غير المساعدة.</a:t>
            </a:r>
          </a:p>
          <a:p>
            <a:r>
              <a:rPr lang="ar-SA" dirty="0"/>
              <a:t>..........................................................................................................................</a:t>
            </a:r>
          </a:p>
          <a:p>
            <a:r>
              <a:rPr lang="ar-SA" b="1" dirty="0">
                <a:solidFill>
                  <a:srgbClr val="00B050"/>
                </a:solidFill>
              </a:rPr>
              <a:t>الإجابة بناء على المهارات</a:t>
            </a:r>
          </a:p>
          <a:p>
            <a:r>
              <a:rPr lang="ar-SA" dirty="0"/>
              <a:t>......................................................................................................................</a:t>
            </a:r>
          </a:p>
          <a:p>
            <a:r>
              <a:rPr lang="ar-SA" b="1" dirty="0">
                <a:solidFill>
                  <a:srgbClr val="00B050"/>
                </a:solidFill>
              </a:rPr>
              <a:t>المهارة المستعملة</a:t>
            </a:r>
          </a:p>
          <a:p>
            <a:r>
              <a:rPr lang="ar-SA" dirty="0"/>
              <a:t>................................................................................................................</a:t>
            </a:r>
          </a:p>
          <a:p>
            <a:endParaRPr lang="ar-SA" dirty="0"/>
          </a:p>
          <a:p>
            <a:endParaRPr lang="ar-SA" dirty="0" smtClean="0"/>
          </a:p>
          <a:p>
            <a:endParaRPr lang="ar-SA" dirty="0"/>
          </a:p>
        </p:txBody>
      </p:sp>
    </p:spTree>
    <p:extLst>
      <p:ext uri="{BB962C8B-B14F-4D97-AF65-F5344CB8AC3E}">
        <p14:creationId xmlns:p14="http://schemas.microsoft.com/office/powerpoint/2010/main" val="2987085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136904" cy="6032421"/>
          </a:xfrm>
          <a:prstGeom prst="rect">
            <a:avLst/>
          </a:prstGeom>
          <a:noFill/>
        </p:spPr>
        <p:txBody>
          <a:bodyPr wrap="square" rtlCol="1">
            <a:spAutoFit/>
          </a:bodyPr>
          <a:lstStyle/>
          <a:p>
            <a:pPr marL="342900" indent="-342900">
              <a:buAutoNum type="arabicPeriod"/>
            </a:pPr>
            <a:r>
              <a:rPr lang="ar-SA" sz="2000" b="1" u="sng" dirty="0" smtClean="0">
                <a:solidFill>
                  <a:srgbClr val="FF0000"/>
                </a:solidFill>
              </a:rPr>
              <a:t>اللوم والاتهام :</a:t>
            </a:r>
          </a:p>
          <a:p>
            <a:pPr marL="342900" indent="-342900">
              <a:buAutoNum type="arabicPeriod"/>
            </a:pPr>
            <a:endParaRPr lang="ar-SA" sz="2000" b="1" u="sng" dirty="0" smtClean="0">
              <a:solidFill>
                <a:srgbClr val="FF0000"/>
              </a:solidFill>
            </a:endParaRPr>
          </a:p>
          <a:p>
            <a:r>
              <a:rPr lang="ar-SA" dirty="0" smtClean="0"/>
              <a:t>«إن بصمة أصابعك القذرة مطبوعة على الباب ثانية لماذا تفعل هذا دائما؟ مالمسألة معك على اية حال؟ ألا تستطيع فعل أي شيء بشكل صحيح؟ كم من المرات قلت لك أن تستعمل مقبض الباب؟ المشكلة معك أنك لا تسمع أبدا»</a:t>
            </a:r>
          </a:p>
          <a:p>
            <a:endParaRPr lang="ar-SA" dirty="0" smtClean="0"/>
          </a:p>
          <a:p>
            <a:r>
              <a:rPr lang="ar-SA" b="1" dirty="0" smtClean="0">
                <a:solidFill>
                  <a:srgbClr val="00B050"/>
                </a:solidFill>
              </a:rPr>
              <a:t>لو كنت ولداً لشعرت</a:t>
            </a:r>
            <a:r>
              <a:rPr lang="ar-SA" dirty="0" smtClean="0"/>
              <a:t>:......................................................................................</a:t>
            </a:r>
          </a:p>
          <a:p>
            <a:r>
              <a:rPr lang="ar-SA" dirty="0" smtClean="0"/>
              <a:t>.......................................................................................................................................................................................................................................................</a:t>
            </a:r>
          </a:p>
          <a:p>
            <a:endParaRPr lang="ar-SA" dirty="0" smtClean="0"/>
          </a:p>
          <a:p>
            <a:r>
              <a:rPr lang="ar-SA" sz="2000" b="1" u="sng" dirty="0" smtClean="0">
                <a:solidFill>
                  <a:srgbClr val="FF0000"/>
                </a:solidFill>
              </a:rPr>
              <a:t>2. الشتائم:</a:t>
            </a:r>
          </a:p>
          <a:p>
            <a:endParaRPr lang="ar-SA" sz="2000" b="1" u="sng" dirty="0" smtClean="0">
              <a:solidFill>
                <a:srgbClr val="FF0000"/>
              </a:solidFill>
            </a:endParaRPr>
          </a:p>
          <a:p>
            <a:r>
              <a:rPr lang="ar-SA" dirty="0" smtClean="0"/>
              <a:t>«درجة الحرارة اليوم تحت التجمد وأنت ترتدي معطفاً خفيفاً. كم يبلغ غباؤك حقاً إن ماتفعله أمر سخيف»</a:t>
            </a:r>
          </a:p>
          <a:p>
            <a:r>
              <a:rPr lang="ar-SA" dirty="0" smtClean="0"/>
              <a:t>«هيا دعني أصلح لك الدراجة. أنت تعرف إنك لا تفهم في الميكانيك»</a:t>
            </a:r>
          </a:p>
          <a:p>
            <a:r>
              <a:rPr lang="ar-SA" dirty="0" smtClean="0"/>
              <a:t>«انظر إلى الطريقة التي تأكل بها. إنك مقرف»</a:t>
            </a:r>
          </a:p>
          <a:p>
            <a:r>
              <a:rPr lang="ar-SA" dirty="0" smtClean="0"/>
              <a:t>«لابد أنك قذر حتى تترك الغرفة بهذه الوساخة. إنك تعيش مثل حيوان»</a:t>
            </a:r>
          </a:p>
          <a:p>
            <a:endParaRPr lang="ar-SA" dirty="0" smtClean="0"/>
          </a:p>
          <a:p>
            <a:r>
              <a:rPr lang="ar-SA" b="1" dirty="0">
                <a:solidFill>
                  <a:srgbClr val="00B050"/>
                </a:solidFill>
              </a:rPr>
              <a:t>لو كنت ولداً لشعرت</a:t>
            </a:r>
            <a:r>
              <a:rPr lang="ar-SA" dirty="0"/>
              <a:t>:......................................................................................</a:t>
            </a:r>
          </a:p>
          <a:p>
            <a:r>
              <a:rPr lang="ar-SA" dirty="0"/>
              <a:t>.......................................................................................................................................................................................................................................................</a:t>
            </a:r>
          </a:p>
          <a:p>
            <a:endParaRPr lang="ar-SA" dirty="0"/>
          </a:p>
        </p:txBody>
      </p:sp>
    </p:spTree>
    <p:extLst>
      <p:ext uri="{BB962C8B-B14F-4D97-AF65-F5344CB8AC3E}">
        <p14:creationId xmlns:p14="http://schemas.microsoft.com/office/powerpoint/2010/main" val="116423278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000"/>
                                        <p:tgtEl>
                                          <p:spTgt spid="2">
                                            <p:txEl>
                                              <p:pRg st="2" end="2"/>
                                            </p:txEl>
                                          </p:spTgt>
                                        </p:tgtEl>
                                      </p:cBhvr>
                                    </p:animEffect>
                                    <p:anim calcmode="lin" valueType="num">
                                      <p:cBhvr>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1000"/>
                                        <p:tgtEl>
                                          <p:spTgt spid="2">
                                            <p:txEl>
                                              <p:pRg st="4" end="4"/>
                                            </p:txEl>
                                          </p:spTgt>
                                        </p:tgtEl>
                                      </p:cBhvr>
                                    </p:animEffect>
                                    <p:anim calcmode="lin" valueType="num">
                                      <p:cBhvr>
                                        <p:cTn id="1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1000"/>
                                        <p:tgtEl>
                                          <p:spTgt spid="2">
                                            <p:txEl>
                                              <p:pRg st="5" end="5"/>
                                            </p:txEl>
                                          </p:spTgt>
                                        </p:tgtEl>
                                      </p:cBhvr>
                                    </p:animEffect>
                                    <p:anim calcmode="lin" valueType="num">
                                      <p:cBhvr>
                                        <p:cTn id="2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Effect transition="in" filter="fade">
                                      <p:cBhvr>
                                        <p:cTn id="29" dur="1000"/>
                                        <p:tgtEl>
                                          <p:spTgt spid="2">
                                            <p:txEl>
                                              <p:pRg st="7" end="7"/>
                                            </p:txEl>
                                          </p:spTgt>
                                        </p:tgtEl>
                                      </p:cBhvr>
                                    </p:animEffect>
                                    <p:anim calcmode="lin" valueType="num">
                                      <p:cBhvr>
                                        <p:cTn id="30"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7" end="7"/>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
                                            <p:txEl>
                                              <p:pRg st="9" end="9"/>
                                            </p:txEl>
                                          </p:spTgt>
                                        </p:tgtEl>
                                        <p:attrNameLst>
                                          <p:attrName>style.visibility</p:attrName>
                                        </p:attrNameLst>
                                      </p:cBhvr>
                                      <p:to>
                                        <p:strVal val="visible"/>
                                      </p:to>
                                    </p:set>
                                    <p:animEffect transition="in" filter="fade">
                                      <p:cBhvr>
                                        <p:cTn id="34" dur="1000"/>
                                        <p:tgtEl>
                                          <p:spTgt spid="2">
                                            <p:txEl>
                                              <p:pRg st="9" end="9"/>
                                            </p:txEl>
                                          </p:spTgt>
                                        </p:tgtEl>
                                      </p:cBhvr>
                                    </p:animEffect>
                                    <p:anim calcmode="lin" valueType="num">
                                      <p:cBhvr>
                                        <p:cTn id="35"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36" dur="1000" fill="hold"/>
                                        <p:tgtEl>
                                          <p:spTgt spid="2">
                                            <p:txEl>
                                              <p:pRg st="9" end="9"/>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animEffect transition="in" filter="fade">
                                      <p:cBhvr>
                                        <p:cTn id="39" dur="1000"/>
                                        <p:tgtEl>
                                          <p:spTgt spid="2">
                                            <p:txEl>
                                              <p:pRg st="10" end="10"/>
                                            </p:txEl>
                                          </p:spTgt>
                                        </p:tgtEl>
                                      </p:cBhvr>
                                    </p:animEffect>
                                    <p:anim calcmode="lin" valueType="num">
                                      <p:cBhvr>
                                        <p:cTn id="40"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
                                            <p:txEl>
                                              <p:pRg st="11" end="11"/>
                                            </p:txEl>
                                          </p:spTgt>
                                        </p:tgtEl>
                                        <p:attrNameLst>
                                          <p:attrName>style.visibility</p:attrName>
                                        </p:attrNameLst>
                                      </p:cBhvr>
                                      <p:to>
                                        <p:strVal val="visible"/>
                                      </p:to>
                                    </p:set>
                                    <p:animEffect transition="in" filter="fade">
                                      <p:cBhvr>
                                        <p:cTn id="44" dur="1000"/>
                                        <p:tgtEl>
                                          <p:spTgt spid="2">
                                            <p:txEl>
                                              <p:pRg st="11" end="11"/>
                                            </p:txEl>
                                          </p:spTgt>
                                        </p:tgtEl>
                                      </p:cBhvr>
                                    </p:animEffect>
                                    <p:anim calcmode="lin" valueType="num">
                                      <p:cBhvr>
                                        <p:cTn id="45"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46"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
                                            <p:txEl>
                                              <p:pRg st="12" end="12"/>
                                            </p:txEl>
                                          </p:spTgt>
                                        </p:tgtEl>
                                        <p:attrNameLst>
                                          <p:attrName>style.visibility</p:attrName>
                                        </p:attrNameLst>
                                      </p:cBhvr>
                                      <p:to>
                                        <p:strVal val="visible"/>
                                      </p:to>
                                    </p:set>
                                    <p:animEffect transition="in" filter="fade">
                                      <p:cBhvr>
                                        <p:cTn id="49" dur="1000"/>
                                        <p:tgtEl>
                                          <p:spTgt spid="2">
                                            <p:txEl>
                                              <p:pRg st="12" end="12"/>
                                            </p:txEl>
                                          </p:spTgt>
                                        </p:tgtEl>
                                      </p:cBhvr>
                                    </p:animEffect>
                                    <p:anim calcmode="lin" valueType="num">
                                      <p:cBhvr>
                                        <p:cTn id="50"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
                                            <p:txEl>
                                              <p:pRg st="14" end="14"/>
                                            </p:txEl>
                                          </p:spTgt>
                                        </p:tgtEl>
                                        <p:attrNameLst>
                                          <p:attrName>style.visibility</p:attrName>
                                        </p:attrNameLst>
                                      </p:cBhvr>
                                      <p:to>
                                        <p:strVal val="visible"/>
                                      </p:to>
                                    </p:set>
                                    <p:animEffect transition="in" filter="fade">
                                      <p:cBhvr>
                                        <p:cTn id="54" dur="1000"/>
                                        <p:tgtEl>
                                          <p:spTgt spid="2">
                                            <p:txEl>
                                              <p:pRg st="14" end="14"/>
                                            </p:txEl>
                                          </p:spTgt>
                                        </p:tgtEl>
                                      </p:cBhvr>
                                    </p:animEffect>
                                    <p:anim calcmode="lin" valueType="num">
                                      <p:cBhvr>
                                        <p:cTn id="55" dur="1000" fill="hold"/>
                                        <p:tgtEl>
                                          <p:spTgt spid="2">
                                            <p:txEl>
                                              <p:pRg st="14" end="14"/>
                                            </p:txEl>
                                          </p:spTgt>
                                        </p:tgtEl>
                                        <p:attrNameLst>
                                          <p:attrName>ppt_x</p:attrName>
                                        </p:attrNameLst>
                                      </p:cBhvr>
                                      <p:tavLst>
                                        <p:tav tm="0">
                                          <p:val>
                                            <p:strVal val="#ppt_x"/>
                                          </p:val>
                                        </p:tav>
                                        <p:tav tm="100000">
                                          <p:val>
                                            <p:strVal val="#ppt_x"/>
                                          </p:val>
                                        </p:tav>
                                      </p:tavLst>
                                    </p:anim>
                                    <p:anim calcmode="lin" valueType="num">
                                      <p:cBhvr>
                                        <p:cTn id="56" dur="1000" fill="hold"/>
                                        <p:tgtEl>
                                          <p:spTgt spid="2">
                                            <p:txEl>
                                              <p:pRg st="14" end="14"/>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
                                            <p:txEl>
                                              <p:pRg st="15" end="15"/>
                                            </p:txEl>
                                          </p:spTgt>
                                        </p:tgtEl>
                                        <p:attrNameLst>
                                          <p:attrName>style.visibility</p:attrName>
                                        </p:attrNameLst>
                                      </p:cBhvr>
                                      <p:to>
                                        <p:strVal val="visible"/>
                                      </p:to>
                                    </p:set>
                                    <p:animEffect transition="in" filter="fade">
                                      <p:cBhvr>
                                        <p:cTn id="59" dur="1000"/>
                                        <p:tgtEl>
                                          <p:spTgt spid="2">
                                            <p:txEl>
                                              <p:pRg st="15" end="15"/>
                                            </p:txEl>
                                          </p:spTgt>
                                        </p:tgtEl>
                                      </p:cBhvr>
                                    </p:animEffect>
                                    <p:anim calcmode="lin" valueType="num">
                                      <p:cBhvr>
                                        <p:cTn id="60" dur="1000" fill="hold"/>
                                        <p:tgtEl>
                                          <p:spTgt spid="2">
                                            <p:txEl>
                                              <p:pRg st="15" end="15"/>
                                            </p:txEl>
                                          </p:spTgt>
                                        </p:tgtEl>
                                        <p:attrNameLst>
                                          <p:attrName>ppt_x</p:attrName>
                                        </p:attrNameLst>
                                      </p:cBhvr>
                                      <p:tavLst>
                                        <p:tav tm="0">
                                          <p:val>
                                            <p:strVal val="#ppt_x"/>
                                          </p:val>
                                        </p:tav>
                                        <p:tav tm="100000">
                                          <p:val>
                                            <p:strVal val="#ppt_x"/>
                                          </p:val>
                                        </p:tav>
                                      </p:tavLst>
                                    </p:anim>
                                    <p:anim calcmode="lin" valueType="num">
                                      <p:cBhvr>
                                        <p:cTn id="61" dur="1000" fill="hold"/>
                                        <p:tgtEl>
                                          <p:spTgt spid="2">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7544" y="548680"/>
            <a:ext cx="7848872" cy="5416868"/>
          </a:xfrm>
          <a:prstGeom prst="rect">
            <a:avLst/>
          </a:prstGeom>
          <a:noFill/>
        </p:spPr>
        <p:txBody>
          <a:bodyPr wrap="square" rtlCol="1">
            <a:spAutoFit/>
          </a:bodyPr>
          <a:lstStyle/>
          <a:p>
            <a:r>
              <a:rPr lang="ar-SA" sz="2000" b="1" u="sng" dirty="0" smtClean="0">
                <a:solidFill>
                  <a:srgbClr val="FF0000"/>
                </a:solidFill>
              </a:rPr>
              <a:t>3. التهديدات:</a:t>
            </a:r>
          </a:p>
          <a:p>
            <a:r>
              <a:rPr lang="ar-SA" dirty="0" smtClean="0"/>
              <a:t>«المس هذا المصباح مرة أخرى وسوف اصفعك»</a:t>
            </a:r>
          </a:p>
          <a:p>
            <a:r>
              <a:rPr lang="ar-SA" dirty="0" smtClean="0"/>
              <a:t>إذا لم تلق العلكة من فمك سأفتحه وأخرجها منه»</a:t>
            </a:r>
          </a:p>
          <a:p>
            <a:r>
              <a:rPr lang="ar-SA" dirty="0" smtClean="0"/>
              <a:t>«إذا لم تنته ارتداء ملابسك بعد أن أعد ثلاث مرات سأتركك وأذهب من دونك»</a:t>
            </a:r>
          </a:p>
          <a:p>
            <a:endParaRPr lang="ar-SA" dirty="0" smtClean="0"/>
          </a:p>
          <a:p>
            <a:r>
              <a:rPr lang="ar-SA" b="1" dirty="0">
                <a:solidFill>
                  <a:srgbClr val="00B050"/>
                </a:solidFill>
              </a:rPr>
              <a:t>لو كنت ولداً لشعرت</a:t>
            </a:r>
            <a:r>
              <a:rPr lang="ar-SA" dirty="0" smtClean="0"/>
              <a:t>:.......................................................................</a:t>
            </a:r>
            <a:endParaRPr lang="ar-SA" dirty="0"/>
          </a:p>
          <a:p>
            <a:r>
              <a:rPr lang="ar-SA" dirty="0" smtClean="0"/>
              <a:t>.......................................................................................................................................................................................................................................................</a:t>
            </a:r>
          </a:p>
          <a:p>
            <a:endParaRPr lang="ar-SA" dirty="0"/>
          </a:p>
          <a:p>
            <a:r>
              <a:rPr lang="ar-SA" sz="2000" b="1" u="sng" dirty="0" smtClean="0">
                <a:solidFill>
                  <a:srgbClr val="FF0000"/>
                </a:solidFill>
              </a:rPr>
              <a:t>4. الأوامر:</a:t>
            </a:r>
          </a:p>
          <a:p>
            <a:r>
              <a:rPr lang="ar-SA" dirty="0" smtClean="0"/>
              <a:t>«أريدك أن تنظف غرفتك الآن في هذه الدقيقة»</a:t>
            </a:r>
          </a:p>
          <a:p>
            <a:r>
              <a:rPr lang="ar-SA" dirty="0" smtClean="0"/>
              <a:t>«ساعدني بحمل هذه الرزم هيا عجل»</a:t>
            </a:r>
          </a:p>
          <a:p>
            <a:r>
              <a:rPr lang="ar-SA" dirty="0" smtClean="0"/>
              <a:t>«حتى الآن لم تخرج القمامة. قم بذلك الآن! ماذا تنتظر؟ تحرك!»</a:t>
            </a:r>
          </a:p>
          <a:p>
            <a:endParaRPr lang="ar-SA" dirty="0" smtClean="0"/>
          </a:p>
          <a:p>
            <a:r>
              <a:rPr lang="ar-SA" b="1" dirty="0">
                <a:solidFill>
                  <a:srgbClr val="00B050"/>
                </a:solidFill>
              </a:rPr>
              <a:t>لو كنت ولداً لشعرت</a:t>
            </a:r>
            <a:r>
              <a:rPr lang="ar-SA" dirty="0" smtClean="0"/>
              <a:t>:...................................................................</a:t>
            </a:r>
            <a:endParaRPr lang="ar-SA" dirty="0"/>
          </a:p>
          <a:p>
            <a:r>
              <a:rPr lang="ar-SA" dirty="0"/>
              <a:t>.......................................................................................................................................................................................................................................................</a:t>
            </a:r>
          </a:p>
          <a:p>
            <a:endParaRPr lang="ar-SA" dirty="0"/>
          </a:p>
          <a:p>
            <a:endParaRPr lang="ar-SA" dirty="0"/>
          </a:p>
        </p:txBody>
      </p:sp>
    </p:spTree>
    <p:extLst>
      <p:ext uri="{BB962C8B-B14F-4D97-AF65-F5344CB8AC3E}">
        <p14:creationId xmlns:p14="http://schemas.microsoft.com/office/powerpoint/2010/main" val="3772360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 calcmode="lin" valueType="num">
                                      <p:cBhvr additive="base">
                                        <p:cTn id="4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 calcmode="lin" valueType="num">
                                      <p:cBhvr additive="base">
                                        <p:cTn id="4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anim calcmode="lin" valueType="num">
                                      <p:cBhvr additive="base">
                                        <p:cTn id="4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
                                            <p:txEl>
                                              <p:pRg st="14" end="14"/>
                                            </p:txEl>
                                          </p:spTgt>
                                        </p:tgtEl>
                                        <p:attrNameLst>
                                          <p:attrName>style.visibility</p:attrName>
                                        </p:attrNameLst>
                                      </p:cBhvr>
                                      <p:to>
                                        <p:strVal val="visible"/>
                                      </p:to>
                                    </p:set>
                                    <p:anim calcmode="lin" valueType="num">
                                      <p:cBhvr additive="base">
                                        <p:cTn id="53"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332656"/>
            <a:ext cx="8064896" cy="6247864"/>
          </a:xfrm>
          <a:prstGeom prst="rect">
            <a:avLst/>
          </a:prstGeom>
          <a:noFill/>
        </p:spPr>
        <p:txBody>
          <a:bodyPr wrap="square" rtlCol="1">
            <a:spAutoFit/>
          </a:bodyPr>
          <a:lstStyle/>
          <a:p>
            <a:r>
              <a:rPr lang="ar-SA" sz="2000" b="1" u="sng" dirty="0" smtClean="0">
                <a:solidFill>
                  <a:srgbClr val="FF0000"/>
                </a:solidFill>
              </a:rPr>
              <a:t>5. إلقاء المحاضرات ودروس الأخلاق:</a:t>
            </a:r>
          </a:p>
          <a:p>
            <a:r>
              <a:rPr lang="ar-SA" dirty="0" smtClean="0"/>
              <a:t>«هل تظن أن هذا فعل جيد؟ تخطف الكتاب من يدي؟ أرى أنك لا تقدر أهمية السلوك الحسن. ماأريدك أن تفهمه أننا إذا أردنا أن يكون الناس مهذبين معنا يلزم أن نكون مهذبين معهم بالمقابل. إنك ماكنت لترضى أن يخطف أحدهم منك شيئا. هل ترضى بذلك؟ إذا يجب ألا تخطف من أحد شيئا مرة ثانية.نفعل للآخرين مانريد أن يفعلوه لنا»</a:t>
            </a:r>
          </a:p>
          <a:p>
            <a:endParaRPr lang="ar-SA" dirty="0" smtClean="0"/>
          </a:p>
          <a:p>
            <a:r>
              <a:rPr lang="ar-SA" b="1" dirty="0">
                <a:solidFill>
                  <a:srgbClr val="00B050"/>
                </a:solidFill>
              </a:rPr>
              <a:t>لو كنت ولداً لشعرت</a:t>
            </a:r>
            <a:r>
              <a:rPr lang="ar-SA" dirty="0" smtClean="0"/>
              <a:t>:..........................................................................</a:t>
            </a:r>
            <a:endParaRPr lang="ar-SA" dirty="0"/>
          </a:p>
          <a:p>
            <a:r>
              <a:rPr lang="ar-SA" dirty="0" smtClean="0"/>
              <a:t>...........................................................................................................................................................................................................................................</a:t>
            </a:r>
          </a:p>
          <a:p>
            <a:endParaRPr lang="ar-SA" dirty="0"/>
          </a:p>
          <a:p>
            <a:r>
              <a:rPr lang="ar-SA" sz="2000" b="1" u="sng" dirty="0" smtClean="0">
                <a:solidFill>
                  <a:srgbClr val="FF0000"/>
                </a:solidFill>
              </a:rPr>
              <a:t>6. التحذيرات:</a:t>
            </a:r>
          </a:p>
          <a:p>
            <a:r>
              <a:rPr lang="ar-SA" dirty="0" smtClean="0"/>
              <a:t>«حذار سوف تحرق نفسك»</a:t>
            </a:r>
          </a:p>
          <a:p>
            <a:r>
              <a:rPr lang="ar-SA" dirty="0" smtClean="0"/>
              <a:t>«انتبه ستصدمك سيارة»</a:t>
            </a:r>
          </a:p>
          <a:p>
            <a:r>
              <a:rPr lang="ar-SA" dirty="0" smtClean="0"/>
              <a:t>«لا تستلق هناك. هل تريد أن تسقط على الأرض»</a:t>
            </a:r>
          </a:p>
          <a:p>
            <a:r>
              <a:rPr lang="ar-SA" dirty="0" smtClean="0"/>
              <a:t>«ارتد معطفك وإلا ستصاب بالزكام الشديد»</a:t>
            </a:r>
          </a:p>
          <a:p>
            <a:endParaRPr lang="ar-SA" dirty="0" smtClean="0"/>
          </a:p>
          <a:p>
            <a:r>
              <a:rPr lang="ar-SA" b="1" dirty="0">
                <a:solidFill>
                  <a:srgbClr val="00B050"/>
                </a:solidFill>
              </a:rPr>
              <a:t>لو كنت ولداً لشعرت</a:t>
            </a:r>
            <a:r>
              <a:rPr lang="ar-SA" dirty="0" smtClean="0"/>
              <a:t>:.............................................................................</a:t>
            </a:r>
            <a:endParaRPr lang="ar-SA" dirty="0"/>
          </a:p>
          <a:p>
            <a:r>
              <a:rPr lang="ar-SA" dirty="0"/>
              <a:t>.......................................................................................................................................................................................................................................................</a:t>
            </a:r>
          </a:p>
          <a:p>
            <a:endParaRPr lang="ar-SA" dirty="0" smtClean="0"/>
          </a:p>
          <a:p>
            <a:endParaRPr lang="ar-SA" dirty="0"/>
          </a:p>
          <a:p>
            <a:endParaRPr lang="ar-SA" dirty="0" smtClean="0"/>
          </a:p>
        </p:txBody>
      </p:sp>
    </p:spTree>
    <p:extLst>
      <p:ext uri="{BB962C8B-B14F-4D97-AF65-F5344CB8AC3E}">
        <p14:creationId xmlns:p14="http://schemas.microsoft.com/office/powerpoint/2010/main" val="2569094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1000"/>
                                        <p:tgtEl>
                                          <p:spTgt spid="2">
                                            <p:txEl>
                                              <p:pRg st="3" end="3"/>
                                            </p:txEl>
                                          </p:spTgt>
                                        </p:tgtEl>
                                      </p:cBhvr>
                                    </p:animEffect>
                                    <p:anim calcmode="lin" valueType="num">
                                      <p:cBhvr>
                                        <p:cTn id="18"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1000"/>
                                        <p:tgtEl>
                                          <p:spTgt spid="2">
                                            <p:txEl>
                                              <p:pRg st="4" end="4"/>
                                            </p:txEl>
                                          </p:spTgt>
                                        </p:tgtEl>
                                      </p:cBhvr>
                                    </p:animEffect>
                                    <p:anim calcmode="lin" valueType="num">
                                      <p:cBhvr>
                                        <p:cTn id="23"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fade">
                                      <p:cBhvr>
                                        <p:cTn id="29" dur="1000"/>
                                        <p:tgtEl>
                                          <p:spTgt spid="2">
                                            <p:txEl>
                                              <p:pRg st="6" end="6"/>
                                            </p:txEl>
                                          </p:spTgt>
                                        </p:tgtEl>
                                      </p:cBhvr>
                                    </p:animEffect>
                                    <p:anim calcmode="lin" valueType="num">
                                      <p:cBhvr>
                                        <p:cTn id="3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6" end="6"/>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
                                            <p:txEl>
                                              <p:pRg st="7" end="7"/>
                                            </p:txEl>
                                          </p:spTgt>
                                        </p:tgtEl>
                                        <p:attrNameLst>
                                          <p:attrName>style.visibility</p:attrName>
                                        </p:attrNameLst>
                                      </p:cBhvr>
                                      <p:to>
                                        <p:strVal val="visible"/>
                                      </p:to>
                                    </p:set>
                                    <p:animEffect transition="in" filter="fade">
                                      <p:cBhvr>
                                        <p:cTn id="34" dur="1000"/>
                                        <p:tgtEl>
                                          <p:spTgt spid="2">
                                            <p:txEl>
                                              <p:pRg st="7" end="7"/>
                                            </p:txEl>
                                          </p:spTgt>
                                        </p:tgtEl>
                                      </p:cBhvr>
                                    </p:animEffect>
                                    <p:anim calcmode="lin" valueType="num">
                                      <p:cBhvr>
                                        <p:cTn id="35"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6" dur="1000" fill="hold"/>
                                        <p:tgtEl>
                                          <p:spTgt spid="2">
                                            <p:txEl>
                                              <p:pRg st="7" end="7"/>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fade">
                                      <p:cBhvr>
                                        <p:cTn id="39" dur="1000"/>
                                        <p:tgtEl>
                                          <p:spTgt spid="2">
                                            <p:txEl>
                                              <p:pRg st="8" end="8"/>
                                            </p:txEl>
                                          </p:spTgt>
                                        </p:tgtEl>
                                      </p:cBhvr>
                                    </p:animEffect>
                                    <p:anim calcmode="lin" valueType="num">
                                      <p:cBhvr>
                                        <p:cTn id="40"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8" end="8"/>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
                                            <p:txEl>
                                              <p:pRg st="9" end="9"/>
                                            </p:txEl>
                                          </p:spTgt>
                                        </p:tgtEl>
                                        <p:attrNameLst>
                                          <p:attrName>style.visibility</p:attrName>
                                        </p:attrNameLst>
                                      </p:cBhvr>
                                      <p:to>
                                        <p:strVal val="visible"/>
                                      </p:to>
                                    </p:set>
                                    <p:animEffect transition="in" filter="fade">
                                      <p:cBhvr>
                                        <p:cTn id="44" dur="1000"/>
                                        <p:tgtEl>
                                          <p:spTgt spid="2">
                                            <p:txEl>
                                              <p:pRg st="9" end="9"/>
                                            </p:txEl>
                                          </p:spTgt>
                                        </p:tgtEl>
                                      </p:cBhvr>
                                    </p:animEffect>
                                    <p:anim calcmode="lin" valueType="num">
                                      <p:cBhvr>
                                        <p:cTn id="45"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46" dur="1000" fill="hold"/>
                                        <p:tgtEl>
                                          <p:spTgt spid="2">
                                            <p:txEl>
                                              <p:pRg st="9" end="9"/>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
                                            <p:txEl>
                                              <p:pRg st="10" end="10"/>
                                            </p:txEl>
                                          </p:spTgt>
                                        </p:tgtEl>
                                        <p:attrNameLst>
                                          <p:attrName>style.visibility</p:attrName>
                                        </p:attrNameLst>
                                      </p:cBhvr>
                                      <p:to>
                                        <p:strVal val="visible"/>
                                      </p:to>
                                    </p:set>
                                    <p:animEffect transition="in" filter="fade">
                                      <p:cBhvr>
                                        <p:cTn id="49" dur="1000"/>
                                        <p:tgtEl>
                                          <p:spTgt spid="2">
                                            <p:txEl>
                                              <p:pRg st="10" end="10"/>
                                            </p:txEl>
                                          </p:spTgt>
                                        </p:tgtEl>
                                      </p:cBhvr>
                                    </p:animEffect>
                                    <p:anim calcmode="lin" valueType="num">
                                      <p:cBhvr>
                                        <p:cTn id="50"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
                                            <p:txEl>
                                              <p:pRg st="12" end="12"/>
                                            </p:txEl>
                                          </p:spTgt>
                                        </p:tgtEl>
                                        <p:attrNameLst>
                                          <p:attrName>style.visibility</p:attrName>
                                        </p:attrNameLst>
                                      </p:cBhvr>
                                      <p:to>
                                        <p:strVal val="visible"/>
                                      </p:to>
                                    </p:set>
                                    <p:animEffect transition="in" filter="fade">
                                      <p:cBhvr>
                                        <p:cTn id="54" dur="1000"/>
                                        <p:tgtEl>
                                          <p:spTgt spid="2">
                                            <p:txEl>
                                              <p:pRg st="12" end="12"/>
                                            </p:txEl>
                                          </p:spTgt>
                                        </p:tgtEl>
                                      </p:cBhvr>
                                    </p:animEffect>
                                    <p:anim calcmode="lin" valueType="num">
                                      <p:cBhvr>
                                        <p:cTn id="55"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56"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
                                            <p:txEl>
                                              <p:pRg st="13" end="13"/>
                                            </p:txEl>
                                          </p:spTgt>
                                        </p:tgtEl>
                                        <p:attrNameLst>
                                          <p:attrName>style.visibility</p:attrName>
                                        </p:attrNameLst>
                                      </p:cBhvr>
                                      <p:to>
                                        <p:strVal val="visible"/>
                                      </p:to>
                                    </p:set>
                                    <p:animEffect transition="in" filter="fade">
                                      <p:cBhvr>
                                        <p:cTn id="59" dur="1000"/>
                                        <p:tgtEl>
                                          <p:spTgt spid="2">
                                            <p:txEl>
                                              <p:pRg st="13" end="13"/>
                                            </p:txEl>
                                          </p:spTgt>
                                        </p:tgtEl>
                                      </p:cBhvr>
                                    </p:animEffect>
                                    <p:anim calcmode="lin" valueType="num">
                                      <p:cBhvr>
                                        <p:cTn id="60"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61"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8208912" cy="5693866"/>
          </a:xfrm>
          <a:prstGeom prst="rect">
            <a:avLst/>
          </a:prstGeom>
          <a:noFill/>
        </p:spPr>
        <p:txBody>
          <a:bodyPr wrap="square" rtlCol="1">
            <a:spAutoFit/>
          </a:bodyPr>
          <a:lstStyle/>
          <a:p>
            <a:r>
              <a:rPr lang="ar-SA" sz="2000" b="1" u="sng" dirty="0" smtClean="0">
                <a:solidFill>
                  <a:srgbClr val="FF0000"/>
                </a:solidFill>
              </a:rPr>
              <a:t>7. عبارات التضحية:</a:t>
            </a:r>
          </a:p>
          <a:p>
            <a:r>
              <a:rPr lang="ar-SA" dirty="0" smtClean="0"/>
              <a:t>«هل تكفان عن الصراخ أنتما الاثنين ماذا تريدان أن تفعلا بي؟ تريدان أن اصبح مريضة أم أصاب بجلطة في القلب؟»</a:t>
            </a:r>
          </a:p>
          <a:p>
            <a:r>
              <a:rPr lang="ar-SA" dirty="0" smtClean="0"/>
              <a:t>«انتظروا حتى يكون لكم أولاد حينئذ تدركون مامعنى تفاقم الأمور»</a:t>
            </a:r>
          </a:p>
          <a:p>
            <a:r>
              <a:rPr lang="ar-SA" dirty="0" smtClean="0"/>
              <a:t>«هل ترون هذا الشعر الرمادي؟ هذا بسببكم. إنكم تضعوني على حافة قبري»</a:t>
            </a:r>
          </a:p>
          <a:p>
            <a:endParaRPr lang="ar-SA" dirty="0" smtClean="0"/>
          </a:p>
          <a:p>
            <a:r>
              <a:rPr lang="ar-SA" b="1" dirty="0">
                <a:solidFill>
                  <a:srgbClr val="00B050"/>
                </a:solidFill>
              </a:rPr>
              <a:t>لو كنت ولداً لشعرت</a:t>
            </a:r>
            <a:r>
              <a:rPr lang="ar-SA" dirty="0"/>
              <a:t>:......................................................................................</a:t>
            </a:r>
          </a:p>
          <a:p>
            <a:r>
              <a:rPr lang="ar-SA" dirty="0"/>
              <a:t>.......................................................................................................................................................................................................................................................</a:t>
            </a:r>
          </a:p>
          <a:p>
            <a:endParaRPr lang="ar-SA" dirty="0" smtClean="0"/>
          </a:p>
          <a:p>
            <a:r>
              <a:rPr lang="ar-SA" sz="2000" b="1" u="sng" dirty="0" smtClean="0">
                <a:solidFill>
                  <a:srgbClr val="FF0000"/>
                </a:solidFill>
              </a:rPr>
              <a:t>8. </a:t>
            </a:r>
            <a:r>
              <a:rPr lang="ar-SA" sz="2000" b="1" u="sng" dirty="0" err="1" smtClean="0">
                <a:solidFill>
                  <a:srgbClr val="FF0000"/>
                </a:solidFill>
              </a:rPr>
              <a:t>مقارانات</a:t>
            </a:r>
            <a:r>
              <a:rPr lang="ar-SA" sz="2000" b="1" u="sng" dirty="0" smtClean="0">
                <a:solidFill>
                  <a:srgbClr val="FF0000"/>
                </a:solidFill>
              </a:rPr>
              <a:t>:</a:t>
            </a:r>
          </a:p>
          <a:p>
            <a:r>
              <a:rPr lang="ar-SA" dirty="0" smtClean="0"/>
              <a:t>«لماذا لا تستطيع أن تكون مثل أخيك؟ إنه دائما بنهي عمله في الوقت المحدد»</a:t>
            </a:r>
          </a:p>
          <a:p>
            <a:r>
              <a:rPr lang="ar-SA" dirty="0" smtClean="0"/>
              <a:t>«عادات ليزا على المائدة جميلة جدا. لا يمكن أن تراها تأكل بأصابعها أبدا»</a:t>
            </a:r>
          </a:p>
          <a:p>
            <a:r>
              <a:rPr lang="ar-SA" dirty="0" smtClean="0"/>
              <a:t>«لم لا ترتدي الملابس بالطريقة التي يرتديها غاري؟ إنه دائما يبدو أنيقا بشعره القصير وقميصه المرتب. النظر إليه يجلب السرور»</a:t>
            </a:r>
          </a:p>
          <a:p>
            <a:endParaRPr lang="ar-SA" dirty="0" smtClean="0"/>
          </a:p>
          <a:p>
            <a:r>
              <a:rPr lang="ar-SA" b="1" dirty="0">
                <a:solidFill>
                  <a:srgbClr val="00B050"/>
                </a:solidFill>
              </a:rPr>
              <a:t>لو كنت ولداً لشعرت</a:t>
            </a:r>
            <a:r>
              <a:rPr lang="ar-SA" dirty="0"/>
              <a:t>:......................................................................................</a:t>
            </a:r>
          </a:p>
          <a:p>
            <a:r>
              <a:rPr lang="ar-SA" dirty="0"/>
              <a:t>.......................................................................................................................................................................................................................................................</a:t>
            </a:r>
          </a:p>
          <a:p>
            <a:endParaRPr lang="ar-SA" dirty="0"/>
          </a:p>
        </p:txBody>
      </p:sp>
    </p:spTree>
    <p:extLst>
      <p:ext uri="{BB962C8B-B14F-4D97-AF65-F5344CB8AC3E}">
        <p14:creationId xmlns:p14="http://schemas.microsoft.com/office/powerpoint/2010/main" val="245686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1000"/>
                                        <p:tgtEl>
                                          <p:spTgt spid="2">
                                            <p:txEl>
                                              <p:pRg st="5" end="5"/>
                                            </p:txEl>
                                          </p:spTgt>
                                        </p:tgtEl>
                                      </p:cBhvr>
                                    </p:animEffect>
                                    <p:anim calcmode="lin" valueType="num">
                                      <p:cBhvr>
                                        <p:cTn id="2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1000"/>
                                        <p:tgtEl>
                                          <p:spTgt spid="2">
                                            <p:txEl>
                                              <p:pRg st="6" end="6"/>
                                            </p:txEl>
                                          </p:spTgt>
                                        </p:tgtEl>
                                      </p:cBhvr>
                                    </p:animEffect>
                                    <p:anim calcmode="lin" valueType="num">
                                      <p:cBhvr>
                                        <p:cTn id="3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fade">
                                      <p:cBhvr>
                                        <p:cTn id="39" dur="1000"/>
                                        <p:tgtEl>
                                          <p:spTgt spid="2">
                                            <p:txEl>
                                              <p:pRg st="8" end="8"/>
                                            </p:txEl>
                                          </p:spTgt>
                                        </p:tgtEl>
                                      </p:cBhvr>
                                    </p:animEffect>
                                    <p:anim calcmode="lin" valueType="num">
                                      <p:cBhvr>
                                        <p:cTn id="40"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8" end="8"/>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
                                            <p:txEl>
                                              <p:pRg st="9" end="9"/>
                                            </p:txEl>
                                          </p:spTgt>
                                        </p:tgtEl>
                                        <p:attrNameLst>
                                          <p:attrName>style.visibility</p:attrName>
                                        </p:attrNameLst>
                                      </p:cBhvr>
                                      <p:to>
                                        <p:strVal val="visible"/>
                                      </p:to>
                                    </p:set>
                                    <p:animEffect transition="in" filter="fade">
                                      <p:cBhvr>
                                        <p:cTn id="44" dur="1000"/>
                                        <p:tgtEl>
                                          <p:spTgt spid="2">
                                            <p:txEl>
                                              <p:pRg st="9" end="9"/>
                                            </p:txEl>
                                          </p:spTgt>
                                        </p:tgtEl>
                                      </p:cBhvr>
                                    </p:animEffect>
                                    <p:anim calcmode="lin" valueType="num">
                                      <p:cBhvr>
                                        <p:cTn id="45"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46" dur="1000" fill="hold"/>
                                        <p:tgtEl>
                                          <p:spTgt spid="2">
                                            <p:txEl>
                                              <p:pRg st="9" end="9"/>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
                                            <p:txEl>
                                              <p:pRg st="10" end="10"/>
                                            </p:txEl>
                                          </p:spTgt>
                                        </p:tgtEl>
                                        <p:attrNameLst>
                                          <p:attrName>style.visibility</p:attrName>
                                        </p:attrNameLst>
                                      </p:cBhvr>
                                      <p:to>
                                        <p:strVal val="visible"/>
                                      </p:to>
                                    </p:set>
                                    <p:animEffect transition="in" filter="fade">
                                      <p:cBhvr>
                                        <p:cTn id="49" dur="1000"/>
                                        <p:tgtEl>
                                          <p:spTgt spid="2">
                                            <p:txEl>
                                              <p:pRg st="10" end="10"/>
                                            </p:txEl>
                                          </p:spTgt>
                                        </p:tgtEl>
                                      </p:cBhvr>
                                    </p:animEffect>
                                    <p:anim calcmode="lin" valueType="num">
                                      <p:cBhvr>
                                        <p:cTn id="50"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
                                            <p:txEl>
                                              <p:pRg st="11" end="11"/>
                                            </p:txEl>
                                          </p:spTgt>
                                        </p:tgtEl>
                                        <p:attrNameLst>
                                          <p:attrName>style.visibility</p:attrName>
                                        </p:attrNameLst>
                                      </p:cBhvr>
                                      <p:to>
                                        <p:strVal val="visible"/>
                                      </p:to>
                                    </p:set>
                                    <p:animEffect transition="in" filter="fade">
                                      <p:cBhvr>
                                        <p:cTn id="54" dur="1000"/>
                                        <p:tgtEl>
                                          <p:spTgt spid="2">
                                            <p:txEl>
                                              <p:pRg st="11" end="11"/>
                                            </p:txEl>
                                          </p:spTgt>
                                        </p:tgtEl>
                                      </p:cBhvr>
                                    </p:animEffect>
                                    <p:anim calcmode="lin" valueType="num">
                                      <p:cBhvr>
                                        <p:cTn id="55"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56"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
                                            <p:txEl>
                                              <p:pRg st="13" end="13"/>
                                            </p:txEl>
                                          </p:spTgt>
                                        </p:tgtEl>
                                        <p:attrNameLst>
                                          <p:attrName>style.visibility</p:attrName>
                                        </p:attrNameLst>
                                      </p:cBhvr>
                                      <p:to>
                                        <p:strVal val="visible"/>
                                      </p:to>
                                    </p:set>
                                    <p:animEffect transition="in" filter="fade">
                                      <p:cBhvr>
                                        <p:cTn id="59" dur="1000"/>
                                        <p:tgtEl>
                                          <p:spTgt spid="2">
                                            <p:txEl>
                                              <p:pRg st="13" end="13"/>
                                            </p:txEl>
                                          </p:spTgt>
                                        </p:tgtEl>
                                      </p:cBhvr>
                                    </p:animEffect>
                                    <p:anim calcmode="lin" valueType="num">
                                      <p:cBhvr>
                                        <p:cTn id="60"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61" dur="1000" fill="hold"/>
                                        <p:tgtEl>
                                          <p:spTgt spid="2">
                                            <p:txEl>
                                              <p:pRg st="13" end="13"/>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
                                            <p:txEl>
                                              <p:pRg st="14" end="14"/>
                                            </p:txEl>
                                          </p:spTgt>
                                        </p:tgtEl>
                                        <p:attrNameLst>
                                          <p:attrName>style.visibility</p:attrName>
                                        </p:attrNameLst>
                                      </p:cBhvr>
                                      <p:to>
                                        <p:strVal val="visible"/>
                                      </p:to>
                                    </p:set>
                                    <p:animEffect transition="in" filter="fade">
                                      <p:cBhvr>
                                        <p:cTn id="64" dur="1000"/>
                                        <p:tgtEl>
                                          <p:spTgt spid="2">
                                            <p:txEl>
                                              <p:pRg st="14" end="14"/>
                                            </p:txEl>
                                          </p:spTgt>
                                        </p:tgtEl>
                                      </p:cBhvr>
                                    </p:animEffect>
                                    <p:anim calcmode="lin" valueType="num">
                                      <p:cBhvr>
                                        <p:cTn id="65" dur="1000" fill="hold"/>
                                        <p:tgtEl>
                                          <p:spTgt spid="2">
                                            <p:txEl>
                                              <p:pRg st="14" end="14"/>
                                            </p:txEl>
                                          </p:spTgt>
                                        </p:tgtEl>
                                        <p:attrNameLst>
                                          <p:attrName>ppt_x</p:attrName>
                                        </p:attrNameLst>
                                      </p:cBhvr>
                                      <p:tavLst>
                                        <p:tav tm="0">
                                          <p:val>
                                            <p:strVal val="#ppt_x"/>
                                          </p:val>
                                        </p:tav>
                                        <p:tav tm="100000">
                                          <p:val>
                                            <p:strVal val="#ppt_x"/>
                                          </p:val>
                                        </p:tav>
                                      </p:tavLst>
                                    </p:anim>
                                    <p:anim calcmode="lin" valueType="num">
                                      <p:cBhvr>
                                        <p:cTn id="66" dur="1000" fill="hold"/>
                                        <p:tgtEl>
                                          <p:spTgt spid="2">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8280920" cy="5693866"/>
          </a:xfrm>
          <a:prstGeom prst="rect">
            <a:avLst/>
          </a:prstGeom>
          <a:noFill/>
        </p:spPr>
        <p:txBody>
          <a:bodyPr wrap="square" rtlCol="1">
            <a:spAutoFit/>
          </a:bodyPr>
          <a:lstStyle/>
          <a:p>
            <a:r>
              <a:rPr lang="ar-SA" sz="2000" u="sng" dirty="0" smtClean="0">
                <a:solidFill>
                  <a:srgbClr val="FF0000"/>
                </a:solidFill>
              </a:rPr>
              <a:t>9. السخرية:</a:t>
            </a:r>
          </a:p>
          <a:p>
            <a:r>
              <a:rPr lang="ar-SA" dirty="0" smtClean="0"/>
              <a:t>«كنت تعرف أن عندك امتحانا غدا وتركت كتبك في المدرسة؟ هكذا يفعل اللامعون من الناس»</a:t>
            </a:r>
          </a:p>
          <a:p>
            <a:r>
              <a:rPr lang="ar-SA" dirty="0" smtClean="0"/>
              <a:t>«هل هذا ماكنت ترتديه؟ قماش فقط ومتصالب النقش؟ لا بد أنك تلقيت إطراءات كثيرة اليوم»</a:t>
            </a:r>
          </a:p>
          <a:p>
            <a:r>
              <a:rPr lang="ar-SA" dirty="0" smtClean="0"/>
              <a:t>«هل هذه وظيفة بيتيه تأخذها معك إلى المدرسة في الغد؟ ربما يستطيع استاذك قراءة اللغة الصينية أما أنا فلا أستطيع»</a:t>
            </a:r>
          </a:p>
          <a:p>
            <a:endParaRPr lang="ar-SA" dirty="0" smtClean="0"/>
          </a:p>
          <a:p>
            <a:r>
              <a:rPr lang="ar-SA" b="1" dirty="0">
                <a:solidFill>
                  <a:srgbClr val="00B050"/>
                </a:solidFill>
              </a:rPr>
              <a:t>لو كنت ولداً لشعرت</a:t>
            </a:r>
            <a:r>
              <a:rPr lang="ar-SA" dirty="0"/>
              <a:t>:......................................................................................</a:t>
            </a:r>
          </a:p>
          <a:p>
            <a:r>
              <a:rPr lang="ar-SA" dirty="0"/>
              <a:t>.......................................................................................................................................................................................................................................................</a:t>
            </a:r>
          </a:p>
          <a:p>
            <a:endParaRPr lang="ar-SA" dirty="0" smtClean="0"/>
          </a:p>
          <a:p>
            <a:r>
              <a:rPr lang="ar-SA" sz="2000" b="1" u="sng" dirty="0" smtClean="0">
                <a:solidFill>
                  <a:srgbClr val="FF0000"/>
                </a:solidFill>
              </a:rPr>
              <a:t>10. التنبؤ :</a:t>
            </a:r>
          </a:p>
          <a:p>
            <a:r>
              <a:rPr lang="ar-SA" dirty="0" smtClean="0"/>
              <a:t>«لقد كذبت علي بشأن بطاقة التقرير أليس كذلك؟ هل تعلم ماذا ستصبح عنما تكبر؟ ستصبح شخصا لا يثق به أحد»</a:t>
            </a:r>
          </a:p>
          <a:p>
            <a:r>
              <a:rPr lang="ar-SA" dirty="0" smtClean="0"/>
              <a:t>«استمر في كونك انانيا سوف ترى لن تجد أحدا يرغب في اللعب معك لن يكون لك أصدقاء»</a:t>
            </a:r>
          </a:p>
          <a:p>
            <a:r>
              <a:rPr lang="ar-SA" dirty="0" smtClean="0"/>
              <a:t>«كل ماتفعله هو الشكوى لم تحاول أبدا أن تساعد نفسك أستطيع أن أتخيلك بعد عشر سنوات من الآن مقحما نفسك في المشاكل ومازلت تشكو»</a:t>
            </a:r>
          </a:p>
          <a:p>
            <a:endParaRPr lang="ar-SA" dirty="0" smtClean="0"/>
          </a:p>
          <a:p>
            <a:r>
              <a:rPr lang="ar-SA" b="1" dirty="0">
                <a:solidFill>
                  <a:srgbClr val="00B050"/>
                </a:solidFill>
              </a:rPr>
              <a:t>لو كنت ولداً لشعرت</a:t>
            </a:r>
            <a:r>
              <a:rPr lang="ar-SA" dirty="0"/>
              <a:t>:......................................................................................</a:t>
            </a:r>
          </a:p>
          <a:p>
            <a:r>
              <a:rPr lang="ar-SA" dirty="0"/>
              <a:t>.......................................................................................................................................................................................................................................................</a:t>
            </a:r>
          </a:p>
          <a:p>
            <a:endParaRPr lang="ar-SA" dirty="0"/>
          </a:p>
        </p:txBody>
      </p:sp>
    </p:spTree>
    <p:extLst>
      <p:ext uri="{BB962C8B-B14F-4D97-AF65-F5344CB8AC3E}">
        <p14:creationId xmlns:p14="http://schemas.microsoft.com/office/powerpoint/2010/main" val="420185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1000"/>
                                        <p:tgtEl>
                                          <p:spTgt spid="2">
                                            <p:txEl>
                                              <p:pRg st="5" end="5"/>
                                            </p:txEl>
                                          </p:spTgt>
                                        </p:tgtEl>
                                      </p:cBhvr>
                                    </p:animEffect>
                                    <p:anim calcmode="lin" valueType="num">
                                      <p:cBhvr>
                                        <p:cTn id="2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1000"/>
                                        <p:tgtEl>
                                          <p:spTgt spid="2">
                                            <p:txEl>
                                              <p:pRg st="6" end="6"/>
                                            </p:txEl>
                                          </p:spTgt>
                                        </p:tgtEl>
                                      </p:cBhvr>
                                    </p:animEffect>
                                    <p:anim calcmode="lin" valueType="num">
                                      <p:cBhvr>
                                        <p:cTn id="3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fade">
                                      <p:cBhvr>
                                        <p:cTn id="39" dur="1000"/>
                                        <p:tgtEl>
                                          <p:spTgt spid="2">
                                            <p:txEl>
                                              <p:pRg st="8" end="8"/>
                                            </p:txEl>
                                          </p:spTgt>
                                        </p:tgtEl>
                                      </p:cBhvr>
                                    </p:animEffect>
                                    <p:anim calcmode="lin" valueType="num">
                                      <p:cBhvr>
                                        <p:cTn id="40"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8" end="8"/>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
                                            <p:txEl>
                                              <p:pRg st="9" end="9"/>
                                            </p:txEl>
                                          </p:spTgt>
                                        </p:tgtEl>
                                        <p:attrNameLst>
                                          <p:attrName>style.visibility</p:attrName>
                                        </p:attrNameLst>
                                      </p:cBhvr>
                                      <p:to>
                                        <p:strVal val="visible"/>
                                      </p:to>
                                    </p:set>
                                    <p:animEffect transition="in" filter="fade">
                                      <p:cBhvr>
                                        <p:cTn id="44" dur="1000"/>
                                        <p:tgtEl>
                                          <p:spTgt spid="2">
                                            <p:txEl>
                                              <p:pRg st="9" end="9"/>
                                            </p:txEl>
                                          </p:spTgt>
                                        </p:tgtEl>
                                      </p:cBhvr>
                                    </p:animEffect>
                                    <p:anim calcmode="lin" valueType="num">
                                      <p:cBhvr>
                                        <p:cTn id="45"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46" dur="1000" fill="hold"/>
                                        <p:tgtEl>
                                          <p:spTgt spid="2">
                                            <p:txEl>
                                              <p:pRg st="9" end="9"/>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
                                            <p:txEl>
                                              <p:pRg st="10" end="10"/>
                                            </p:txEl>
                                          </p:spTgt>
                                        </p:tgtEl>
                                        <p:attrNameLst>
                                          <p:attrName>style.visibility</p:attrName>
                                        </p:attrNameLst>
                                      </p:cBhvr>
                                      <p:to>
                                        <p:strVal val="visible"/>
                                      </p:to>
                                    </p:set>
                                    <p:animEffect transition="in" filter="fade">
                                      <p:cBhvr>
                                        <p:cTn id="49" dur="1000"/>
                                        <p:tgtEl>
                                          <p:spTgt spid="2">
                                            <p:txEl>
                                              <p:pRg st="10" end="10"/>
                                            </p:txEl>
                                          </p:spTgt>
                                        </p:tgtEl>
                                      </p:cBhvr>
                                    </p:animEffect>
                                    <p:anim calcmode="lin" valueType="num">
                                      <p:cBhvr>
                                        <p:cTn id="50"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
                                            <p:txEl>
                                              <p:pRg st="11" end="11"/>
                                            </p:txEl>
                                          </p:spTgt>
                                        </p:tgtEl>
                                        <p:attrNameLst>
                                          <p:attrName>style.visibility</p:attrName>
                                        </p:attrNameLst>
                                      </p:cBhvr>
                                      <p:to>
                                        <p:strVal val="visible"/>
                                      </p:to>
                                    </p:set>
                                    <p:animEffect transition="in" filter="fade">
                                      <p:cBhvr>
                                        <p:cTn id="54" dur="1000"/>
                                        <p:tgtEl>
                                          <p:spTgt spid="2">
                                            <p:txEl>
                                              <p:pRg st="11" end="11"/>
                                            </p:txEl>
                                          </p:spTgt>
                                        </p:tgtEl>
                                      </p:cBhvr>
                                    </p:animEffect>
                                    <p:anim calcmode="lin" valueType="num">
                                      <p:cBhvr>
                                        <p:cTn id="55"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56"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
                                            <p:txEl>
                                              <p:pRg st="13" end="13"/>
                                            </p:txEl>
                                          </p:spTgt>
                                        </p:tgtEl>
                                        <p:attrNameLst>
                                          <p:attrName>style.visibility</p:attrName>
                                        </p:attrNameLst>
                                      </p:cBhvr>
                                      <p:to>
                                        <p:strVal val="visible"/>
                                      </p:to>
                                    </p:set>
                                    <p:animEffect transition="in" filter="fade">
                                      <p:cBhvr>
                                        <p:cTn id="59" dur="1000"/>
                                        <p:tgtEl>
                                          <p:spTgt spid="2">
                                            <p:txEl>
                                              <p:pRg st="13" end="13"/>
                                            </p:txEl>
                                          </p:spTgt>
                                        </p:tgtEl>
                                      </p:cBhvr>
                                    </p:animEffect>
                                    <p:anim calcmode="lin" valueType="num">
                                      <p:cBhvr>
                                        <p:cTn id="60"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61" dur="1000" fill="hold"/>
                                        <p:tgtEl>
                                          <p:spTgt spid="2">
                                            <p:txEl>
                                              <p:pRg st="13" end="13"/>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
                                            <p:txEl>
                                              <p:pRg st="14" end="14"/>
                                            </p:txEl>
                                          </p:spTgt>
                                        </p:tgtEl>
                                        <p:attrNameLst>
                                          <p:attrName>style.visibility</p:attrName>
                                        </p:attrNameLst>
                                      </p:cBhvr>
                                      <p:to>
                                        <p:strVal val="visible"/>
                                      </p:to>
                                    </p:set>
                                    <p:animEffect transition="in" filter="fade">
                                      <p:cBhvr>
                                        <p:cTn id="64" dur="1000"/>
                                        <p:tgtEl>
                                          <p:spTgt spid="2">
                                            <p:txEl>
                                              <p:pRg st="14" end="14"/>
                                            </p:txEl>
                                          </p:spTgt>
                                        </p:tgtEl>
                                      </p:cBhvr>
                                    </p:animEffect>
                                    <p:anim calcmode="lin" valueType="num">
                                      <p:cBhvr>
                                        <p:cTn id="65" dur="1000" fill="hold"/>
                                        <p:tgtEl>
                                          <p:spTgt spid="2">
                                            <p:txEl>
                                              <p:pRg st="14" end="14"/>
                                            </p:txEl>
                                          </p:spTgt>
                                        </p:tgtEl>
                                        <p:attrNameLst>
                                          <p:attrName>ppt_x</p:attrName>
                                        </p:attrNameLst>
                                      </p:cBhvr>
                                      <p:tavLst>
                                        <p:tav tm="0">
                                          <p:val>
                                            <p:strVal val="#ppt_x"/>
                                          </p:val>
                                        </p:tav>
                                        <p:tav tm="100000">
                                          <p:val>
                                            <p:strVal val="#ppt_x"/>
                                          </p:val>
                                        </p:tav>
                                      </p:tavLst>
                                    </p:anim>
                                    <p:anim calcmode="lin" valueType="num">
                                      <p:cBhvr>
                                        <p:cTn id="66" dur="1000" fill="hold"/>
                                        <p:tgtEl>
                                          <p:spTgt spid="2">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04664"/>
            <a:ext cx="8712968" cy="6340197"/>
          </a:xfrm>
          <a:prstGeom prst="rect">
            <a:avLst/>
          </a:prstGeom>
          <a:noFill/>
        </p:spPr>
        <p:txBody>
          <a:bodyPr wrap="square" rtlCol="1">
            <a:spAutoFit/>
          </a:bodyPr>
          <a:lstStyle/>
          <a:p>
            <a:r>
              <a:rPr lang="ar-SA" b="1" dirty="0" smtClean="0">
                <a:solidFill>
                  <a:srgbClr val="FF0000"/>
                </a:solidFill>
              </a:rPr>
              <a:t>الآن وانت تعرف ماذا يشعر الطفل وكيف يتصرف عند سماع هذه الجمل ربما كنت مهتما لتعرف ردود فعل الآخرين الذين جربوا هذا التمرين</a:t>
            </a:r>
          </a:p>
          <a:p>
            <a:r>
              <a:rPr lang="ar-SA" b="1" dirty="0" smtClean="0">
                <a:solidFill>
                  <a:srgbClr val="FF0000"/>
                </a:solidFill>
              </a:rPr>
              <a:t>بالطبع يختلف الأطفال في ردود فعلهم تجاه نفس الكلمات </a:t>
            </a:r>
            <a:r>
              <a:rPr lang="ar-SA" u="sng" dirty="0" smtClean="0">
                <a:solidFill>
                  <a:srgbClr val="00B050"/>
                </a:solidFill>
              </a:rPr>
              <a:t>وإليك نماذج من ردود الفعل:</a:t>
            </a:r>
          </a:p>
          <a:p>
            <a:endParaRPr lang="ar-SA" u="sng" dirty="0" smtClean="0">
              <a:solidFill>
                <a:srgbClr val="00B050"/>
              </a:solidFill>
            </a:endParaRPr>
          </a:p>
          <a:p>
            <a:r>
              <a:rPr lang="ar-SA" sz="2000" b="1" u="sng" dirty="0" smtClean="0">
                <a:solidFill>
                  <a:srgbClr val="00B050"/>
                </a:solidFill>
              </a:rPr>
              <a:t>اللوم والاتهام</a:t>
            </a:r>
          </a:p>
          <a:p>
            <a:r>
              <a:rPr lang="ar-SA" dirty="0" smtClean="0"/>
              <a:t>«الباب أهم مني» «كذبت عليها وقلت لها لم أكن أنا الذي فعل ذلك» « أنا مقرف» « أنا منكمش» «أريد أن اسبها» «تقولين إنني لا انصت أبدا ولذا لن أفعل»</a:t>
            </a:r>
          </a:p>
          <a:p>
            <a:endParaRPr lang="ar-SA" dirty="0" smtClean="0"/>
          </a:p>
          <a:p>
            <a:r>
              <a:rPr lang="ar-SA" sz="2000" b="1" u="sng" dirty="0" smtClean="0">
                <a:solidFill>
                  <a:srgbClr val="00B050"/>
                </a:solidFill>
              </a:rPr>
              <a:t>الشتائم</a:t>
            </a:r>
          </a:p>
          <a:p>
            <a:r>
              <a:rPr lang="ar-SA" dirty="0" smtClean="0"/>
              <a:t>«معها حق أنا غبي ولست ميكانيكيا» « لِمَ أجرب إذا» «أضع المسؤولية عليها ولن ألبس معطفا» «أنا أكرهها» «هوو همم هاهي تعيد نفس الاسطوانة»</a:t>
            </a:r>
          </a:p>
          <a:p>
            <a:endParaRPr lang="ar-SA" dirty="0" smtClean="0"/>
          </a:p>
          <a:p>
            <a:r>
              <a:rPr lang="ar-SA" sz="2000" b="1" u="sng" dirty="0" smtClean="0">
                <a:solidFill>
                  <a:srgbClr val="00B050"/>
                </a:solidFill>
              </a:rPr>
              <a:t>التهديد</a:t>
            </a:r>
          </a:p>
          <a:p>
            <a:r>
              <a:rPr lang="ar-SA" dirty="0" smtClean="0"/>
              <a:t>«سأمس المصباح حين لا تكونين ناظرة إلي» «أريد أن ابكي» «أنا خائف» «اتركيني وحدي»</a:t>
            </a:r>
          </a:p>
          <a:p>
            <a:endParaRPr lang="ar-SA" dirty="0" smtClean="0"/>
          </a:p>
          <a:p>
            <a:r>
              <a:rPr lang="ar-SA" sz="2000" b="1" u="sng" dirty="0" smtClean="0">
                <a:solidFill>
                  <a:srgbClr val="00B050"/>
                </a:solidFill>
              </a:rPr>
              <a:t>الأوامر</a:t>
            </a:r>
          </a:p>
          <a:p>
            <a:r>
              <a:rPr lang="ar-SA" dirty="0" smtClean="0"/>
              <a:t>«حاول أن ترغمني» «أنا خائف» «لا أريد أن أتحرك» «أنا أكره وقاحته» «كل ما أفعله يوقعني في المشاكل» «لماذا لا تنقلين أنت هذه الأشياء الوسخة»</a:t>
            </a:r>
          </a:p>
          <a:p>
            <a:endParaRPr lang="ar-SA" dirty="0" smtClean="0"/>
          </a:p>
          <a:p>
            <a:r>
              <a:rPr lang="ar-SA" sz="2000" b="1" u="sng" dirty="0" smtClean="0">
                <a:solidFill>
                  <a:srgbClr val="00B050"/>
                </a:solidFill>
              </a:rPr>
              <a:t>إلقاء المحاضرات والتعاليم الأخلاقية</a:t>
            </a:r>
          </a:p>
          <a:p>
            <a:r>
              <a:rPr lang="ar-SA" dirty="0" smtClean="0"/>
              <a:t>«مقرف مقرف مقرف من ينصت لذلك؟» «أنا غبي» «أنا عديم القيمة» «أريد أن أهرب بعيدا» «مضجرمضجر مضجر»</a:t>
            </a:r>
            <a:endParaRPr lang="ar-SA" dirty="0"/>
          </a:p>
        </p:txBody>
      </p:sp>
    </p:spTree>
    <p:extLst>
      <p:ext uri="{BB962C8B-B14F-4D97-AF65-F5344CB8AC3E}">
        <p14:creationId xmlns:p14="http://schemas.microsoft.com/office/powerpoint/2010/main" val="16260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1000"/>
                                        <p:tgtEl>
                                          <p:spTgt spid="2">
                                            <p:txEl>
                                              <p:pRg st="3" end="3"/>
                                            </p:txEl>
                                          </p:spTgt>
                                        </p:tgtEl>
                                      </p:cBhvr>
                                    </p:animEffect>
                                    <p:anim calcmode="lin" valueType="num">
                                      <p:cBhvr>
                                        <p:cTn id="18"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1000"/>
                                        <p:tgtEl>
                                          <p:spTgt spid="2">
                                            <p:txEl>
                                              <p:pRg st="4" end="4"/>
                                            </p:txEl>
                                          </p:spTgt>
                                        </p:tgtEl>
                                      </p:cBhvr>
                                    </p:animEffect>
                                    <p:anim calcmode="lin" valueType="num">
                                      <p:cBhvr>
                                        <p:cTn id="23"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1000"/>
                                        <p:tgtEl>
                                          <p:spTgt spid="2">
                                            <p:txEl>
                                              <p:pRg st="6" end="6"/>
                                            </p:txEl>
                                          </p:spTgt>
                                        </p:tgtEl>
                                      </p:cBhvr>
                                    </p:animEffect>
                                    <p:anim calcmode="lin" valueType="num">
                                      <p:cBhvr>
                                        <p:cTn id="28"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1000"/>
                                        <p:tgtEl>
                                          <p:spTgt spid="2">
                                            <p:txEl>
                                              <p:pRg st="7" end="7"/>
                                            </p:txEl>
                                          </p:spTgt>
                                        </p:tgtEl>
                                      </p:cBhvr>
                                    </p:animEffect>
                                    <p:anim calcmode="lin" valueType="num">
                                      <p:cBhvr>
                                        <p:cTn id="33"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7" end="7"/>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1000"/>
                                        <p:tgtEl>
                                          <p:spTgt spid="2">
                                            <p:txEl>
                                              <p:pRg st="9" end="9"/>
                                            </p:txEl>
                                          </p:spTgt>
                                        </p:tgtEl>
                                      </p:cBhvr>
                                    </p:animEffect>
                                    <p:anim calcmode="lin" valueType="num">
                                      <p:cBhvr>
                                        <p:cTn id="38"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39" dur="1000" fill="hold"/>
                                        <p:tgtEl>
                                          <p:spTgt spid="2">
                                            <p:txEl>
                                              <p:pRg st="9" end="9"/>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
                                            <p:txEl>
                                              <p:pRg st="10" end="10"/>
                                            </p:txEl>
                                          </p:spTgt>
                                        </p:tgtEl>
                                        <p:attrNameLst>
                                          <p:attrName>style.visibility</p:attrName>
                                        </p:attrNameLst>
                                      </p:cBhvr>
                                      <p:to>
                                        <p:strVal val="visible"/>
                                      </p:to>
                                    </p:set>
                                    <p:animEffect transition="in" filter="fade">
                                      <p:cBhvr>
                                        <p:cTn id="42" dur="1000"/>
                                        <p:tgtEl>
                                          <p:spTgt spid="2">
                                            <p:txEl>
                                              <p:pRg st="10" end="10"/>
                                            </p:txEl>
                                          </p:spTgt>
                                        </p:tgtEl>
                                      </p:cBhvr>
                                    </p:animEffect>
                                    <p:anim calcmode="lin" valueType="num">
                                      <p:cBhvr>
                                        <p:cTn id="43"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
                                            <p:txEl>
                                              <p:pRg st="12" end="12"/>
                                            </p:txEl>
                                          </p:spTgt>
                                        </p:tgtEl>
                                        <p:attrNameLst>
                                          <p:attrName>style.visibility</p:attrName>
                                        </p:attrNameLst>
                                      </p:cBhvr>
                                      <p:to>
                                        <p:strVal val="visible"/>
                                      </p:to>
                                    </p:set>
                                    <p:animEffect transition="in" filter="fade">
                                      <p:cBhvr>
                                        <p:cTn id="47" dur="1000"/>
                                        <p:tgtEl>
                                          <p:spTgt spid="2">
                                            <p:txEl>
                                              <p:pRg st="12" end="12"/>
                                            </p:txEl>
                                          </p:spTgt>
                                        </p:tgtEl>
                                      </p:cBhvr>
                                    </p:animEffect>
                                    <p:anim calcmode="lin" valueType="num">
                                      <p:cBhvr>
                                        <p:cTn id="48"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
                                            <p:txEl>
                                              <p:pRg st="13" end="13"/>
                                            </p:txEl>
                                          </p:spTgt>
                                        </p:tgtEl>
                                        <p:attrNameLst>
                                          <p:attrName>style.visibility</p:attrName>
                                        </p:attrNameLst>
                                      </p:cBhvr>
                                      <p:to>
                                        <p:strVal val="visible"/>
                                      </p:to>
                                    </p:set>
                                    <p:animEffect transition="in" filter="fade">
                                      <p:cBhvr>
                                        <p:cTn id="52" dur="1000"/>
                                        <p:tgtEl>
                                          <p:spTgt spid="2">
                                            <p:txEl>
                                              <p:pRg st="13" end="13"/>
                                            </p:txEl>
                                          </p:spTgt>
                                        </p:tgtEl>
                                      </p:cBhvr>
                                    </p:animEffect>
                                    <p:anim calcmode="lin" valueType="num">
                                      <p:cBhvr>
                                        <p:cTn id="53"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54" dur="1000" fill="hold"/>
                                        <p:tgtEl>
                                          <p:spTgt spid="2">
                                            <p:txEl>
                                              <p:pRg st="13" end="13"/>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2">
                                            <p:txEl>
                                              <p:pRg st="15" end="15"/>
                                            </p:txEl>
                                          </p:spTgt>
                                        </p:tgtEl>
                                        <p:attrNameLst>
                                          <p:attrName>style.visibility</p:attrName>
                                        </p:attrNameLst>
                                      </p:cBhvr>
                                      <p:to>
                                        <p:strVal val="visible"/>
                                      </p:to>
                                    </p:set>
                                    <p:animEffect transition="in" filter="fade">
                                      <p:cBhvr>
                                        <p:cTn id="57" dur="1000"/>
                                        <p:tgtEl>
                                          <p:spTgt spid="2">
                                            <p:txEl>
                                              <p:pRg st="15" end="15"/>
                                            </p:txEl>
                                          </p:spTgt>
                                        </p:tgtEl>
                                      </p:cBhvr>
                                    </p:animEffect>
                                    <p:anim calcmode="lin" valueType="num">
                                      <p:cBhvr>
                                        <p:cTn id="58" dur="1000" fill="hold"/>
                                        <p:tgtEl>
                                          <p:spTgt spid="2">
                                            <p:txEl>
                                              <p:pRg st="15" end="15"/>
                                            </p:txEl>
                                          </p:spTgt>
                                        </p:tgtEl>
                                        <p:attrNameLst>
                                          <p:attrName>ppt_x</p:attrName>
                                        </p:attrNameLst>
                                      </p:cBhvr>
                                      <p:tavLst>
                                        <p:tav tm="0">
                                          <p:val>
                                            <p:strVal val="#ppt_x"/>
                                          </p:val>
                                        </p:tav>
                                        <p:tav tm="100000">
                                          <p:val>
                                            <p:strVal val="#ppt_x"/>
                                          </p:val>
                                        </p:tav>
                                      </p:tavLst>
                                    </p:anim>
                                    <p:anim calcmode="lin" valueType="num">
                                      <p:cBhvr>
                                        <p:cTn id="59" dur="1000" fill="hold"/>
                                        <p:tgtEl>
                                          <p:spTgt spid="2">
                                            <p:txEl>
                                              <p:pRg st="15" end="15"/>
                                            </p:txEl>
                                          </p:spTgt>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
                                            <p:txEl>
                                              <p:pRg st="16" end="16"/>
                                            </p:txEl>
                                          </p:spTgt>
                                        </p:tgtEl>
                                        <p:attrNameLst>
                                          <p:attrName>style.visibility</p:attrName>
                                        </p:attrNameLst>
                                      </p:cBhvr>
                                      <p:to>
                                        <p:strVal val="visible"/>
                                      </p:to>
                                    </p:set>
                                    <p:animEffect transition="in" filter="fade">
                                      <p:cBhvr>
                                        <p:cTn id="62" dur="1000"/>
                                        <p:tgtEl>
                                          <p:spTgt spid="2">
                                            <p:txEl>
                                              <p:pRg st="16" end="16"/>
                                            </p:txEl>
                                          </p:spTgt>
                                        </p:tgtEl>
                                      </p:cBhvr>
                                    </p:animEffect>
                                    <p:anim calcmode="lin" valueType="num">
                                      <p:cBhvr>
                                        <p:cTn id="63" dur="1000" fill="hold"/>
                                        <p:tgtEl>
                                          <p:spTgt spid="2">
                                            <p:txEl>
                                              <p:pRg st="16" end="16"/>
                                            </p:txEl>
                                          </p:spTgt>
                                        </p:tgtEl>
                                        <p:attrNameLst>
                                          <p:attrName>ppt_x</p:attrName>
                                        </p:attrNameLst>
                                      </p:cBhvr>
                                      <p:tavLst>
                                        <p:tav tm="0">
                                          <p:val>
                                            <p:strVal val="#ppt_x"/>
                                          </p:val>
                                        </p:tav>
                                        <p:tav tm="100000">
                                          <p:val>
                                            <p:strVal val="#ppt_x"/>
                                          </p:val>
                                        </p:tav>
                                      </p:tavLst>
                                    </p:anim>
                                    <p:anim calcmode="lin" valueType="num">
                                      <p:cBhvr>
                                        <p:cTn id="64" dur="1000" fill="hold"/>
                                        <p:tgtEl>
                                          <p:spTgt spid="2">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404664"/>
            <a:ext cx="7992888" cy="4678204"/>
          </a:xfrm>
          <a:prstGeom prst="rect">
            <a:avLst/>
          </a:prstGeom>
          <a:noFill/>
        </p:spPr>
        <p:txBody>
          <a:bodyPr wrap="square" rtlCol="1">
            <a:spAutoFit/>
          </a:bodyPr>
          <a:lstStyle/>
          <a:p>
            <a:r>
              <a:rPr lang="ar-SA" sz="2000" b="1" dirty="0" smtClean="0">
                <a:solidFill>
                  <a:srgbClr val="00B050"/>
                </a:solidFill>
              </a:rPr>
              <a:t>‘</a:t>
            </a:r>
            <a:r>
              <a:rPr lang="ar-SA" sz="2000" b="1" u="sng" dirty="0" smtClean="0">
                <a:solidFill>
                  <a:srgbClr val="00B050"/>
                </a:solidFill>
              </a:rPr>
              <a:t>تحذير</a:t>
            </a:r>
            <a:endParaRPr lang="ar-SA" sz="2000" b="1" dirty="0" smtClean="0">
              <a:solidFill>
                <a:srgbClr val="00B050"/>
              </a:solidFill>
            </a:endParaRPr>
          </a:p>
          <a:p>
            <a:r>
              <a:rPr lang="ar-SA" dirty="0" smtClean="0"/>
              <a:t>«العالم مخيف خطر» «كيف سأتدبر أمري؟ كل ما أفعله يوقعني في المشاكل»</a:t>
            </a:r>
          </a:p>
          <a:p>
            <a:endParaRPr lang="ar-SA" dirty="0" smtClean="0"/>
          </a:p>
          <a:p>
            <a:r>
              <a:rPr lang="ar-SA" sz="2000" b="1" u="sng" dirty="0" smtClean="0">
                <a:solidFill>
                  <a:srgbClr val="00B050"/>
                </a:solidFill>
              </a:rPr>
              <a:t>عبارات التضحية</a:t>
            </a:r>
          </a:p>
          <a:p>
            <a:r>
              <a:rPr lang="ar-SA" dirty="0" smtClean="0"/>
              <a:t>«أشعر بالذنب» «أنا خائف، إنها غلطتي أن تكون مريضة» «من يهتم؟»</a:t>
            </a:r>
          </a:p>
          <a:p>
            <a:endParaRPr lang="ar-SA" dirty="0" smtClean="0"/>
          </a:p>
          <a:p>
            <a:r>
              <a:rPr lang="ar-SA" sz="2000" b="1" u="sng" dirty="0" smtClean="0">
                <a:solidFill>
                  <a:srgbClr val="00B050"/>
                </a:solidFill>
              </a:rPr>
              <a:t>مقارنات</a:t>
            </a:r>
          </a:p>
          <a:p>
            <a:r>
              <a:rPr lang="ar-SA" dirty="0" smtClean="0"/>
              <a:t>«تحب كل إنسان أكثر مما تحبني» «أنا اكره ليزا» «أشعر أنني فاشل» «أنا أكره غاري أيضا»</a:t>
            </a:r>
          </a:p>
          <a:p>
            <a:endParaRPr lang="ar-SA" dirty="0" smtClean="0"/>
          </a:p>
          <a:p>
            <a:r>
              <a:rPr lang="ar-SA" sz="2000" b="1" u="sng" dirty="0" smtClean="0">
                <a:solidFill>
                  <a:srgbClr val="00B050"/>
                </a:solidFill>
              </a:rPr>
              <a:t>سخرية</a:t>
            </a:r>
          </a:p>
          <a:p>
            <a:r>
              <a:rPr lang="ar-SA" dirty="0" smtClean="0"/>
              <a:t>«لا أريد أن يسخر مني أحد وأكون مضحكا، إنها لئيمة» «أنا ذليل ومرتبك» «لِمَ المحاولة» «سأردها لها قريبا» «مهما فعلت لن استطيع الفوز» «أنا أغلي من الامتعاض»</a:t>
            </a:r>
          </a:p>
          <a:p>
            <a:endParaRPr lang="ar-SA" dirty="0" smtClean="0"/>
          </a:p>
          <a:p>
            <a:r>
              <a:rPr lang="ar-SA" sz="2000" b="1" u="sng" dirty="0" smtClean="0">
                <a:solidFill>
                  <a:srgbClr val="00B050"/>
                </a:solidFill>
              </a:rPr>
              <a:t>التنبؤ</a:t>
            </a:r>
          </a:p>
          <a:p>
            <a:r>
              <a:rPr lang="ar-SA" dirty="0" smtClean="0"/>
              <a:t>«إنها على حق لن  أبلغ أي شيء أبدا» «يمكن الوثوق بي أيضا سأثبت أنه مخطئ» «لا فائدة» «إني أستسلم» «إني محكوم بذلك»</a:t>
            </a:r>
          </a:p>
        </p:txBody>
      </p:sp>
    </p:spTree>
    <p:extLst>
      <p:ext uri="{BB962C8B-B14F-4D97-AF65-F5344CB8AC3E}">
        <p14:creationId xmlns:p14="http://schemas.microsoft.com/office/powerpoint/2010/main" val="3510997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 calcmode="lin" valueType="num">
                                      <p:cBhvr additive="base">
                                        <p:cTn id="1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 calcmode="lin" valueType="num">
                                      <p:cBhvr additive="base">
                                        <p:cTn id="2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 calcmode="lin" valueType="num">
                                      <p:cBhvr additive="base">
                                        <p:cTn id="27"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 calcmode="lin" valueType="num">
                                      <p:cBhvr additive="base">
                                        <p:cTn id="3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9" end="9"/>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anim calcmode="lin" valueType="num">
                                      <p:cBhvr additive="base">
                                        <p:cTn id="35"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10" end="1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
                                            <p:txEl>
                                              <p:pRg st="12" end="12"/>
                                            </p:txEl>
                                          </p:spTgt>
                                        </p:tgtEl>
                                        <p:attrNameLst>
                                          <p:attrName>style.visibility</p:attrName>
                                        </p:attrNameLst>
                                      </p:cBhvr>
                                      <p:to>
                                        <p:strVal val="visible"/>
                                      </p:to>
                                    </p:set>
                                    <p:anim calcmode="lin" valueType="num">
                                      <p:cBhvr additive="base">
                                        <p:cTn id="39"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12" end="12"/>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
                                            <p:txEl>
                                              <p:pRg st="13" end="13"/>
                                            </p:txEl>
                                          </p:spTgt>
                                        </p:tgtEl>
                                        <p:attrNameLst>
                                          <p:attrName>style.visibility</p:attrName>
                                        </p:attrNameLst>
                                      </p:cBhvr>
                                      <p:to>
                                        <p:strVal val="visible"/>
                                      </p:to>
                                    </p:set>
                                    <p:anim calcmode="lin" valueType="num">
                                      <p:cBhvr additive="base">
                                        <p:cTn id="43"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241</TotalTime>
  <Words>1256</Words>
  <Application>Microsoft Office PowerPoint</Application>
  <PresentationFormat>عرض على الشاشة (3:4)‏</PresentationFormat>
  <Paragraphs>168</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مشربية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Mac</cp:lastModifiedBy>
  <cp:revision>25</cp:revision>
  <dcterms:created xsi:type="dcterms:W3CDTF">2014-10-17T22:19:15Z</dcterms:created>
  <dcterms:modified xsi:type="dcterms:W3CDTF">2014-12-02T23:21:40Z</dcterms:modified>
</cp:coreProperties>
</file>