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713"/>
    <p:restoredTop sz="93652"/>
  </p:normalViewPr>
  <p:slideViewPr>
    <p:cSldViewPr snapToGrid="0" snapToObjects="1">
      <p:cViewPr varScale="1">
        <p:scale>
          <a:sx n="85" d="100"/>
          <a:sy n="85" d="100"/>
        </p:scale>
        <p:origin x="200" y="5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heme" Target="theme/theme1.xml"/><Relationship Id="rId2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11/4/17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11/4/17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11/4/17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11/4/17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11/4/17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11/4/17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11/4/17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11/4/17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11/4/17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11/4/17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11/4/17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11/4/17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11/4/17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11/4/17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11/4/17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11/4/17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11/4/17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11/4/17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tif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tif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tif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 defTabSz="457200" rtl="1" eaLnBrk="1" latinLnBrk="0" hangingPunct="1">
              <a:spcBef>
                <a:spcPct val="0"/>
              </a:spcBef>
              <a:buNone/>
            </a:pPr>
            <a:r>
              <a:rPr lang="ar-SA" dirty="0" smtClean="0"/>
              <a:t>التسويق و عناصر المزيج التسويقي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2508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defTabSz="457200" rtl="1" eaLnBrk="1" latinLnBrk="0" hangingPunct="1">
              <a:spcBef>
                <a:spcPct val="0"/>
              </a:spcBef>
              <a:buNone/>
            </a:pPr>
            <a:r>
              <a:rPr lang="ar-SA" dirty="0" smtClean="0"/>
              <a:t>المعايير الخاصة بوضع تجزئة فعالة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9430" y="2666999"/>
            <a:ext cx="10633593" cy="4003624"/>
          </a:xfrm>
        </p:spPr>
        <p:txBody>
          <a:bodyPr/>
          <a:lstStyle/>
          <a:p>
            <a:pPr marL="457200" indent="-457200" algn="r" defTabSz="457200" rtl="1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+mj-lt"/>
              <a:buAutoNum type="arabicParenR"/>
            </a:pPr>
            <a:r>
              <a:rPr lang="ar-SA" dirty="0" smtClean="0"/>
              <a:t>أن تكون تجزئة السوق قابلة للقياس من حيث القوة الشرائية</a:t>
            </a:r>
          </a:p>
          <a:p>
            <a:pPr marL="457200" indent="-457200" algn="r" defTabSz="457200" rtl="1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+mj-lt"/>
              <a:buAutoNum type="arabicParenR"/>
            </a:pPr>
            <a:r>
              <a:rPr lang="ar-SA" dirty="0" smtClean="0"/>
              <a:t>أن تكون المنظمة قادرة أن تروج بفعالية </a:t>
            </a:r>
          </a:p>
          <a:p>
            <a:pPr marL="457200" indent="-457200" algn="r" defTabSz="457200" rtl="1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+mj-lt"/>
              <a:buAutoNum type="arabicParenR"/>
            </a:pPr>
            <a:r>
              <a:rPr lang="ar-SA" dirty="0" smtClean="0"/>
              <a:t>أن تكون القطاعات السوقية كافية من حيث الحجم بالتالي تكون مربحة للمنظمة</a:t>
            </a:r>
          </a:p>
          <a:p>
            <a:pPr marL="457200" indent="-457200" algn="r" defTabSz="457200" rtl="1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+mj-lt"/>
              <a:buAutoNum type="arabicParenR"/>
            </a:pPr>
            <a:r>
              <a:rPr lang="ar-SA" dirty="0" smtClean="0"/>
              <a:t>أن يتوافق عدد القطاعات مع إمكانية وقدرات المنظمة تسويقيا</a:t>
            </a:r>
          </a:p>
          <a:p>
            <a:pPr marL="457200" indent="-457200" algn="r" defTabSz="457200" rtl="1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+mj-lt"/>
              <a:buAutoNum type="arabicParenR"/>
            </a:pPr>
            <a:r>
              <a:rPr lang="ar-SA" dirty="0" smtClean="0"/>
              <a:t>سهولة الدخول لتلك القطاعات من حيث قنوات التوزيع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617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defTabSz="457200" rtl="1" eaLnBrk="1" latinLnBrk="0" hangingPunct="1">
              <a:spcBef>
                <a:spcPct val="0"/>
              </a:spcBef>
              <a:buNone/>
            </a:pPr>
            <a:r>
              <a:rPr lang="ar-SA" dirty="0" smtClean="0"/>
              <a:t>مراحل و خطوات تجزئة السوق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 algn="r" defTabSz="457200" rtl="1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+mj-lt"/>
              <a:buAutoNum type="arabicPeriod"/>
            </a:pPr>
            <a:r>
              <a:rPr lang="ar-SA" dirty="0" smtClean="0"/>
              <a:t>تحديد أسس تشكيل القطاعات</a:t>
            </a:r>
          </a:p>
          <a:p>
            <a:pPr marL="457200" indent="-457200" algn="r" defTabSz="457200" rtl="1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+mj-lt"/>
              <a:buAutoNum type="arabicPeriod"/>
            </a:pPr>
            <a:r>
              <a:rPr lang="ar-SA" dirty="0" smtClean="0"/>
              <a:t>تحديد أوضح لكل القطاعات</a:t>
            </a:r>
          </a:p>
          <a:p>
            <a:pPr marL="457200" indent="-457200" algn="r" defTabSz="457200" rtl="1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+mj-lt"/>
              <a:buAutoNum type="arabicPeriod"/>
            </a:pPr>
            <a:r>
              <a:rPr lang="ar-SA" dirty="0" smtClean="0"/>
              <a:t>التنبؤ بالسوق الكامن</a:t>
            </a:r>
          </a:p>
          <a:p>
            <a:pPr marL="457200" indent="-457200" algn="r" defTabSz="457200" rtl="1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+mj-lt"/>
              <a:buAutoNum type="arabicPeriod"/>
            </a:pPr>
            <a:r>
              <a:rPr lang="ar-SA" dirty="0" smtClean="0"/>
              <a:t>التنبؤ بالحصة التسويقية</a:t>
            </a:r>
          </a:p>
          <a:p>
            <a:pPr marL="457200" indent="-457200" algn="r" defTabSz="457200" rtl="1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+mj-lt"/>
              <a:buAutoNum type="arabicPeriod"/>
            </a:pPr>
            <a:r>
              <a:rPr lang="ar-SA" dirty="0" smtClean="0"/>
              <a:t>اختيار قطاع سوقي محدد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64778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defTabSz="457200" rtl="1" eaLnBrk="1" latinLnBrk="0" hangingPunct="1">
              <a:spcBef>
                <a:spcPct val="0"/>
              </a:spcBef>
              <a:buNone/>
            </a:pPr>
            <a:r>
              <a:rPr lang="ar-SA" dirty="0" smtClean="0"/>
              <a:t>استراتيجيات الوصول للأسواق المستهدفة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 algn="r" defTabSz="457200" rtl="1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+mj-lt"/>
              <a:buAutoNum type="arabicPeriod"/>
            </a:pPr>
            <a:r>
              <a:rPr lang="ar-SA" b="1" dirty="0" smtClean="0"/>
              <a:t>التسويق الغير متنوع (الموحد): </a:t>
            </a:r>
            <a:r>
              <a:rPr lang="ar-SA" dirty="0" smtClean="0"/>
              <a:t>منتج واحد </a:t>
            </a:r>
            <a:r>
              <a:rPr lang="mr-IN" dirty="0" smtClean="0"/>
              <a:t>–</a:t>
            </a:r>
            <a:r>
              <a:rPr lang="ar-SA" dirty="0" smtClean="0"/>
              <a:t> مزيج تسويقي واحد</a:t>
            </a:r>
          </a:p>
          <a:p>
            <a:pPr marL="457200" indent="-457200" algn="r" defTabSz="457200" rtl="1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+mj-lt"/>
              <a:buAutoNum type="arabicPeriod"/>
            </a:pPr>
            <a:r>
              <a:rPr lang="ar-SA" b="1" dirty="0" smtClean="0"/>
              <a:t>التسويق المتنوع: </a:t>
            </a:r>
            <a:r>
              <a:rPr lang="ar-SA" dirty="0" smtClean="0"/>
              <a:t>منتجات متعددة </a:t>
            </a:r>
            <a:r>
              <a:rPr lang="mr-IN" dirty="0" smtClean="0"/>
              <a:t>–</a:t>
            </a:r>
            <a:r>
              <a:rPr lang="ar-SA" dirty="0" smtClean="0"/>
              <a:t> برامج تسويقية مختلفة</a:t>
            </a:r>
          </a:p>
          <a:p>
            <a:pPr marL="457200" indent="-457200" algn="r" defTabSz="457200" rtl="1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+mj-lt"/>
              <a:buAutoNum type="arabicPeriod"/>
            </a:pPr>
            <a:r>
              <a:rPr lang="ar-SA" b="1" dirty="0" smtClean="0"/>
              <a:t>التسويق المركز : </a:t>
            </a:r>
            <a:r>
              <a:rPr lang="ar-SA" dirty="0" smtClean="0"/>
              <a:t>قطاع صغير من السوق</a:t>
            </a:r>
            <a:r>
              <a:rPr lang="ar-SA" dirty="0"/>
              <a:t> </a:t>
            </a:r>
            <a:r>
              <a:rPr lang="ar-SA" dirty="0" smtClean="0"/>
              <a:t>- يوجد مخاطر لهذه الاستراتيجية</a:t>
            </a:r>
          </a:p>
        </p:txBody>
      </p:sp>
    </p:spTree>
    <p:extLst>
      <p:ext uri="{BB962C8B-B14F-4D97-AF65-F5344CB8AC3E}">
        <p14:creationId xmlns:p14="http://schemas.microsoft.com/office/powerpoint/2010/main" val="16201313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defTabSz="457200" rtl="1" eaLnBrk="1" latinLnBrk="0" hangingPunct="1">
              <a:spcBef>
                <a:spcPct val="0"/>
              </a:spcBef>
              <a:buNone/>
            </a:pPr>
            <a:r>
              <a:rPr lang="ar-SA" dirty="0" smtClean="0"/>
              <a:t>سلوك المستهلك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 defTabSz="457200" rtl="1" eaLnBrk="1" latinLnBrk="0" hangingPunct="1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None/>
            </a:pPr>
            <a:r>
              <a:rPr lang="ar-SA" dirty="0" smtClean="0"/>
              <a:t>أفعال و تصرفات الأفراد ذات الصلة بالحصول على، أو استخدام، أو استعمال السلع و الخدمات، بما في ذلك عملية اتخاذ القرارات التي تسبق وتقرر تلك الأفعال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7244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defTabSz="457200" rtl="1" eaLnBrk="1" latinLnBrk="0" hangingPunct="1">
              <a:spcBef>
                <a:spcPct val="0"/>
              </a:spcBef>
              <a:buNone/>
            </a:pPr>
            <a:r>
              <a:rPr lang="ar-SA" dirty="0" smtClean="0"/>
              <a:t>العوامل المؤثرة في السلوك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 rot="16200000">
            <a:off x="4676933" y="539642"/>
            <a:ext cx="3028014" cy="7135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3135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defTabSz="457200" rtl="1" eaLnBrk="1" latinLnBrk="0" hangingPunct="1">
              <a:spcBef>
                <a:spcPct val="0"/>
              </a:spcBef>
              <a:buNone/>
            </a:pPr>
            <a:r>
              <a:rPr lang="ar-SA" dirty="0" smtClean="0"/>
              <a:t>الفرق بين الحاجات و الدوافع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58974368"/>
              </p:ext>
            </p:extLst>
          </p:nvPr>
        </p:nvGraphicFramePr>
        <p:xfrm>
          <a:off x="1484313" y="2667000"/>
          <a:ext cx="10018712" cy="20852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09356"/>
                <a:gridCol w="5009356"/>
              </a:tblGrid>
              <a:tr h="694038">
                <a:tc>
                  <a:txBody>
                    <a:bodyPr/>
                    <a:lstStyle/>
                    <a:p>
                      <a:pPr marL="0" algn="ctr" defTabSz="457200" rtl="1" eaLnBrk="1" latinLnBrk="0" hangingPunct="1"/>
                      <a:r>
                        <a:rPr lang="ar-SA" dirty="0" smtClean="0"/>
                        <a:t>الدوافع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1" eaLnBrk="1" latinLnBrk="0" hangingPunct="1"/>
                      <a:r>
                        <a:rPr lang="ar-SA" dirty="0" smtClean="0"/>
                        <a:t>الحاجات</a:t>
                      </a:r>
                      <a:endParaRPr lang="en-US" dirty="0"/>
                    </a:p>
                  </a:txBody>
                  <a:tcPr/>
                </a:tc>
              </a:tr>
              <a:tr h="1391165">
                <a:tc>
                  <a:txBody>
                    <a:bodyPr/>
                    <a:lstStyle/>
                    <a:p>
                      <a:pPr marL="0" algn="r" defTabSz="457200" rtl="1" eaLnBrk="1" latinLnBrk="0" hangingPunct="1"/>
                      <a:endParaRPr lang="ar-SA" dirty="0" smtClean="0"/>
                    </a:p>
                    <a:p>
                      <a:pPr marL="0" algn="r" defTabSz="457200" rtl="1" eaLnBrk="1" latinLnBrk="0" hangingPunct="1"/>
                      <a:r>
                        <a:rPr lang="ar-SA" dirty="0" smtClean="0"/>
                        <a:t>الحاجة الداخلية التي توجه الأفراد لإشباع حاجاتهم</a:t>
                      </a:r>
                    </a:p>
                    <a:p>
                      <a:pPr marL="285750" indent="-285750" algn="r" defTabSz="457200" rtl="1" eaLnBrk="1" latinLnBrk="0" hangingPunct="1">
                        <a:buFont typeface="Arial" charset="0"/>
                        <a:buChar char="•"/>
                      </a:pPr>
                      <a:r>
                        <a:rPr lang="ar-SA" dirty="0" smtClean="0"/>
                        <a:t>فسيولوجية: العطش</a:t>
                      </a:r>
                      <a:r>
                        <a:rPr lang="ar-SA" baseline="0" dirty="0" smtClean="0"/>
                        <a:t> </a:t>
                      </a:r>
                      <a:r>
                        <a:rPr lang="mr-IN" baseline="0" dirty="0" smtClean="0"/>
                        <a:t>–</a:t>
                      </a:r>
                      <a:r>
                        <a:rPr lang="ar-SA" baseline="0" dirty="0" smtClean="0"/>
                        <a:t> الجوع </a:t>
                      </a:r>
                      <a:r>
                        <a:rPr lang="mr-IN" baseline="0" dirty="0" smtClean="0"/>
                        <a:t>–</a:t>
                      </a:r>
                      <a:r>
                        <a:rPr lang="ar-SA" baseline="0" dirty="0" smtClean="0"/>
                        <a:t> الدفء</a:t>
                      </a:r>
                    </a:p>
                    <a:p>
                      <a:pPr marL="285750" indent="-285750" algn="r" defTabSz="457200" rtl="1" eaLnBrk="1" latinLnBrk="0" hangingPunct="1">
                        <a:buFont typeface="Arial" charset="0"/>
                        <a:buChar char="•"/>
                      </a:pPr>
                      <a:r>
                        <a:rPr lang="ar-SA" baseline="0" dirty="0" smtClean="0"/>
                        <a:t>نفسية: الإنجاز </a:t>
                      </a:r>
                      <a:r>
                        <a:rPr lang="mr-IN" baseline="0" dirty="0" smtClean="0"/>
                        <a:t>–</a:t>
                      </a:r>
                      <a:r>
                        <a:rPr lang="ar-SA" baseline="0" dirty="0" smtClean="0"/>
                        <a:t> العدائية </a:t>
                      </a:r>
                      <a:r>
                        <a:rPr lang="mr-IN" baseline="0" dirty="0" smtClean="0"/>
                        <a:t>–</a:t>
                      </a:r>
                      <a:r>
                        <a:rPr lang="ar-SA" baseline="0" dirty="0" smtClean="0"/>
                        <a:t> الحب - السلطة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1" eaLnBrk="1" latinLnBrk="0" hangingPunct="1"/>
                      <a:endParaRPr lang="ar-SA" dirty="0" smtClean="0"/>
                    </a:p>
                    <a:p>
                      <a:pPr marL="0" algn="ctr" defTabSz="457200" rtl="1" eaLnBrk="1" latinLnBrk="0" hangingPunct="1"/>
                      <a:r>
                        <a:rPr lang="ar-SA" dirty="0" smtClean="0"/>
                        <a:t>هي الافتقار إلى</a:t>
                      </a:r>
                      <a:r>
                        <a:rPr lang="ar-SA" baseline="0" dirty="0" smtClean="0"/>
                        <a:t> شيء مفيد، و هي التي تشكل حالة عدم التوازن ما بين حالة المستهلك الفعلية و الحالة المرغوبة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845258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defTabSz="457200" rtl="1" eaLnBrk="1" latinLnBrk="0" hangingPunct="1">
              <a:spcBef>
                <a:spcPct val="0"/>
              </a:spcBef>
              <a:buNone/>
            </a:pPr>
            <a:r>
              <a:rPr lang="ar-SA" dirty="0" smtClean="0"/>
              <a:t>هرم </a:t>
            </a:r>
            <a:r>
              <a:rPr lang="ar-SA" dirty="0" err="1" smtClean="0"/>
              <a:t>ماسلو</a:t>
            </a:r>
            <a:r>
              <a:rPr lang="ar-SA" dirty="0" smtClean="0"/>
              <a:t> للحاجات 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40466" y="2667000"/>
            <a:ext cx="8906405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23183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defTabSz="457200" rtl="1" eaLnBrk="1" latinLnBrk="0" hangingPunct="1">
              <a:spcBef>
                <a:spcPct val="0"/>
              </a:spcBef>
              <a:buNone/>
            </a:pPr>
            <a:r>
              <a:rPr lang="ar-SA" dirty="0" smtClean="0"/>
              <a:t>التسويق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00898" y="2666999"/>
            <a:ext cx="11084010" cy="3124201"/>
          </a:xfrm>
        </p:spPr>
        <p:txBody>
          <a:bodyPr/>
          <a:lstStyle/>
          <a:p>
            <a:pPr marL="0" indent="0" algn="ctr" defTabSz="457200" rtl="1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None/>
            </a:pPr>
            <a:r>
              <a:rPr lang="ar-SA" sz="2000" dirty="0" smtClean="0"/>
              <a:t>تؤدي المنشآت على اختلافها وظيفتين رئيسيتين إنتاج (السلع، الخدمات، الأفكار) و من ثم تسويقها</a:t>
            </a:r>
          </a:p>
          <a:p>
            <a:pPr marL="0" indent="0" algn="r" defTabSz="457200" rtl="1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None/>
            </a:pPr>
            <a:endParaRPr lang="ar-SA" dirty="0" smtClean="0"/>
          </a:p>
          <a:p>
            <a:pPr marL="0" indent="0" algn="ctr" defTabSz="457200" rtl="1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None/>
            </a:pPr>
            <a:r>
              <a:rPr lang="ar-SA" dirty="0" smtClean="0"/>
              <a:t>لذا يمكن القول بأن </a:t>
            </a:r>
            <a:r>
              <a:rPr lang="ar-SA" b="1" dirty="0" smtClean="0"/>
              <a:t>الإنتاج</a:t>
            </a:r>
            <a:r>
              <a:rPr lang="ar-SA" dirty="0" smtClean="0"/>
              <a:t> و </a:t>
            </a:r>
            <a:r>
              <a:rPr lang="ar-SA" b="1" dirty="0" smtClean="0"/>
              <a:t>التسويق</a:t>
            </a:r>
            <a:r>
              <a:rPr lang="ar-SA" dirty="0" smtClean="0"/>
              <a:t> هما جوهر الحياة الاقتصادية في أي مجتمع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66162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defTabSz="457200" rtl="1" eaLnBrk="1" latinLnBrk="0" hangingPunct="1">
              <a:spcBef>
                <a:spcPct val="0"/>
              </a:spcBef>
              <a:buNone/>
            </a:pPr>
            <a:r>
              <a:rPr lang="ar-SA" dirty="0" smtClean="0"/>
              <a:t>التسويق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84310" y="2063579"/>
            <a:ext cx="10018713" cy="4794422"/>
          </a:xfrm>
        </p:spPr>
        <p:txBody>
          <a:bodyPr>
            <a:normAutofit lnSpcReduction="10000"/>
          </a:bodyPr>
          <a:lstStyle/>
          <a:p>
            <a:pPr marL="0" indent="0" algn="r" defTabSz="457200" rtl="1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None/>
            </a:pPr>
            <a:r>
              <a:rPr lang="ar-SA" b="1" dirty="0" smtClean="0"/>
              <a:t>مسؤولية مديري التسويق هو تحويل الزبائن المحتملين إلى زبائن فعليين عن طريق أنشطة تسويقية تتضمن:</a:t>
            </a:r>
          </a:p>
          <a:p>
            <a:pPr marL="0" indent="0" algn="r" defTabSz="457200" rtl="1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None/>
            </a:pPr>
            <a:endParaRPr lang="ar-SA" dirty="0" smtClean="0"/>
          </a:p>
          <a:p>
            <a:pPr marL="457200" indent="-457200" algn="r" defTabSz="457200" rtl="1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+mj-lt"/>
              <a:buAutoNum type="arabicPeriod"/>
            </a:pPr>
            <a:r>
              <a:rPr lang="ar-SA" dirty="0" smtClean="0"/>
              <a:t>تحديد حاجات الزبائن</a:t>
            </a:r>
          </a:p>
          <a:p>
            <a:pPr marL="457200" indent="-457200" algn="r" defTabSz="457200" rtl="1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+mj-lt"/>
              <a:buAutoNum type="arabicPeriod"/>
            </a:pPr>
            <a:r>
              <a:rPr lang="ar-SA" dirty="0" smtClean="0"/>
              <a:t>تصميم المنتجات المقابلة لهذه الحاجات</a:t>
            </a:r>
          </a:p>
          <a:p>
            <a:pPr marL="457200" indent="-457200" algn="r" defTabSz="457200" rtl="1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+mj-lt"/>
              <a:buAutoNum type="arabicPeriod"/>
            </a:pPr>
            <a:r>
              <a:rPr lang="ar-SA" dirty="0" smtClean="0"/>
              <a:t>إيصال معلومات عن تلك المنتجات</a:t>
            </a:r>
          </a:p>
          <a:p>
            <a:pPr marL="457200" indent="-457200" algn="r" defTabSz="457200" rtl="1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+mj-lt"/>
              <a:buAutoNum type="arabicPeriod"/>
            </a:pPr>
            <a:r>
              <a:rPr lang="ar-SA" dirty="0" smtClean="0"/>
              <a:t>التأكد من ضمان وجود المنتجات في الوقت و المكان المناسب</a:t>
            </a:r>
          </a:p>
          <a:p>
            <a:pPr marL="457200" indent="-457200" algn="r" defTabSz="457200" rtl="1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+mj-lt"/>
              <a:buAutoNum type="arabicPeriod"/>
            </a:pPr>
            <a:r>
              <a:rPr lang="ar-SA" dirty="0" smtClean="0"/>
              <a:t>وضع أسعار لهذه المنتجات تعكس: التكاليف، المنافسة ، مقدرة الزبائن لشرائها</a:t>
            </a:r>
          </a:p>
          <a:p>
            <a:pPr marL="457200" indent="-457200" algn="r" defTabSz="457200" rtl="1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+mj-lt"/>
              <a:buAutoNum type="arabicPeriod"/>
            </a:pPr>
            <a:r>
              <a:rPr lang="ar-SA" dirty="0" smtClean="0"/>
              <a:t>وضع نظام متابعة للتأكد من رضاء الزبائن بعد الشراء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89318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09" y="39131"/>
            <a:ext cx="10018713" cy="1752599"/>
          </a:xfrm>
        </p:spPr>
        <p:txBody>
          <a:bodyPr/>
          <a:lstStyle/>
          <a:p>
            <a:pPr algn="ctr" defTabSz="457200" rtl="1" eaLnBrk="1" latinLnBrk="0" hangingPunct="1">
              <a:spcBef>
                <a:spcPct val="0"/>
              </a:spcBef>
              <a:buNone/>
            </a:pPr>
            <a:r>
              <a:rPr lang="ar-SA" dirty="0" smtClean="0"/>
              <a:t>التسويق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84310" y="1791730"/>
            <a:ext cx="10018713" cy="5189837"/>
          </a:xfrm>
        </p:spPr>
        <p:txBody>
          <a:bodyPr>
            <a:normAutofit/>
          </a:bodyPr>
          <a:lstStyle/>
          <a:p>
            <a:pPr marL="0" indent="0" algn="r" defTabSz="457200" rtl="1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None/>
            </a:pPr>
            <a:r>
              <a:rPr lang="ar-SA" b="1" dirty="0" smtClean="0"/>
              <a:t>تعريف التسويق: </a:t>
            </a:r>
          </a:p>
          <a:p>
            <a:pPr marL="0" indent="0" algn="r" defTabSz="457200" rtl="1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None/>
            </a:pPr>
            <a:r>
              <a:rPr lang="ar-SA" dirty="0" smtClean="0"/>
              <a:t>عملية تخطيط و تنفيذ مفاهيم كل من المنتج، التسعير، الترويج، و التوزيع للأفكار و المنظمات</a:t>
            </a:r>
          </a:p>
          <a:p>
            <a:pPr marL="0" indent="0" algn="r" defTabSz="457200" rtl="1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None/>
            </a:pPr>
            <a:endParaRPr lang="ar-SA" dirty="0" smtClean="0"/>
          </a:p>
          <a:p>
            <a:pPr marL="0" indent="0" algn="r" defTabSz="457200" rtl="1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None/>
            </a:pPr>
            <a:r>
              <a:rPr lang="ar-SA" b="1" dirty="0" smtClean="0"/>
              <a:t>يهدف التعريف الجديد إلى التأكيد على:</a:t>
            </a:r>
          </a:p>
          <a:p>
            <a:pPr algn="r" defTabSz="457200" rtl="1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Wingdings" charset="2"/>
              <a:buChar char="ü"/>
            </a:pPr>
            <a:r>
              <a:rPr lang="ar-SA" dirty="0" smtClean="0"/>
              <a:t>شمول المؤسسات الغير ربحية</a:t>
            </a:r>
          </a:p>
          <a:p>
            <a:pPr algn="r" defTabSz="457200" rtl="1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Wingdings" charset="2"/>
              <a:buChar char="ü"/>
            </a:pPr>
            <a:r>
              <a:rPr lang="ar-SA" dirty="0" smtClean="0"/>
              <a:t>توسع أنشطة المنظمة لتشمل جميع وظائف المنظمة</a:t>
            </a:r>
          </a:p>
          <a:p>
            <a:pPr algn="r" defTabSz="457200" rtl="1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Wingdings" charset="2"/>
              <a:buChar char="ü"/>
            </a:pPr>
            <a:r>
              <a:rPr lang="ar-SA" dirty="0" smtClean="0"/>
              <a:t>الأنشطة التسويقية تعتمد على الممارسات الأخلاقية</a:t>
            </a:r>
          </a:p>
          <a:p>
            <a:pPr algn="r" defTabSz="457200" rtl="1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Wingdings" charset="2"/>
              <a:buChar char="ü"/>
            </a:pPr>
            <a:r>
              <a:rPr lang="ar-SA" dirty="0" smtClean="0"/>
              <a:t>تحديد متغيرات التسويق “المنتج، التسعير، الترويج، التوزيع” لضمان إرضاء المستهلك</a:t>
            </a:r>
          </a:p>
          <a:p>
            <a:pPr marL="285750" indent="-285750" algn="r" defTabSz="457200" rtl="1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02207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defTabSz="457200" rtl="1" eaLnBrk="1" latinLnBrk="0" hangingPunct="1">
              <a:spcBef>
                <a:spcPct val="0"/>
              </a:spcBef>
              <a:buNone/>
            </a:pPr>
            <a:r>
              <a:rPr lang="ar-SA" dirty="0" smtClean="0"/>
              <a:t>عناصر استراتيجية التسويق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29517" y="2292246"/>
            <a:ext cx="7128299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410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defTabSz="457200" rtl="1" eaLnBrk="1" latinLnBrk="0" hangingPunct="1">
              <a:spcBef>
                <a:spcPct val="0"/>
              </a:spcBef>
              <a:buNone/>
            </a:pPr>
            <a:r>
              <a:rPr lang="ar-SA" dirty="0" smtClean="0"/>
              <a:t>وظائف التسويق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18348" y="2083633"/>
            <a:ext cx="7330190" cy="4182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1967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0"/>
            <a:ext cx="10018713" cy="1752599"/>
          </a:xfrm>
        </p:spPr>
        <p:txBody>
          <a:bodyPr/>
          <a:lstStyle/>
          <a:p>
            <a:pPr algn="ctr" defTabSz="457200" rtl="1" eaLnBrk="1" latinLnBrk="0" hangingPunct="1">
              <a:spcBef>
                <a:spcPct val="0"/>
              </a:spcBef>
              <a:buNone/>
            </a:pPr>
            <a:r>
              <a:rPr lang="ar-SA" dirty="0" smtClean="0"/>
              <a:t>البيئة التسويقية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1233571"/>
              </p:ext>
            </p:extLst>
          </p:nvPr>
        </p:nvGraphicFramePr>
        <p:xfrm>
          <a:off x="1484312" y="1950308"/>
          <a:ext cx="10018712" cy="35461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09356"/>
                <a:gridCol w="5009356"/>
              </a:tblGrid>
              <a:tr h="541981">
                <a:tc>
                  <a:txBody>
                    <a:bodyPr/>
                    <a:lstStyle/>
                    <a:p>
                      <a:pPr marL="0" algn="ctr" defTabSz="457200" rtl="1" eaLnBrk="1" latinLnBrk="0" hangingPunct="1"/>
                      <a:r>
                        <a:rPr lang="ar-SA" dirty="0" smtClean="0"/>
                        <a:t>بيئة كلية (خارجية)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1" eaLnBrk="1" latinLnBrk="0" hangingPunct="1"/>
                      <a:r>
                        <a:rPr lang="ar-SA" dirty="0" smtClean="0"/>
                        <a:t>بيئة جزئية (داخلية)</a:t>
                      </a:r>
                      <a:endParaRPr lang="en-US" dirty="0"/>
                    </a:p>
                  </a:txBody>
                  <a:tcPr/>
                </a:tc>
              </a:tr>
              <a:tr h="541981">
                <a:tc>
                  <a:txBody>
                    <a:bodyPr/>
                    <a:lstStyle/>
                    <a:p>
                      <a:pPr marL="0" algn="ctr" defTabSz="457200" rtl="1" eaLnBrk="1" latinLnBrk="0" hangingPunct="1"/>
                      <a:r>
                        <a:rPr lang="ar-SA" dirty="0" smtClean="0"/>
                        <a:t>البيئة الديموغرافية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1" eaLnBrk="1" latinLnBrk="0" hangingPunct="1"/>
                      <a:r>
                        <a:rPr lang="ar-SA" dirty="0" smtClean="0"/>
                        <a:t>المنظمة</a:t>
                      </a:r>
                      <a:endParaRPr lang="en-US" dirty="0"/>
                    </a:p>
                  </a:txBody>
                  <a:tcPr/>
                </a:tc>
              </a:tr>
              <a:tr h="541981">
                <a:tc>
                  <a:txBody>
                    <a:bodyPr/>
                    <a:lstStyle/>
                    <a:p>
                      <a:pPr marL="0" algn="ctr" defTabSz="457200" rtl="1" eaLnBrk="1" latinLnBrk="0" hangingPunct="1"/>
                      <a:r>
                        <a:rPr lang="ar-SA" dirty="0" smtClean="0"/>
                        <a:t>العوامل الثقافية و الاجتماعية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1" eaLnBrk="1" latinLnBrk="0" hangingPunct="1"/>
                      <a:r>
                        <a:rPr lang="ar-SA" dirty="0" smtClean="0"/>
                        <a:t>الموردون</a:t>
                      </a:r>
                      <a:endParaRPr lang="en-US" dirty="0"/>
                    </a:p>
                  </a:txBody>
                  <a:tcPr/>
                </a:tc>
              </a:tr>
              <a:tr h="541981">
                <a:tc>
                  <a:txBody>
                    <a:bodyPr/>
                    <a:lstStyle/>
                    <a:p>
                      <a:pPr marL="0" algn="ctr" defTabSz="457200" rtl="1" eaLnBrk="1" latinLnBrk="0" hangingPunct="1"/>
                      <a:r>
                        <a:rPr lang="ar-SA" dirty="0" smtClean="0"/>
                        <a:t>البيئة التنافسية (المنافسة المباشرة/</a:t>
                      </a:r>
                      <a:r>
                        <a:rPr lang="ar-SA" baseline="0" dirty="0" smtClean="0"/>
                        <a:t> بين المنتجات البديلة/ بين المنظمات)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1" eaLnBrk="1" latinLnBrk="0" hangingPunct="1"/>
                      <a:r>
                        <a:rPr lang="ar-SA" dirty="0" smtClean="0"/>
                        <a:t>الوسطاء (التجار، منظمات التوزيع المادي، الماليون،</a:t>
                      </a:r>
                      <a:r>
                        <a:rPr lang="ar-SA" baseline="0" dirty="0" smtClean="0"/>
                        <a:t> وكالات الخدمات التسويقية)</a:t>
                      </a:r>
                      <a:endParaRPr lang="en-US" dirty="0"/>
                    </a:p>
                  </a:txBody>
                  <a:tcPr/>
                </a:tc>
              </a:tr>
              <a:tr h="541981">
                <a:tc>
                  <a:txBody>
                    <a:bodyPr/>
                    <a:lstStyle/>
                    <a:p>
                      <a:pPr marL="0" algn="ctr" defTabSz="457200" rtl="1" eaLnBrk="1" latinLnBrk="0" hangingPunct="1"/>
                      <a:r>
                        <a:rPr lang="ar-SA" dirty="0" smtClean="0"/>
                        <a:t>-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1" eaLnBrk="1" latinLnBrk="0" hangingPunct="1"/>
                      <a:r>
                        <a:rPr lang="ar-SA" dirty="0" smtClean="0"/>
                        <a:t>الزبائن ( المستهلكين، الأسواق الصناعية/</a:t>
                      </a:r>
                      <a:r>
                        <a:rPr lang="ar-SA" baseline="0" dirty="0" smtClean="0"/>
                        <a:t> التجارية/ الحكومية/ الدولية</a:t>
                      </a:r>
                      <a:endParaRPr lang="en-US" dirty="0"/>
                    </a:p>
                  </a:txBody>
                  <a:tcPr/>
                </a:tc>
              </a:tr>
              <a:tr h="541981">
                <a:tc>
                  <a:txBody>
                    <a:bodyPr/>
                    <a:lstStyle/>
                    <a:p>
                      <a:pPr marL="0" algn="ctr" defTabSz="457200" rtl="1" eaLnBrk="1" latinLnBrk="0" hangingPunct="1"/>
                      <a:r>
                        <a:rPr lang="ar-SA" dirty="0" smtClean="0"/>
                        <a:t>-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1" eaLnBrk="1" latinLnBrk="0" hangingPunct="1"/>
                      <a:r>
                        <a:rPr lang="ar-SA" dirty="0" smtClean="0"/>
                        <a:t>الجمهور العامة (الجمهور المالي/إعلامي/حكومي، حماية المستهلك)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4187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0" y="0"/>
            <a:ext cx="10018713" cy="1752599"/>
          </a:xfrm>
        </p:spPr>
        <p:txBody>
          <a:bodyPr/>
          <a:lstStyle/>
          <a:p>
            <a:pPr algn="ctr" defTabSz="457200" rtl="1" eaLnBrk="1" latinLnBrk="0" hangingPunct="1">
              <a:spcBef>
                <a:spcPct val="0"/>
              </a:spcBef>
              <a:buNone/>
            </a:pPr>
            <a:r>
              <a:rPr lang="ar-SA" dirty="0" smtClean="0"/>
              <a:t>تجزئة السوق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84310" y="1915297"/>
            <a:ext cx="10018713" cy="5560541"/>
          </a:xfrm>
        </p:spPr>
        <p:txBody>
          <a:bodyPr>
            <a:normAutofit/>
          </a:bodyPr>
          <a:lstStyle/>
          <a:p>
            <a:pPr marL="0" indent="0" algn="r" defTabSz="457200" rtl="1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None/>
            </a:pPr>
            <a:r>
              <a:rPr lang="ar-SA" b="1" dirty="0" smtClean="0"/>
              <a:t>فوائد تجزئة السوق:</a:t>
            </a:r>
          </a:p>
          <a:p>
            <a:pPr marL="457200" indent="-457200" algn="r" defTabSz="457200" rtl="1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+mj-lt"/>
              <a:buAutoNum type="arabicPeriod"/>
            </a:pPr>
            <a:r>
              <a:rPr lang="ar-SA" dirty="0" smtClean="0"/>
              <a:t>تحسن من فهم الإدارة للزبون</a:t>
            </a:r>
          </a:p>
          <a:p>
            <a:pPr marL="457200" indent="-457200" algn="r" defTabSz="457200" rtl="1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+mj-lt"/>
              <a:buAutoNum type="arabicPeriod"/>
            </a:pPr>
            <a:r>
              <a:rPr lang="ar-SA" dirty="0" smtClean="0"/>
              <a:t>توجيه البرامج التسويقية لإشباع الحاجات</a:t>
            </a:r>
          </a:p>
          <a:p>
            <a:pPr marL="457200" indent="-457200" algn="r" defTabSz="457200" rtl="1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+mj-lt"/>
              <a:buAutoNum type="arabicPeriod"/>
            </a:pPr>
            <a:r>
              <a:rPr lang="ar-SA" dirty="0" smtClean="0"/>
              <a:t>تقوية قدرة الإدارة في مقابلة احتياجات السوق المتغيرة</a:t>
            </a:r>
          </a:p>
          <a:p>
            <a:pPr marL="457200" indent="-457200" algn="r" defTabSz="457200" rtl="1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+mj-lt"/>
              <a:buAutoNum type="arabicPeriod"/>
            </a:pPr>
            <a:r>
              <a:rPr lang="ar-SA" dirty="0" smtClean="0"/>
              <a:t>القدرة على تقييم مواطن قوة و ضعف المنافسين</a:t>
            </a:r>
          </a:p>
          <a:p>
            <a:pPr marL="457200" indent="-457200" algn="r" rtl="1">
              <a:buFont typeface="+mj-lt"/>
              <a:buAutoNum type="arabicPeriod"/>
            </a:pPr>
            <a:r>
              <a:rPr lang="ar-SA" dirty="0"/>
              <a:t>القدرة على تقييم مواطن قوة و ضعف </a:t>
            </a:r>
            <a:r>
              <a:rPr lang="ar-SA" dirty="0" smtClean="0"/>
              <a:t>المنظمة</a:t>
            </a:r>
          </a:p>
          <a:p>
            <a:pPr marL="457200" indent="-457200" algn="r" rtl="1">
              <a:buFont typeface="+mj-lt"/>
              <a:buAutoNum type="arabicPeriod"/>
            </a:pPr>
            <a:r>
              <a:rPr lang="ar-SA" dirty="0" smtClean="0"/>
              <a:t>توزيع الموارد التسويقية بكفاءة</a:t>
            </a:r>
          </a:p>
          <a:p>
            <a:pPr marL="457200" indent="-457200" algn="r" rtl="1">
              <a:buFont typeface="+mj-lt"/>
              <a:buAutoNum type="arabicPeriod"/>
            </a:pPr>
            <a:r>
              <a:rPr lang="ar-SA" dirty="0" smtClean="0"/>
              <a:t>التحديد الدقيق للأهداف التسويقية و كذلك معايير لتقييم الأداء</a:t>
            </a:r>
          </a:p>
          <a:p>
            <a:pPr marL="457200" indent="-457200" algn="r" rtl="1">
              <a:buFont typeface="+mj-lt"/>
              <a:buAutoNum type="arabicPeriod"/>
            </a:pPr>
            <a:r>
              <a:rPr lang="ar-SA" dirty="0" smtClean="0"/>
              <a:t>تساعد على القدرة على اتخاذ قرارات حرجة مثل: هل نضيف/ نسقط منتجات </a:t>
            </a:r>
            <a:r>
              <a:rPr lang="ar-SA" dirty="0"/>
              <a:t>؟</a:t>
            </a:r>
            <a:endParaRPr lang="ar-SA" dirty="0" smtClean="0"/>
          </a:p>
          <a:p>
            <a:pPr marL="457200" indent="-457200" algn="r" rtl="1">
              <a:buFont typeface="+mj-lt"/>
              <a:buAutoNum type="arabicPeriod"/>
            </a:pPr>
            <a:endParaRPr lang="ar-SA" dirty="0"/>
          </a:p>
          <a:p>
            <a:pPr marL="457200" indent="-457200" algn="r" defTabSz="457200" rtl="1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+mj-lt"/>
              <a:buAutoNum type="arabicPeriod"/>
            </a:pPr>
            <a:endParaRPr lang="ar-SA" dirty="0" smtClean="0"/>
          </a:p>
          <a:p>
            <a:pPr marL="457200" indent="-457200" algn="r" defTabSz="457200" rtl="1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+mj-lt"/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84348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defTabSz="457200" rtl="1" eaLnBrk="1" latinLnBrk="0" hangingPunct="1">
              <a:spcBef>
                <a:spcPct val="0"/>
              </a:spcBef>
              <a:buNone/>
            </a:pPr>
            <a:r>
              <a:rPr lang="ar-SA" dirty="0" smtClean="0"/>
              <a:t>أساليب تجزئة سوق المستهلكين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 algn="r" defTabSz="457200" rtl="1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+mj-lt"/>
              <a:buAutoNum type="alphaUcPeriod"/>
            </a:pPr>
            <a:r>
              <a:rPr lang="ar-SA" dirty="0" smtClean="0"/>
              <a:t>التجزئة الجغرافية</a:t>
            </a:r>
          </a:p>
          <a:p>
            <a:pPr marL="457200" indent="-457200" algn="r" defTabSz="457200" rtl="1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+mj-lt"/>
              <a:buAutoNum type="alphaUcPeriod"/>
            </a:pPr>
            <a:r>
              <a:rPr lang="ar-SA" dirty="0" smtClean="0"/>
              <a:t>التجزئة الديموغرافية “السكانية”: (العمر / الجنس/ الدخل)</a:t>
            </a:r>
          </a:p>
          <a:p>
            <a:pPr marL="457200" indent="-457200" algn="r" defTabSz="457200" rtl="1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+mj-lt"/>
              <a:buAutoNum type="alphaUcPeriod"/>
            </a:pPr>
            <a:r>
              <a:rPr lang="ar-SA" dirty="0" smtClean="0"/>
              <a:t>التجزئة النفسية</a:t>
            </a:r>
          </a:p>
          <a:p>
            <a:pPr marL="457200" indent="-457200" algn="r" defTabSz="457200" rtl="1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+mj-lt"/>
              <a:buAutoNum type="alphaUcPeriod"/>
            </a:pPr>
            <a:r>
              <a:rPr lang="ar-SA" dirty="0" smtClean="0"/>
              <a:t>التجزئة السلوكية أو المنفعة : (نسبة الاستخدام/ حالة الولاء)</a:t>
            </a:r>
          </a:p>
        </p:txBody>
      </p:sp>
    </p:spTree>
    <p:extLst>
      <p:ext uri="{BB962C8B-B14F-4D97-AF65-F5344CB8AC3E}">
        <p14:creationId xmlns:p14="http://schemas.microsoft.com/office/powerpoint/2010/main" val="70355275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rallax">
  <a:themeElements>
    <a:clrScheme name="Parallax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30ACEC"/>
      </a:accent1>
      <a:accent2>
        <a:srgbClr val="80C34F"/>
      </a:accent2>
      <a:accent3>
        <a:srgbClr val="E29D3E"/>
      </a:accent3>
      <a:accent4>
        <a:srgbClr val="D64A3B"/>
      </a:accent4>
      <a:accent5>
        <a:srgbClr val="D64787"/>
      </a:accent5>
      <a:accent6>
        <a:srgbClr val="A666E1"/>
      </a:accent6>
      <a:hlink>
        <a:srgbClr val="3085ED"/>
      </a:hlink>
      <a:folHlink>
        <a:srgbClr val="82B6F4"/>
      </a:folHlink>
    </a:clrScheme>
    <a:fontScheme name="Parallax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4F7A876A-7598-49CA-AFC8-8EDA2551E4A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Parallax</Template>
  <TotalTime>1179</TotalTime>
  <Words>536</Words>
  <Application>Microsoft Macintosh PowerPoint</Application>
  <PresentationFormat>Widescreen</PresentationFormat>
  <Paragraphs>83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Corbel</vt:lpstr>
      <vt:lpstr>Mangal</vt:lpstr>
      <vt:lpstr>Tahoma</vt:lpstr>
      <vt:lpstr>Wingdings</vt:lpstr>
      <vt:lpstr>Arial</vt:lpstr>
      <vt:lpstr>Parallax</vt:lpstr>
      <vt:lpstr>التسويق و عناصر المزيج التسويقي</vt:lpstr>
      <vt:lpstr>التسويق</vt:lpstr>
      <vt:lpstr>التسويق</vt:lpstr>
      <vt:lpstr>التسويق</vt:lpstr>
      <vt:lpstr>عناصر استراتيجية التسويق</vt:lpstr>
      <vt:lpstr>وظائف التسويق</vt:lpstr>
      <vt:lpstr>البيئة التسويقية</vt:lpstr>
      <vt:lpstr>تجزئة السوق</vt:lpstr>
      <vt:lpstr>أساليب تجزئة سوق المستهلكين</vt:lpstr>
      <vt:lpstr>المعايير الخاصة بوضع تجزئة فعالة</vt:lpstr>
      <vt:lpstr>مراحل و خطوات تجزئة السوق</vt:lpstr>
      <vt:lpstr>استراتيجيات الوصول للأسواق المستهدفة</vt:lpstr>
      <vt:lpstr>سلوك المستهلك</vt:lpstr>
      <vt:lpstr>العوامل المؤثرة في السلوك</vt:lpstr>
      <vt:lpstr>الفرق بين الحاجات و الدوافع</vt:lpstr>
      <vt:lpstr>هرم ماسلو للحاجات </vt:lpstr>
    </vt:vector>
  </TitlesOfParts>
  <Company/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التسويق و عناصر المزيج التسويقي</dc:title>
  <dc:creator>Mashael Al-mugairen</dc:creator>
  <cp:lastModifiedBy>Mashael Al-mugairen</cp:lastModifiedBy>
  <cp:revision>9</cp:revision>
  <dcterms:created xsi:type="dcterms:W3CDTF">2017-11-04T11:42:46Z</dcterms:created>
  <dcterms:modified xsi:type="dcterms:W3CDTF">2017-11-05T07:22:43Z</dcterms:modified>
</cp:coreProperties>
</file>