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>
        <p:scale>
          <a:sx n="90" d="100"/>
          <a:sy n="90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48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3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0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6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80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81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0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5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9234C-916B-4479-805D-2358A173BB39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1EBD3-98DC-4E39-9C8C-FE48178B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5526" y="1639815"/>
            <a:ext cx="9144000" cy="2387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التسويق الاستراتيجي (مراجعه)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8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solidFill>
                  <a:schemeClr val="accent1"/>
                </a:solidFill>
              </a:rPr>
              <a:t>ماهي خطوات التخطيط الاستراتيجي ؟؟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4834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أولا/تحديد </a:t>
            </a:r>
            <a:r>
              <a:rPr lang="ar-SA" smtClean="0">
                <a:solidFill>
                  <a:schemeClr val="tx1"/>
                </a:solidFill>
              </a:rPr>
              <a:t>الرؤية المستقبلة</a:t>
            </a:r>
            <a:endParaRPr lang="ar-SA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ثانيا/المهمة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ثالثا/صياغة الأهداف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رابعا/صياغة الاستراتيجيات العاملة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خامسا/صياغة الاستراتيجيات التفصيلية للأنشطة المختلفة</a:t>
            </a:r>
          </a:p>
        </p:txBody>
      </p:sp>
    </p:spTree>
    <p:extLst>
      <p:ext uri="{BB962C8B-B14F-4D97-AF65-F5344CB8AC3E}">
        <p14:creationId xmlns:p14="http://schemas.microsoft.com/office/powerpoint/2010/main" val="1152560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>
                <a:solidFill>
                  <a:schemeClr val="accent1"/>
                </a:solidFill>
              </a:rPr>
              <a:t>عناصر الخطة التسويقية الاستراتيجية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أولا/تحليل </a:t>
            </a:r>
            <a:r>
              <a:rPr lang="ar-SA" dirty="0" smtClean="0">
                <a:solidFill>
                  <a:schemeClr val="tx1"/>
                </a:solidFill>
              </a:rPr>
              <a:t>الموقف</a:t>
            </a: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ثانيا/تقيم الفرص و المخاطر </a:t>
            </a:r>
            <a:r>
              <a:rPr lang="ar-SA" dirty="0" err="1" smtClean="0">
                <a:solidFill>
                  <a:schemeClr val="tx1"/>
                </a:solidFill>
              </a:rPr>
              <a:t>التسويسقة</a:t>
            </a:r>
            <a:endParaRPr lang="ar-SA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ثالثا/صياغة الأهداف </a:t>
            </a:r>
            <a:r>
              <a:rPr lang="ar-SA" dirty="0" err="1" smtClean="0">
                <a:solidFill>
                  <a:schemeClr val="tx1"/>
                </a:solidFill>
              </a:rPr>
              <a:t>التسويقة</a:t>
            </a:r>
            <a:endParaRPr lang="ar-S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رابعا/تكوين الاستراتيجيات </a:t>
            </a:r>
            <a:r>
              <a:rPr lang="ar-SA" dirty="0" smtClean="0">
                <a:solidFill>
                  <a:schemeClr val="tx1"/>
                </a:solidFill>
              </a:rPr>
              <a:t>التسويقية</a:t>
            </a: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خامسا/صياغة خطط المزيج التسويقي </a:t>
            </a:r>
            <a:r>
              <a:rPr lang="ar-SA" dirty="0" smtClean="0">
                <a:solidFill>
                  <a:schemeClr val="tx1"/>
                </a:solidFill>
              </a:rPr>
              <a:t>المتكامل</a:t>
            </a: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سادسا/وضع البرامج التفاضلية </a:t>
            </a:r>
            <a:r>
              <a:rPr lang="ar-SA" dirty="0" smtClean="0">
                <a:solidFill>
                  <a:schemeClr val="tx1"/>
                </a:solidFill>
              </a:rPr>
              <a:t>للتنفيذ</a:t>
            </a: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سابعا/تنفيذ الخطة و </a:t>
            </a:r>
            <a:r>
              <a:rPr lang="ar-SA" dirty="0" smtClean="0">
                <a:solidFill>
                  <a:schemeClr val="tx1"/>
                </a:solidFill>
              </a:rPr>
              <a:t>مطابقتها</a:t>
            </a:r>
          </a:p>
          <a:p>
            <a:pPr marL="0" indent="0" algn="ctr">
              <a:buNone/>
            </a:pPr>
            <a:r>
              <a:rPr lang="ar-SA" dirty="0">
                <a:solidFill>
                  <a:schemeClr val="tx1"/>
                </a:solidFill>
              </a:rPr>
              <a:t>ثامنا/تقيم الخطة:</a:t>
            </a:r>
          </a:p>
        </p:txBody>
      </p:sp>
    </p:spTree>
    <p:extLst>
      <p:ext uri="{BB962C8B-B14F-4D97-AF65-F5344CB8AC3E}">
        <p14:creationId xmlns:p14="http://schemas.microsoft.com/office/powerpoint/2010/main" val="327931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874" y="2612139"/>
            <a:ext cx="10515600" cy="132556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>
                <a:solidFill>
                  <a:schemeClr val="accent1"/>
                </a:solidFill>
              </a:rPr>
              <a:t>ماذا يعني المنافس </a:t>
            </a:r>
            <a:r>
              <a:rPr lang="ar-SA" dirty="0" smtClean="0">
                <a:solidFill>
                  <a:schemeClr val="accent1"/>
                </a:solidFill>
              </a:rPr>
              <a:t>؟..............................................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0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>
                <a:solidFill>
                  <a:schemeClr val="accent1"/>
                </a:solidFill>
              </a:rPr>
              <a:t>أنواع المنافسة ؟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ar-SA" dirty="0"/>
              <a:t/>
            </a:r>
            <a:br>
              <a:rPr lang="ar-SA" dirty="0"/>
            </a:br>
            <a:r>
              <a:rPr lang="ar-SA" dirty="0">
                <a:solidFill>
                  <a:schemeClr val="accent1"/>
                </a:solidFill>
              </a:rPr>
              <a:t>نوعين </a:t>
            </a:r>
            <a:r>
              <a:rPr lang="ar-SA" dirty="0"/>
              <a:t/>
            </a:r>
            <a:br>
              <a:rPr lang="ar-SA" dirty="0"/>
            </a:br>
            <a:r>
              <a:rPr lang="ar-SA" dirty="0">
                <a:solidFill>
                  <a:srgbClr val="C00000"/>
                </a:solidFill>
              </a:rPr>
              <a:t>أولا: </a:t>
            </a:r>
            <a:r>
              <a:rPr lang="ar-SA" dirty="0">
                <a:solidFill>
                  <a:srgbClr val="7030A0"/>
                </a:solidFill>
              </a:rPr>
              <a:t>المنافس المباشر هو الذي يقدم سلعا و خدمات و تتطابق بشكل شبة كامل مع منتجاتنا في السوق مثل أقلام الرصاص</a:t>
            </a:r>
            <a:br>
              <a:rPr lang="ar-SA" dirty="0">
                <a:solidFill>
                  <a:srgbClr val="7030A0"/>
                </a:solidFill>
              </a:rPr>
            </a:br>
            <a:r>
              <a:rPr lang="ar-SA" dirty="0">
                <a:solidFill>
                  <a:srgbClr val="7030A0"/>
                </a:solidFill>
              </a:rPr>
              <a:t/>
            </a:r>
            <a:br>
              <a:rPr lang="ar-SA" dirty="0">
                <a:solidFill>
                  <a:srgbClr val="7030A0"/>
                </a:solidFill>
              </a:rPr>
            </a:br>
            <a:r>
              <a:rPr lang="ar-SA" dirty="0">
                <a:solidFill>
                  <a:srgbClr val="C00000"/>
                </a:solidFill>
              </a:rPr>
              <a:t>ثانيا: </a:t>
            </a:r>
            <a:r>
              <a:rPr lang="ar-SA" dirty="0">
                <a:solidFill>
                  <a:srgbClr val="7030A0"/>
                </a:solidFill>
              </a:rPr>
              <a:t>المنافس الغير مباشر هو الذي يقدم سلعا و خدمات تؤثر على الاقبال من منتجاتنا و تمكن من التحول لقطاع من السوق اليها مثل الحبر السائل و أقلام الرصاص الخشبية</a:t>
            </a: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99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87671"/>
            <a:ext cx="10515600" cy="435133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>
                <a:solidFill>
                  <a:schemeClr val="accent1"/>
                </a:solidFill>
              </a:rPr>
              <a:t>يتضمن تحليل عناصر القوه والضعف ما يلي</a:t>
            </a:r>
            <a:r>
              <a:rPr lang="ar-SA" dirty="0"/>
              <a:t/>
            </a:r>
            <a:br>
              <a:rPr lang="ar-SA" dirty="0"/>
            </a:br>
            <a:r>
              <a:rPr lang="ar-SA" dirty="0"/>
              <a:t> </a:t>
            </a:r>
            <a:br>
              <a:rPr lang="ar-SA" dirty="0"/>
            </a:br>
            <a:r>
              <a:rPr lang="ar-SA" dirty="0">
                <a:solidFill>
                  <a:srgbClr val="7030A0"/>
                </a:solidFill>
              </a:rPr>
              <a:t>- ما مظاهر القوه التي تتميز بها </a:t>
            </a:r>
            <a:r>
              <a:rPr lang="ar-SA" dirty="0">
                <a:solidFill>
                  <a:srgbClr val="C00000"/>
                </a:solidFill>
              </a:rPr>
              <a:t>(ما وجه القوه التي يتمكن أن يدركها المستهلك و يحددها في سلعك و خدماتك)</a:t>
            </a:r>
            <a:br>
              <a:rPr lang="ar-SA" dirty="0">
                <a:solidFill>
                  <a:srgbClr val="C00000"/>
                </a:solidFill>
              </a:rPr>
            </a:br>
            <a:r>
              <a:rPr lang="ar-SA" dirty="0">
                <a:solidFill>
                  <a:srgbClr val="7030A0"/>
                </a:solidFill>
              </a:rPr>
              <a:t>-ما أهم مظاهر الضعف التي توجد لدينا </a:t>
            </a:r>
            <a:br>
              <a:rPr lang="ar-SA" dirty="0">
                <a:solidFill>
                  <a:srgbClr val="7030A0"/>
                </a:solidFill>
              </a:rPr>
            </a:br>
            <a:r>
              <a:rPr lang="ar-SA" dirty="0">
                <a:solidFill>
                  <a:srgbClr val="7030A0"/>
                </a:solidFill>
              </a:rPr>
              <a:t>-حدد الفرص المستقبلية</a:t>
            </a:r>
            <a:br>
              <a:rPr lang="ar-SA" dirty="0">
                <a:solidFill>
                  <a:srgbClr val="7030A0"/>
                </a:solidFill>
              </a:rPr>
            </a:br>
            <a:r>
              <a:rPr lang="ar-SA" dirty="0">
                <a:solidFill>
                  <a:srgbClr val="7030A0"/>
                </a:solidFill>
              </a:rPr>
              <a:t>-حدد التهديدات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25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71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التسويق الاستراتيجي (مراجعه) </vt:lpstr>
      <vt:lpstr>ماهي خطوات التخطيط الاستراتيجي ؟؟ </vt:lpstr>
      <vt:lpstr>عناصر الخطة التسويقية الاستراتيجية</vt:lpstr>
      <vt:lpstr>ماذا يعني المنافس ؟..............................................</vt:lpstr>
      <vt:lpstr>أنواع المنافسة ؟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التسويق الاستراتيجي (مراجعه) </dc:title>
  <dc:creator>nuha alnumair</dc:creator>
  <cp:lastModifiedBy>nuha alnumair</cp:lastModifiedBy>
  <cp:revision>2</cp:revision>
  <dcterms:created xsi:type="dcterms:W3CDTF">2017-02-19T13:31:23Z</dcterms:created>
  <dcterms:modified xsi:type="dcterms:W3CDTF">2017-02-19T15:16:31Z</dcterms:modified>
</cp:coreProperties>
</file>