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5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4" r:id="rId10"/>
    <p:sldId id="275" r:id="rId11"/>
    <p:sldId id="276" r:id="rId12"/>
    <p:sldId id="295" r:id="rId13"/>
    <p:sldId id="277" r:id="rId14"/>
    <p:sldId id="278" r:id="rId15"/>
    <p:sldId id="296" r:id="rId16"/>
    <p:sldId id="279" r:id="rId17"/>
    <p:sldId id="280" r:id="rId18"/>
    <p:sldId id="298" r:id="rId19"/>
    <p:sldId id="281" r:id="rId20"/>
    <p:sldId id="297" r:id="rId21"/>
    <p:sldId id="282" r:id="rId22"/>
    <p:sldId id="285" r:id="rId23"/>
    <p:sldId id="284" r:id="rId24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4791"/>
    <a:srgbClr val="CC0099"/>
    <a:srgbClr val="FF89B9"/>
    <a:srgbClr val="D0CB00"/>
    <a:srgbClr val="E3DE00"/>
    <a:srgbClr val="C96B69"/>
    <a:srgbClr val="FFBA75"/>
    <a:srgbClr val="FFFF00"/>
    <a:srgbClr val="FFAE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6547E7-030B-4F1A-81B4-3A3B19026706}" type="doc">
      <dgm:prSet loTypeId="urn:microsoft.com/office/officeart/2005/8/layout/pyramid2" loCatId="pyramid" qsTypeId="urn:microsoft.com/office/officeart/2005/8/quickstyle/3d3" qsCatId="3D" csTypeId="urn:microsoft.com/office/officeart/2005/8/colors/colorful4" csCatId="colorful" phldr="1"/>
      <dgm:spPr/>
    </dgm:pt>
    <dgm:pt modelId="{23C6D202-3C5F-4DA5-ACDE-5AC27B696DC3}">
      <dgm:prSet phldrT="[Text]" custT="1"/>
      <dgm:spPr/>
      <dgm:t>
        <a:bodyPr/>
        <a:lstStyle/>
        <a:p>
          <a:pPr rtl="1"/>
          <a:r>
            <a:rPr lang="x-none" sz="2000" dirty="0" smtClean="0">
              <a:cs typeface="+mj-cs"/>
            </a:rPr>
            <a:t>ملاحظة سلوك الطفل النمائي من قبل الوالدين والمعلمه ومقارنه مظاهر السلوك النمائي لدي الطفل التوحدي مع مظاهر السلوك النمائي لدي الطفل العادي.</a:t>
          </a:r>
          <a:endParaRPr lang="x-none" sz="2000" dirty="0">
            <a:cs typeface="+mj-cs"/>
          </a:endParaRPr>
        </a:p>
      </dgm:t>
    </dgm:pt>
    <dgm:pt modelId="{A6E9886A-D00F-47F7-80B2-5FEB8B761090}" type="parTrans" cxnId="{16AC56D9-9EBE-46F8-93F8-556035E4AE6F}">
      <dgm:prSet/>
      <dgm:spPr/>
      <dgm:t>
        <a:bodyPr/>
        <a:lstStyle/>
        <a:p>
          <a:pPr rtl="1"/>
          <a:endParaRPr lang="x-none"/>
        </a:p>
      </dgm:t>
    </dgm:pt>
    <dgm:pt modelId="{47632A92-4E60-46A7-B213-101D1E88C51F}" type="sibTrans" cxnId="{16AC56D9-9EBE-46F8-93F8-556035E4AE6F}">
      <dgm:prSet/>
      <dgm:spPr/>
      <dgm:t>
        <a:bodyPr/>
        <a:lstStyle/>
        <a:p>
          <a:pPr rtl="1"/>
          <a:endParaRPr lang="x-none"/>
        </a:p>
      </dgm:t>
    </dgm:pt>
    <dgm:pt modelId="{0F8F99AC-9437-4E23-9ED4-5145320CDB30}">
      <dgm:prSet phldrT="[Text]" custT="1"/>
      <dgm:spPr/>
      <dgm:t>
        <a:bodyPr/>
        <a:lstStyle/>
        <a:p>
          <a:pPr rtl="1"/>
          <a:r>
            <a:rPr lang="x-none" sz="1800" dirty="0" smtClean="0">
              <a:cs typeface="+mj-cs"/>
            </a:rPr>
            <a:t>استخدام الاختبارات المسحيه السريعه أوقوائم التقدير والتي يمكن أن تعطي الفاحص تصوراً عن حالة الطفل ونوعها .</a:t>
          </a:r>
          <a:endParaRPr lang="x-none" sz="1800" dirty="0">
            <a:cs typeface="+mj-cs"/>
          </a:endParaRPr>
        </a:p>
      </dgm:t>
    </dgm:pt>
    <dgm:pt modelId="{21AA0BC0-A091-4843-B9E5-C23B856E3A3B}" type="parTrans" cxnId="{EE521464-80EE-49E5-8E93-6039942A4CC2}">
      <dgm:prSet/>
      <dgm:spPr/>
      <dgm:t>
        <a:bodyPr/>
        <a:lstStyle/>
        <a:p>
          <a:pPr rtl="1"/>
          <a:endParaRPr lang="x-none"/>
        </a:p>
      </dgm:t>
    </dgm:pt>
    <dgm:pt modelId="{66BDB309-8F46-4963-AC5C-92ED20935DFB}" type="sibTrans" cxnId="{EE521464-80EE-49E5-8E93-6039942A4CC2}">
      <dgm:prSet/>
      <dgm:spPr/>
      <dgm:t>
        <a:bodyPr/>
        <a:lstStyle/>
        <a:p>
          <a:pPr rtl="1"/>
          <a:endParaRPr lang="x-none"/>
        </a:p>
      </dgm:t>
    </dgm:pt>
    <dgm:pt modelId="{AF71CB56-BF70-498E-95C0-8528F254FAFF}">
      <dgm:prSet phldrT="[Text]" custT="1"/>
      <dgm:spPr/>
      <dgm:t>
        <a:bodyPr/>
        <a:lstStyle/>
        <a:p>
          <a:pPr rtl="1"/>
          <a:r>
            <a:rPr lang="x-none" sz="2000" dirty="0" smtClean="0"/>
            <a:t>استخدام الإختبارات المقننة المعروفة في مجال تشخيص حالات التوحد.</a:t>
          </a:r>
          <a:endParaRPr lang="x-none" sz="2000" dirty="0"/>
        </a:p>
      </dgm:t>
    </dgm:pt>
    <dgm:pt modelId="{CB709813-6261-4AE8-A7E1-35FFDC5D2AA8}" type="parTrans" cxnId="{902301FD-717D-4A50-B9F3-342008779491}">
      <dgm:prSet/>
      <dgm:spPr/>
      <dgm:t>
        <a:bodyPr/>
        <a:lstStyle/>
        <a:p>
          <a:pPr rtl="1"/>
          <a:endParaRPr lang="x-none"/>
        </a:p>
      </dgm:t>
    </dgm:pt>
    <dgm:pt modelId="{1B848FDF-B803-4C94-85E1-C13EA04271D6}" type="sibTrans" cxnId="{902301FD-717D-4A50-B9F3-342008779491}">
      <dgm:prSet/>
      <dgm:spPr/>
      <dgm:t>
        <a:bodyPr/>
        <a:lstStyle/>
        <a:p>
          <a:pPr rtl="1"/>
          <a:endParaRPr lang="x-none"/>
        </a:p>
      </dgm:t>
    </dgm:pt>
    <dgm:pt modelId="{AD62F99A-8BE9-458B-B74D-D071152788E6}" type="pres">
      <dgm:prSet presAssocID="{686547E7-030B-4F1A-81B4-3A3B19026706}" presName="compositeShape" presStyleCnt="0">
        <dgm:presLayoutVars>
          <dgm:dir/>
          <dgm:resizeHandles/>
        </dgm:presLayoutVars>
      </dgm:prSet>
      <dgm:spPr/>
    </dgm:pt>
    <dgm:pt modelId="{2D91B348-F1E7-45F0-96BE-87F536E42BB9}" type="pres">
      <dgm:prSet presAssocID="{686547E7-030B-4F1A-81B4-3A3B19026706}" presName="pyramid" presStyleLbl="node1" presStyleIdx="0" presStyleCnt="1"/>
      <dgm:spPr/>
    </dgm:pt>
    <dgm:pt modelId="{F95B7AE6-796C-4FEA-BEF3-53179EB016A3}" type="pres">
      <dgm:prSet presAssocID="{686547E7-030B-4F1A-81B4-3A3B19026706}" presName="theList" presStyleCnt="0"/>
      <dgm:spPr/>
    </dgm:pt>
    <dgm:pt modelId="{718F51FD-B843-4DDD-87D7-9DCE62F86DEA}" type="pres">
      <dgm:prSet presAssocID="{23C6D202-3C5F-4DA5-ACDE-5AC27B696DC3}" presName="aNode" presStyleLbl="fgAcc1" presStyleIdx="0" presStyleCnt="3" custScaleX="136539" custScaleY="190222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E4422E46-2E4A-4EB7-81A7-5A24B0C2B00D}" type="pres">
      <dgm:prSet presAssocID="{23C6D202-3C5F-4DA5-ACDE-5AC27B696DC3}" presName="aSpace" presStyleCnt="0"/>
      <dgm:spPr/>
    </dgm:pt>
    <dgm:pt modelId="{3A07F942-DB32-43E9-B434-E58D4BB3E631}" type="pres">
      <dgm:prSet presAssocID="{0F8F99AC-9437-4E23-9ED4-5145320CDB30}" presName="aNode" presStyleLbl="fgAcc1" presStyleIdx="1" presStyleCnt="3" custScaleX="137500" custScaleY="131387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689BF8C5-B1A4-4EEB-A763-6BC398B77745}" type="pres">
      <dgm:prSet presAssocID="{0F8F99AC-9437-4E23-9ED4-5145320CDB30}" presName="aSpace" presStyleCnt="0"/>
      <dgm:spPr/>
    </dgm:pt>
    <dgm:pt modelId="{4D0E882F-95A8-4AE1-A06D-2E8FD5671638}" type="pres">
      <dgm:prSet presAssocID="{AF71CB56-BF70-498E-95C0-8528F254FAFF}" presName="aNode" presStyleLbl="fgAcc1" presStyleIdx="2" presStyleCnt="3" custScaleX="133173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55D4DEB5-A20A-4D5A-86DC-1892DBAF9FB9}" type="pres">
      <dgm:prSet presAssocID="{AF71CB56-BF70-498E-95C0-8528F254FAFF}" presName="aSpace" presStyleCnt="0"/>
      <dgm:spPr/>
    </dgm:pt>
  </dgm:ptLst>
  <dgm:cxnLst>
    <dgm:cxn modelId="{F62BC6BA-D642-453C-A2B1-27654E093E7E}" type="presOf" srcId="{23C6D202-3C5F-4DA5-ACDE-5AC27B696DC3}" destId="{718F51FD-B843-4DDD-87D7-9DCE62F86DEA}" srcOrd="0" destOrd="0" presId="urn:microsoft.com/office/officeart/2005/8/layout/pyramid2"/>
    <dgm:cxn modelId="{902301FD-717D-4A50-B9F3-342008779491}" srcId="{686547E7-030B-4F1A-81B4-3A3B19026706}" destId="{AF71CB56-BF70-498E-95C0-8528F254FAFF}" srcOrd="2" destOrd="0" parTransId="{CB709813-6261-4AE8-A7E1-35FFDC5D2AA8}" sibTransId="{1B848FDF-B803-4C94-85E1-C13EA04271D6}"/>
    <dgm:cxn modelId="{16AC56D9-9EBE-46F8-93F8-556035E4AE6F}" srcId="{686547E7-030B-4F1A-81B4-3A3B19026706}" destId="{23C6D202-3C5F-4DA5-ACDE-5AC27B696DC3}" srcOrd="0" destOrd="0" parTransId="{A6E9886A-D00F-47F7-80B2-5FEB8B761090}" sibTransId="{47632A92-4E60-46A7-B213-101D1E88C51F}"/>
    <dgm:cxn modelId="{57EC09A0-8FAF-4442-8912-3B389274BBFB}" type="presOf" srcId="{686547E7-030B-4F1A-81B4-3A3B19026706}" destId="{AD62F99A-8BE9-458B-B74D-D071152788E6}" srcOrd="0" destOrd="0" presId="urn:microsoft.com/office/officeart/2005/8/layout/pyramid2"/>
    <dgm:cxn modelId="{EE521464-80EE-49E5-8E93-6039942A4CC2}" srcId="{686547E7-030B-4F1A-81B4-3A3B19026706}" destId="{0F8F99AC-9437-4E23-9ED4-5145320CDB30}" srcOrd="1" destOrd="0" parTransId="{21AA0BC0-A091-4843-B9E5-C23B856E3A3B}" sibTransId="{66BDB309-8F46-4963-AC5C-92ED20935DFB}"/>
    <dgm:cxn modelId="{2209B3DA-7963-45B0-88AB-D17A465BD31F}" type="presOf" srcId="{0F8F99AC-9437-4E23-9ED4-5145320CDB30}" destId="{3A07F942-DB32-43E9-B434-E58D4BB3E631}" srcOrd="0" destOrd="0" presId="urn:microsoft.com/office/officeart/2005/8/layout/pyramid2"/>
    <dgm:cxn modelId="{FD4EDC96-C021-4B52-9C10-5220ADF6E3B5}" type="presOf" srcId="{AF71CB56-BF70-498E-95C0-8528F254FAFF}" destId="{4D0E882F-95A8-4AE1-A06D-2E8FD5671638}" srcOrd="0" destOrd="0" presId="urn:microsoft.com/office/officeart/2005/8/layout/pyramid2"/>
    <dgm:cxn modelId="{4DEDA743-D469-40B1-AFE6-3F5E6976BF5F}" type="presParOf" srcId="{AD62F99A-8BE9-458B-B74D-D071152788E6}" destId="{2D91B348-F1E7-45F0-96BE-87F536E42BB9}" srcOrd="0" destOrd="0" presId="urn:microsoft.com/office/officeart/2005/8/layout/pyramid2"/>
    <dgm:cxn modelId="{6C742A94-914D-4917-84B9-55FB7F2E79CD}" type="presParOf" srcId="{AD62F99A-8BE9-458B-B74D-D071152788E6}" destId="{F95B7AE6-796C-4FEA-BEF3-53179EB016A3}" srcOrd="1" destOrd="0" presId="urn:microsoft.com/office/officeart/2005/8/layout/pyramid2"/>
    <dgm:cxn modelId="{E34AA8CE-F759-4308-A111-7DBF6D4A5740}" type="presParOf" srcId="{F95B7AE6-796C-4FEA-BEF3-53179EB016A3}" destId="{718F51FD-B843-4DDD-87D7-9DCE62F86DEA}" srcOrd="0" destOrd="0" presId="urn:microsoft.com/office/officeart/2005/8/layout/pyramid2"/>
    <dgm:cxn modelId="{5B08D513-77B2-43F8-99B4-B75DE388A660}" type="presParOf" srcId="{F95B7AE6-796C-4FEA-BEF3-53179EB016A3}" destId="{E4422E46-2E4A-4EB7-81A7-5A24B0C2B00D}" srcOrd="1" destOrd="0" presId="urn:microsoft.com/office/officeart/2005/8/layout/pyramid2"/>
    <dgm:cxn modelId="{E869F4AB-9397-4180-8D76-8011225E6F21}" type="presParOf" srcId="{F95B7AE6-796C-4FEA-BEF3-53179EB016A3}" destId="{3A07F942-DB32-43E9-B434-E58D4BB3E631}" srcOrd="2" destOrd="0" presId="urn:microsoft.com/office/officeart/2005/8/layout/pyramid2"/>
    <dgm:cxn modelId="{BC8C7CD7-2E63-40F1-81C4-781439EF02B2}" type="presParOf" srcId="{F95B7AE6-796C-4FEA-BEF3-53179EB016A3}" destId="{689BF8C5-B1A4-4EEB-A763-6BC398B77745}" srcOrd="3" destOrd="0" presId="urn:microsoft.com/office/officeart/2005/8/layout/pyramid2"/>
    <dgm:cxn modelId="{729413AD-EC41-4A5D-883E-C53DB3348492}" type="presParOf" srcId="{F95B7AE6-796C-4FEA-BEF3-53179EB016A3}" destId="{4D0E882F-95A8-4AE1-A06D-2E8FD5671638}" srcOrd="4" destOrd="0" presId="urn:microsoft.com/office/officeart/2005/8/layout/pyramid2"/>
    <dgm:cxn modelId="{F16681C8-B06A-4FA7-B645-CBFE7AB64930}" type="presParOf" srcId="{F95B7AE6-796C-4FEA-BEF3-53179EB016A3}" destId="{55D4DEB5-A20A-4D5A-86DC-1892DBAF9FB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73026B-35F7-4FA9-9793-414168F42F38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3" csCatId="colorful" phldr="1"/>
      <dgm:spPr/>
    </dgm:pt>
    <dgm:pt modelId="{10AD3572-CC00-4871-9035-9DFCA1FDB794}">
      <dgm:prSet phldrT="[Text]"/>
      <dgm:spPr/>
      <dgm:t>
        <a:bodyPr/>
        <a:lstStyle/>
        <a:p>
          <a:pPr rtl="1"/>
          <a:r>
            <a:rPr lang="x-none" dirty="0" smtClean="0"/>
            <a:t>البرامج التربوية </a:t>
          </a:r>
          <a:endParaRPr lang="x-none" dirty="0"/>
        </a:p>
      </dgm:t>
    </dgm:pt>
    <dgm:pt modelId="{875345B1-B331-4921-BFD6-0C1C33605D85}" type="parTrans" cxnId="{F19BCADD-B11A-4BBD-BA27-5CD0543E0C0B}">
      <dgm:prSet/>
      <dgm:spPr/>
    </dgm:pt>
    <dgm:pt modelId="{C035D46C-B5DE-43B3-A541-26AD85B90BCF}" type="sibTrans" cxnId="{F19BCADD-B11A-4BBD-BA27-5CD0543E0C0B}">
      <dgm:prSet/>
      <dgm:spPr/>
      <dgm:t>
        <a:bodyPr/>
        <a:lstStyle/>
        <a:p>
          <a:pPr rtl="1"/>
          <a:endParaRPr lang="x-none"/>
        </a:p>
      </dgm:t>
    </dgm:pt>
    <dgm:pt modelId="{079C6994-800D-48C1-B2AB-D45E0CE7FEFA}">
      <dgm:prSet phldrT="[Text]"/>
      <dgm:spPr/>
      <dgm:t>
        <a:bodyPr/>
        <a:lstStyle/>
        <a:p>
          <a:pPr rtl="1"/>
          <a:r>
            <a:rPr lang="x-none" dirty="0" smtClean="0"/>
            <a:t>البرامج الطبية </a:t>
          </a:r>
          <a:endParaRPr lang="x-none" dirty="0"/>
        </a:p>
      </dgm:t>
    </dgm:pt>
    <dgm:pt modelId="{FF5D5786-5BA0-4D1F-A9DE-20C06CEB5A96}" type="parTrans" cxnId="{370C05AA-6BDF-439F-BDE8-F2DCC12A582C}">
      <dgm:prSet/>
      <dgm:spPr/>
    </dgm:pt>
    <dgm:pt modelId="{60445FF4-4A29-4364-9DBE-71C35E7D259B}" type="sibTrans" cxnId="{370C05AA-6BDF-439F-BDE8-F2DCC12A582C}">
      <dgm:prSet/>
      <dgm:spPr/>
      <dgm:t>
        <a:bodyPr/>
        <a:lstStyle/>
        <a:p>
          <a:pPr rtl="1"/>
          <a:endParaRPr lang="x-none"/>
        </a:p>
      </dgm:t>
    </dgm:pt>
    <dgm:pt modelId="{E115176E-9C48-474E-9962-86C2A0F09D0D}">
      <dgm:prSet phldrT="[Text]"/>
      <dgm:spPr/>
      <dgm:t>
        <a:bodyPr/>
        <a:lstStyle/>
        <a:p>
          <a:pPr rtl="1"/>
          <a:r>
            <a:rPr lang="x-none" dirty="0" smtClean="0"/>
            <a:t>انواع البرامج التربوية والطبية لحالات التوحد </a:t>
          </a:r>
          <a:endParaRPr lang="x-none" dirty="0"/>
        </a:p>
      </dgm:t>
    </dgm:pt>
    <dgm:pt modelId="{493FCE7B-92D2-4751-8A05-3F4B9331FAED}" type="parTrans" cxnId="{BED7D079-B9AE-424C-ABB7-C2C319A8F8E8}">
      <dgm:prSet/>
      <dgm:spPr/>
    </dgm:pt>
    <dgm:pt modelId="{488FD607-E9C2-4ED6-9730-95A721A5092E}" type="sibTrans" cxnId="{BED7D079-B9AE-424C-ABB7-C2C319A8F8E8}">
      <dgm:prSet/>
      <dgm:spPr/>
    </dgm:pt>
    <dgm:pt modelId="{3325D87D-471A-4BFC-A28A-5080B9BC3B1C}" type="pres">
      <dgm:prSet presAssocID="{0073026B-35F7-4FA9-9793-414168F42F38}" presName="Name0" presStyleCnt="0">
        <dgm:presLayoutVars>
          <dgm:dir/>
          <dgm:resizeHandles val="exact"/>
        </dgm:presLayoutVars>
      </dgm:prSet>
      <dgm:spPr/>
    </dgm:pt>
    <dgm:pt modelId="{ED10BC22-4232-4A05-8935-422C3DBBA21A}" type="pres">
      <dgm:prSet presAssocID="{0073026B-35F7-4FA9-9793-414168F42F38}" presName="vNodes" presStyleCnt="0"/>
      <dgm:spPr/>
    </dgm:pt>
    <dgm:pt modelId="{81425EC9-E8D0-4E63-B235-5E5F380CAB4E}" type="pres">
      <dgm:prSet presAssocID="{10AD3572-CC00-4871-9035-9DFCA1FDB79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F8CA6836-43A5-4B17-9419-AF5A7D4A91C9}" type="pres">
      <dgm:prSet presAssocID="{C035D46C-B5DE-43B3-A541-26AD85B90BCF}" presName="spacerT" presStyleCnt="0"/>
      <dgm:spPr/>
    </dgm:pt>
    <dgm:pt modelId="{0D7A5E9C-7181-48F6-A150-CCC967DE8B8F}" type="pres">
      <dgm:prSet presAssocID="{C035D46C-B5DE-43B3-A541-26AD85B90BCF}" presName="sibTrans" presStyleLbl="sibTrans2D1" presStyleIdx="0" presStyleCnt="2"/>
      <dgm:spPr/>
      <dgm:t>
        <a:bodyPr/>
        <a:lstStyle/>
        <a:p>
          <a:pPr rtl="1"/>
          <a:endParaRPr lang="x-none"/>
        </a:p>
      </dgm:t>
    </dgm:pt>
    <dgm:pt modelId="{6EE69644-2A87-4790-93AF-4CCAD5AC7DC9}" type="pres">
      <dgm:prSet presAssocID="{C035D46C-B5DE-43B3-A541-26AD85B90BCF}" presName="spacerB" presStyleCnt="0"/>
      <dgm:spPr/>
    </dgm:pt>
    <dgm:pt modelId="{C52C646E-1AC6-471C-B545-156F06461B7A}" type="pres">
      <dgm:prSet presAssocID="{079C6994-800D-48C1-B2AB-D45E0CE7FEF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3CA39CA0-E517-4DB2-B408-37C578E6B391}" type="pres">
      <dgm:prSet presAssocID="{0073026B-35F7-4FA9-9793-414168F42F38}" presName="sibTransLast" presStyleLbl="sibTrans2D1" presStyleIdx="1" presStyleCnt="2"/>
      <dgm:spPr/>
      <dgm:t>
        <a:bodyPr/>
        <a:lstStyle/>
        <a:p>
          <a:pPr rtl="1"/>
          <a:endParaRPr lang="x-none"/>
        </a:p>
      </dgm:t>
    </dgm:pt>
    <dgm:pt modelId="{E176AEC6-5CC8-4A91-86AC-44C3F8FC41D2}" type="pres">
      <dgm:prSet presAssocID="{0073026B-35F7-4FA9-9793-414168F42F38}" presName="connectorText" presStyleLbl="sibTrans2D1" presStyleIdx="1" presStyleCnt="2"/>
      <dgm:spPr/>
      <dgm:t>
        <a:bodyPr/>
        <a:lstStyle/>
        <a:p>
          <a:pPr rtl="1"/>
          <a:endParaRPr lang="x-none"/>
        </a:p>
      </dgm:t>
    </dgm:pt>
    <dgm:pt modelId="{AD3919CA-C865-4FD5-B793-DA07FE2B6A76}" type="pres">
      <dgm:prSet presAssocID="{0073026B-35F7-4FA9-9793-414168F42F38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</dgm:ptLst>
  <dgm:cxnLst>
    <dgm:cxn modelId="{1F98EF76-F632-4E11-ADAB-24B942AACCF6}" type="presOf" srcId="{60445FF4-4A29-4364-9DBE-71C35E7D259B}" destId="{E176AEC6-5CC8-4A91-86AC-44C3F8FC41D2}" srcOrd="1" destOrd="0" presId="urn:microsoft.com/office/officeart/2005/8/layout/equation2"/>
    <dgm:cxn modelId="{43F7B17B-812F-4523-8AC8-38AB2C6F1DFA}" type="presOf" srcId="{E115176E-9C48-474E-9962-86C2A0F09D0D}" destId="{AD3919CA-C865-4FD5-B793-DA07FE2B6A76}" srcOrd="0" destOrd="0" presId="urn:microsoft.com/office/officeart/2005/8/layout/equation2"/>
    <dgm:cxn modelId="{C7A18238-8D85-4291-824E-915A1D99B4CE}" type="presOf" srcId="{10AD3572-CC00-4871-9035-9DFCA1FDB794}" destId="{81425EC9-E8D0-4E63-B235-5E5F380CAB4E}" srcOrd="0" destOrd="0" presId="urn:microsoft.com/office/officeart/2005/8/layout/equation2"/>
    <dgm:cxn modelId="{F19BCADD-B11A-4BBD-BA27-5CD0543E0C0B}" srcId="{0073026B-35F7-4FA9-9793-414168F42F38}" destId="{10AD3572-CC00-4871-9035-9DFCA1FDB794}" srcOrd="0" destOrd="0" parTransId="{875345B1-B331-4921-BFD6-0C1C33605D85}" sibTransId="{C035D46C-B5DE-43B3-A541-26AD85B90BCF}"/>
    <dgm:cxn modelId="{833D448A-DD98-4D21-984B-331B1F730F16}" type="presOf" srcId="{60445FF4-4A29-4364-9DBE-71C35E7D259B}" destId="{3CA39CA0-E517-4DB2-B408-37C578E6B391}" srcOrd="0" destOrd="0" presId="urn:microsoft.com/office/officeart/2005/8/layout/equation2"/>
    <dgm:cxn modelId="{C56E8658-5764-4444-9EB8-09C7B0659BC0}" type="presOf" srcId="{0073026B-35F7-4FA9-9793-414168F42F38}" destId="{3325D87D-471A-4BFC-A28A-5080B9BC3B1C}" srcOrd="0" destOrd="0" presId="urn:microsoft.com/office/officeart/2005/8/layout/equation2"/>
    <dgm:cxn modelId="{FF368531-2FD4-4AC0-9222-68CB25A3BE0A}" type="presOf" srcId="{C035D46C-B5DE-43B3-A541-26AD85B90BCF}" destId="{0D7A5E9C-7181-48F6-A150-CCC967DE8B8F}" srcOrd="0" destOrd="0" presId="urn:microsoft.com/office/officeart/2005/8/layout/equation2"/>
    <dgm:cxn modelId="{370C05AA-6BDF-439F-BDE8-F2DCC12A582C}" srcId="{0073026B-35F7-4FA9-9793-414168F42F38}" destId="{079C6994-800D-48C1-B2AB-D45E0CE7FEFA}" srcOrd="1" destOrd="0" parTransId="{FF5D5786-5BA0-4D1F-A9DE-20C06CEB5A96}" sibTransId="{60445FF4-4A29-4364-9DBE-71C35E7D259B}"/>
    <dgm:cxn modelId="{BED7D079-B9AE-424C-ABB7-C2C319A8F8E8}" srcId="{0073026B-35F7-4FA9-9793-414168F42F38}" destId="{E115176E-9C48-474E-9962-86C2A0F09D0D}" srcOrd="2" destOrd="0" parTransId="{493FCE7B-92D2-4751-8A05-3F4B9331FAED}" sibTransId="{488FD607-E9C2-4ED6-9730-95A721A5092E}"/>
    <dgm:cxn modelId="{91A591E0-EAB0-4381-9FD4-A604E9C8277A}" type="presOf" srcId="{079C6994-800D-48C1-B2AB-D45E0CE7FEFA}" destId="{C52C646E-1AC6-471C-B545-156F06461B7A}" srcOrd="0" destOrd="0" presId="urn:microsoft.com/office/officeart/2005/8/layout/equation2"/>
    <dgm:cxn modelId="{4C51F6EC-5366-4027-BAA9-2E21FA700D33}" type="presParOf" srcId="{3325D87D-471A-4BFC-A28A-5080B9BC3B1C}" destId="{ED10BC22-4232-4A05-8935-422C3DBBA21A}" srcOrd="0" destOrd="0" presId="urn:microsoft.com/office/officeart/2005/8/layout/equation2"/>
    <dgm:cxn modelId="{05113CFB-5E56-4F14-B9E5-90D5F9BD9B4E}" type="presParOf" srcId="{ED10BC22-4232-4A05-8935-422C3DBBA21A}" destId="{81425EC9-E8D0-4E63-B235-5E5F380CAB4E}" srcOrd="0" destOrd="0" presId="urn:microsoft.com/office/officeart/2005/8/layout/equation2"/>
    <dgm:cxn modelId="{30DBBCED-82C8-4F31-B919-72D93B06B61D}" type="presParOf" srcId="{ED10BC22-4232-4A05-8935-422C3DBBA21A}" destId="{F8CA6836-43A5-4B17-9419-AF5A7D4A91C9}" srcOrd="1" destOrd="0" presId="urn:microsoft.com/office/officeart/2005/8/layout/equation2"/>
    <dgm:cxn modelId="{2ED074B6-E505-4DFC-9CAA-A4FAB46FF07B}" type="presParOf" srcId="{ED10BC22-4232-4A05-8935-422C3DBBA21A}" destId="{0D7A5E9C-7181-48F6-A150-CCC967DE8B8F}" srcOrd="2" destOrd="0" presId="urn:microsoft.com/office/officeart/2005/8/layout/equation2"/>
    <dgm:cxn modelId="{7E7777B0-5C9B-406D-A410-5A9AAE2B1C7C}" type="presParOf" srcId="{ED10BC22-4232-4A05-8935-422C3DBBA21A}" destId="{6EE69644-2A87-4790-93AF-4CCAD5AC7DC9}" srcOrd="3" destOrd="0" presId="urn:microsoft.com/office/officeart/2005/8/layout/equation2"/>
    <dgm:cxn modelId="{14576647-F09A-49BA-9C88-0BE6ADBF0B9C}" type="presParOf" srcId="{ED10BC22-4232-4A05-8935-422C3DBBA21A}" destId="{C52C646E-1AC6-471C-B545-156F06461B7A}" srcOrd="4" destOrd="0" presId="urn:microsoft.com/office/officeart/2005/8/layout/equation2"/>
    <dgm:cxn modelId="{2BF202C7-A319-4FB5-A739-11B78014EBC2}" type="presParOf" srcId="{3325D87D-471A-4BFC-A28A-5080B9BC3B1C}" destId="{3CA39CA0-E517-4DB2-B408-37C578E6B391}" srcOrd="1" destOrd="0" presId="urn:microsoft.com/office/officeart/2005/8/layout/equation2"/>
    <dgm:cxn modelId="{8B5387C2-F84B-4B0D-8CEC-A24B08D57BA6}" type="presParOf" srcId="{3CA39CA0-E517-4DB2-B408-37C578E6B391}" destId="{E176AEC6-5CC8-4A91-86AC-44C3F8FC41D2}" srcOrd="0" destOrd="0" presId="urn:microsoft.com/office/officeart/2005/8/layout/equation2"/>
    <dgm:cxn modelId="{1B2991A2-7FC3-47F6-B7C9-37FDD9B25A7C}" type="presParOf" srcId="{3325D87D-471A-4BFC-A28A-5080B9BC3B1C}" destId="{AD3919CA-C865-4FD5-B793-DA07FE2B6A76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934353-5362-40D7-B1A9-3897CB1CB73F}" type="doc">
      <dgm:prSet loTypeId="urn:microsoft.com/office/officeart/2005/8/layout/matrix1" loCatId="matrix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x-none"/>
        </a:p>
      </dgm:t>
    </dgm:pt>
    <dgm:pt modelId="{C3CB01FA-1818-495A-BB63-99272146FB16}">
      <dgm:prSet phldrT="[Text]"/>
      <dgm:spPr/>
      <dgm:t>
        <a:bodyPr/>
        <a:lstStyle/>
        <a:p>
          <a:pPr rtl="1"/>
          <a:r>
            <a:rPr lang="x-none" dirty="0" smtClean="0"/>
            <a:t>البرامج التربويه </a:t>
          </a:r>
          <a:endParaRPr lang="x-none" dirty="0"/>
        </a:p>
      </dgm:t>
    </dgm:pt>
    <dgm:pt modelId="{E665E686-D2D6-4201-B413-507ACAE13950}" type="parTrans" cxnId="{EB16902C-27CB-4C8C-9ED6-1AF835B240BB}">
      <dgm:prSet/>
      <dgm:spPr/>
      <dgm:t>
        <a:bodyPr/>
        <a:lstStyle/>
        <a:p>
          <a:pPr rtl="1"/>
          <a:endParaRPr lang="x-none"/>
        </a:p>
      </dgm:t>
    </dgm:pt>
    <dgm:pt modelId="{D8B57370-636F-49FF-A6C8-01B97DE92E9B}" type="sibTrans" cxnId="{EB16902C-27CB-4C8C-9ED6-1AF835B240BB}">
      <dgm:prSet/>
      <dgm:spPr/>
      <dgm:t>
        <a:bodyPr/>
        <a:lstStyle/>
        <a:p>
          <a:pPr rtl="1"/>
          <a:endParaRPr lang="x-none"/>
        </a:p>
      </dgm:t>
    </dgm:pt>
    <dgm:pt modelId="{A4E50CF4-0CE4-4D2C-84B9-EEC515964BB4}">
      <dgm:prSet phldrT="[Text]"/>
      <dgm:spPr/>
      <dgm:t>
        <a:bodyPr/>
        <a:lstStyle/>
        <a:p>
          <a:pPr rtl="1"/>
          <a:r>
            <a:rPr lang="x-none" dirty="0" smtClean="0"/>
            <a:t>نظام التواصل اللفظي باستخدام الصور</a:t>
          </a:r>
        </a:p>
        <a:p>
          <a:pPr rtl="1"/>
          <a:r>
            <a:rPr lang="x-none" dirty="0" smtClean="0"/>
            <a:t> </a:t>
          </a:r>
          <a:r>
            <a:rPr lang="en-US" dirty="0" smtClean="0"/>
            <a:t>Pecs</a:t>
          </a:r>
        </a:p>
        <a:p>
          <a:pPr rtl="1"/>
          <a:endParaRPr lang="x-none" dirty="0"/>
        </a:p>
      </dgm:t>
    </dgm:pt>
    <dgm:pt modelId="{A6179245-0017-4B04-B0C1-C60A0237AC01}" type="sibTrans" cxnId="{506742A4-EF8A-4C69-AAFF-8A92C18B4FF3}">
      <dgm:prSet/>
      <dgm:spPr/>
      <dgm:t>
        <a:bodyPr/>
        <a:lstStyle/>
        <a:p>
          <a:pPr rtl="1"/>
          <a:endParaRPr lang="x-none"/>
        </a:p>
      </dgm:t>
    </dgm:pt>
    <dgm:pt modelId="{70F025F3-2DF8-416A-9C0D-CE9263C79058}" type="parTrans" cxnId="{506742A4-EF8A-4C69-AAFF-8A92C18B4FF3}">
      <dgm:prSet/>
      <dgm:spPr/>
      <dgm:t>
        <a:bodyPr/>
        <a:lstStyle/>
        <a:p>
          <a:pPr rtl="1"/>
          <a:endParaRPr lang="x-none"/>
        </a:p>
      </dgm:t>
    </dgm:pt>
    <dgm:pt modelId="{75BBE408-9FEC-465E-B410-B9ECB7936AF8}">
      <dgm:prSet phldrT="[Text]"/>
      <dgm:spPr/>
      <dgm:t>
        <a:bodyPr/>
        <a:lstStyle/>
        <a:p>
          <a:pPr rtl="1"/>
          <a:r>
            <a:rPr lang="x-none" dirty="0" smtClean="0"/>
            <a:t>برامج التدخل </a:t>
          </a:r>
          <a:r>
            <a:rPr lang="x-none" smtClean="0"/>
            <a:t>المبكر </a:t>
          </a:r>
          <a:r>
            <a:rPr lang="ar-SA" dirty="0" smtClean="0"/>
            <a:t>(</a:t>
          </a:r>
          <a:r>
            <a:rPr lang="ar-SA" dirty="0" err="1" smtClean="0"/>
            <a:t>لوفاس</a:t>
          </a:r>
          <a:r>
            <a:rPr lang="ar-SA" dirty="0" smtClean="0"/>
            <a:t>)</a:t>
          </a:r>
        </a:p>
        <a:p>
          <a:pPr rtl="1"/>
          <a:r>
            <a:rPr lang="ar-SA" dirty="0" smtClean="0"/>
            <a:t>تعديل السلوك وتعليم المهارات</a:t>
          </a:r>
          <a:endParaRPr lang="x-none" dirty="0"/>
        </a:p>
      </dgm:t>
    </dgm:pt>
    <dgm:pt modelId="{4C45780D-3E6F-473D-91DD-B73F00B7F4C7}" type="sibTrans" cxnId="{FFCB8B18-A19A-47FC-8D68-BB6F9E0D7A25}">
      <dgm:prSet/>
      <dgm:spPr/>
      <dgm:t>
        <a:bodyPr/>
        <a:lstStyle/>
        <a:p>
          <a:pPr rtl="1"/>
          <a:endParaRPr lang="x-none"/>
        </a:p>
      </dgm:t>
    </dgm:pt>
    <dgm:pt modelId="{DB41C64D-E583-4E0A-B84E-ECBDD3724CB6}" type="parTrans" cxnId="{FFCB8B18-A19A-47FC-8D68-BB6F9E0D7A25}">
      <dgm:prSet/>
      <dgm:spPr/>
      <dgm:t>
        <a:bodyPr/>
        <a:lstStyle/>
        <a:p>
          <a:pPr rtl="1"/>
          <a:endParaRPr lang="x-none"/>
        </a:p>
      </dgm:t>
    </dgm:pt>
    <dgm:pt modelId="{90CA7D21-78FC-47E0-9855-61A503585E96}">
      <dgm:prSet phldrT="[Text]"/>
      <dgm:spPr/>
      <dgm:t>
        <a:bodyPr/>
        <a:lstStyle/>
        <a:p>
          <a:pPr rtl="1"/>
          <a:r>
            <a:rPr lang="ar-SA" dirty="0" err="1" smtClean="0"/>
            <a:t>تيتش</a:t>
          </a:r>
          <a:r>
            <a:rPr lang="ar-SA" dirty="0" smtClean="0"/>
            <a:t>....</a:t>
          </a:r>
        </a:p>
        <a:p>
          <a:pPr rtl="1"/>
          <a:r>
            <a:rPr lang="ar-SA" dirty="0" smtClean="0"/>
            <a:t>تنظيم </a:t>
          </a:r>
          <a:r>
            <a:rPr lang="ar-SA" dirty="0" err="1" smtClean="0"/>
            <a:t>البيئه</a:t>
          </a:r>
          <a:r>
            <a:rPr lang="ar-SA" dirty="0" smtClean="0"/>
            <a:t>  (تكوين </a:t>
          </a:r>
          <a:r>
            <a:rPr lang="ar-SA" dirty="0" err="1" smtClean="0"/>
            <a:t>روتين,الجداول,المساحات،التعليم</a:t>
          </a:r>
          <a:r>
            <a:rPr lang="ar-SA" dirty="0" smtClean="0"/>
            <a:t> البصري)</a:t>
          </a:r>
          <a:endParaRPr lang="x-none" dirty="0"/>
        </a:p>
      </dgm:t>
    </dgm:pt>
    <dgm:pt modelId="{5CB897A2-D598-4C95-8F7A-81A7B3458860}" type="sibTrans" cxnId="{F17BA25B-AF0C-41D9-AF56-34CCB9403AC3}">
      <dgm:prSet/>
      <dgm:spPr/>
      <dgm:t>
        <a:bodyPr/>
        <a:lstStyle/>
        <a:p>
          <a:pPr rtl="1"/>
          <a:endParaRPr lang="x-none"/>
        </a:p>
      </dgm:t>
    </dgm:pt>
    <dgm:pt modelId="{C0F8BEF6-FC74-4F45-87FB-46652FECADB7}" type="parTrans" cxnId="{F17BA25B-AF0C-41D9-AF56-34CCB9403AC3}">
      <dgm:prSet/>
      <dgm:spPr/>
      <dgm:t>
        <a:bodyPr/>
        <a:lstStyle/>
        <a:p>
          <a:pPr rtl="1"/>
          <a:endParaRPr lang="x-none"/>
        </a:p>
      </dgm:t>
    </dgm:pt>
    <dgm:pt modelId="{DD0EAC1F-384A-45E4-96A7-128262C99E5B}">
      <dgm:prSet phldrT="[Text]"/>
      <dgm:spPr/>
      <dgm:t>
        <a:bodyPr/>
        <a:lstStyle/>
        <a:p>
          <a:pPr rtl="1"/>
          <a:endParaRPr lang="x-none" dirty="0"/>
        </a:p>
      </dgm:t>
    </dgm:pt>
    <dgm:pt modelId="{9E41B239-3DF8-4108-A993-76AEEA55412B}" type="sibTrans" cxnId="{D92D1974-21AC-455A-A76E-8C2CC4508958}">
      <dgm:prSet/>
      <dgm:spPr/>
      <dgm:t>
        <a:bodyPr/>
        <a:lstStyle/>
        <a:p>
          <a:pPr rtl="1"/>
          <a:endParaRPr lang="x-none"/>
        </a:p>
      </dgm:t>
    </dgm:pt>
    <dgm:pt modelId="{DE3FDA53-1573-4D2B-9F9A-23F8B6CC2790}" type="parTrans" cxnId="{D92D1974-21AC-455A-A76E-8C2CC4508958}">
      <dgm:prSet/>
      <dgm:spPr/>
      <dgm:t>
        <a:bodyPr/>
        <a:lstStyle/>
        <a:p>
          <a:pPr rtl="1"/>
          <a:endParaRPr lang="x-none"/>
        </a:p>
      </dgm:t>
    </dgm:pt>
    <dgm:pt modelId="{D8977093-CCA9-4714-8040-E94D5EF49CA9}" type="pres">
      <dgm:prSet presAssocID="{F2934353-5362-40D7-B1A9-3897CB1CB73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x-none"/>
        </a:p>
      </dgm:t>
    </dgm:pt>
    <dgm:pt modelId="{BA438A54-3D63-4503-B75C-72ABB0C54196}" type="pres">
      <dgm:prSet presAssocID="{F2934353-5362-40D7-B1A9-3897CB1CB73F}" presName="matrix" presStyleCnt="0"/>
      <dgm:spPr/>
    </dgm:pt>
    <dgm:pt modelId="{1067735E-7EDD-4CAA-873C-601A5011D507}" type="pres">
      <dgm:prSet presAssocID="{F2934353-5362-40D7-B1A9-3897CB1CB73F}" presName="tile1" presStyleLbl="node1" presStyleIdx="0" presStyleCnt="4"/>
      <dgm:spPr/>
      <dgm:t>
        <a:bodyPr/>
        <a:lstStyle/>
        <a:p>
          <a:pPr rtl="1"/>
          <a:endParaRPr lang="x-none"/>
        </a:p>
      </dgm:t>
    </dgm:pt>
    <dgm:pt modelId="{4F6E7187-E670-4EA0-821E-96CC6DF15006}" type="pres">
      <dgm:prSet presAssocID="{F2934353-5362-40D7-B1A9-3897CB1CB73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E18430D2-63D9-4878-B870-F019A85A5508}" type="pres">
      <dgm:prSet presAssocID="{F2934353-5362-40D7-B1A9-3897CB1CB73F}" presName="tile2" presStyleLbl="node1" presStyleIdx="1" presStyleCnt="4"/>
      <dgm:spPr/>
      <dgm:t>
        <a:bodyPr/>
        <a:lstStyle/>
        <a:p>
          <a:pPr rtl="1"/>
          <a:endParaRPr lang="x-none"/>
        </a:p>
      </dgm:t>
    </dgm:pt>
    <dgm:pt modelId="{D9ED787B-1D41-405E-8B77-D8E0BBF8E9EF}" type="pres">
      <dgm:prSet presAssocID="{F2934353-5362-40D7-B1A9-3897CB1CB73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2408A082-8B4B-41B9-98F1-A5D1E794D638}" type="pres">
      <dgm:prSet presAssocID="{F2934353-5362-40D7-B1A9-3897CB1CB73F}" presName="tile3" presStyleLbl="node1" presStyleIdx="2" presStyleCnt="4"/>
      <dgm:spPr/>
      <dgm:t>
        <a:bodyPr/>
        <a:lstStyle/>
        <a:p>
          <a:pPr rtl="1"/>
          <a:endParaRPr lang="x-none"/>
        </a:p>
      </dgm:t>
    </dgm:pt>
    <dgm:pt modelId="{FE182E09-41B8-4F32-ADFD-CD13D244644F}" type="pres">
      <dgm:prSet presAssocID="{F2934353-5362-40D7-B1A9-3897CB1CB73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7C816A6A-305D-4AE2-9424-D918BA0212DC}" type="pres">
      <dgm:prSet presAssocID="{F2934353-5362-40D7-B1A9-3897CB1CB73F}" presName="tile4" presStyleLbl="node1" presStyleIdx="3" presStyleCnt="4"/>
      <dgm:spPr/>
      <dgm:t>
        <a:bodyPr/>
        <a:lstStyle/>
        <a:p>
          <a:pPr rtl="1"/>
          <a:endParaRPr lang="x-none"/>
        </a:p>
      </dgm:t>
    </dgm:pt>
    <dgm:pt modelId="{78CE864A-94AB-45E1-9BE1-8077A421FF7B}" type="pres">
      <dgm:prSet presAssocID="{F2934353-5362-40D7-B1A9-3897CB1CB73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FC26C9C1-94CE-4318-B1E1-7DF96B2AB871}" type="pres">
      <dgm:prSet presAssocID="{F2934353-5362-40D7-B1A9-3897CB1CB73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x-none"/>
        </a:p>
      </dgm:t>
    </dgm:pt>
  </dgm:ptLst>
  <dgm:cxnLst>
    <dgm:cxn modelId="{7087D45F-F69D-4992-B7AF-BC66FADE0063}" type="presOf" srcId="{DD0EAC1F-384A-45E4-96A7-128262C99E5B}" destId="{1067735E-7EDD-4CAA-873C-601A5011D507}" srcOrd="0" destOrd="0" presId="urn:microsoft.com/office/officeart/2005/8/layout/matrix1"/>
    <dgm:cxn modelId="{F17BA25B-AF0C-41D9-AF56-34CCB9403AC3}" srcId="{C3CB01FA-1818-495A-BB63-99272146FB16}" destId="{90CA7D21-78FC-47E0-9855-61A503585E96}" srcOrd="1" destOrd="0" parTransId="{C0F8BEF6-FC74-4F45-87FB-46652FECADB7}" sibTransId="{5CB897A2-D598-4C95-8F7A-81A7B3458860}"/>
    <dgm:cxn modelId="{8A91413F-8471-428C-ADC7-F55C171C63CB}" type="presOf" srcId="{75BBE408-9FEC-465E-B410-B9ECB7936AF8}" destId="{FE182E09-41B8-4F32-ADFD-CD13D244644F}" srcOrd="1" destOrd="0" presId="urn:microsoft.com/office/officeart/2005/8/layout/matrix1"/>
    <dgm:cxn modelId="{2E62CB88-3CE3-4D98-97D0-54918FE6D2FE}" type="presOf" srcId="{F2934353-5362-40D7-B1A9-3897CB1CB73F}" destId="{D8977093-CCA9-4714-8040-E94D5EF49CA9}" srcOrd="0" destOrd="0" presId="urn:microsoft.com/office/officeart/2005/8/layout/matrix1"/>
    <dgm:cxn modelId="{D92D1974-21AC-455A-A76E-8C2CC4508958}" srcId="{C3CB01FA-1818-495A-BB63-99272146FB16}" destId="{DD0EAC1F-384A-45E4-96A7-128262C99E5B}" srcOrd="0" destOrd="0" parTransId="{DE3FDA53-1573-4D2B-9F9A-23F8B6CC2790}" sibTransId="{9E41B239-3DF8-4108-A993-76AEEA55412B}"/>
    <dgm:cxn modelId="{506742A4-EF8A-4C69-AAFF-8A92C18B4FF3}" srcId="{C3CB01FA-1818-495A-BB63-99272146FB16}" destId="{A4E50CF4-0CE4-4D2C-84B9-EEC515964BB4}" srcOrd="3" destOrd="0" parTransId="{70F025F3-2DF8-416A-9C0D-CE9263C79058}" sibTransId="{A6179245-0017-4B04-B0C1-C60A0237AC01}"/>
    <dgm:cxn modelId="{D56A4D4D-FF96-47A0-A5B6-A646FDE0A331}" type="presOf" srcId="{A4E50CF4-0CE4-4D2C-84B9-EEC515964BB4}" destId="{7C816A6A-305D-4AE2-9424-D918BA0212DC}" srcOrd="0" destOrd="0" presId="urn:microsoft.com/office/officeart/2005/8/layout/matrix1"/>
    <dgm:cxn modelId="{C59BECF6-A7A1-4628-B305-FC93D12BDEDA}" type="presOf" srcId="{90CA7D21-78FC-47E0-9855-61A503585E96}" destId="{D9ED787B-1D41-405E-8B77-D8E0BBF8E9EF}" srcOrd="1" destOrd="0" presId="urn:microsoft.com/office/officeart/2005/8/layout/matrix1"/>
    <dgm:cxn modelId="{7A042441-80DF-42F1-8D46-9A7351C6A780}" type="presOf" srcId="{75BBE408-9FEC-465E-B410-B9ECB7936AF8}" destId="{2408A082-8B4B-41B9-98F1-A5D1E794D638}" srcOrd="0" destOrd="0" presId="urn:microsoft.com/office/officeart/2005/8/layout/matrix1"/>
    <dgm:cxn modelId="{FFCB8B18-A19A-47FC-8D68-BB6F9E0D7A25}" srcId="{C3CB01FA-1818-495A-BB63-99272146FB16}" destId="{75BBE408-9FEC-465E-B410-B9ECB7936AF8}" srcOrd="2" destOrd="0" parTransId="{DB41C64D-E583-4E0A-B84E-ECBDD3724CB6}" sibTransId="{4C45780D-3E6F-473D-91DD-B73F00B7F4C7}"/>
    <dgm:cxn modelId="{15D7BD36-93C2-46E8-8AEB-C0C5865216DD}" type="presOf" srcId="{C3CB01FA-1818-495A-BB63-99272146FB16}" destId="{FC26C9C1-94CE-4318-B1E1-7DF96B2AB871}" srcOrd="0" destOrd="0" presId="urn:microsoft.com/office/officeart/2005/8/layout/matrix1"/>
    <dgm:cxn modelId="{57EB2DD7-2F06-462C-92E0-E397896F56EA}" type="presOf" srcId="{A4E50CF4-0CE4-4D2C-84B9-EEC515964BB4}" destId="{78CE864A-94AB-45E1-9BE1-8077A421FF7B}" srcOrd="1" destOrd="0" presId="urn:microsoft.com/office/officeart/2005/8/layout/matrix1"/>
    <dgm:cxn modelId="{EB16902C-27CB-4C8C-9ED6-1AF835B240BB}" srcId="{F2934353-5362-40D7-B1A9-3897CB1CB73F}" destId="{C3CB01FA-1818-495A-BB63-99272146FB16}" srcOrd="0" destOrd="0" parTransId="{E665E686-D2D6-4201-B413-507ACAE13950}" sibTransId="{D8B57370-636F-49FF-A6C8-01B97DE92E9B}"/>
    <dgm:cxn modelId="{EEF48719-04B1-4303-A215-EDC7E8F6FC99}" type="presOf" srcId="{DD0EAC1F-384A-45E4-96A7-128262C99E5B}" destId="{4F6E7187-E670-4EA0-821E-96CC6DF15006}" srcOrd="1" destOrd="0" presId="urn:microsoft.com/office/officeart/2005/8/layout/matrix1"/>
    <dgm:cxn modelId="{EA1F632F-F14F-4AB4-9BFF-08A55DD85BA1}" type="presOf" srcId="{90CA7D21-78FC-47E0-9855-61A503585E96}" destId="{E18430D2-63D9-4878-B870-F019A85A5508}" srcOrd="0" destOrd="0" presId="urn:microsoft.com/office/officeart/2005/8/layout/matrix1"/>
    <dgm:cxn modelId="{87FBA799-AF5E-4FC6-9919-999251C38941}" type="presParOf" srcId="{D8977093-CCA9-4714-8040-E94D5EF49CA9}" destId="{BA438A54-3D63-4503-B75C-72ABB0C54196}" srcOrd="0" destOrd="0" presId="urn:microsoft.com/office/officeart/2005/8/layout/matrix1"/>
    <dgm:cxn modelId="{44BEC39B-A0B5-4496-A20F-B263FD662A77}" type="presParOf" srcId="{BA438A54-3D63-4503-B75C-72ABB0C54196}" destId="{1067735E-7EDD-4CAA-873C-601A5011D507}" srcOrd="0" destOrd="0" presId="urn:microsoft.com/office/officeart/2005/8/layout/matrix1"/>
    <dgm:cxn modelId="{3D1E1329-3C4D-4CA5-BF5E-9EB7317222B9}" type="presParOf" srcId="{BA438A54-3D63-4503-B75C-72ABB0C54196}" destId="{4F6E7187-E670-4EA0-821E-96CC6DF15006}" srcOrd="1" destOrd="0" presId="urn:microsoft.com/office/officeart/2005/8/layout/matrix1"/>
    <dgm:cxn modelId="{A1C0A825-5E6B-4343-82CB-4A364E3ED18C}" type="presParOf" srcId="{BA438A54-3D63-4503-B75C-72ABB0C54196}" destId="{E18430D2-63D9-4878-B870-F019A85A5508}" srcOrd="2" destOrd="0" presId="urn:microsoft.com/office/officeart/2005/8/layout/matrix1"/>
    <dgm:cxn modelId="{5F0C77A7-59FD-40B0-9F35-0DCFAC28BFAC}" type="presParOf" srcId="{BA438A54-3D63-4503-B75C-72ABB0C54196}" destId="{D9ED787B-1D41-405E-8B77-D8E0BBF8E9EF}" srcOrd="3" destOrd="0" presId="urn:microsoft.com/office/officeart/2005/8/layout/matrix1"/>
    <dgm:cxn modelId="{450D9AF9-16C8-4774-9CAD-C57442859F06}" type="presParOf" srcId="{BA438A54-3D63-4503-B75C-72ABB0C54196}" destId="{2408A082-8B4B-41B9-98F1-A5D1E794D638}" srcOrd="4" destOrd="0" presId="urn:microsoft.com/office/officeart/2005/8/layout/matrix1"/>
    <dgm:cxn modelId="{F52088AB-6F62-4657-A77E-78ACC09BC914}" type="presParOf" srcId="{BA438A54-3D63-4503-B75C-72ABB0C54196}" destId="{FE182E09-41B8-4F32-ADFD-CD13D244644F}" srcOrd="5" destOrd="0" presId="urn:microsoft.com/office/officeart/2005/8/layout/matrix1"/>
    <dgm:cxn modelId="{44C4052E-1C3B-4069-943F-0C072F73BC47}" type="presParOf" srcId="{BA438A54-3D63-4503-B75C-72ABB0C54196}" destId="{7C816A6A-305D-4AE2-9424-D918BA0212DC}" srcOrd="6" destOrd="0" presId="urn:microsoft.com/office/officeart/2005/8/layout/matrix1"/>
    <dgm:cxn modelId="{041C155A-0B99-4335-A002-53902C45C5DA}" type="presParOf" srcId="{BA438A54-3D63-4503-B75C-72ABB0C54196}" destId="{78CE864A-94AB-45E1-9BE1-8077A421FF7B}" srcOrd="7" destOrd="0" presId="urn:microsoft.com/office/officeart/2005/8/layout/matrix1"/>
    <dgm:cxn modelId="{7B6D6310-D223-48E4-9075-0B5BE02DAC58}" type="presParOf" srcId="{D8977093-CCA9-4714-8040-E94D5EF49CA9}" destId="{FC26C9C1-94CE-4318-B1E1-7DF96B2AB87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FD5FF2-1F5E-44C0-A53F-D35B7D0777F2}" type="doc">
      <dgm:prSet loTypeId="urn:microsoft.com/office/officeart/2005/8/layout/matrix1" loCatId="matrix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rtl="1"/>
          <a:endParaRPr lang="x-none"/>
        </a:p>
      </dgm:t>
    </dgm:pt>
    <dgm:pt modelId="{6E7C2626-F76E-4B0B-8E52-DA5B5073DAE7}">
      <dgm:prSet phldrT="[Text]"/>
      <dgm:spPr/>
      <dgm:t>
        <a:bodyPr/>
        <a:lstStyle/>
        <a:p>
          <a:pPr rtl="1"/>
          <a:r>
            <a:rPr lang="x-none" dirty="0" smtClean="0"/>
            <a:t>البرامج الطبية </a:t>
          </a:r>
          <a:endParaRPr lang="x-none" dirty="0"/>
        </a:p>
      </dgm:t>
    </dgm:pt>
    <dgm:pt modelId="{F97D79BE-E5AF-4F72-B502-5620E704FAF8}" type="parTrans" cxnId="{9964BBE6-26AB-4C6B-AADB-89DC57BA0D8A}">
      <dgm:prSet/>
      <dgm:spPr/>
      <dgm:t>
        <a:bodyPr/>
        <a:lstStyle/>
        <a:p>
          <a:pPr rtl="1"/>
          <a:endParaRPr lang="x-none"/>
        </a:p>
      </dgm:t>
    </dgm:pt>
    <dgm:pt modelId="{05203416-6F69-4C92-BF26-27E6D7D044FA}" type="sibTrans" cxnId="{9964BBE6-26AB-4C6B-AADB-89DC57BA0D8A}">
      <dgm:prSet/>
      <dgm:spPr/>
      <dgm:t>
        <a:bodyPr/>
        <a:lstStyle/>
        <a:p>
          <a:pPr rtl="1"/>
          <a:endParaRPr lang="x-none"/>
        </a:p>
      </dgm:t>
    </dgm:pt>
    <dgm:pt modelId="{387E3422-9207-4E60-857C-87021BA0724F}">
      <dgm:prSet phldrT="[Text]"/>
      <dgm:spPr/>
      <dgm:t>
        <a:bodyPr/>
        <a:lstStyle/>
        <a:p>
          <a:pPr rtl="1"/>
          <a:r>
            <a:rPr lang="x-none" dirty="0" smtClean="0"/>
            <a:t>العلاج بإستخدام الغذاء بالإبتعاد عن المواد البروتينيه التي يصعب هضمها </a:t>
          </a:r>
          <a:endParaRPr lang="x-none" dirty="0"/>
        </a:p>
      </dgm:t>
    </dgm:pt>
    <dgm:pt modelId="{27B5B11F-9EAA-454B-839D-DA1988642C52}" type="parTrans" cxnId="{C0ACD702-9C80-4E59-B5C5-8DB292450606}">
      <dgm:prSet/>
      <dgm:spPr/>
      <dgm:t>
        <a:bodyPr/>
        <a:lstStyle/>
        <a:p>
          <a:pPr rtl="1"/>
          <a:endParaRPr lang="x-none"/>
        </a:p>
      </dgm:t>
    </dgm:pt>
    <dgm:pt modelId="{91A3BDC1-CEFE-40BC-808A-F20F198ED184}" type="sibTrans" cxnId="{C0ACD702-9C80-4E59-B5C5-8DB292450606}">
      <dgm:prSet/>
      <dgm:spPr/>
      <dgm:t>
        <a:bodyPr/>
        <a:lstStyle/>
        <a:p>
          <a:pPr rtl="1"/>
          <a:endParaRPr lang="x-none"/>
        </a:p>
      </dgm:t>
    </dgm:pt>
    <dgm:pt modelId="{2C7F9954-CCEA-4F74-A11A-2A7A2D710AA0}">
      <dgm:prSet phldrT="[Text]"/>
      <dgm:spPr/>
      <dgm:t>
        <a:bodyPr/>
        <a:lstStyle/>
        <a:p>
          <a:pPr rtl="1"/>
          <a:r>
            <a:rPr lang="x-none" dirty="0" smtClean="0"/>
            <a:t>العلاج باستخدام هرمون السيكرتين والذي ينظم عمل البنكرياس والكبد </a:t>
          </a:r>
          <a:endParaRPr lang="x-none" dirty="0"/>
        </a:p>
      </dgm:t>
    </dgm:pt>
    <dgm:pt modelId="{C830E847-D147-4756-8B18-C192D370815F}" type="parTrans" cxnId="{B173C5F2-FC0B-4EC1-9295-D17D728ADC8B}">
      <dgm:prSet/>
      <dgm:spPr/>
      <dgm:t>
        <a:bodyPr/>
        <a:lstStyle/>
        <a:p>
          <a:pPr rtl="1"/>
          <a:endParaRPr lang="x-none"/>
        </a:p>
      </dgm:t>
    </dgm:pt>
    <dgm:pt modelId="{24D9CFE1-2194-4442-ABB2-CCEDDC4514FF}" type="sibTrans" cxnId="{B173C5F2-FC0B-4EC1-9295-D17D728ADC8B}">
      <dgm:prSet/>
      <dgm:spPr/>
      <dgm:t>
        <a:bodyPr/>
        <a:lstStyle/>
        <a:p>
          <a:pPr rtl="1"/>
          <a:endParaRPr lang="x-none"/>
        </a:p>
      </dgm:t>
    </dgm:pt>
    <dgm:pt modelId="{C07CAF5A-9B75-4BA9-BA4B-29F1B8B93004}">
      <dgm:prSet phldrT="[Text]"/>
      <dgm:spPr/>
      <dgm:t>
        <a:bodyPr/>
        <a:lstStyle/>
        <a:p>
          <a:pPr rtl="1"/>
          <a:r>
            <a:rPr lang="x-none" dirty="0" smtClean="0"/>
            <a:t>العلاج باستخدام المضادات العصبية أوالعقاقير المضادة للذهان أوالمثيرات النفسية والتي تعمل على التقليل من الآثار السلوكية لحالات التوحد مثل سلوك نقص الإنتباه والنشاط الزائد وإيذاء الذات والنوبات العصبية  </a:t>
          </a:r>
          <a:endParaRPr lang="x-none" dirty="0"/>
        </a:p>
      </dgm:t>
    </dgm:pt>
    <dgm:pt modelId="{F4484E0A-0899-4A5E-975F-59469822E3AE}" type="parTrans" cxnId="{5E08C3EB-9C73-4B37-B757-9F21227BE2C8}">
      <dgm:prSet/>
      <dgm:spPr/>
      <dgm:t>
        <a:bodyPr/>
        <a:lstStyle/>
        <a:p>
          <a:pPr rtl="1"/>
          <a:endParaRPr lang="x-none"/>
        </a:p>
      </dgm:t>
    </dgm:pt>
    <dgm:pt modelId="{06632EC0-6294-493B-BCEE-F5EC827F0094}" type="sibTrans" cxnId="{5E08C3EB-9C73-4B37-B757-9F21227BE2C8}">
      <dgm:prSet/>
      <dgm:spPr/>
      <dgm:t>
        <a:bodyPr/>
        <a:lstStyle/>
        <a:p>
          <a:pPr rtl="1"/>
          <a:endParaRPr lang="x-none"/>
        </a:p>
      </dgm:t>
    </dgm:pt>
    <dgm:pt modelId="{B5D78651-00F9-4AEE-A63E-E24FCCE04B4A}">
      <dgm:prSet phldrT="[Text]"/>
      <dgm:spPr/>
      <dgm:t>
        <a:bodyPr/>
        <a:lstStyle/>
        <a:p>
          <a:pPr rtl="1"/>
          <a:r>
            <a:rPr lang="x-none" dirty="0" smtClean="0"/>
            <a:t>العلاج باستخدام الفيتامينات وخاصه فيتامين </a:t>
          </a:r>
          <a:r>
            <a:rPr lang="en-US" dirty="0" smtClean="0"/>
            <a:t>B12</a:t>
          </a:r>
          <a:endParaRPr lang="x-none" dirty="0"/>
        </a:p>
      </dgm:t>
    </dgm:pt>
    <dgm:pt modelId="{7A7C97C6-73E0-4628-B158-E138FF1AEE5F}" type="parTrans" cxnId="{16588151-D52D-4E23-91FC-917BD7F4AA10}">
      <dgm:prSet/>
      <dgm:spPr/>
      <dgm:t>
        <a:bodyPr/>
        <a:lstStyle/>
        <a:p>
          <a:pPr rtl="1"/>
          <a:endParaRPr lang="x-none"/>
        </a:p>
      </dgm:t>
    </dgm:pt>
    <dgm:pt modelId="{369C22AF-905A-46D1-9897-E55C7ED22746}" type="sibTrans" cxnId="{16588151-D52D-4E23-91FC-917BD7F4AA10}">
      <dgm:prSet/>
      <dgm:spPr/>
      <dgm:t>
        <a:bodyPr/>
        <a:lstStyle/>
        <a:p>
          <a:pPr rtl="1"/>
          <a:endParaRPr lang="x-none"/>
        </a:p>
      </dgm:t>
    </dgm:pt>
    <dgm:pt modelId="{0A833FDE-DC6A-4CF7-AA7C-41A3B34CD716}" type="pres">
      <dgm:prSet presAssocID="{64FD5FF2-1F5E-44C0-A53F-D35B7D0777F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x-none"/>
        </a:p>
      </dgm:t>
    </dgm:pt>
    <dgm:pt modelId="{51C9E9A0-41A9-466A-A5C4-D5BB14F66A05}" type="pres">
      <dgm:prSet presAssocID="{64FD5FF2-1F5E-44C0-A53F-D35B7D0777F2}" presName="matrix" presStyleCnt="0"/>
      <dgm:spPr/>
    </dgm:pt>
    <dgm:pt modelId="{3558B781-BB5A-48F0-ABC0-30BD32AEF01D}" type="pres">
      <dgm:prSet presAssocID="{64FD5FF2-1F5E-44C0-A53F-D35B7D0777F2}" presName="tile1" presStyleLbl="node1" presStyleIdx="0" presStyleCnt="4"/>
      <dgm:spPr/>
      <dgm:t>
        <a:bodyPr/>
        <a:lstStyle/>
        <a:p>
          <a:pPr rtl="1"/>
          <a:endParaRPr lang="x-none"/>
        </a:p>
      </dgm:t>
    </dgm:pt>
    <dgm:pt modelId="{C7E88A1C-5D90-48C8-9AFA-12CED38A21BE}" type="pres">
      <dgm:prSet presAssocID="{64FD5FF2-1F5E-44C0-A53F-D35B7D0777F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C4B6AF19-7981-4966-A7DB-577EE9599B95}" type="pres">
      <dgm:prSet presAssocID="{64FD5FF2-1F5E-44C0-A53F-D35B7D0777F2}" presName="tile2" presStyleLbl="node1" presStyleIdx="1" presStyleCnt="4"/>
      <dgm:spPr/>
      <dgm:t>
        <a:bodyPr/>
        <a:lstStyle/>
        <a:p>
          <a:pPr rtl="1"/>
          <a:endParaRPr lang="x-none"/>
        </a:p>
      </dgm:t>
    </dgm:pt>
    <dgm:pt modelId="{770721BA-2A5F-419A-872E-82515BD592A2}" type="pres">
      <dgm:prSet presAssocID="{64FD5FF2-1F5E-44C0-A53F-D35B7D0777F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885E6AF4-2187-4335-B392-8E81FBA094F8}" type="pres">
      <dgm:prSet presAssocID="{64FD5FF2-1F5E-44C0-A53F-D35B7D0777F2}" presName="tile3" presStyleLbl="node1" presStyleIdx="2" presStyleCnt="4"/>
      <dgm:spPr/>
      <dgm:t>
        <a:bodyPr/>
        <a:lstStyle/>
        <a:p>
          <a:pPr rtl="1"/>
          <a:endParaRPr lang="x-none"/>
        </a:p>
      </dgm:t>
    </dgm:pt>
    <dgm:pt modelId="{2B2FCD21-9805-4C42-8741-04CBE84E915C}" type="pres">
      <dgm:prSet presAssocID="{64FD5FF2-1F5E-44C0-A53F-D35B7D0777F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6F5E13B6-1507-4CC8-98BA-D00C9E1F2EB7}" type="pres">
      <dgm:prSet presAssocID="{64FD5FF2-1F5E-44C0-A53F-D35B7D0777F2}" presName="tile4" presStyleLbl="node1" presStyleIdx="3" presStyleCnt="4" custLinFactNeighborY="-2250"/>
      <dgm:spPr/>
      <dgm:t>
        <a:bodyPr/>
        <a:lstStyle/>
        <a:p>
          <a:pPr rtl="1"/>
          <a:endParaRPr lang="x-none"/>
        </a:p>
      </dgm:t>
    </dgm:pt>
    <dgm:pt modelId="{F8BEB858-3597-49A5-B540-B17B326FD5B1}" type="pres">
      <dgm:prSet presAssocID="{64FD5FF2-1F5E-44C0-A53F-D35B7D0777F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7A3BC8D3-96CB-4216-81F6-CC80F5980AA2}" type="pres">
      <dgm:prSet presAssocID="{64FD5FF2-1F5E-44C0-A53F-D35B7D0777F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x-none"/>
        </a:p>
      </dgm:t>
    </dgm:pt>
  </dgm:ptLst>
  <dgm:cxnLst>
    <dgm:cxn modelId="{828BC086-76A7-44B0-8F32-6D6AF8ADDFCD}" type="presOf" srcId="{C07CAF5A-9B75-4BA9-BA4B-29F1B8B93004}" destId="{885E6AF4-2187-4335-B392-8E81FBA094F8}" srcOrd="0" destOrd="0" presId="urn:microsoft.com/office/officeart/2005/8/layout/matrix1"/>
    <dgm:cxn modelId="{142BAC90-FD00-440D-A0FB-1F975BD55585}" type="presOf" srcId="{2C7F9954-CCEA-4F74-A11A-2A7A2D710AA0}" destId="{C4B6AF19-7981-4966-A7DB-577EE9599B95}" srcOrd="0" destOrd="0" presId="urn:microsoft.com/office/officeart/2005/8/layout/matrix1"/>
    <dgm:cxn modelId="{A783F31C-7641-45EA-BECF-284DA855944D}" type="presOf" srcId="{2C7F9954-CCEA-4F74-A11A-2A7A2D710AA0}" destId="{770721BA-2A5F-419A-872E-82515BD592A2}" srcOrd="1" destOrd="0" presId="urn:microsoft.com/office/officeart/2005/8/layout/matrix1"/>
    <dgm:cxn modelId="{DB4420AF-E535-4F46-B09B-22CB3AF93A2D}" type="presOf" srcId="{387E3422-9207-4E60-857C-87021BA0724F}" destId="{C7E88A1C-5D90-48C8-9AFA-12CED38A21BE}" srcOrd="1" destOrd="0" presId="urn:microsoft.com/office/officeart/2005/8/layout/matrix1"/>
    <dgm:cxn modelId="{F82F0B84-52B8-419A-9F45-18C654E166FB}" type="presOf" srcId="{387E3422-9207-4E60-857C-87021BA0724F}" destId="{3558B781-BB5A-48F0-ABC0-30BD32AEF01D}" srcOrd="0" destOrd="0" presId="urn:microsoft.com/office/officeart/2005/8/layout/matrix1"/>
    <dgm:cxn modelId="{5E08C3EB-9C73-4B37-B757-9F21227BE2C8}" srcId="{6E7C2626-F76E-4B0B-8E52-DA5B5073DAE7}" destId="{C07CAF5A-9B75-4BA9-BA4B-29F1B8B93004}" srcOrd="2" destOrd="0" parTransId="{F4484E0A-0899-4A5E-975F-59469822E3AE}" sibTransId="{06632EC0-6294-493B-BCEE-F5EC827F0094}"/>
    <dgm:cxn modelId="{9964BBE6-26AB-4C6B-AADB-89DC57BA0D8A}" srcId="{64FD5FF2-1F5E-44C0-A53F-D35B7D0777F2}" destId="{6E7C2626-F76E-4B0B-8E52-DA5B5073DAE7}" srcOrd="0" destOrd="0" parTransId="{F97D79BE-E5AF-4F72-B502-5620E704FAF8}" sibTransId="{05203416-6F69-4C92-BF26-27E6D7D044FA}"/>
    <dgm:cxn modelId="{3331C3A4-5ED7-4B52-9A80-83B4F705A3FB}" type="presOf" srcId="{64FD5FF2-1F5E-44C0-A53F-D35B7D0777F2}" destId="{0A833FDE-DC6A-4CF7-AA7C-41A3B34CD716}" srcOrd="0" destOrd="0" presId="urn:microsoft.com/office/officeart/2005/8/layout/matrix1"/>
    <dgm:cxn modelId="{DC67DF29-8B30-498E-A0CA-75D38015DA37}" type="presOf" srcId="{B5D78651-00F9-4AEE-A63E-E24FCCE04B4A}" destId="{F8BEB858-3597-49A5-B540-B17B326FD5B1}" srcOrd="1" destOrd="0" presId="urn:microsoft.com/office/officeart/2005/8/layout/matrix1"/>
    <dgm:cxn modelId="{B173C5F2-FC0B-4EC1-9295-D17D728ADC8B}" srcId="{6E7C2626-F76E-4B0B-8E52-DA5B5073DAE7}" destId="{2C7F9954-CCEA-4F74-A11A-2A7A2D710AA0}" srcOrd="1" destOrd="0" parTransId="{C830E847-D147-4756-8B18-C192D370815F}" sibTransId="{24D9CFE1-2194-4442-ABB2-CCEDDC4514FF}"/>
    <dgm:cxn modelId="{16588151-D52D-4E23-91FC-917BD7F4AA10}" srcId="{6E7C2626-F76E-4B0B-8E52-DA5B5073DAE7}" destId="{B5D78651-00F9-4AEE-A63E-E24FCCE04B4A}" srcOrd="3" destOrd="0" parTransId="{7A7C97C6-73E0-4628-B158-E138FF1AEE5F}" sibTransId="{369C22AF-905A-46D1-9897-E55C7ED22746}"/>
    <dgm:cxn modelId="{C0ACD702-9C80-4E59-B5C5-8DB292450606}" srcId="{6E7C2626-F76E-4B0B-8E52-DA5B5073DAE7}" destId="{387E3422-9207-4E60-857C-87021BA0724F}" srcOrd="0" destOrd="0" parTransId="{27B5B11F-9EAA-454B-839D-DA1988642C52}" sibTransId="{91A3BDC1-CEFE-40BC-808A-F20F198ED184}"/>
    <dgm:cxn modelId="{34D06E69-B3B8-4C68-A5FE-E92F54F3B7C4}" type="presOf" srcId="{6E7C2626-F76E-4B0B-8E52-DA5B5073DAE7}" destId="{7A3BC8D3-96CB-4216-81F6-CC80F5980AA2}" srcOrd="0" destOrd="0" presId="urn:microsoft.com/office/officeart/2005/8/layout/matrix1"/>
    <dgm:cxn modelId="{5677089A-9229-4597-B75C-F82C7C3F81A0}" type="presOf" srcId="{B5D78651-00F9-4AEE-A63E-E24FCCE04B4A}" destId="{6F5E13B6-1507-4CC8-98BA-D00C9E1F2EB7}" srcOrd="0" destOrd="0" presId="urn:microsoft.com/office/officeart/2005/8/layout/matrix1"/>
    <dgm:cxn modelId="{8A2A0BBA-7ADF-4F7C-B027-C77F61A1FC42}" type="presOf" srcId="{C07CAF5A-9B75-4BA9-BA4B-29F1B8B93004}" destId="{2B2FCD21-9805-4C42-8741-04CBE84E915C}" srcOrd="1" destOrd="0" presId="urn:microsoft.com/office/officeart/2005/8/layout/matrix1"/>
    <dgm:cxn modelId="{7E48FFB1-851C-4B0E-B62C-4D9EA14A7D99}" type="presParOf" srcId="{0A833FDE-DC6A-4CF7-AA7C-41A3B34CD716}" destId="{51C9E9A0-41A9-466A-A5C4-D5BB14F66A05}" srcOrd="0" destOrd="0" presId="urn:microsoft.com/office/officeart/2005/8/layout/matrix1"/>
    <dgm:cxn modelId="{8589A0EA-53BD-4A6E-8890-84F731A85E4A}" type="presParOf" srcId="{51C9E9A0-41A9-466A-A5C4-D5BB14F66A05}" destId="{3558B781-BB5A-48F0-ABC0-30BD32AEF01D}" srcOrd="0" destOrd="0" presId="urn:microsoft.com/office/officeart/2005/8/layout/matrix1"/>
    <dgm:cxn modelId="{AB07FB98-833E-41DB-B7BB-2AC9DAF9213B}" type="presParOf" srcId="{51C9E9A0-41A9-466A-A5C4-D5BB14F66A05}" destId="{C7E88A1C-5D90-48C8-9AFA-12CED38A21BE}" srcOrd="1" destOrd="0" presId="urn:microsoft.com/office/officeart/2005/8/layout/matrix1"/>
    <dgm:cxn modelId="{A762923E-ABF1-48EE-94E3-521B347B749D}" type="presParOf" srcId="{51C9E9A0-41A9-466A-A5C4-D5BB14F66A05}" destId="{C4B6AF19-7981-4966-A7DB-577EE9599B95}" srcOrd="2" destOrd="0" presId="urn:microsoft.com/office/officeart/2005/8/layout/matrix1"/>
    <dgm:cxn modelId="{04BA72DB-5CB4-41E4-AB94-520D2ABDBDA5}" type="presParOf" srcId="{51C9E9A0-41A9-466A-A5C4-D5BB14F66A05}" destId="{770721BA-2A5F-419A-872E-82515BD592A2}" srcOrd="3" destOrd="0" presId="urn:microsoft.com/office/officeart/2005/8/layout/matrix1"/>
    <dgm:cxn modelId="{0C414B1D-54E3-49E2-8983-3C61D8C53DA1}" type="presParOf" srcId="{51C9E9A0-41A9-466A-A5C4-D5BB14F66A05}" destId="{885E6AF4-2187-4335-B392-8E81FBA094F8}" srcOrd="4" destOrd="0" presId="urn:microsoft.com/office/officeart/2005/8/layout/matrix1"/>
    <dgm:cxn modelId="{3EF258BC-E51C-463C-BA2E-1C4B269CB258}" type="presParOf" srcId="{51C9E9A0-41A9-466A-A5C4-D5BB14F66A05}" destId="{2B2FCD21-9805-4C42-8741-04CBE84E915C}" srcOrd="5" destOrd="0" presId="urn:microsoft.com/office/officeart/2005/8/layout/matrix1"/>
    <dgm:cxn modelId="{2A38D37A-854B-40AF-ACCF-0E37FB1FE4CD}" type="presParOf" srcId="{51C9E9A0-41A9-466A-A5C4-D5BB14F66A05}" destId="{6F5E13B6-1507-4CC8-98BA-D00C9E1F2EB7}" srcOrd="6" destOrd="0" presId="urn:microsoft.com/office/officeart/2005/8/layout/matrix1"/>
    <dgm:cxn modelId="{89F9D9BD-B0D7-424B-9F2C-D884B7CC4A17}" type="presParOf" srcId="{51C9E9A0-41A9-466A-A5C4-D5BB14F66A05}" destId="{F8BEB858-3597-49A5-B540-B17B326FD5B1}" srcOrd="7" destOrd="0" presId="urn:microsoft.com/office/officeart/2005/8/layout/matrix1"/>
    <dgm:cxn modelId="{B305C2D8-813F-4046-B062-9AC9A2AC9E48}" type="presParOf" srcId="{0A833FDE-DC6A-4CF7-AA7C-41A3B34CD716}" destId="{7A3BC8D3-96CB-4216-81F6-CC80F5980AA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58B781-BB5A-48F0-ABC0-30BD32AEF01D}">
      <dsp:nvSpPr>
        <dsp:cNvPr id="0" name=""/>
        <dsp:cNvSpPr/>
      </dsp:nvSpPr>
      <dsp:spPr>
        <a:xfrm rot="16200000">
          <a:off x="514349" y="-514349"/>
          <a:ext cx="3200400" cy="42291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kern="1200" dirty="0" smtClean="0"/>
            <a:t>العلاج بإستخدام الغذاء بالإبتعاد عن المواد البروتينيه التي يصعب هضمها </a:t>
          </a:r>
          <a:endParaRPr lang="x-none" sz="2400" kern="1200" dirty="0"/>
        </a:p>
      </dsp:txBody>
      <dsp:txXfrm rot="5400000">
        <a:off x="-1" y="1"/>
        <a:ext cx="4229100" cy="2400300"/>
      </dsp:txXfrm>
    </dsp:sp>
    <dsp:sp modelId="{C4B6AF19-7981-4966-A7DB-577EE9599B95}">
      <dsp:nvSpPr>
        <dsp:cNvPr id="0" name=""/>
        <dsp:cNvSpPr/>
      </dsp:nvSpPr>
      <dsp:spPr>
        <a:xfrm>
          <a:off x="4229100" y="0"/>
          <a:ext cx="4229100" cy="3200400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kern="1200" dirty="0" smtClean="0"/>
            <a:t>العلاج باستخدام هرمون السيكرتين والذي ينظم عمل البنكرياس والكبد </a:t>
          </a:r>
          <a:endParaRPr lang="x-none" sz="2400" kern="1200" dirty="0"/>
        </a:p>
      </dsp:txBody>
      <dsp:txXfrm>
        <a:off x="4229100" y="0"/>
        <a:ext cx="4229100" cy="2400300"/>
      </dsp:txXfrm>
    </dsp:sp>
    <dsp:sp modelId="{885E6AF4-2187-4335-B392-8E81FBA094F8}">
      <dsp:nvSpPr>
        <dsp:cNvPr id="0" name=""/>
        <dsp:cNvSpPr/>
      </dsp:nvSpPr>
      <dsp:spPr>
        <a:xfrm rot="10800000">
          <a:off x="0" y="3200400"/>
          <a:ext cx="4229100" cy="3200400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kern="1200" dirty="0" smtClean="0"/>
            <a:t>العلاج باستخدام المضادات العصبية أوالعقاقير المضادة للذهان أوالمثيرات النفسية والتي تعمل على التقليل من الآثار السلوكية لحالات التوحد مثل سلوك نقص الإنتباه والنشاط الزائد وإيذاء الذات والنوبات العصبية  </a:t>
          </a:r>
          <a:endParaRPr lang="x-none" sz="2400" kern="1200" dirty="0"/>
        </a:p>
      </dsp:txBody>
      <dsp:txXfrm rot="10800000">
        <a:off x="0" y="4000500"/>
        <a:ext cx="4229100" cy="2400300"/>
      </dsp:txXfrm>
    </dsp:sp>
    <dsp:sp modelId="{6F5E13B6-1507-4CC8-98BA-D00C9E1F2EB7}">
      <dsp:nvSpPr>
        <dsp:cNvPr id="0" name=""/>
        <dsp:cNvSpPr/>
      </dsp:nvSpPr>
      <dsp:spPr>
        <a:xfrm rot="5400000">
          <a:off x="4743449" y="2614041"/>
          <a:ext cx="3200400" cy="42291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kern="1200" dirty="0" smtClean="0"/>
            <a:t>العلاج باستخدام الفيتامينات وخاصه فيتامين </a:t>
          </a:r>
          <a:r>
            <a:rPr lang="en-US" sz="2400" kern="1200" dirty="0" smtClean="0"/>
            <a:t>B12</a:t>
          </a:r>
          <a:endParaRPr lang="x-none" sz="2400" kern="1200" dirty="0"/>
        </a:p>
      </dsp:txBody>
      <dsp:txXfrm rot="-5400000">
        <a:off x="4229100" y="3928491"/>
        <a:ext cx="4229100" cy="2400300"/>
      </dsp:txXfrm>
    </dsp:sp>
    <dsp:sp modelId="{7A3BC8D3-96CB-4216-81F6-CC80F5980AA2}">
      <dsp:nvSpPr>
        <dsp:cNvPr id="0" name=""/>
        <dsp:cNvSpPr/>
      </dsp:nvSpPr>
      <dsp:spPr>
        <a:xfrm>
          <a:off x="2960369" y="2400300"/>
          <a:ext cx="2537460" cy="1600200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kern="1200" dirty="0" smtClean="0"/>
            <a:t>البرامج الطبية </a:t>
          </a:r>
          <a:endParaRPr lang="x-none" sz="2400" kern="1200" dirty="0"/>
        </a:p>
      </dsp:txBody>
      <dsp:txXfrm>
        <a:off x="3038484" y="2478415"/>
        <a:ext cx="2381230" cy="1443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BE9FB166-F7C6-4962-9350-CDAEDB71989D}" type="datetimeFigureOut">
              <a:rPr lang="x-none"/>
              <a:pPr/>
              <a:t>30/03/17</a:t>
            </a:fld>
            <a:endParaRPr lang="x-none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D50E8D94-AC42-4B4C-90DB-181753395482}" type="slidenum">
              <a:rPr lang="x-none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34516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x-none"/>
              <a:pPr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02922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1" anchor="t">
            <a:normAutofit/>
          </a:bodyPr>
          <a:lstStyle/>
          <a:p>
            <a:endParaRPr lang="x-none" dirty="0" smtClean="0"/>
          </a:p>
          <a:p>
            <a:r>
              <a:rPr lang="x-none" sz="6000" dirty="0" smtClean="0">
                <a:cs typeface="+mj-cs"/>
              </a:rPr>
              <a:t>الـتـوحـد</a:t>
            </a:r>
            <a:endParaRPr lang="x-none" sz="6000" dirty="0">
              <a:cs typeface="+mj-cs"/>
            </a:endParaRPr>
          </a:p>
        </p:txBody>
      </p:sp>
      <p:pic>
        <p:nvPicPr>
          <p:cNvPr id="4" name="صورة 3" descr="imag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57166"/>
            <a:ext cx="2047875" cy="790575"/>
          </a:xfrm>
          <a:prstGeom prst="rect">
            <a:avLst/>
          </a:prstGeom>
        </p:spPr>
      </p:pic>
      <p:pic>
        <p:nvPicPr>
          <p:cNvPr id="5" name="صورة 4" descr="tawaho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1357298"/>
            <a:ext cx="6715172" cy="2071702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279402" cy="296773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2">
                <a:lumMod val="9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39952" y="620688"/>
            <a:ext cx="4474840" cy="52894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x-none" sz="3600" b="1" u="sng" dirty="0">
                <a:solidFill>
                  <a:schemeClr val="tx2"/>
                </a:solidFill>
                <a:cs typeface="Akhbar MT" pitchFamily="2" charset="-78"/>
              </a:rPr>
              <a:t>مشكلات </a:t>
            </a:r>
            <a:r>
              <a:rPr lang="x-none" sz="3600" b="1" u="sng" dirty="0" smtClean="0">
                <a:solidFill>
                  <a:schemeClr val="tx2"/>
                </a:solidFill>
                <a:cs typeface="Akhbar MT" pitchFamily="2" charset="-78"/>
              </a:rPr>
              <a:t>في: </a:t>
            </a:r>
            <a:r>
              <a:rPr lang="x-none" b="1" dirty="0" smtClean="0">
                <a:solidFill>
                  <a:schemeClr val="tx2"/>
                </a:solidFill>
                <a:cs typeface="Akhbar MT" pitchFamily="2" charset="-78"/>
              </a:rPr>
              <a:t>تركيب </a:t>
            </a:r>
            <a:r>
              <a:rPr lang="x-none" b="1" dirty="0">
                <a:solidFill>
                  <a:schemeClr val="tx2"/>
                </a:solidFill>
                <a:cs typeface="Akhbar MT" pitchFamily="2" charset="-78"/>
              </a:rPr>
              <a:t>اللغة.</a:t>
            </a:r>
          </a:p>
          <a:p>
            <a:pPr algn="just">
              <a:lnSpc>
                <a:spcPct val="150000"/>
              </a:lnSpc>
            </a:pPr>
            <a:r>
              <a:rPr lang="x-none" b="1" dirty="0" smtClean="0">
                <a:solidFill>
                  <a:schemeClr val="tx2"/>
                </a:solidFill>
                <a:cs typeface="Akhbar MT" pitchFamily="2" charset="-78"/>
              </a:rPr>
              <a:t>فهم قواعد اللغة.</a:t>
            </a:r>
          </a:p>
          <a:p>
            <a:pPr algn="just">
              <a:lnSpc>
                <a:spcPct val="150000"/>
              </a:lnSpc>
            </a:pPr>
            <a:r>
              <a:rPr lang="x-none" b="1" dirty="0" smtClean="0">
                <a:solidFill>
                  <a:schemeClr val="tx2"/>
                </a:solidFill>
                <a:cs typeface="Akhbar MT" pitchFamily="2" charset="-78"/>
              </a:rPr>
              <a:t>استخدام الضمائر.</a:t>
            </a:r>
          </a:p>
          <a:p>
            <a:pPr algn="just">
              <a:lnSpc>
                <a:spcPct val="150000"/>
              </a:lnSpc>
            </a:pPr>
            <a:r>
              <a:rPr lang="x-none" b="1" dirty="0" smtClean="0">
                <a:solidFill>
                  <a:schemeClr val="tx2"/>
                </a:solidFill>
                <a:cs typeface="Akhbar MT" pitchFamily="2" charset="-78"/>
              </a:rPr>
              <a:t>ظرف الزمان والمكان.</a:t>
            </a:r>
          </a:p>
          <a:p>
            <a:pPr algn="just">
              <a:lnSpc>
                <a:spcPct val="150000"/>
              </a:lnSpc>
            </a:pPr>
            <a:r>
              <a:rPr lang="x-none" b="1" dirty="0" smtClean="0">
                <a:solidFill>
                  <a:schemeClr val="tx2"/>
                </a:solidFill>
                <a:cs typeface="Akhbar MT" pitchFamily="2" charset="-78"/>
              </a:rPr>
              <a:t>استخدام حروف الجر.</a:t>
            </a:r>
          </a:p>
          <a:p>
            <a:pPr algn="just">
              <a:lnSpc>
                <a:spcPct val="150000"/>
              </a:lnSpc>
            </a:pPr>
            <a:r>
              <a:rPr lang="x-none" b="1" dirty="0" smtClean="0">
                <a:solidFill>
                  <a:schemeClr val="tx2"/>
                </a:solidFill>
                <a:cs typeface="Akhbar MT" pitchFamily="2" charset="-78"/>
              </a:rPr>
              <a:t>التعبير اللغوي.</a:t>
            </a:r>
          </a:p>
          <a:p>
            <a:pPr algn="just">
              <a:lnSpc>
                <a:spcPct val="150000"/>
              </a:lnSpc>
            </a:pPr>
            <a:r>
              <a:rPr lang="x-none" b="1" dirty="0" smtClean="0">
                <a:solidFill>
                  <a:schemeClr val="tx2"/>
                </a:solidFill>
                <a:cs typeface="Akhbar MT" pitchFamily="2" charset="-78"/>
              </a:rPr>
              <a:t>الحوار اللغوي مع الآخرين.</a:t>
            </a:r>
            <a:endParaRPr lang="x-none" b="1" dirty="0">
              <a:solidFill>
                <a:schemeClr val="tx2"/>
              </a:solidFill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7416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5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الخصائص السلوكية النمطية</a:t>
            </a:r>
            <a:endParaRPr lang="x-none" sz="5400" b="1" dirty="0">
              <a:solidFill>
                <a:schemeClr val="tx1">
                  <a:lumMod val="50000"/>
                  <a:lumOff val="5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98776"/>
            <a:ext cx="2907407" cy="2354560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80789" y="1340768"/>
            <a:ext cx="8507288" cy="4997152"/>
          </a:xfrm>
        </p:spPr>
        <p:txBody>
          <a:bodyPr>
            <a:normAutofit/>
          </a:bodyPr>
          <a:lstStyle/>
          <a:p>
            <a:r>
              <a:rPr lang="x-none" dirty="0" smtClean="0">
                <a:solidFill>
                  <a:srgbClr val="FF0066"/>
                </a:solidFill>
                <a:cs typeface="+mj-cs"/>
              </a:rPr>
              <a:t>السلوك النمطي الحركي المتعلق باستخدام اللغة.</a:t>
            </a:r>
          </a:p>
          <a:p>
            <a:pPr marL="0" indent="0">
              <a:buNone/>
            </a:pPr>
            <a:endParaRPr lang="x-none" dirty="0" smtClean="0">
              <a:solidFill>
                <a:srgbClr val="FF0066"/>
              </a:solidFill>
              <a:cs typeface="+mj-cs"/>
            </a:endParaRPr>
          </a:p>
          <a:p>
            <a:r>
              <a:rPr lang="x-none" dirty="0">
                <a:solidFill>
                  <a:srgbClr val="FF0066"/>
                </a:solidFill>
                <a:cs typeface="+mj-cs"/>
              </a:rPr>
              <a:t>السلوك النمطي </a:t>
            </a:r>
            <a:r>
              <a:rPr lang="x-none" dirty="0" smtClean="0">
                <a:solidFill>
                  <a:srgbClr val="FF0066"/>
                </a:solidFill>
                <a:cs typeface="+mj-cs"/>
              </a:rPr>
              <a:t>الحركي المتعلق باستخدام القوانين.</a:t>
            </a:r>
          </a:p>
          <a:p>
            <a:pPr marL="0" indent="0">
              <a:buNone/>
            </a:pPr>
            <a:endParaRPr lang="x-none" dirty="0" smtClean="0">
              <a:solidFill>
                <a:srgbClr val="FF0066"/>
              </a:solidFill>
              <a:cs typeface="+mj-cs"/>
            </a:endParaRPr>
          </a:p>
          <a:p>
            <a:r>
              <a:rPr lang="x-none" dirty="0">
                <a:solidFill>
                  <a:srgbClr val="FF0066"/>
                </a:solidFill>
                <a:cs typeface="+mj-cs"/>
              </a:rPr>
              <a:t>السلوك النمطي </a:t>
            </a:r>
            <a:r>
              <a:rPr lang="x-none" dirty="0" smtClean="0">
                <a:solidFill>
                  <a:srgbClr val="FF0066"/>
                </a:solidFill>
                <a:cs typeface="+mj-cs"/>
              </a:rPr>
              <a:t>الحركي المتعلق بالمهارات الحركية العامة.</a:t>
            </a:r>
            <a:r>
              <a:rPr lang="x-none" dirty="0">
                <a:solidFill>
                  <a:srgbClr val="FF0066"/>
                </a:solidFill>
                <a:cs typeface="+mj-cs"/>
              </a:rPr>
              <a:t> </a:t>
            </a:r>
            <a:endParaRPr lang="x-none" dirty="0" smtClean="0">
              <a:solidFill>
                <a:srgbClr val="FF0066"/>
              </a:solidFill>
              <a:cs typeface="+mj-cs"/>
            </a:endParaRPr>
          </a:p>
          <a:p>
            <a:endParaRPr lang="x-none" dirty="0" smtClean="0">
              <a:solidFill>
                <a:srgbClr val="FF0066"/>
              </a:solidFill>
              <a:cs typeface="+mj-cs"/>
            </a:endParaRPr>
          </a:p>
          <a:p>
            <a:r>
              <a:rPr lang="x-none" dirty="0" smtClean="0">
                <a:solidFill>
                  <a:srgbClr val="FF0066"/>
                </a:solidFill>
                <a:cs typeface="+mj-cs"/>
              </a:rPr>
              <a:t>السلوك </a:t>
            </a:r>
            <a:r>
              <a:rPr lang="x-none" dirty="0">
                <a:solidFill>
                  <a:srgbClr val="FF0066"/>
                </a:solidFill>
                <a:cs typeface="+mj-cs"/>
              </a:rPr>
              <a:t>النمطي الحركي المتعلق بالمهارات الحركية </a:t>
            </a:r>
            <a:r>
              <a:rPr lang="x-none" dirty="0" smtClean="0">
                <a:solidFill>
                  <a:srgbClr val="FF0066"/>
                </a:solidFill>
                <a:cs typeface="+mj-cs"/>
              </a:rPr>
              <a:t>الدقيقة.</a:t>
            </a:r>
          </a:p>
          <a:p>
            <a:pPr marL="0" indent="0">
              <a:buNone/>
            </a:pPr>
            <a:endParaRPr lang="x-none" dirty="0" smtClean="0">
              <a:solidFill>
                <a:srgbClr val="FF0066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0957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5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الخصائص السلوكية النمطية</a:t>
            </a:r>
            <a:endParaRPr lang="x-non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x-none" dirty="0">
                <a:solidFill>
                  <a:srgbClr val="FF0066"/>
                </a:solidFill>
                <a:cs typeface="+mj-cs"/>
              </a:rPr>
              <a:t>السلوك النمطي الحركي المتعلق بالدوران </a:t>
            </a:r>
            <a:r>
              <a:rPr lang="x-none" dirty="0" smtClean="0">
                <a:solidFill>
                  <a:srgbClr val="FF0066"/>
                </a:solidFill>
                <a:cs typeface="+mj-cs"/>
              </a:rPr>
              <a:t>أوالوقوف أوالتمرين</a:t>
            </a:r>
            <a:r>
              <a:rPr lang="x-none" dirty="0">
                <a:solidFill>
                  <a:srgbClr val="FF0066"/>
                </a:solidFill>
                <a:cs typeface="+mj-cs"/>
              </a:rPr>
              <a:t>.</a:t>
            </a:r>
          </a:p>
          <a:p>
            <a:pPr lvl="0"/>
            <a:r>
              <a:rPr lang="x-none" dirty="0">
                <a:solidFill>
                  <a:srgbClr val="FF0066"/>
                </a:solidFill>
                <a:cs typeface="+mj-cs"/>
              </a:rPr>
              <a:t>السلوك النمطي الحركي الروتيني.</a:t>
            </a:r>
          </a:p>
          <a:p>
            <a:pPr lvl="0"/>
            <a:r>
              <a:rPr lang="x-none" dirty="0">
                <a:solidFill>
                  <a:srgbClr val="FF0066"/>
                </a:solidFill>
                <a:cs typeface="+mj-cs"/>
              </a:rPr>
              <a:t>السلوك النمطي الحركي المتعلق بإيذاء الذات.</a:t>
            </a:r>
          </a:p>
          <a:p>
            <a:pPr lvl="0"/>
            <a:r>
              <a:rPr lang="x-none" dirty="0">
                <a:solidFill>
                  <a:srgbClr val="FF0066"/>
                </a:solidFill>
                <a:cs typeface="+mj-cs"/>
              </a:rPr>
              <a:t>السلوك النمطي الشاذ </a:t>
            </a:r>
            <a:r>
              <a:rPr lang="x-none" dirty="0" smtClean="0">
                <a:solidFill>
                  <a:srgbClr val="FF0066"/>
                </a:solidFill>
                <a:cs typeface="+mj-cs"/>
              </a:rPr>
              <a:t>أوالغريب</a:t>
            </a:r>
            <a:r>
              <a:rPr lang="x-none" dirty="0">
                <a:solidFill>
                  <a:srgbClr val="FF0066"/>
                </a:solidFill>
                <a:cs typeface="+mj-cs"/>
              </a:rPr>
              <a:t>.</a:t>
            </a:r>
          </a:p>
          <a:p>
            <a:pPr lvl="0"/>
            <a:r>
              <a:rPr lang="x-none" dirty="0">
                <a:solidFill>
                  <a:srgbClr val="FF0066"/>
                </a:solidFill>
                <a:cs typeface="+mj-cs"/>
              </a:rPr>
              <a:t>السلوك النمطي المتعلق بالأشياء الخاصة به.</a:t>
            </a:r>
          </a:p>
          <a:p>
            <a:endParaRPr lang="x-non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31" y="2232360"/>
            <a:ext cx="3621338" cy="32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4652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7200"/>
            <a:ext cx="8229600" cy="1143000"/>
          </a:xfrm>
        </p:spPr>
        <p:txBody>
          <a:bodyPr>
            <a:normAutofit/>
          </a:bodyPr>
          <a:lstStyle/>
          <a:p>
            <a:r>
              <a:rPr lang="x-none" sz="5400" b="1" dirty="0" smtClean="0">
                <a:solidFill>
                  <a:schemeClr val="tx2"/>
                </a:solidFill>
                <a:cs typeface="DecoType Thuluth" panose="02010000000000000000" pitchFamily="2" charset="-78"/>
              </a:rPr>
              <a:t>الخصائص المعرفية</a:t>
            </a:r>
            <a:endParaRPr lang="x-none" sz="5400" b="1" dirty="0">
              <a:solidFill>
                <a:schemeClr val="tx2"/>
              </a:solidFill>
              <a:cs typeface="DecoType Thuluth" panose="020100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99592" y="1262489"/>
            <a:ext cx="3601652" cy="2958600"/>
          </a:xfrm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اظهار قدرات غير عادية.</a:t>
            </a:r>
          </a:p>
          <a:p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ترميز اللغة.</a:t>
            </a:r>
          </a:p>
          <a:p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فك رموز اللغة.</a:t>
            </a:r>
          </a:p>
          <a:p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القراءة.</a:t>
            </a:r>
          </a:p>
          <a:p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الكتابة.</a:t>
            </a:r>
          </a:p>
          <a:p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المهارات الحسابية.</a:t>
            </a:r>
            <a:endParaRPr lang="x-none" dirty="0">
              <a:solidFill>
                <a:schemeClr val="accent2"/>
              </a:solidFill>
              <a:cs typeface="Akhbar MT" pitchFamily="2" charset="-78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88024" y="1259633"/>
            <a:ext cx="3898776" cy="4833664"/>
          </a:xfrm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x-none" sz="3200" b="1" u="sng" dirty="0" smtClean="0">
                <a:solidFill>
                  <a:schemeClr val="accent2"/>
                </a:solidFill>
                <a:cs typeface="Akhbar MT" pitchFamily="2" charset="-78"/>
              </a:rPr>
              <a:t>مشكلات في: </a:t>
            </a:r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الانتباه والتركيز البصري.</a:t>
            </a:r>
          </a:p>
          <a:p>
            <a:pPr algn="just"/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النشاط الزائد.</a:t>
            </a:r>
          </a:p>
          <a:p>
            <a:pPr algn="just"/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التذكر قصير المدى.</a:t>
            </a:r>
          </a:p>
          <a:p>
            <a:pPr algn="just"/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التذكر </a:t>
            </a:r>
            <a:r>
              <a:rPr lang="x-none" smtClean="0">
                <a:solidFill>
                  <a:schemeClr val="accent2"/>
                </a:solidFill>
                <a:cs typeface="Akhbar MT" pitchFamily="2" charset="-78"/>
              </a:rPr>
              <a:t>طويل المدى.</a:t>
            </a:r>
            <a:endParaRPr lang="ar-SA" dirty="0" smtClean="0">
              <a:solidFill>
                <a:schemeClr val="accent2"/>
              </a:solidFill>
              <a:cs typeface="Akhbar MT" pitchFamily="2" charset="-78"/>
            </a:endParaRPr>
          </a:p>
          <a:p>
            <a:pPr algn="just"/>
            <a:r>
              <a:rPr lang="x-none" smtClean="0">
                <a:solidFill>
                  <a:schemeClr val="accent2"/>
                </a:solidFill>
                <a:cs typeface="Akhbar MT" pitchFamily="2" charset="-78"/>
              </a:rPr>
              <a:t>التعلم</a:t>
            </a:r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.</a:t>
            </a:r>
          </a:p>
          <a:p>
            <a:pPr algn="just"/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القدرة على التخيل.</a:t>
            </a:r>
          </a:p>
          <a:p>
            <a:pPr algn="just"/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نقل آثار التعلم.</a:t>
            </a:r>
          </a:p>
          <a:p>
            <a:pPr algn="just"/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التنظيم الذاتي.</a:t>
            </a:r>
          </a:p>
          <a:p>
            <a:pPr algn="just"/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تنظيم الوقت.</a:t>
            </a:r>
          </a:p>
          <a:p>
            <a:pPr algn="just"/>
            <a:r>
              <a:rPr lang="x-none" dirty="0" smtClean="0">
                <a:solidFill>
                  <a:schemeClr val="accent2"/>
                </a:solidFill>
                <a:cs typeface="Akhbar MT" pitchFamily="2" charset="-78"/>
              </a:rPr>
              <a:t>القدرة العقلية.</a:t>
            </a:r>
            <a:endParaRPr lang="x-none" dirty="0">
              <a:solidFill>
                <a:schemeClr val="accent2"/>
              </a:solidFill>
              <a:cs typeface="Akhbar MT" pitchFamily="2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534918"/>
            <a:ext cx="3312367" cy="1486370"/>
          </a:xfrm>
          <a:prstGeom prst="rect">
            <a:avLst/>
          </a:prstGeom>
          <a:ln w="127000" cap="sq">
            <a:solidFill>
              <a:schemeClr val="tx2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33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137" y="1548410"/>
            <a:ext cx="8686800" cy="29546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x-none" sz="2800" b="1" u="sng" dirty="0" smtClean="0">
                <a:solidFill>
                  <a:schemeClr val="tx2"/>
                </a:solidFill>
              </a:rPr>
              <a:t>قياس وتشخيص حالات التوحد </a:t>
            </a:r>
          </a:p>
          <a:p>
            <a:pPr algn="r"/>
            <a:endParaRPr lang="x-none" dirty="0" smtClean="0"/>
          </a:p>
          <a:p>
            <a:pPr algn="r"/>
            <a:r>
              <a:rPr lang="x-none" dirty="0" smtClean="0"/>
              <a:t>- </a:t>
            </a:r>
            <a:r>
              <a:rPr lang="x-none" sz="2800" dirty="0" smtClean="0">
                <a:cs typeface="+mj-cs"/>
              </a:rPr>
              <a:t>تمثل حالات التوحد عدداً من الإضطرابات النمائية والعصبية التي تتراوح مابين البسيطة والشديدة .</a:t>
            </a:r>
          </a:p>
          <a:p>
            <a:pPr algn="r"/>
            <a:r>
              <a:rPr lang="x-none" sz="2800" dirty="0" smtClean="0">
                <a:cs typeface="+mj-cs"/>
              </a:rPr>
              <a:t>- يصعب تقديم تعريف لحالة التوحد بسبب من تعدد مظاهرها فإنه في الوقت نفسه يصعب قياس وتشخيص لهذة الفئة ومع ذالك يجد الدارس عدداً من أدوات القياس والتشخيص </a:t>
            </a:r>
            <a:r>
              <a:rPr lang="x-none" sz="2800" smtClean="0">
                <a:cs typeface="+mj-cs"/>
              </a:rPr>
              <a:t>لحالات التوحد.</a:t>
            </a:r>
            <a:endParaRPr lang="x-none" sz="28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875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982177"/>
            <a:ext cx="72008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Tx/>
              <a:buChar char="-"/>
            </a:pPr>
            <a:r>
              <a:rPr lang="x-none" sz="2400" u="sng" dirty="0">
                <a:solidFill>
                  <a:srgbClr val="C00000"/>
                </a:solidFill>
              </a:rPr>
              <a:t>لابد من التأكيد علي أهمية الإتجاه التكاملي في قياس وتشخيص حالات التوحد ويعني ذالك </a:t>
            </a:r>
            <a:r>
              <a:rPr lang="x-none" sz="2400" u="sng" dirty="0" smtClean="0">
                <a:solidFill>
                  <a:srgbClr val="C00000"/>
                </a:solidFill>
              </a:rPr>
              <a:t>أن </a:t>
            </a:r>
            <a:r>
              <a:rPr lang="x-none" sz="2400" u="sng" dirty="0">
                <a:solidFill>
                  <a:srgbClr val="C00000"/>
                </a:solidFill>
              </a:rPr>
              <a:t>يكون فريق تشخيص حالات التوحد </a:t>
            </a:r>
            <a:r>
              <a:rPr lang="x-none" sz="2400" u="sng" dirty="0" smtClean="0">
                <a:solidFill>
                  <a:srgbClr val="C00000"/>
                </a:solidFill>
              </a:rPr>
              <a:t>من:</a:t>
            </a:r>
            <a:endParaRPr lang="x-none" sz="2400" u="sng" dirty="0">
              <a:solidFill>
                <a:srgbClr val="C00000"/>
              </a:solidFill>
            </a:endParaRPr>
          </a:p>
          <a:p>
            <a:pPr lvl="0">
              <a:buFontTx/>
              <a:buChar char="-"/>
            </a:pPr>
            <a:r>
              <a:rPr lang="x-none" sz="2800" dirty="0" smtClean="0">
                <a:solidFill>
                  <a:prstClr val="black"/>
                </a:solidFill>
                <a:cs typeface="+mj-cs"/>
              </a:rPr>
              <a:t>طبيب أطفال. </a:t>
            </a:r>
            <a:endParaRPr lang="x-none" sz="2800" dirty="0">
              <a:solidFill>
                <a:prstClr val="black"/>
              </a:solidFill>
              <a:cs typeface="+mj-cs"/>
            </a:endParaRPr>
          </a:p>
          <a:p>
            <a:pPr lvl="0">
              <a:buFontTx/>
              <a:buChar char="-"/>
            </a:pPr>
            <a:r>
              <a:rPr lang="x-none" sz="2800" dirty="0" smtClean="0">
                <a:solidFill>
                  <a:prstClr val="black"/>
                </a:solidFill>
                <a:cs typeface="+mj-cs"/>
              </a:rPr>
              <a:t>طبيب أعصاب.</a:t>
            </a:r>
            <a:endParaRPr lang="x-none" sz="2800" dirty="0">
              <a:solidFill>
                <a:prstClr val="black"/>
              </a:solidFill>
              <a:cs typeface="+mj-cs"/>
            </a:endParaRPr>
          </a:p>
          <a:p>
            <a:pPr lvl="0">
              <a:buFontTx/>
              <a:buChar char="-"/>
            </a:pPr>
            <a:r>
              <a:rPr lang="x-none" sz="2800" dirty="0" smtClean="0">
                <a:solidFill>
                  <a:prstClr val="black"/>
                </a:solidFill>
                <a:cs typeface="+mj-cs"/>
              </a:rPr>
              <a:t>أخصائي </a:t>
            </a:r>
            <a:r>
              <a:rPr lang="x-none" sz="2800" dirty="0">
                <a:solidFill>
                  <a:prstClr val="black"/>
                </a:solidFill>
                <a:cs typeface="+mj-cs"/>
              </a:rPr>
              <a:t>في </a:t>
            </a:r>
            <a:r>
              <a:rPr lang="x-none" sz="2800" dirty="0" smtClean="0">
                <a:solidFill>
                  <a:prstClr val="black"/>
                </a:solidFill>
                <a:cs typeface="+mj-cs"/>
              </a:rPr>
              <a:t>التربية الخاصة.</a:t>
            </a:r>
            <a:endParaRPr lang="x-none" sz="2800" dirty="0">
              <a:solidFill>
                <a:prstClr val="black"/>
              </a:solidFill>
              <a:cs typeface="+mj-cs"/>
            </a:endParaRPr>
          </a:p>
          <a:p>
            <a:pPr lvl="0">
              <a:buFontTx/>
              <a:buChar char="-"/>
            </a:pPr>
            <a:r>
              <a:rPr lang="x-none" sz="2800" dirty="0" smtClean="0">
                <a:solidFill>
                  <a:prstClr val="black"/>
                </a:solidFill>
                <a:cs typeface="+mj-cs"/>
              </a:rPr>
              <a:t>أخصائي </a:t>
            </a:r>
            <a:r>
              <a:rPr lang="x-none" sz="2800" dirty="0">
                <a:solidFill>
                  <a:prstClr val="black"/>
                </a:solidFill>
                <a:cs typeface="+mj-cs"/>
              </a:rPr>
              <a:t>في </a:t>
            </a:r>
            <a:r>
              <a:rPr lang="x-none" sz="2800" dirty="0" smtClean="0">
                <a:solidFill>
                  <a:prstClr val="black"/>
                </a:solidFill>
                <a:cs typeface="+mj-cs"/>
              </a:rPr>
              <a:t>اللغة.</a:t>
            </a:r>
            <a:endParaRPr lang="x-none" sz="2800" dirty="0">
              <a:solidFill>
                <a:prstClr val="black"/>
              </a:solidFill>
              <a:cs typeface="+mj-cs"/>
            </a:endParaRPr>
          </a:p>
          <a:p>
            <a:pPr lvl="0">
              <a:buFontTx/>
              <a:buChar char="-"/>
            </a:pPr>
            <a:r>
              <a:rPr lang="x-none" sz="2800" dirty="0" smtClean="0">
                <a:solidFill>
                  <a:prstClr val="black"/>
                </a:solidFill>
                <a:cs typeface="+mj-cs"/>
              </a:rPr>
              <a:t>معلم </a:t>
            </a:r>
            <a:r>
              <a:rPr lang="x-none" sz="2800" dirty="0">
                <a:solidFill>
                  <a:prstClr val="black"/>
                </a:solidFill>
                <a:cs typeface="+mj-cs"/>
              </a:rPr>
              <a:t>في التربية </a:t>
            </a:r>
            <a:r>
              <a:rPr lang="x-none" sz="2800" dirty="0" smtClean="0">
                <a:solidFill>
                  <a:prstClr val="black"/>
                </a:solidFill>
                <a:cs typeface="+mj-cs"/>
              </a:rPr>
              <a:t>الخاصة.</a:t>
            </a:r>
          </a:p>
          <a:p>
            <a:pPr lvl="0"/>
            <a:endParaRPr lang="x-none" sz="2400" dirty="0">
              <a:solidFill>
                <a:prstClr val="black"/>
              </a:solidFill>
            </a:endParaRPr>
          </a:p>
          <a:p>
            <a:pPr lvl="0" algn="just"/>
            <a:r>
              <a:rPr lang="x-none" sz="2400" dirty="0">
                <a:solidFill>
                  <a:srgbClr val="4F81BD">
                    <a:lumMod val="50000"/>
                  </a:srgbClr>
                </a:solidFill>
                <a:cs typeface="+mj-cs"/>
              </a:rPr>
              <a:t>حيث تكون لكل من هؤلاء مهمة معينة </a:t>
            </a:r>
            <a:r>
              <a:rPr lang="x-none" sz="2400" dirty="0" smtClean="0">
                <a:solidFill>
                  <a:srgbClr val="4F81BD">
                    <a:lumMod val="50000"/>
                  </a:srgbClr>
                </a:solidFill>
                <a:cs typeface="+mj-cs"/>
              </a:rPr>
              <a:t>يتم </a:t>
            </a:r>
            <a:r>
              <a:rPr lang="x-none" sz="2400" dirty="0">
                <a:solidFill>
                  <a:srgbClr val="4F81BD">
                    <a:lumMod val="50000"/>
                  </a:srgbClr>
                </a:solidFill>
                <a:cs typeface="+mj-cs"/>
              </a:rPr>
              <a:t>التركيز عليها </a:t>
            </a:r>
            <a:r>
              <a:rPr lang="x-none" sz="2400" dirty="0" smtClean="0">
                <a:solidFill>
                  <a:srgbClr val="4F81BD">
                    <a:lumMod val="50000"/>
                  </a:srgbClr>
                </a:solidFill>
                <a:cs typeface="+mj-cs"/>
              </a:rPr>
              <a:t>حتى </a:t>
            </a:r>
            <a:r>
              <a:rPr lang="x-none" sz="2400" dirty="0">
                <a:solidFill>
                  <a:srgbClr val="4F81BD">
                    <a:lumMod val="50000"/>
                  </a:srgbClr>
                </a:solidFill>
                <a:cs typeface="+mj-cs"/>
              </a:rPr>
              <a:t>يتم تشخيص الطفل التوحدي بصورة متكامله من كل النواحي العصبية والحسية والبيلوجيه والوراثية والنفسية </a:t>
            </a:r>
            <a:r>
              <a:rPr lang="x-none" sz="2400" dirty="0" smtClean="0">
                <a:solidFill>
                  <a:srgbClr val="4F81BD">
                    <a:lumMod val="50000"/>
                  </a:srgbClr>
                </a:solidFill>
                <a:cs typeface="+mj-cs"/>
              </a:rPr>
              <a:t>والتربوية. </a:t>
            </a:r>
            <a:endParaRPr lang="x-none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220272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46626295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71600" y="381000"/>
            <a:ext cx="5943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x-none" sz="3200" dirty="0" smtClean="0">
                <a:solidFill>
                  <a:srgbClr val="7030A0"/>
                </a:solidFill>
                <a:cs typeface="+mj-cs"/>
              </a:rPr>
              <a:t>خطوات تشخيص حالات التوحد بشكل عام</a:t>
            </a:r>
            <a:endParaRPr lang="x-none" sz="3200" dirty="0">
              <a:solidFill>
                <a:srgbClr val="7030A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587376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8305800" cy="60631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x-none" sz="2800" b="1" u="sng" dirty="0" smtClean="0">
                <a:solidFill>
                  <a:srgbClr val="CC0099"/>
                </a:solidFill>
              </a:rPr>
              <a:t>أدوات وقياس وتشخيص حالات التوحد في صورها الأصلية والمعربة:</a:t>
            </a:r>
          </a:p>
          <a:p>
            <a:pPr algn="r">
              <a:lnSpc>
                <a:spcPct val="150000"/>
              </a:lnSpc>
            </a:pPr>
            <a:r>
              <a:rPr lang="x-none" sz="2400" dirty="0" smtClean="0">
                <a:solidFill>
                  <a:schemeClr val="accent5">
                    <a:lumMod val="75000"/>
                  </a:schemeClr>
                </a:solidFill>
              </a:rPr>
              <a:t>1- الدليل الإحصائي التشخيصي للإضطرابات العقلية .</a:t>
            </a:r>
          </a:p>
          <a:p>
            <a:pPr algn="r">
              <a:lnSpc>
                <a:spcPct val="150000"/>
              </a:lnSpc>
            </a:pPr>
            <a:r>
              <a:rPr lang="x-none" sz="2400" dirty="0" smtClean="0">
                <a:solidFill>
                  <a:schemeClr val="accent5">
                    <a:lumMod val="75000"/>
                  </a:schemeClr>
                </a:solidFill>
              </a:rPr>
              <a:t>2- قائمه السلوك التوحدي .</a:t>
            </a:r>
          </a:p>
          <a:p>
            <a:pPr algn="r">
              <a:lnSpc>
                <a:spcPct val="150000"/>
              </a:lnSpc>
            </a:pPr>
            <a:r>
              <a:rPr lang="x-none" sz="2400" dirty="0" smtClean="0">
                <a:solidFill>
                  <a:schemeClr val="accent5">
                    <a:lumMod val="75000"/>
                  </a:schemeClr>
                </a:solidFill>
              </a:rPr>
              <a:t>3- مقياس تقدير السلوك التوحدي الطفولي .</a:t>
            </a:r>
          </a:p>
          <a:p>
            <a:pPr algn="r">
              <a:lnSpc>
                <a:spcPct val="150000"/>
              </a:lnSpc>
            </a:pPr>
            <a:r>
              <a:rPr lang="x-none" sz="2400" dirty="0" smtClean="0">
                <a:solidFill>
                  <a:schemeClr val="accent5">
                    <a:lumMod val="75000"/>
                  </a:schemeClr>
                </a:solidFill>
              </a:rPr>
              <a:t>4- قائمه تقدير السلوك التوحدي .</a:t>
            </a:r>
          </a:p>
          <a:p>
            <a:pPr algn="r">
              <a:lnSpc>
                <a:spcPct val="150000"/>
              </a:lnSpc>
            </a:pPr>
            <a:r>
              <a:rPr lang="x-none" sz="2400" dirty="0" smtClean="0">
                <a:solidFill>
                  <a:schemeClr val="accent5">
                    <a:lumMod val="75000"/>
                  </a:schemeClr>
                </a:solidFill>
              </a:rPr>
              <a:t>5- مقياس تشخيص حالات التوحد في دول منطقة الخليج العربي .</a:t>
            </a:r>
          </a:p>
          <a:p>
            <a:pPr algn="r">
              <a:lnSpc>
                <a:spcPct val="150000"/>
              </a:lnSpc>
            </a:pPr>
            <a:r>
              <a:rPr lang="x-none" sz="2400" dirty="0" smtClean="0">
                <a:solidFill>
                  <a:schemeClr val="accent5">
                    <a:lumMod val="75000"/>
                  </a:schemeClr>
                </a:solidFill>
              </a:rPr>
              <a:t>6- مقياس التشخيص الفارقي لحالات التوحد والإعاقه العقلية علي عينة سوريه .</a:t>
            </a:r>
          </a:p>
          <a:p>
            <a:pPr algn="r">
              <a:lnSpc>
                <a:spcPct val="150000"/>
              </a:lnSpc>
            </a:pPr>
            <a:r>
              <a:rPr lang="x-none" sz="2400" dirty="0" smtClean="0">
                <a:solidFill>
                  <a:schemeClr val="accent5">
                    <a:lumMod val="75000"/>
                  </a:schemeClr>
                </a:solidFill>
              </a:rPr>
              <a:t> 7- مقياس تشخيص حالات التوحد .</a:t>
            </a:r>
          </a:p>
          <a:p>
            <a:pPr algn="r">
              <a:lnSpc>
                <a:spcPct val="150000"/>
              </a:lnSpc>
            </a:pPr>
            <a:r>
              <a:rPr lang="x-none" sz="2400" dirty="0" smtClean="0">
                <a:solidFill>
                  <a:schemeClr val="accent5">
                    <a:lumMod val="75000"/>
                  </a:schemeClr>
                </a:solidFill>
              </a:rPr>
              <a:t>8- مقياس تشخيص السلوك التوحدي .</a:t>
            </a:r>
          </a:p>
          <a:p>
            <a:pPr algn="r">
              <a:lnSpc>
                <a:spcPct val="150000"/>
              </a:lnSpc>
            </a:pPr>
            <a:r>
              <a:rPr lang="x-none" sz="2400" dirty="0" smtClean="0">
                <a:solidFill>
                  <a:schemeClr val="accent5">
                    <a:lumMod val="75000"/>
                  </a:schemeClr>
                </a:solidFill>
              </a:rPr>
              <a:t>9- قائمه تقييم السلوك التوحدي .</a:t>
            </a:r>
          </a:p>
          <a:p>
            <a:pPr algn="r">
              <a:lnSpc>
                <a:spcPct val="150000"/>
              </a:lnSpc>
            </a:pPr>
            <a:r>
              <a:rPr lang="x-none" sz="2400" dirty="0" smtClean="0">
                <a:solidFill>
                  <a:schemeClr val="accent5">
                    <a:lumMod val="75000"/>
                  </a:schemeClr>
                </a:solidFill>
              </a:rPr>
              <a:t>10 – مقياس جليام لتقدير حالات التوحد .</a:t>
            </a:r>
            <a:endParaRPr lang="x-none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365104"/>
            <a:ext cx="2448272" cy="2001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479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4000" dirty="0" smtClean="0"/>
              <a:t>الصعوبات التي تواجه تشخيص التوحد</a:t>
            </a:r>
            <a:endParaRPr lang="x-non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  <a:cs typeface="+mj-cs"/>
              </a:rPr>
              <a:t>الصمم الاختياري.</a:t>
            </a:r>
          </a:p>
          <a:p>
            <a:pPr marL="0" indent="0">
              <a:buNone/>
            </a:pPr>
            <a:endParaRPr lang="x-none" dirty="0" smtClean="0">
              <a:solidFill>
                <a:srgbClr val="FF0000"/>
              </a:solidFill>
              <a:cs typeface="+mj-cs"/>
            </a:endParaRPr>
          </a:p>
          <a:p>
            <a:r>
              <a:rPr lang="x-none" dirty="0" smtClean="0">
                <a:solidFill>
                  <a:srgbClr val="FF0000"/>
                </a:solidFill>
                <a:cs typeface="+mj-cs"/>
              </a:rPr>
              <a:t>اضطراب التعلق العاطفي.</a:t>
            </a:r>
          </a:p>
          <a:p>
            <a:endParaRPr lang="x-none" dirty="0" smtClean="0">
              <a:solidFill>
                <a:srgbClr val="FF0000"/>
              </a:solidFill>
              <a:cs typeface="+mj-cs"/>
            </a:endParaRPr>
          </a:p>
          <a:p>
            <a:r>
              <a:rPr lang="x-none" dirty="0" smtClean="0">
                <a:solidFill>
                  <a:srgbClr val="FF0000"/>
                </a:solidFill>
                <a:cs typeface="+mj-cs"/>
              </a:rPr>
              <a:t>اضطراب اللغة النمائي.</a:t>
            </a:r>
          </a:p>
          <a:p>
            <a:pPr marL="0" indent="0">
              <a:buNone/>
            </a:pPr>
            <a:endParaRPr lang="x-none" dirty="0" smtClean="0">
              <a:solidFill>
                <a:srgbClr val="FF0000"/>
              </a:solidFill>
              <a:cs typeface="+mj-cs"/>
            </a:endParaRPr>
          </a:p>
          <a:p>
            <a:r>
              <a:rPr lang="x-none" dirty="0" smtClean="0">
                <a:solidFill>
                  <a:srgbClr val="FF0000"/>
                </a:solidFill>
                <a:cs typeface="+mj-cs"/>
              </a:rPr>
              <a:t>الإعاقة العقلية.</a:t>
            </a:r>
          </a:p>
          <a:p>
            <a:pPr marL="0" indent="0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021017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04664"/>
            <a:ext cx="8634442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x-none" sz="2800" dirty="0" smtClean="0">
                <a:solidFill>
                  <a:schemeClr val="accent2"/>
                </a:solidFill>
              </a:rPr>
              <a:t>البرامج التربوية لحالات التوحد</a:t>
            </a:r>
          </a:p>
          <a:p>
            <a:pPr algn="r"/>
            <a:r>
              <a:rPr lang="x-none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تتباين حالات التوحد في درجتها أو شدتها أو نوعها, وعلى ذلك تصميم البرامج التربوية حسب درجة أونوع كل منها.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 </a:t>
            </a:r>
            <a:endParaRPr lang="x-none" sz="2400" dirty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88840"/>
            <a:ext cx="914400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x-none" sz="2400" u="sng" dirty="0" smtClean="0">
                <a:solidFill>
                  <a:srgbClr val="FF4791"/>
                </a:solidFill>
                <a:cs typeface="+mj-cs"/>
              </a:rPr>
              <a:t>هناك بعض الإعتبارات التربوية التي تؤخذ بعين الإعتبار عند تصميم البرامج التربوية أوالصفية لحالات التوحد كما يشير إليها هلهان وكوفمان ومنها </a:t>
            </a:r>
            <a:r>
              <a:rPr lang="x-none" sz="2400" dirty="0" smtClean="0">
                <a:solidFill>
                  <a:srgbClr val="FF4791"/>
                </a:solidFill>
                <a:cs typeface="+mj-cs"/>
              </a:rPr>
              <a:t>:</a:t>
            </a:r>
          </a:p>
          <a:p>
            <a:pPr algn="r"/>
            <a:endParaRPr lang="x-none" sz="2400" dirty="0" smtClean="0">
              <a:solidFill>
                <a:srgbClr val="FF4791"/>
              </a:solidFill>
              <a:cs typeface="+mj-cs"/>
            </a:endParaRPr>
          </a:p>
          <a:p>
            <a:pPr algn="r"/>
            <a:r>
              <a:rPr lang="x-none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1- </a:t>
            </a:r>
            <a:r>
              <a:rPr lang="x-none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التركيز علي المهارات التواصلية والإجتماعية .</a:t>
            </a:r>
          </a:p>
          <a:p>
            <a:pPr algn="r"/>
            <a:r>
              <a:rPr lang="x-none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2- التأكيد على فتح صفوف خاصة أو مراكز خاصة لحالات التوحد.</a:t>
            </a:r>
          </a:p>
          <a:p>
            <a:pPr algn="r"/>
            <a:endParaRPr lang="x-none" sz="2400" dirty="0" smtClean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  <a:p>
            <a:pPr algn="r"/>
            <a:r>
              <a:rPr lang="x-none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3- التركيز علي العلاج الطبي بشكل متزامن مع البرامج التربويه الفردية، مثل الأدوية التي تعمل على تقليل الآثار الانفعالية لحالات التوحد.</a:t>
            </a:r>
          </a:p>
          <a:p>
            <a:pPr algn="r"/>
            <a:endParaRPr lang="x-none" sz="2400" dirty="0" smtClean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  <a:p>
            <a:pPr algn="r"/>
            <a:r>
              <a:rPr lang="x-none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4- توظيف أساليب تعديل السلوك.</a:t>
            </a:r>
          </a:p>
        </p:txBody>
      </p:sp>
    </p:spTree>
    <p:extLst>
      <p:ext uri="{BB962C8B-B14F-4D97-AF65-F5344CB8AC3E}">
        <p14:creationId xmlns:p14="http://schemas.microsoft.com/office/powerpoint/2010/main" val="61142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النظرية الوراثية أو الجينية</a:t>
            </a:r>
            <a:endParaRPr lang="x-none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427984" y="1567333"/>
            <a:ext cx="4038600" cy="452596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x-none" sz="3200" b="1" dirty="0" smtClean="0">
                <a:solidFill>
                  <a:srgbClr val="C00000"/>
                </a:solidFill>
                <a:latin typeface="Arabic Typesetting" panose="03020402040406030203" pitchFamily="66" charset="-78"/>
                <a:cs typeface="+mj-cs"/>
              </a:rPr>
              <a:t>تفسر هذه النظرية حدوث حالات التوحد</a:t>
            </a:r>
          </a:p>
          <a:p>
            <a:pPr marL="0" indent="0" algn="ctr">
              <a:buNone/>
            </a:pPr>
            <a:endParaRPr lang="x-none" sz="3200" b="1" dirty="0" smtClean="0">
              <a:solidFill>
                <a:srgbClr val="C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ctr">
              <a:buNone/>
            </a:pPr>
            <a:r>
              <a:rPr lang="x-none" sz="32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بأنها تنتقل وراثياً بين الآباء والأبناء وكأنها محمولة على الجينات.</a:t>
            </a:r>
          </a:p>
          <a:p>
            <a:pPr marL="0" indent="0" algn="ctr">
              <a:buNone/>
            </a:pPr>
            <a:endParaRPr lang="x-none" dirty="0"/>
          </a:p>
          <a:p>
            <a:pPr marL="0" indent="0" algn="ctr">
              <a:buNone/>
            </a:pPr>
            <a:r>
              <a:rPr lang="x-none" sz="3000" dirty="0" smtClean="0">
                <a:solidFill>
                  <a:schemeClr val="accent2">
                    <a:lumMod val="50000"/>
                  </a:schemeClr>
                </a:solidFill>
                <a:cs typeface="+mj-cs"/>
              </a:rPr>
              <a:t>أي أن هناك خلل وراثي أو طفرة وراثية أدت إلى ظهور هذه الحالات.</a:t>
            </a:r>
            <a:endParaRPr lang="x-none" sz="3000" dirty="0">
              <a:solidFill>
                <a:schemeClr val="accent2">
                  <a:lumMod val="50000"/>
                </a:schemeClr>
              </a:solidFill>
              <a:cs typeface="+mj-cs"/>
            </a:endParaRPr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378037"/>
            <a:ext cx="2849885" cy="2970287"/>
          </a:xfrm>
        </p:spPr>
      </p:pic>
    </p:spTree>
    <p:extLst>
      <p:ext uri="{BB962C8B-B14F-4D97-AF65-F5344CB8AC3E}">
        <p14:creationId xmlns:p14="http://schemas.microsoft.com/office/powerpoint/2010/main" val="296287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x-none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5- الإهتمام بإعداد المعلم </a:t>
            </a:r>
            <a:r>
              <a:rPr lang="x-none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المؤهل.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x-none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6- </a:t>
            </a:r>
            <a:r>
              <a:rPr lang="x-none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التأكيد علي مشاركة </a:t>
            </a:r>
            <a:r>
              <a:rPr lang="x-none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الأسرة.</a:t>
            </a:r>
          </a:p>
          <a:p>
            <a:pPr marL="0" lvl="0" indent="0">
              <a:spcBef>
                <a:spcPts val="0"/>
              </a:spcBef>
              <a:buNone/>
            </a:pPr>
            <a:endParaRPr lang="x-none" sz="2800" dirty="0" smtClean="0">
              <a:solidFill>
                <a:prstClr val="black">
                  <a:lumMod val="50000"/>
                  <a:lumOff val="50000"/>
                </a:prstClr>
              </a:solidFill>
              <a:cs typeface="+mj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x-none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7- </a:t>
            </a:r>
            <a:r>
              <a:rPr lang="x-none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تقييم فعالية البرامج التربوية الفردية وبشكل </a:t>
            </a:r>
            <a:r>
              <a:rPr lang="x-none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مستمر.</a:t>
            </a:r>
            <a:endParaRPr lang="x-none" sz="2800" dirty="0">
              <a:solidFill>
                <a:prstClr val="black">
                  <a:lumMod val="50000"/>
                  <a:lumOff val="50000"/>
                </a:prstClr>
              </a:solidFill>
              <a:cs typeface="+mj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x-none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8- التركيز على برامج التدخل المبكر لحالات </a:t>
            </a:r>
            <a:r>
              <a:rPr lang="x-none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التوحد.</a:t>
            </a:r>
          </a:p>
          <a:p>
            <a:pPr marL="0" lvl="0" indent="0">
              <a:spcBef>
                <a:spcPts val="0"/>
              </a:spcBef>
              <a:buNone/>
            </a:pPr>
            <a:endParaRPr lang="x-none" sz="2800" dirty="0">
              <a:solidFill>
                <a:prstClr val="black">
                  <a:lumMod val="50000"/>
                  <a:lumOff val="50000"/>
                </a:prstClr>
              </a:solidFill>
              <a:cs typeface="+mj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x-none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9- التركيز على التعليم المكثف على مدى اليوم الدراسي على مهارات محددة وخاصة المهارات اللغوية والمهارات الإجتماعية واللعب الجمعي </a:t>
            </a:r>
            <a:r>
              <a:rPr lang="x-none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.</a:t>
            </a:r>
          </a:p>
          <a:p>
            <a:pPr marL="0" lvl="0" indent="0">
              <a:spcBef>
                <a:spcPts val="0"/>
              </a:spcBef>
              <a:buNone/>
            </a:pPr>
            <a:endParaRPr lang="x-none" sz="2800" dirty="0">
              <a:solidFill>
                <a:prstClr val="black">
                  <a:lumMod val="50000"/>
                  <a:lumOff val="50000"/>
                </a:prstClr>
              </a:solidFill>
              <a:cs typeface="+mj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x-none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10- العمل على دمج حالات التوحد البسيطة بالمدرسة </a:t>
            </a:r>
            <a:r>
              <a:rPr lang="x-none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العادية.</a:t>
            </a:r>
            <a:endParaRPr lang="x-none" sz="2800" dirty="0">
              <a:solidFill>
                <a:prstClr val="black">
                  <a:lumMod val="50000"/>
                  <a:lumOff val="50000"/>
                </a:prstClr>
              </a:solidFill>
              <a:cs typeface="+mj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x-none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11- التركيز على العمل التعاوني بين الاخصائين ذوي العلاقة </a:t>
            </a:r>
            <a:r>
              <a:rPr lang="x-none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والخدمات </a:t>
            </a:r>
            <a:r>
              <a:rPr lang="x-none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الطبية </a:t>
            </a:r>
            <a:r>
              <a:rPr lang="x-none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والتربوية.</a:t>
            </a:r>
            <a:endParaRPr lang="x-none" sz="28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481008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15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27084771"/>
              </p:ext>
            </p:extLst>
          </p:nvPr>
        </p:nvGraphicFramePr>
        <p:xfrm>
          <a:off x="685800" y="838200"/>
          <a:ext cx="7467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78049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2207594"/>
              </p:ext>
            </p:extLst>
          </p:nvPr>
        </p:nvGraphicFramePr>
        <p:xfrm>
          <a:off x="381000" y="228600"/>
          <a:ext cx="84582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146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35812"/>
            <a:ext cx="8229600" cy="1143000"/>
          </a:xfrm>
        </p:spPr>
        <p:txBody>
          <a:bodyPr>
            <a:normAutofit/>
          </a:bodyPr>
          <a:lstStyle/>
          <a:p>
            <a:r>
              <a:rPr lang="x-none" sz="3200" b="1" dirty="0" smtClean="0">
                <a:solidFill>
                  <a:srgbClr val="C00000"/>
                </a:solidFill>
              </a:rPr>
              <a:t>ومن العوامل الوراثية التي قد تكون سبباً في حدوث الخلل الجيني</a:t>
            </a:r>
            <a:endParaRPr lang="x-none" sz="3200" b="1" dirty="0">
              <a:solidFill>
                <a:srgbClr val="C0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63" y="2235529"/>
            <a:ext cx="2886075" cy="1581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427984" y="1844824"/>
            <a:ext cx="4038600" cy="4525963"/>
          </a:xfrm>
          <a:prstGeom prst="round2Same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x-none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الجينات المتنحية أو الناقلة للمرض.</a:t>
            </a:r>
          </a:p>
          <a:p>
            <a:pPr algn="just">
              <a:lnSpc>
                <a:spcPct val="150000"/>
              </a:lnSpc>
            </a:pPr>
            <a:r>
              <a:rPr lang="x-none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الاشعاعات والأشعة السينية.</a:t>
            </a:r>
          </a:p>
          <a:p>
            <a:pPr algn="just">
              <a:lnSpc>
                <a:spcPct val="150000"/>
              </a:lnSpc>
            </a:pPr>
            <a:r>
              <a:rPr lang="x-none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اختلاف العامل الرايزسي.</a:t>
            </a:r>
          </a:p>
          <a:p>
            <a:pPr algn="just">
              <a:lnSpc>
                <a:spcPct val="150000"/>
              </a:lnSpc>
            </a:pPr>
            <a:r>
              <a:rPr lang="x-none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اضطرابات التمثيل الغذائي الوراثية.</a:t>
            </a:r>
          </a:p>
          <a:p>
            <a:pPr algn="just">
              <a:lnSpc>
                <a:spcPct val="150000"/>
              </a:lnSpc>
            </a:pPr>
            <a:r>
              <a:rPr lang="x-none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تسمم الحمل.</a:t>
            </a:r>
            <a:endParaRPr lang="x-none" dirty="0">
              <a:solidFill>
                <a:schemeClr val="accent1">
                  <a:lumMod val="75000"/>
                </a:schemeClr>
              </a:solidFill>
              <a:cs typeface="+mj-cs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72" y="4365104"/>
            <a:ext cx="2833266" cy="18446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724365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>
                <a:solidFill>
                  <a:schemeClr val="accent5"/>
                </a:solidFill>
              </a:rPr>
              <a:t>النظرية البيئية أوالعوامل البيئية</a:t>
            </a:r>
            <a:endParaRPr lang="x-none" dirty="0">
              <a:solidFill>
                <a:schemeClr val="accent5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653136"/>
            <a:ext cx="6912768" cy="1923291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552700" y="1417637"/>
            <a:ext cx="4038600" cy="3091483"/>
          </a:xfrm>
        </p:spPr>
        <p:txBody>
          <a:bodyPr/>
          <a:lstStyle/>
          <a:p>
            <a:pPr marL="0" indent="0" algn="ctr">
              <a:buNone/>
            </a:pPr>
            <a:endParaRPr lang="x-none" b="1" dirty="0" smtClean="0">
              <a:solidFill>
                <a:schemeClr val="accent6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algn="ctr"/>
            <a:r>
              <a:rPr lang="x-none" sz="3600" dirty="0" smtClean="0">
                <a:solidFill>
                  <a:schemeClr val="accent6"/>
                </a:solidFill>
                <a:latin typeface="Arabic Typesetting" panose="03020402040406030203" pitchFamily="66" charset="-78"/>
                <a:cs typeface="+mj-cs"/>
              </a:rPr>
              <a:t>تفسر هذه النظرية حدوث حالات التوحد</a:t>
            </a:r>
          </a:p>
          <a:p>
            <a:pPr marL="0" indent="0" algn="ctr">
              <a:buNone/>
            </a:pPr>
            <a:endParaRPr lang="x-none" dirty="0" smtClean="0"/>
          </a:p>
          <a:p>
            <a:pPr marL="0" indent="0" algn="ctr">
              <a:buNone/>
            </a:pPr>
            <a:r>
              <a:rPr lang="x-none" sz="3600" dirty="0" smtClean="0">
                <a:solidFill>
                  <a:schemeClr val="accent3"/>
                </a:solidFill>
                <a:cs typeface="+mj-cs"/>
              </a:rPr>
              <a:t>نتيجة لعوامل بيئية محتملة.</a:t>
            </a:r>
            <a:endParaRPr lang="x-none" sz="3600" dirty="0">
              <a:solidFill>
                <a:schemeClr val="accent3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590538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Akhbar MT" pitchFamily="2" charset="-78"/>
              </a:rPr>
              <a:t>بعض العوامل البيئية المحتملة لحدوث حالات التوحد</a:t>
            </a:r>
            <a:endParaRPr lang="x-none" dirty="0">
              <a:solidFill>
                <a:schemeClr val="accent4">
                  <a:lumMod val="60000"/>
                  <a:lumOff val="40000"/>
                </a:schemeClr>
              </a:solidFill>
              <a:cs typeface="Akhbar MT" pitchFamily="2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08920"/>
            <a:ext cx="2958504" cy="2774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39952" y="1600200"/>
            <a:ext cx="4546848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x-none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+mj-cs"/>
              </a:rPr>
              <a:t>تلوث الماء.</a:t>
            </a:r>
          </a:p>
          <a:p>
            <a:pPr>
              <a:lnSpc>
                <a:spcPct val="150000"/>
              </a:lnSpc>
            </a:pPr>
            <a:r>
              <a:rPr lang="x-none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+mj-cs"/>
              </a:rPr>
              <a:t>تلوث الهواء.</a:t>
            </a:r>
          </a:p>
          <a:p>
            <a:pPr>
              <a:lnSpc>
                <a:spcPct val="150000"/>
              </a:lnSpc>
            </a:pPr>
            <a:r>
              <a:rPr lang="x-none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+mj-cs"/>
              </a:rPr>
              <a:t>تناول المواد الغذائية السامة, وخاصة التي تحتوي على الزنبق والرصاص وأول أكسيد الكربون.</a:t>
            </a:r>
          </a:p>
          <a:p>
            <a:pPr>
              <a:lnSpc>
                <a:spcPct val="150000"/>
              </a:lnSpc>
            </a:pPr>
            <a:r>
              <a:rPr lang="x-none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+mj-cs"/>
              </a:rPr>
              <a:t>الفيروسات والأمراض المعدية بعد الولادة.</a:t>
            </a:r>
          </a:p>
          <a:p>
            <a:pPr>
              <a:lnSpc>
                <a:spcPct val="150000"/>
              </a:lnSpc>
            </a:pPr>
            <a:r>
              <a:rPr lang="x-none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+mj-cs"/>
              </a:rPr>
              <a:t>العقاقير والأدوية والمهدئات والمخدرات.</a:t>
            </a:r>
            <a:endParaRPr lang="x-none" sz="2400" b="1" dirty="0">
              <a:solidFill>
                <a:schemeClr val="accent2">
                  <a:lumMod val="60000"/>
                  <a:lumOff val="40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2512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4800" b="1" dirty="0" smtClean="0">
                <a:cs typeface="DecoType Thuluth" panose="02010000000000000000" pitchFamily="2" charset="-78"/>
              </a:rPr>
              <a:t>الخصائص السلوكية لحالات التوحد</a:t>
            </a:r>
            <a:endParaRPr lang="x-none" sz="4800" b="1" dirty="0">
              <a:cs typeface="DecoType Thuluth" panose="02010000000000000000" pitchFamily="2" charset="-78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803" y="1844824"/>
            <a:ext cx="4274393" cy="41897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66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4668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5400" b="1" u="sng" dirty="0" smtClean="0">
                <a:solidFill>
                  <a:srgbClr val="FF89B9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الخصائص الاجتماعية:</a:t>
            </a:r>
            <a:endParaRPr lang="x-none" sz="5400" b="1" u="sng" dirty="0">
              <a:solidFill>
                <a:srgbClr val="FF89B9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96248"/>
            <a:ext cx="2932922" cy="1976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067944" y="1417638"/>
            <a:ext cx="4618856" cy="4963690"/>
          </a:xfrm>
          <a:prstGeom prst="round2DiagRect">
            <a:avLst/>
          </a:prstGeo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algn="just"/>
            <a:r>
              <a:rPr lang="x-none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الانسحاب الاجتماعي.</a:t>
            </a:r>
          </a:p>
          <a:p>
            <a:pPr algn="just"/>
            <a:r>
              <a:rPr lang="x-none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اللعب الفردي.</a:t>
            </a:r>
          </a:p>
          <a:p>
            <a:pPr algn="just"/>
            <a:r>
              <a:rPr lang="x-none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ضعف الاستجابات الاجتماعية السلوك النمطي المتكرر.</a:t>
            </a:r>
          </a:p>
          <a:p>
            <a:pPr algn="just"/>
            <a:r>
              <a:rPr lang="x-none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تكرار أشكال من السلوك غير المألوفة أمام الاخرين.</a:t>
            </a:r>
          </a:p>
          <a:p>
            <a:pPr algn="just"/>
            <a:r>
              <a:rPr lang="x-none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رفض الطفل التوحدي لمظاهر القبول الاجتماعي كحمله أو تقبيله أو حضنه.</a:t>
            </a:r>
            <a:endParaRPr lang="x-none" dirty="0">
              <a:solidFill>
                <a:schemeClr val="accent4">
                  <a:lumMod val="75000"/>
                </a:schemeClr>
              </a:solidFill>
              <a:cs typeface="DecoType Naskh" panose="02010400000000000000" pitchFamily="2" charset="-78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1" y="4365104"/>
            <a:ext cx="2857500" cy="19150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89B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955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17377" y="332655"/>
            <a:ext cx="4038600" cy="45259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x-none" dirty="0">
                <a:solidFill>
                  <a:srgbClr val="FF0066"/>
                </a:solidFill>
                <a:cs typeface="DecoType Naskh" panose="02010400000000000000" pitchFamily="2" charset="-78"/>
              </a:rPr>
              <a:t>ضعف الاستجابات الانفعالية.</a:t>
            </a:r>
          </a:p>
          <a:p>
            <a:pPr algn="just">
              <a:lnSpc>
                <a:spcPct val="150000"/>
              </a:lnSpc>
            </a:pPr>
            <a:r>
              <a:rPr lang="x-none" dirty="0">
                <a:solidFill>
                  <a:schemeClr val="accent4"/>
                </a:solidFill>
                <a:cs typeface="DecoType Naskh" panose="02010400000000000000" pitchFamily="2" charset="-78"/>
              </a:rPr>
              <a:t>صعوبة التعبير الانفعالي المناسب للمواقف الاجتماعية.</a:t>
            </a:r>
          </a:p>
          <a:p>
            <a:pPr algn="just">
              <a:lnSpc>
                <a:spcPct val="150000"/>
              </a:lnSpc>
            </a:pPr>
            <a:r>
              <a:rPr lang="x-none" dirty="0">
                <a:solidFill>
                  <a:srgbClr val="D0CB00"/>
                </a:solidFill>
                <a:cs typeface="DecoType Naskh" panose="02010400000000000000" pitchFamily="2" charset="-78"/>
              </a:rPr>
              <a:t>قلة الاهتمام بمشاعر الآخرين وأحاسيسهم.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88024" y="332656"/>
            <a:ext cx="4038600" cy="452596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x-none" dirty="0" smtClean="0">
                <a:solidFill>
                  <a:schemeClr val="accent5">
                    <a:lumMod val="75000"/>
                  </a:schemeClr>
                </a:solidFill>
                <a:cs typeface="DecoType Naskh" panose="02010400000000000000" pitchFamily="2" charset="-78"/>
              </a:rPr>
              <a:t>صعوبة التواصل البصري بين الطفل التوحدي والآخرين.</a:t>
            </a:r>
          </a:p>
          <a:p>
            <a:pPr algn="just">
              <a:lnSpc>
                <a:spcPct val="150000"/>
              </a:lnSpc>
            </a:pPr>
            <a:r>
              <a:rPr lang="x-none" dirty="0" smtClean="0">
                <a:solidFill>
                  <a:srgbClr val="C96B69"/>
                </a:solidFill>
                <a:cs typeface="DecoType Naskh" panose="02010400000000000000" pitchFamily="2" charset="-78"/>
              </a:rPr>
              <a:t>التحديق في أماكن وأشياء بطريقة مستمرة وروتينية.</a:t>
            </a:r>
          </a:p>
          <a:p>
            <a:pPr algn="just">
              <a:lnSpc>
                <a:spcPct val="150000"/>
              </a:lnSpc>
            </a:pPr>
            <a:r>
              <a:rPr lang="x-none" dirty="0" smtClean="0">
                <a:solidFill>
                  <a:srgbClr val="00B050"/>
                </a:solidFill>
                <a:cs typeface="DecoType Naskh" panose="02010400000000000000" pitchFamily="2" charset="-78"/>
              </a:rPr>
              <a:t>الدوران حول الذات.</a:t>
            </a:r>
          </a:p>
          <a:p>
            <a:pPr marL="0" indent="0">
              <a:buNone/>
            </a:pPr>
            <a:endParaRPr lang="x-none" dirty="0"/>
          </a:p>
        </p:txBody>
      </p:sp>
      <p:cxnSp>
        <p:nvCxnSpPr>
          <p:cNvPr id="6" name="رابط مستقيم 5"/>
          <p:cNvCxnSpPr/>
          <p:nvPr/>
        </p:nvCxnSpPr>
        <p:spPr>
          <a:xfrm>
            <a:off x="4572000" y="260648"/>
            <a:ext cx="0" cy="396044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4499992" y="260648"/>
            <a:ext cx="0" cy="396044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4644008" y="260648"/>
            <a:ext cx="0" cy="396044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81" y="4201082"/>
            <a:ext cx="2143125" cy="2143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221088"/>
            <a:ext cx="2273138" cy="21031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825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152922"/>
            <a:ext cx="8229600" cy="1143000"/>
          </a:xfrm>
        </p:spPr>
        <p:txBody>
          <a:bodyPr>
            <a:normAutofit/>
          </a:bodyPr>
          <a:lstStyle/>
          <a:p>
            <a:r>
              <a:rPr lang="x-none" sz="5400" b="1" u="sng" dirty="0" smtClean="0">
                <a:solidFill>
                  <a:schemeClr val="accent3"/>
                </a:solidFill>
                <a:cs typeface="DecoType Naskh" panose="02010400000000000000" pitchFamily="2" charset="-78"/>
              </a:rPr>
              <a:t>الخصائص اللغوية</a:t>
            </a:r>
            <a:endParaRPr lang="x-none" sz="5400" b="1" u="sng" dirty="0">
              <a:solidFill>
                <a:schemeClr val="accent3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52322" y="1495325"/>
            <a:ext cx="4244280" cy="4525963"/>
          </a:xfrm>
        </p:spPr>
        <p:txBody>
          <a:bodyPr/>
          <a:lstStyle/>
          <a:p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ربط الرموز بمعناها.</a:t>
            </a:r>
          </a:p>
          <a:p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نطق </a:t>
            </a:r>
            <a:r>
              <a:rPr lang="x-none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اللغة.</a:t>
            </a:r>
          </a:p>
          <a:p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تركيب </a:t>
            </a:r>
            <a:r>
              <a:rPr lang="x-none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الجملة المكونة من </a:t>
            </a:r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كلمتين.</a:t>
            </a:r>
          </a:p>
          <a:p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ترديد اللغة والأصوات.</a:t>
            </a:r>
            <a:endParaRPr lang="x-none" dirty="0">
              <a:solidFill>
                <a:schemeClr val="accent5">
                  <a:lumMod val="50000"/>
                </a:schemeClr>
              </a:solidFill>
              <a:cs typeface="Akhbar MT" pitchFamily="2" charset="-78"/>
            </a:endParaRPr>
          </a:p>
          <a:p>
            <a:endParaRPr lang="x-none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495800" y="1484784"/>
            <a:ext cx="4540696" cy="4525963"/>
          </a:xfrm>
        </p:spPr>
        <p:txBody>
          <a:bodyPr/>
          <a:lstStyle/>
          <a:p>
            <a:r>
              <a:rPr lang="x-none" sz="3200" b="1" u="sng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مشكلات في: </a:t>
            </a:r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 التعبيرية.</a:t>
            </a:r>
          </a:p>
          <a:p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سماع اللغة.</a:t>
            </a:r>
          </a:p>
          <a:p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فهم </a:t>
            </a:r>
            <a:r>
              <a:rPr lang="x-none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اللغة.</a:t>
            </a:r>
          </a:p>
          <a:p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تنفيذ </a:t>
            </a:r>
            <a:r>
              <a:rPr lang="x-none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</a:t>
            </a:r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.</a:t>
            </a:r>
          </a:p>
          <a:p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التعبيرات الجسدية عن  </a:t>
            </a:r>
            <a:r>
              <a:rPr lang="x-none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</a:t>
            </a:r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.</a:t>
            </a:r>
            <a:endParaRPr lang="x-none" dirty="0">
              <a:solidFill>
                <a:schemeClr val="accent5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x-none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تقليد اللغة</a:t>
            </a:r>
            <a:r>
              <a:rPr lang="x-none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.</a:t>
            </a:r>
          </a:p>
          <a:p>
            <a:endParaRPr lang="x-none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87" y="5085184"/>
            <a:ext cx="2714625" cy="1685925"/>
          </a:xfrm>
          <a:prstGeom prst="rect">
            <a:avLst/>
          </a:prstGeom>
          <a:ln w="1905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4312507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939</Words>
  <Application>Microsoft Office PowerPoint</Application>
  <PresentationFormat>On-screen Show (4:3)</PresentationFormat>
  <Paragraphs>158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Akhbar MT</vt:lpstr>
      <vt:lpstr>Andalus</vt:lpstr>
      <vt:lpstr>Arabic Typesetting</vt:lpstr>
      <vt:lpstr>Arial</vt:lpstr>
      <vt:lpstr>Calibri</vt:lpstr>
      <vt:lpstr>DecoType Naskh</vt:lpstr>
      <vt:lpstr>DecoType Thuluth</vt:lpstr>
      <vt:lpstr>سمة Office</vt:lpstr>
      <vt:lpstr>PowerPoint Presentation</vt:lpstr>
      <vt:lpstr>النظرية الوراثية أو الجينية</vt:lpstr>
      <vt:lpstr>ومن العوامل الوراثية التي قد تكون سبباً في حدوث الخلل الجيني</vt:lpstr>
      <vt:lpstr>النظرية البيئية أوالعوامل البيئية</vt:lpstr>
      <vt:lpstr>بعض العوامل البيئية المحتملة لحدوث حالات التوحد</vt:lpstr>
      <vt:lpstr>الخصائص السلوكية لحالات التوحد</vt:lpstr>
      <vt:lpstr>الخصائص الاجتماعية:</vt:lpstr>
      <vt:lpstr>PowerPoint Presentation</vt:lpstr>
      <vt:lpstr>الخصائص اللغوية</vt:lpstr>
      <vt:lpstr>PowerPoint Presentation</vt:lpstr>
      <vt:lpstr>الخصائص السلوكية النمطية</vt:lpstr>
      <vt:lpstr>الخصائص السلوكية النمطية</vt:lpstr>
      <vt:lpstr>الخصائص المعرفية</vt:lpstr>
      <vt:lpstr>PowerPoint Presentation</vt:lpstr>
      <vt:lpstr>PowerPoint Presentation</vt:lpstr>
      <vt:lpstr>PowerPoint Presentation</vt:lpstr>
      <vt:lpstr>PowerPoint Presentation</vt:lpstr>
      <vt:lpstr>الصعوبات التي تواجه تشخيص التوحد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~</dc:creator>
  <cp:lastModifiedBy>Lena Alkhuraiji</cp:lastModifiedBy>
  <cp:revision>105</cp:revision>
  <dcterms:created xsi:type="dcterms:W3CDTF">2015-11-22T20:42:41Z</dcterms:created>
  <dcterms:modified xsi:type="dcterms:W3CDTF">2017-03-30T08:47:48Z</dcterms:modified>
</cp:coreProperties>
</file>